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3" roundtripDataSignature="AMtx7mj1Yi+/gXDwNziFLSvGOoQrmByo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p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fb3924ee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fb3924ee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fb3924ee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fb3924ee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fb3924ee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fb3924ee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fb3924ee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fb3924ee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2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fb3924ee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fb3924ee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fb3924e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fb3924e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fb3924ee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fb3924ee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fb3924ee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fb3924ee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fb3924ee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fb3924ee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fb3924ee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fb3924ee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 name="Shape 9"/>
        <p:cNvGrpSpPr/>
        <p:nvPr/>
      </p:nvGrpSpPr>
      <p:grpSpPr>
        <a:xfrm>
          <a:off x="0" y="0"/>
          <a:ext cx="0" cy="0"/>
          <a:chOff x="0" y="0"/>
          <a:chExt cx="0" cy="0"/>
        </a:xfrm>
      </p:grpSpPr>
      <p:sp>
        <p:nvSpPr>
          <p:cNvPr id="10" name="Google Shape;1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SzPts val="2800"/>
              <a:buNone/>
              <a:defRPr/>
            </a:lvl1pPr>
            <a:lvl2pPr lvl="1" algn="l">
              <a:lnSpc>
                <a:spcPct val="90000"/>
              </a:lnSpc>
              <a:spcBef>
                <a:spcPts val="0"/>
              </a:spcBef>
              <a:spcAft>
                <a:spcPts val="0"/>
              </a:spcAft>
              <a:buSzPts val="2800"/>
              <a:buNone/>
              <a:defRPr/>
            </a:lvl2pPr>
            <a:lvl3pPr lvl="2" algn="l">
              <a:lnSpc>
                <a:spcPct val="90000"/>
              </a:lnSpc>
              <a:spcBef>
                <a:spcPts val="0"/>
              </a:spcBef>
              <a:spcAft>
                <a:spcPts val="0"/>
              </a:spcAft>
              <a:buSzPts val="2800"/>
              <a:buNone/>
              <a:defRPr/>
            </a:lvl3pPr>
            <a:lvl4pPr lvl="3" algn="l">
              <a:lnSpc>
                <a:spcPct val="90000"/>
              </a:lnSpc>
              <a:spcBef>
                <a:spcPts val="0"/>
              </a:spcBef>
              <a:spcAft>
                <a:spcPts val="0"/>
              </a:spcAft>
              <a:buSzPts val="2800"/>
              <a:buNone/>
              <a:defRPr/>
            </a:lvl4pPr>
            <a:lvl5pPr lvl="4" algn="l">
              <a:lnSpc>
                <a:spcPct val="90000"/>
              </a:lnSpc>
              <a:spcBef>
                <a:spcPts val="0"/>
              </a:spcBef>
              <a:spcAft>
                <a:spcPts val="0"/>
              </a:spcAft>
              <a:buSzPts val="2800"/>
              <a:buNone/>
              <a:defRPr/>
            </a:lvl5pPr>
            <a:lvl6pPr lvl="5" algn="l">
              <a:lnSpc>
                <a:spcPct val="90000"/>
              </a:lnSpc>
              <a:spcBef>
                <a:spcPts val="0"/>
              </a:spcBef>
              <a:spcAft>
                <a:spcPts val="0"/>
              </a:spcAft>
              <a:buSzPts val="2800"/>
              <a:buNone/>
              <a:defRPr/>
            </a:lvl6pPr>
            <a:lvl7pPr lvl="6" algn="l">
              <a:lnSpc>
                <a:spcPct val="90000"/>
              </a:lnSpc>
              <a:spcBef>
                <a:spcPts val="0"/>
              </a:spcBef>
              <a:spcAft>
                <a:spcPts val="0"/>
              </a:spcAft>
              <a:buSzPts val="2800"/>
              <a:buNone/>
              <a:defRPr/>
            </a:lvl7pPr>
            <a:lvl8pPr lvl="7" algn="l">
              <a:lnSpc>
                <a:spcPct val="90000"/>
              </a:lnSpc>
              <a:spcBef>
                <a:spcPts val="0"/>
              </a:spcBef>
              <a:spcAft>
                <a:spcPts val="0"/>
              </a:spcAft>
              <a:buSzPts val="2800"/>
              <a:buNone/>
              <a:defRPr/>
            </a:lvl8pPr>
            <a:lvl9pPr lvl="8" algn="l">
              <a:lnSpc>
                <a:spcPct val="90000"/>
              </a:lnSpc>
              <a:spcBef>
                <a:spcPts val="0"/>
              </a:spcBef>
              <a:spcAft>
                <a:spcPts val="0"/>
              </a:spcAft>
              <a:buSzPts val="2800"/>
              <a:buNone/>
              <a:defRPr/>
            </a:lvl9pPr>
          </a:lstStyle>
          <a:p/>
        </p:txBody>
      </p:sp>
      <p:sp>
        <p:nvSpPr>
          <p:cNvPr id="11" name="Google Shape;11;p2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12" name="Google Shape;1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3" name="Google Shape;1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4" name="Google Shape;1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4"/>
          <p:cNvSpPr/>
          <p:nvPr/>
        </p:nvSpPr>
        <p:spPr>
          <a:xfrm>
            <a:off x="0" y="4814888"/>
            <a:ext cx="9144000" cy="328800"/>
          </a:xfrm>
          <a:prstGeom prst="rect">
            <a:avLst/>
          </a:prstGeom>
          <a:solidFill>
            <a:srgbClr val="D5273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16" name="Google Shape;16;p24"/>
          <p:cNvPicPr preferRelativeResize="0"/>
          <p:nvPr/>
        </p:nvPicPr>
        <p:blipFill rotWithShape="1">
          <a:blip r:embed="rId2">
            <a:alphaModFix/>
          </a:blip>
          <a:srcRect b="0" l="0" r="0" t="0"/>
          <a:stretch/>
        </p:blipFill>
        <p:spPr>
          <a:xfrm>
            <a:off x="2684463" y="4869656"/>
            <a:ext cx="2831305" cy="20478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1" name="Google Shape;5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4" name="Google Shape;54;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9" name="Google Shape;19;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7" name="Google Shape;2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2" name="Google Shape;4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6" name="Google Shape;46;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dspace.mit.edu/bitstream/handle/1721.1/57688/635954979-MIT.pdf?sequence=2&amp;isAllowed=y" TargetMode="External"/><Relationship Id="rId4" Type="http://schemas.openxmlformats.org/officeDocument/2006/relationships/hyperlink" Target="https://www.sciencedirect.com/science/article/abs/pii/016516849600058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 name="Shape 61"/>
        <p:cNvGrpSpPr/>
        <p:nvPr/>
      </p:nvGrpSpPr>
      <p:grpSpPr>
        <a:xfrm>
          <a:off x="0" y="0"/>
          <a:ext cx="0" cy="0"/>
          <a:chOff x="0" y="0"/>
          <a:chExt cx="0" cy="0"/>
        </a:xfrm>
      </p:grpSpPr>
      <p:sp>
        <p:nvSpPr>
          <p:cNvPr id="62" name="Google Shape;62;p1"/>
          <p:cNvSpPr txBox="1"/>
          <p:nvPr>
            <p:ph idx="12" type="sldNum"/>
          </p:nvPr>
        </p:nvSpPr>
        <p:spPr>
          <a:xfrm>
            <a:off x="6457950" y="4767263"/>
            <a:ext cx="2057400" cy="142500"/>
          </a:xfrm>
          <a:prstGeom prst="rect">
            <a:avLst/>
          </a:prstGeom>
          <a:noFill/>
          <a:ln>
            <a:noFill/>
          </a:ln>
        </p:spPr>
        <p:txBody>
          <a:bodyPr anchorCtr="0" anchor="t" bIns="0" lIns="0" spcFirstLastPara="1" rIns="0" wrap="square" tIns="3800">
            <a:sp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solidFill>
                  <a:srgbClr val="888888"/>
                </a:solidFill>
                <a:latin typeface="Trebuchet MS"/>
                <a:ea typeface="Trebuchet MS"/>
                <a:cs typeface="Trebuchet MS"/>
                <a:sym typeface="Trebuchet MS"/>
              </a:rPr>
              <a:t>‹#›</a:t>
            </a:fld>
            <a:endParaRPr>
              <a:solidFill>
                <a:srgbClr val="888888"/>
              </a:solidFill>
              <a:latin typeface="Trebuchet MS"/>
              <a:ea typeface="Trebuchet MS"/>
              <a:cs typeface="Trebuchet MS"/>
              <a:sym typeface="Trebuchet MS"/>
            </a:endParaRPr>
          </a:p>
        </p:txBody>
      </p:sp>
      <p:sp>
        <p:nvSpPr>
          <p:cNvPr id="63" name="Google Shape;63;p1"/>
          <p:cNvSpPr txBox="1"/>
          <p:nvPr/>
        </p:nvSpPr>
        <p:spPr>
          <a:xfrm>
            <a:off x="660750" y="3555876"/>
            <a:ext cx="4998000" cy="12114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1200"/>
              </a:spcBef>
              <a:spcAft>
                <a:spcPts val="0"/>
              </a:spcAft>
              <a:buClr>
                <a:schemeClr val="dk1"/>
              </a:buClr>
              <a:buSzPts val="1100"/>
              <a:buFont typeface="Arial"/>
              <a:buNone/>
            </a:pPr>
            <a:r>
              <a:rPr b="1" lang="en" sz="1500">
                <a:solidFill>
                  <a:schemeClr val="dk1"/>
                </a:solidFill>
              </a:rPr>
              <a:t>Anirudh Kalva - 2288613</a:t>
            </a:r>
            <a:endParaRPr b="1"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500">
                <a:solidFill>
                  <a:schemeClr val="dk1"/>
                </a:solidFill>
              </a:rPr>
              <a:t>Venkata Kausik Renduchintala - 2260419 </a:t>
            </a:r>
            <a:endParaRPr b="1" sz="15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b="1" lang="en" sz="1500">
                <a:solidFill>
                  <a:schemeClr val="dk1"/>
                </a:solidFill>
              </a:rPr>
              <a:t>Srilekha Rayedi - 2287597 </a:t>
            </a:r>
            <a:endParaRPr b="1" sz="1500"/>
          </a:p>
        </p:txBody>
      </p:sp>
      <p:sp>
        <p:nvSpPr>
          <p:cNvPr id="64" name="Google Shape;64;p1"/>
          <p:cNvSpPr txBox="1"/>
          <p:nvPr/>
        </p:nvSpPr>
        <p:spPr>
          <a:xfrm>
            <a:off x="660750" y="1058200"/>
            <a:ext cx="7822500" cy="1211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lang="en" sz="1800">
                <a:solidFill>
                  <a:schemeClr val="dk1"/>
                </a:solidFill>
              </a:rPr>
              <a:t>COSC6364 - ADVANCED NUMERICAL ANALYSIS</a:t>
            </a:r>
            <a:endParaRPr b="1" sz="1800">
              <a:solidFill>
                <a:schemeClr val="dk1"/>
              </a:solidFill>
            </a:endParaRPr>
          </a:p>
          <a:p>
            <a:pPr indent="0" lvl="0" marL="0" rtl="0" algn="ctr">
              <a:lnSpc>
                <a:spcPct val="115000"/>
              </a:lnSpc>
              <a:spcBef>
                <a:spcPts val="1200"/>
              </a:spcBef>
              <a:spcAft>
                <a:spcPts val="1200"/>
              </a:spcAft>
              <a:buClr>
                <a:schemeClr val="dk1"/>
              </a:buClr>
              <a:buSzPts val="1100"/>
              <a:buFont typeface="Arial"/>
              <a:buNone/>
            </a:pPr>
            <a:r>
              <a:rPr b="1" lang="en" sz="1800">
                <a:solidFill>
                  <a:schemeClr val="dk1"/>
                </a:solidFill>
              </a:rPr>
              <a:t>SIGNAL RECONSTRUCTION FROM NON-UNIFORM FREQUENCY SAMPLING</a:t>
            </a:r>
            <a:endParaRPr i="0" sz="2400" u="none" cap="none" strike="noStrike">
              <a:solidFill>
                <a:schemeClr val="dk1"/>
              </a:solidFill>
            </a:endParaRPr>
          </a:p>
        </p:txBody>
      </p:sp>
      <p:sp>
        <p:nvSpPr>
          <p:cNvPr id="65" name="Google Shape;65;p1"/>
          <p:cNvSpPr txBox="1"/>
          <p:nvPr/>
        </p:nvSpPr>
        <p:spPr>
          <a:xfrm>
            <a:off x="3072000" y="2451200"/>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800">
                <a:solidFill>
                  <a:schemeClr val="dk1"/>
                </a:solidFill>
              </a:rPr>
              <a:t>Team AKS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6fb3924eec_0_68"/>
          <p:cNvSpPr txBox="1"/>
          <p:nvPr>
            <p:ph type="title"/>
          </p:nvPr>
        </p:nvSpPr>
        <p:spPr>
          <a:xfrm>
            <a:off x="628650" y="113122"/>
            <a:ext cx="7886700" cy="4764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a:t>Results</a:t>
            </a:r>
            <a:endParaRPr b="1"/>
          </a:p>
        </p:txBody>
      </p:sp>
      <p:sp>
        <p:nvSpPr>
          <p:cNvPr id="127" name="Google Shape;127;g26fb3924eec_0_68"/>
          <p:cNvSpPr txBox="1"/>
          <p:nvPr>
            <p:ph idx="1" type="body"/>
          </p:nvPr>
        </p:nvSpPr>
        <p:spPr>
          <a:xfrm>
            <a:off x="0" y="717050"/>
            <a:ext cx="9144000" cy="3915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a:solidFill>
                  <a:schemeClr val="dk1"/>
                </a:solidFill>
              </a:rPr>
              <a:t>              Inverse Non Fourier Transform</a:t>
            </a:r>
            <a:r>
              <a:rPr b="1" lang="en">
                <a:solidFill>
                  <a:schemeClr val="dk1"/>
                </a:solidFill>
              </a:rPr>
              <a:t> Interpolation</a:t>
            </a:r>
            <a:endParaRPr b="1">
              <a:solidFill>
                <a:schemeClr val="dk1"/>
              </a:solidFill>
            </a:endParaRPr>
          </a:p>
        </p:txBody>
      </p:sp>
      <p:sp>
        <p:nvSpPr>
          <p:cNvPr id="128" name="Google Shape;128;g26fb3924eec_0_68"/>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g26fb3924eec_0_68"/>
          <p:cNvPicPr preferRelativeResize="0"/>
          <p:nvPr/>
        </p:nvPicPr>
        <p:blipFill>
          <a:blip r:embed="rId3">
            <a:alphaModFix/>
          </a:blip>
          <a:stretch>
            <a:fillRect/>
          </a:stretch>
        </p:blipFill>
        <p:spPr>
          <a:xfrm>
            <a:off x="863500" y="1304925"/>
            <a:ext cx="6915149" cy="29478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6fb3924eec_0_28"/>
          <p:cNvSpPr txBox="1"/>
          <p:nvPr>
            <p:ph type="title"/>
          </p:nvPr>
        </p:nvSpPr>
        <p:spPr>
          <a:xfrm>
            <a:off x="628650" y="113122"/>
            <a:ext cx="7886700" cy="4764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a:t>Results</a:t>
            </a:r>
            <a:endParaRPr b="1"/>
          </a:p>
        </p:txBody>
      </p:sp>
      <p:sp>
        <p:nvSpPr>
          <p:cNvPr id="135" name="Google Shape;135;g26fb3924eec_0_28"/>
          <p:cNvSpPr txBox="1"/>
          <p:nvPr>
            <p:ph idx="1" type="body"/>
          </p:nvPr>
        </p:nvSpPr>
        <p:spPr>
          <a:xfrm>
            <a:off x="0" y="717050"/>
            <a:ext cx="9144000" cy="3915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136" name="Google Shape;136;g26fb3924eec_0_28"/>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g26fb3924eec_0_28"/>
          <p:cNvPicPr preferRelativeResize="0"/>
          <p:nvPr/>
        </p:nvPicPr>
        <p:blipFill>
          <a:blip r:embed="rId3">
            <a:alphaModFix/>
          </a:blip>
          <a:stretch>
            <a:fillRect/>
          </a:stretch>
        </p:blipFill>
        <p:spPr>
          <a:xfrm>
            <a:off x="669784" y="1660950"/>
            <a:ext cx="7804425" cy="2278850"/>
          </a:xfrm>
          <a:prstGeom prst="rect">
            <a:avLst/>
          </a:prstGeom>
          <a:noFill/>
          <a:ln>
            <a:noFill/>
          </a:ln>
        </p:spPr>
      </p:pic>
      <p:sp>
        <p:nvSpPr>
          <p:cNvPr id="138" name="Google Shape;138;g26fb3924eec_0_28"/>
          <p:cNvSpPr txBox="1"/>
          <p:nvPr/>
        </p:nvSpPr>
        <p:spPr>
          <a:xfrm>
            <a:off x="267000" y="917475"/>
            <a:ext cx="7737600" cy="681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800"/>
              </a:spcBef>
              <a:spcAft>
                <a:spcPts val="1800"/>
              </a:spcAft>
              <a:buNone/>
            </a:pPr>
            <a:r>
              <a:rPr lang="en" sz="1500">
                <a:solidFill>
                  <a:schemeClr val="dk1"/>
                </a:solidFill>
              </a:rPr>
              <a:t>Table illustrating comparisons of MSE, MIE, and PSNR of different interpolation methods with a sampling fraction of 0.5.</a:t>
            </a:r>
            <a:endParaRPr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6fb3924eec_0_42"/>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g26fb3924eec_0_42"/>
          <p:cNvSpPr txBox="1"/>
          <p:nvPr/>
        </p:nvSpPr>
        <p:spPr>
          <a:xfrm>
            <a:off x="987750" y="22075"/>
            <a:ext cx="7527600" cy="5727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chemeClr val="dk1"/>
              </a:buClr>
              <a:buSzPts val="1100"/>
              <a:buFont typeface="Arial"/>
              <a:buNone/>
            </a:pPr>
            <a:r>
              <a:rPr b="1" lang="en" sz="2800">
                <a:solidFill>
                  <a:schemeClr val="dk1"/>
                </a:solidFill>
              </a:rPr>
              <a:t>Evaluations</a:t>
            </a:r>
            <a:endParaRPr sz="1800">
              <a:solidFill>
                <a:schemeClr val="dk2"/>
              </a:solidFill>
            </a:endParaRPr>
          </a:p>
        </p:txBody>
      </p:sp>
      <p:pic>
        <p:nvPicPr>
          <p:cNvPr id="145" name="Google Shape;145;g26fb3924eec_0_42"/>
          <p:cNvPicPr preferRelativeResize="0"/>
          <p:nvPr/>
        </p:nvPicPr>
        <p:blipFill>
          <a:blip r:embed="rId3">
            <a:alphaModFix/>
          </a:blip>
          <a:stretch>
            <a:fillRect/>
          </a:stretch>
        </p:blipFill>
        <p:spPr>
          <a:xfrm>
            <a:off x="4842700" y="483775"/>
            <a:ext cx="3319511" cy="2103650"/>
          </a:xfrm>
          <a:prstGeom prst="rect">
            <a:avLst/>
          </a:prstGeom>
          <a:noFill/>
          <a:ln>
            <a:noFill/>
          </a:ln>
        </p:spPr>
      </p:pic>
      <p:pic>
        <p:nvPicPr>
          <p:cNvPr id="146" name="Google Shape;146;g26fb3924eec_0_42"/>
          <p:cNvPicPr preferRelativeResize="0"/>
          <p:nvPr/>
        </p:nvPicPr>
        <p:blipFill>
          <a:blip r:embed="rId4">
            <a:alphaModFix/>
          </a:blip>
          <a:stretch>
            <a:fillRect/>
          </a:stretch>
        </p:blipFill>
        <p:spPr>
          <a:xfrm>
            <a:off x="695234" y="559975"/>
            <a:ext cx="3063641" cy="2011774"/>
          </a:xfrm>
          <a:prstGeom prst="rect">
            <a:avLst/>
          </a:prstGeom>
          <a:noFill/>
          <a:ln>
            <a:noFill/>
          </a:ln>
        </p:spPr>
      </p:pic>
      <p:pic>
        <p:nvPicPr>
          <p:cNvPr id="147" name="Google Shape;147;g26fb3924eec_0_42"/>
          <p:cNvPicPr preferRelativeResize="0"/>
          <p:nvPr/>
        </p:nvPicPr>
        <p:blipFill>
          <a:blip r:embed="rId5">
            <a:alphaModFix/>
          </a:blip>
          <a:stretch>
            <a:fillRect/>
          </a:stretch>
        </p:blipFill>
        <p:spPr>
          <a:xfrm>
            <a:off x="2593180" y="2571750"/>
            <a:ext cx="3431746" cy="219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6fb3924eec_0_34"/>
          <p:cNvSpPr txBox="1"/>
          <p:nvPr>
            <p:ph type="title"/>
          </p:nvPr>
        </p:nvSpPr>
        <p:spPr>
          <a:xfrm>
            <a:off x="628650" y="113122"/>
            <a:ext cx="7886700" cy="4764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a:t>Evaluations</a:t>
            </a:r>
            <a:endParaRPr b="1"/>
          </a:p>
        </p:txBody>
      </p:sp>
      <p:sp>
        <p:nvSpPr>
          <p:cNvPr id="153" name="Google Shape;153;g26fb3924eec_0_34"/>
          <p:cNvSpPr txBox="1"/>
          <p:nvPr>
            <p:ph idx="1" type="body"/>
          </p:nvPr>
        </p:nvSpPr>
        <p:spPr>
          <a:xfrm>
            <a:off x="0" y="935525"/>
            <a:ext cx="9144000" cy="3915600"/>
          </a:xfrm>
          <a:prstGeom prst="rect">
            <a:avLst/>
          </a:prstGeom>
        </p:spPr>
        <p:txBody>
          <a:bodyPr anchorCtr="0" anchor="t" bIns="34275" lIns="68575" spcFirstLastPara="1" rIns="68575" wrap="square" tIns="3427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At higher sampling fractions (beyond 0.5), all three methods — linear interpolation, polynomial interpolation, and INUFT (Inverse Non-Uniform Fourier Transform) — tend to converge to similar MSE values, suggesting that once enough samples are provided, all methods are equally effective.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highlight>
                  <a:srgbClr val="FFFFFF"/>
                </a:highlight>
              </a:rPr>
              <a:t>Similar to MSE, the MIE for all methods decreases as the sampling fraction increases.</a:t>
            </a:r>
            <a:endParaRPr sz="1500">
              <a:solidFill>
                <a:schemeClr val="dk1"/>
              </a:solidFill>
              <a:highlight>
                <a:srgbClr val="FFFFFF"/>
              </a:highlight>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 rate of improvement in PSNR slows down significantly after a sampling fraction of 0.5, similar to the trend seen in the MSE plot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Polynomial interpolation and INUFT consistently outperform linear interpolation across the board for all three metrics, which could be attributed to their ability to better model and estimate the missing information in the signal.</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 difference in performance between polynomial interpolation and INUFT is marginal, suggesting that for this specific dataset and reconstruction task, both methods are nearly equally effective.</a:t>
            </a:r>
            <a:endParaRPr sz="1500">
              <a:solidFill>
                <a:schemeClr val="dk1"/>
              </a:solidFill>
            </a:endParaRPr>
          </a:p>
          <a:p>
            <a:pPr indent="0" lvl="0" marL="0" rtl="0" algn="l">
              <a:spcBef>
                <a:spcPts val="1200"/>
              </a:spcBef>
              <a:spcAft>
                <a:spcPts val="0"/>
              </a:spcAft>
              <a:buNone/>
            </a:pPr>
            <a:r>
              <a:t/>
            </a:r>
            <a:endParaRPr sz="1500">
              <a:solidFill>
                <a:schemeClr val="dk1"/>
              </a:solidFill>
            </a:endParaRPr>
          </a:p>
        </p:txBody>
      </p:sp>
      <p:sp>
        <p:nvSpPr>
          <p:cNvPr id="154" name="Google Shape;154;g26fb3924eec_0_34"/>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idx="12" type="sldNum"/>
          </p:nvPr>
        </p:nvSpPr>
        <p:spPr>
          <a:xfrm>
            <a:off x="6457950" y="4767263"/>
            <a:ext cx="2057400" cy="142500"/>
          </a:xfrm>
          <a:prstGeom prst="rect">
            <a:avLst/>
          </a:prstGeom>
          <a:noFill/>
          <a:ln>
            <a:noFill/>
          </a:ln>
        </p:spPr>
        <p:txBody>
          <a:bodyPr anchorCtr="0" anchor="t" bIns="0" lIns="0" spcFirstLastPara="1" rIns="0" wrap="square" tIns="3800">
            <a:sp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solidFill>
                  <a:srgbClr val="888888"/>
                </a:solidFill>
                <a:latin typeface="Trebuchet MS"/>
                <a:ea typeface="Trebuchet MS"/>
                <a:cs typeface="Trebuchet MS"/>
                <a:sym typeface="Trebuchet MS"/>
              </a:rPr>
              <a:t>‹#›</a:t>
            </a:fld>
            <a:endParaRPr>
              <a:solidFill>
                <a:srgbClr val="888888"/>
              </a:solidFill>
              <a:latin typeface="Trebuchet MS"/>
              <a:ea typeface="Trebuchet MS"/>
              <a:cs typeface="Trebuchet MS"/>
              <a:sym typeface="Trebuchet MS"/>
            </a:endParaRPr>
          </a:p>
        </p:txBody>
      </p:sp>
      <p:sp>
        <p:nvSpPr>
          <p:cNvPr id="160" name="Google Shape;160;p20"/>
          <p:cNvSpPr txBox="1"/>
          <p:nvPr>
            <p:ph type="title"/>
          </p:nvPr>
        </p:nvSpPr>
        <p:spPr>
          <a:xfrm>
            <a:off x="767249" y="264800"/>
            <a:ext cx="7748100" cy="4407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SzPts val="2800"/>
              <a:buNone/>
            </a:pPr>
            <a:r>
              <a:rPr b="1" lang="en"/>
              <a:t>Conclusion</a:t>
            </a:r>
            <a:endParaRPr b="1"/>
          </a:p>
        </p:txBody>
      </p:sp>
      <p:sp>
        <p:nvSpPr>
          <p:cNvPr id="161" name="Google Shape;161;p20"/>
          <p:cNvSpPr txBox="1"/>
          <p:nvPr/>
        </p:nvSpPr>
        <p:spPr>
          <a:xfrm>
            <a:off x="0" y="1111725"/>
            <a:ext cx="9144000" cy="30708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chemeClr val="dk1"/>
              </a:buClr>
              <a:buSzPts val="1500"/>
              <a:buChar char="●"/>
            </a:pPr>
            <a:r>
              <a:rPr lang="en" sz="1500">
                <a:solidFill>
                  <a:schemeClr val="dk1"/>
                </a:solidFill>
              </a:rPr>
              <a:t>In this project, we successfully reconstructed signals from non-uniformly sampled frequency data using the Inverse Non-uniform Fourier Transform (INUFT) and Frequency Domain Interpolation (FDI) algorithms. Through careful dataset creation and algorithm implementation, we achieved promising results in signal reconstruction.</a:t>
            </a:r>
            <a:endParaRPr sz="1500">
              <a:solidFill>
                <a:schemeClr val="dk1"/>
              </a:solidFill>
            </a:endParaRPr>
          </a:p>
          <a:p>
            <a:pPr indent="0" lvl="0" marL="0" rtl="0" algn="just">
              <a:lnSpc>
                <a:spcPct val="115000"/>
              </a:lnSpc>
              <a:spcBef>
                <a:spcPts val="0"/>
              </a:spcBef>
              <a:spcAft>
                <a:spcPts val="0"/>
              </a:spcAft>
              <a:buNone/>
            </a:pPr>
            <a:r>
              <a:t/>
            </a:r>
            <a:endParaRPr sz="1500">
              <a:solidFill>
                <a:schemeClr val="dk1"/>
              </a:solidFill>
            </a:endParaRPr>
          </a:p>
          <a:p>
            <a:pPr indent="-323850" lvl="0" marL="457200" rtl="0" algn="just">
              <a:lnSpc>
                <a:spcPct val="115000"/>
              </a:lnSpc>
              <a:spcBef>
                <a:spcPts val="0"/>
              </a:spcBef>
              <a:spcAft>
                <a:spcPts val="0"/>
              </a:spcAft>
              <a:buClr>
                <a:schemeClr val="dk1"/>
              </a:buClr>
              <a:buSzPts val="1500"/>
              <a:buChar char="●"/>
            </a:pPr>
            <a:r>
              <a:rPr lang="en" sz="1500">
                <a:solidFill>
                  <a:schemeClr val="dk1"/>
                </a:solidFill>
              </a:rPr>
              <a:t>The evaluation of the reconstructed signals against their ground truth counterparts in the time domain yielded positive outcomes. The MSE, MIE and PSNR criteria indicated high fidelity and accuracy in the reconstructed signals.</a:t>
            </a:r>
            <a:endParaRPr sz="1500">
              <a:solidFill>
                <a:schemeClr val="dk1"/>
              </a:solidFill>
            </a:endParaRPr>
          </a:p>
          <a:p>
            <a:pPr indent="0" lvl="0" marL="0" rtl="0" algn="just">
              <a:lnSpc>
                <a:spcPct val="115000"/>
              </a:lnSpc>
              <a:spcBef>
                <a:spcPts val="0"/>
              </a:spcBef>
              <a:spcAft>
                <a:spcPts val="0"/>
              </a:spcAft>
              <a:buNone/>
            </a:pPr>
            <a:r>
              <a:t/>
            </a:r>
            <a:endParaRPr sz="1500">
              <a:solidFill>
                <a:schemeClr val="dk1"/>
              </a:solidFill>
            </a:endParaRPr>
          </a:p>
          <a:p>
            <a:pPr indent="-323850" lvl="0" marL="457200" rtl="0" algn="just">
              <a:lnSpc>
                <a:spcPct val="115000"/>
              </a:lnSpc>
              <a:spcBef>
                <a:spcPts val="0"/>
              </a:spcBef>
              <a:spcAft>
                <a:spcPts val="0"/>
              </a:spcAft>
              <a:buClr>
                <a:schemeClr val="dk1"/>
              </a:buClr>
              <a:buSzPts val="1500"/>
              <a:buChar char="●"/>
            </a:pPr>
            <a:r>
              <a:rPr lang="en" sz="1500">
                <a:solidFill>
                  <a:schemeClr val="dk1"/>
                </a:solidFill>
              </a:rPr>
              <a:t>Furthermore, the comparison between INUFT and FDI showcased their complementary strengths, providing valuable insights into their respective performance characteristics.</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6fb3924eec_0_2"/>
          <p:cNvSpPr txBox="1"/>
          <p:nvPr>
            <p:ph type="title"/>
          </p:nvPr>
        </p:nvSpPr>
        <p:spPr>
          <a:xfrm>
            <a:off x="628650" y="273850"/>
            <a:ext cx="7886700" cy="5298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a:t>Future Scope</a:t>
            </a:r>
            <a:endParaRPr b="1"/>
          </a:p>
        </p:txBody>
      </p:sp>
      <p:sp>
        <p:nvSpPr>
          <p:cNvPr id="167" name="Google Shape;167;g26fb3924eec_0_2"/>
          <p:cNvSpPr txBox="1"/>
          <p:nvPr>
            <p:ph idx="1" type="body"/>
          </p:nvPr>
        </p:nvSpPr>
        <p:spPr>
          <a:xfrm>
            <a:off x="0" y="971450"/>
            <a:ext cx="9144000" cy="3795900"/>
          </a:xfrm>
          <a:prstGeom prst="rect">
            <a:avLst/>
          </a:prstGeom>
        </p:spPr>
        <p:txBody>
          <a:bodyPr anchorCtr="0" anchor="t" bIns="34275" lIns="68575" spcFirstLastPara="1" rIns="68575" wrap="square" tIns="34275">
            <a:noAutofit/>
          </a:bodyPr>
          <a:lstStyle/>
          <a:p>
            <a:pPr indent="0" lvl="0" marL="0" rtl="0" algn="just">
              <a:lnSpc>
                <a:spcPct val="115000"/>
              </a:lnSpc>
              <a:spcBef>
                <a:spcPts val="0"/>
              </a:spcBef>
              <a:spcAft>
                <a:spcPts val="0"/>
              </a:spcAft>
              <a:buClr>
                <a:schemeClr val="dk1"/>
              </a:buClr>
              <a:buSzPts val="1100"/>
              <a:buFont typeface="Arial"/>
              <a:buNone/>
            </a:pPr>
            <a:r>
              <a:rPr lang="en" sz="1500">
                <a:solidFill>
                  <a:schemeClr val="dk1"/>
                </a:solidFill>
              </a:rPr>
              <a:t>In the future, the project can be expanded in several ways to enhance signal reconstruction techniques from non-uniformly sampled frequency data:</a:t>
            </a:r>
            <a:endParaRPr sz="15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just">
              <a:lnSpc>
                <a:spcPct val="115000"/>
              </a:lnSpc>
              <a:spcBef>
                <a:spcPts val="0"/>
              </a:spcBef>
              <a:spcAft>
                <a:spcPts val="0"/>
              </a:spcAft>
              <a:buSzPts val="1500"/>
              <a:buFont typeface="Times New Roman"/>
              <a:buChar char="●"/>
            </a:pPr>
            <a:r>
              <a:rPr b="1" lang="en" sz="1500">
                <a:solidFill>
                  <a:schemeClr val="dk1"/>
                </a:solidFill>
              </a:rPr>
              <a:t>Advanced Techniques:</a:t>
            </a:r>
            <a:r>
              <a:rPr lang="en" sz="1500">
                <a:solidFill>
                  <a:schemeClr val="dk1"/>
                </a:solidFill>
              </a:rPr>
              <a:t> Implementing more advanced reconstruction methods beyond INUFT and FDI, such as deep learning-based approaches or graph signal processing techniques.</a:t>
            </a:r>
            <a:endParaRPr sz="15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just">
              <a:lnSpc>
                <a:spcPct val="115000"/>
              </a:lnSpc>
              <a:spcBef>
                <a:spcPts val="0"/>
              </a:spcBef>
              <a:spcAft>
                <a:spcPts val="0"/>
              </a:spcAft>
              <a:buSzPts val="1500"/>
              <a:buFont typeface="Times New Roman"/>
              <a:buChar char="●"/>
            </a:pPr>
            <a:r>
              <a:rPr b="1" lang="en" sz="1500">
                <a:solidFill>
                  <a:schemeClr val="dk1"/>
                </a:solidFill>
              </a:rPr>
              <a:t>Noise Robustness:</a:t>
            </a:r>
            <a:r>
              <a:rPr lang="en" sz="1500">
                <a:solidFill>
                  <a:schemeClr val="dk1"/>
                </a:solidFill>
              </a:rPr>
              <a:t> Developing strategies to improve the robustness of reconstruction algorithms against noise in the frequency domain, including denoising techniques.</a:t>
            </a:r>
            <a:endParaRPr sz="15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just">
              <a:lnSpc>
                <a:spcPct val="115000"/>
              </a:lnSpc>
              <a:spcBef>
                <a:spcPts val="0"/>
              </a:spcBef>
              <a:spcAft>
                <a:spcPts val="0"/>
              </a:spcAft>
              <a:buSzPts val="1500"/>
              <a:buFont typeface="Times New Roman"/>
              <a:buChar char="●"/>
            </a:pPr>
            <a:r>
              <a:rPr b="1" lang="en" sz="1500">
                <a:solidFill>
                  <a:schemeClr val="dk1"/>
                </a:solidFill>
              </a:rPr>
              <a:t>Adaptive Sampling:</a:t>
            </a:r>
            <a:r>
              <a:rPr lang="en" sz="1500">
                <a:solidFill>
                  <a:schemeClr val="dk1"/>
                </a:solidFill>
              </a:rPr>
              <a:t> Exploring adaptive sampling strategies to effectively select sampling points based on signal characteristics, improving reconstruction accuracy and efficiency.</a:t>
            </a:r>
            <a:endParaRPr sz="15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just">
              <a:lnSpc>
                <a:spcPct val="115000"/>
              </a:lnSpc>
              <a:spcBef>
                <a:spcPts val="0"/>
              </a:spcBef>
              <a:spcAft>
                <a:spcPts val="0"/>
              </a:spcAft>
              <a:buSzPts val="1500"/>
              <a:buFont typeface="Times New Roman"/>
              <a:buChar char="●"/>
            </a:pPr>
            <a:r>
              <a:rPr b="1" lang="en" sz="1500">
                <a:solidFill>
                  <a:schemeClr val="dk1"/>
                </a:solidFill>
              </a:rPr>
              <a:t>Multi-dimensional Signals:</a:t>
            </a:r>
            <a:r>
              <a:rPr lang="en" sz="1500">
                <a:solidFill>
                  <a:schemeClr val="dk1"/>
                </a:solidFill>
              </a:rPr>
              <a:t> Adapting to reconstruction algorithms to handle multi-dimensional signals like volumetric data, opening up new possibilities for application in various domains.</a:t>
            </a:r>
            <a:endParaRPr sz="1500">
              <a:solidFill>
                <a:schemeClr val="dk1"/>
              </a:solidFill>
            </a:endParaRPr>
          </a:p>
          <a:p>
            <a:pPr indent="0" lvl="0" marL="0" rtl="0" algn="l">
              <a:spcBef>
                <a:spcPts val="800"/>
              </a:spcBef>
              <a:spcAft>
                <a:spcPts val="0"/>
              </a:spcAft>
              <a:buNone/>
            </a:pPr>
            <a:r>
              <a:t/>
            </a:r>
            <a:endParaRPr sz="1500"/>
          </a:p>
        </p:txBody>
      </p:sp>
      <p:sp>
        <p:nvSpPr>
          <p:cNvPr id="168" name="Google Shape;168;g26fb3924eec_0_2"/>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SzPts val="2800"/>
              <a:buNone/>
            </a:pPr>
            <a:r>
              <a:rPr b="1" lang="en"/>
              <a:t>References</a:t>
            </a:r>
            <a:endParaRPr b="1"/>
          </a:p>
        </p:txBody>
      </p:sp>
      <p:sp>
        <p:nvSpPr>
          <p:cNvPr id="174" name="Google Shape;174;p2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323850" lvl="0" marL="457200" rtl="0" algn="l">
              <a:lnSpc>
                <a:spcPct val="115000"/>
              </a:lnSpc>
              <a:spcBef>
                <a:spcPts val="0"/>
              </a:spcBef>
              <a:spcAft>
                <a:spcPts val="0"/>
              </a:spcAft>
              <a:buSzPts val="1500"/>
              <a:buChar char="●"/>
            </a:pPr>
            <a:r>
              <a:rPr lang="en" sz="15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https://dspace.mit.edu/bitstream/handle/1721.1/57688/635954979-MIT.pdf?sequence=2&amp;isAllowed=y</a:t>
            </a:r>
            <a:endParaRPr sz="1500"/>
          </a:p>
          <a:p>
            <a:pPr indent="-323850" lvl="0" marL="457200" rtl="0" algn="l">
              <a:lnSpc>
                <a:spcPct val="115000"/>
              </a:lnSpc>
              <a:spcBef>
                <a:spcPts val="0"/>
              </a:spcBef>
              <a:spcAft>
                <a:spcPts val="0"/>
              </a:spcAft>
              <a:buSzPts val="1500"/>
              <a:buChar char="●"/>
            </a:pPr>
            <a:r>
              <a:rPr lang="en" sz="1500" u="sng">
                <a:solidFill>
                  <a:schemeClr val="hlink"/>
                </a:solidFill>
                <a:latin typeface="Times New Roman"/>
                <a:ea typeface="Times New Roman"/>
                <a:cs typeface="Times New Roman"/>
                <a:sym typeface="Times New Roman"/>
                <a:hlinkClick r:id="rId4"/>
              </a:rPr>
              <a:t>https://www.sciencedirect.com/science/article/abs/pii/0165168496000588</a:t>
            </a:r>
            <a:endParaRPr sz="1500">
              <a:solidFill>
                <a:schemeClr val="dk1"/>
              </a:solidFill>
              <a:latin typeface="Times New Roman"/>
              <a:ea typeface="Times New Roman"/>
              <a:cs typeface="Times New Roman"/>
              <a:sym typeface="Times New Roman"/>
            </a:endParaRPr>
          </a:p>
        </p:txBody>
      </p:sp>
      <p:sp>
        <p:nvSpPr>
          <p:cNvPr id="175" name="Google Shape;17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2444625" y="1904231"/>
            <a:ext cx="3750900" cy="994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SzPct val="58700"/>
              <a:buNone/>
            </a:pPr>
            <a:r>
              <a:rPr lang="en" sz="5300"/>
              <a:t>THANK YOU</a:t>
            </a:r>
            <a:endParaRPr sz="5300"/>
          </a:p>
        </p:txBody>
      </p:sp>
      <p:sp>
        <p:nvSpPr>
          <p:cNvPr id="181" name="Google Shape;18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nvSpPr>
        <p:spPr>
          <a:xfrm>
            <a:off x="409750" y="796800"/>
            <a:ext cx="5162400" cy="3903900"/>
          </a:xfrm>
          <a:prstGeom prst="rect">
            <a:avLst/>
          </a:prstGeom>
          <a:noFill/>
          <a:ln>
            <a:noFill/>
          </a:ln>
        </p:spPr>
        <p:txBody>
          <a:bodyPr anchorCtr="0" anchor="t" bIns="0" lIns="0" spcFirstLastPara="1" rIns="0" wrap="square" tIns="9525">
            <a:sp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Arial"/>
              <a:ea typeface="Arial"/>
              <a:cs typeface="Arial"/>
              <a:sym typeface="Arial"/>
            </a:endParaRPr>
          </a:p>
          <a:p>
            <a:pPr indent="-165100" lvl="0" marL="177800" marR="0" rtl="0" algn="l">
              <a:lnSpc>
                <a:spcPct val="100000"/>
              </a:lnSpc>
              <a:spcBef>
                <a:spcPts val="0"/>
              </a:spcBef>
              <a:spcAft>
                <a:spcPts val="0"/>
              </a:spcAft>
              <a:buClr>
                <a:schemeClr val="dk1"/>
              </a:buClr>
              <a:buSzPts val="1600"/>
              <a:buFont typeface="Noto Sans Symbols"/>
              <a:buChar char="⮚"/>
            </a:pPr>
            <a:r>
              <a:rPr lang="en" sz="2300">
                <a:solidFill>
                  <a:schemeClr val="dk1"/>
                </a:solidFill>
              </a:rPr>
              <a:t>Abstract</a:t>
            </a:r>
            <a:endParaRPr b="0" i="0" sz="2300" u="none" cap="none" strike="noStrike">
              <a:solidFill>
                <a:schemeClr val="dk1"/>
              </a:solidFill>
              <a:latin typeface="Arial"/>
              <a:ea typeface="Arial"/>
              <a:cs typeface="Arial"/>
              <a:sym typeface="Arial"/>
            </a:endParaRPr>
          </a:p>
          <a:p>
            <a:pPr indent="-165100" lvl="0" marL="177800" marR="0" rtl="0" algn="l">
              <a:lnSpc>
                <a:spcPct val="100000"/>
              </a:lnSpc>
              <a:spcBef>
                <a:spcPts val="0"/>
              </a:spcBef>
              <a:spcAft>
                <a:spcPts val="0"/>
              </a:spcAft>
              <a:buClr>
                <a:schemeClr val="dk1"/>
              </a:buClr>
              <a:buSzPts val="1600"/>
              <a:buFont typeface="Noto Sans Symbols"/>
              <a:buChar char="⮚"/>
            </a:pPr>
            <a:r>
              <a:rPr lang="en" sz="2300">
                <a:solidFill>
                  <a:schemeClr val="dk1"/>
                </a:solidFill>
              </a:rPr>
              <a:t>Introduction</a:t>
            </a:r>
            <a:endParaRPr b="0" i="0" sz="2300" u="none" cap="none" strike="noStrike">
              <a:solidFill>
                <a:schemeClr val="dk1"/>
              </a:solidFill>
              <a:latin typeface="Arial"/>
              <a:ea typeface="Arial"/>
              <a:cs typeface="Arial"/>
              <a:sym typeface="Arial"/>
            </a:endParaRPr>
          </a:p>
          <a:p>
            <a:pPr indent="-171450" lvl="0" marL="177800" marR="0" rtl="0" algn="l">
              <a:lnSpc>
                <a:spcPct val="100000"/>
              </a:lnSpc>
              <a:spcBef>
                <a:spcPts val="0"/>
              </a:spcBef>
              <a:spcAft>
                <a:spcPts val="0"/>
              </a:spcAft>
              <a:buClr>
                <a:schemeClr val="dk1"/>
              </a:buClr>
              <a:buSzPts val="1500"/>
              <a:buFont typeface="Noto Sans Symbols"/>
              <a:buChar char="⮚"/>
            </a:pPr>
            <a:r>
              <a:rPr lang="en" sz="2300">
                <a:solidFill>
                  <a:schemeClr val="dk1"/>
                </a:solidFill>
              </a:rPr>
              <a:t>Methodology</a:t>
            </a:r>
            <a:endParaRPr b="0" i="0" sz="2800" u="none" cap="none" strike="noStrike">
              <a:solidFill>
                <a:schemeClr val="dk1"/>
              </a:solidFill>
              <a:latin typeface="Arial"/>
              <a:ea typeface="Arial"/>
              <a:cs typeface="Arial"/>
              <a:sym typeface="Arial"/>
            </a:endParaRPr>
          </a:p>
          <a:p>
            <a:pPr indent="-171450" lvl="0" marL="177800" marR="0" rtl="0" algn="l">
              <a:lnSpc>
                <a:spcPct val="100000"/>
              </a:lnSpc>
              <a:spcBef>
                <a:spcPts val="0"/>
              </a:spcBef>
              <a:spcAft>
                <a:spcPts val="0"/>
              </a:spcAft>
              <a:buClr>
                <a:schemeClr val="dk1"/>
              </a:buClr>
              <a:buSzPts val="1500"/>
              <a:buFont typeface="Noto Sans Symbols"/>
              <a:buChar char="⮚"/>
            </a:pPr>
            <a:r>
              <a:rPr lang="en" sz="2300">
                <a:solidFill>
                  <a:schemeClr val="dk1"/>
                </a:solidFill>
              </a:rPr>
              <a:t>Implementation</a:t>
            </a:r>
            <a:endParaRPr b="0" i="0" sz="2300" u="none" cap="none" strike="noStrike">
              <a:solidFill>
                <a:schemeClr val="dk1"/>
              </a:solidFill>
              <a:latin typeface="Arial"/>
              <a:ea typeface="Arial"/>
              <a:cs typeface="Arial"/>
              <a:sym typeface="Arial"/>
            </a:endParaRPr>
          </a:p>
          <a:p>
            <a:pPr indent="-171450" lvl="0" marL="177800" marR="0" rtl="0" algn="l">
              <a:lnSpc>
                <a:spcPct val="100000"/>
              </a:lnSpc>
              <a:spcBef>
                <a:spcPts val="0"/>
              </a:spcBef>
              <a:spcAft>
                <a:spcPts val="0"/>
              </a:spcAft>
              <a:buClr>
                <a:schemeClr val="dk1"/>
              </a:buClr>
              <a:buSzPts val="1500"/>
              <a:buFont typeface="Noto Sans Symbols"/>
              <a:buChar char="⮚"/>
            </a:pPr>
            <a:r>
              <a:rPr lang="en" sz="2300">
                <a:solidFill>
                  <a:schemeClr val="dk1"/>
                </a:solidFill>
              </a:rPr>
              <a:t>Results</a:t>
            </a:r>
            <a:endParaRPr b="0" i="0" sz="2300" u="none" cap="none" strike="noStrike">
              <a:solidFill>
                <a:schemeClr val="dk1"/>
              </a:solidFill>
              <a:latin typeface="Arial"/>
              <a:ea typeface="Arial"/>
              <a:cs typeface="Arial"/>
              <a:sym typeface="Arial"/>
            </a:endParaRPr>
          </a:p>
          <a:p>
            <a:pPr indent="-171450" lvl="0" marL="177800" marR="0" rtl="0" algn="l">
              <a:lnSpc>
                <a:spcPct val="100000"/>
              </a:lnSpc>
              <a:spcBef>
                <a:spcPts val="0"/>
              </a:spcBef>
              <a:spcAft>
                <a:spcPts val="0"/>
              </a:spcAft>
              <a:buClr>
                <a:schemeClr val="dk1"/>
              </a:buClr>
              <a:buSzPts val="1500"/>
              <a:buFont typeface="Noto Sans Symbols"/>
              <a:buChar char="⮚"/>
            </a:pPr>
            <a:r>
              <a:rPr b="0" i="0" lang="en" sz="2300" u="none" cap="none" strike="noStrike">
                <a:solidFill>
                  <a:schemeClr val="dk1"/>
                </a:solidFill>
                <a:latin typeface="Arial"/>
                <a:ea typeface="Arial"/>
                <a:cs typeface="Arial"/>
                <a:sym typeface="Arial"/>
              </a:rPr>
              <a:t>Evaluation</a:t>
            </a:r>
            <a:endParaRPr b="0" i="0" sz="2300" u="none" cap="none" strike="noStrike">
              <a:solidFill>
                <a:schemeClr val="dk1"/>
              </a:solidFill>
              <a:latin typeface="Arial"/>
              <a:ea typeface="Arial"/>
              <a:cs typeface="Arial"/>
              <a:sym typeface="Arial"/>
            </a:endParaRPr>
          </a:p>
          <a:p>
            <a:pPr indent="-165100" lvl="0" marL="177800" marR="0" rtl="0" algn="l">
              <a:lnSpc>
                <a:spcPct val="100000"/>
              </a:lnSpc>
              <a:spcBef>
                <a:spcPts val="0"/>
              </a:spcBef>
              <a:spcAft>
                <a:spcPts val="0"/>
              </a:spcAft>
              <a:buClr>
                <a:schemeClr val="dk1"/>
              </a:buClr>
              <a:buSzPts val="1600"/>
              <a:buFont typeface="Noto Sans Symbols"/>
              <a:buChar char="⮚"/>
            </a:pPr>
            <a:r>
              <a:rPr b="0" i="0" lang="en" sz="2300" u="none" cap="none" strike="noStrike">
                <a:solidFill>
                  <a:schemeClr val="dk1"/>
                </a:solidFill>
                <a:latin typeface="Arial"/>
                <a:ea typeface="Arial"/>
                <a:cs typeface="Arial"/>
                <a:sym typeface="Arial"/>
              </a:rPr>
              <a:t>Conclusion</a:t>
            </a:r>
            <a:endParaRPr b="0" i="0" sz="2300" u="none" cap="none" strike="noStrike">
              <a:solidFill>
                <a:schemeClr val="dk1"/>
              </a:solidFill>
              <a:latin typeface="Arial"/>
              <a:ea typeface="Arial"/>
              <a:cs typeface="Arial"/>
              <a:sym typeface="Arial"/>
            </a:endParaRPr>
          </a:p>
          <a:p>
            <a:pPr indent="-165100" lvl="0" marL="177800" marR="0" rtl="0" algn="l">
              <a:lnSpc>
                <a:spcPct val="100000"/>
              </a:lnSpc>
              <a:spcBef>
                <a:spcPts val="0"/>
              </a:spcBef>
              <a:spcAft>
                <a:spcPts val="0"/>
              </a:spcAft>
              <a:buClr>
                <a:schemeClr val="dk1"/>
              </a:buClr>
              <a:buSzPts val="1600"/>
              <a:buFont typeface="Noto Sans Symbols"/>
              <a:buChar char="⮚"/>
            </a:pPr>
            <a:r>
              <a:rPr lang="en" sz="2300">
                <a:solidFill>
                  <a:schemeClr val="dk1"/>
                </a:solidFill>
              </a:rPr>
              <a:t>Future Scope</a:t>
            </a:r>
            <a:endParaRPr sz="2300">
              <a:solidFill>
                <a:schemeClr val="dk1"/>
              </a:solidFill>
            </a:endParaRPr>
          </a:p>
          <a:p>
            <a:pPr indent="-165100" lvl="0" marL="177800" marR="0" rtl="0" algn="l">
              <a:lnSpc>
                <a:spcPct val="100000"/>
              </a:lnSpc>
              <a:spcBef>
                <a:spcPts val="0"/>
              </a:spcBef>
              <a:spcAft>
                <a:spcPts val="0"/>
              </a:spcAft>
              <a:buClr>
                <a:schemeClr val="dk1"/>
              </a:buClr>
              <a:buSzPts val="1600"/>
              <a:buFont typeface="Noto Sans Symbols"/>
              <a:buChar char="⮚"/>
            </a:pPr>
            <a:r>
              <a:rPr lang="en" sz="2300">
                <a:solidFill>
                  <a:schemeClr val="dk1"/>
                </a:solidFill>
              </a:rPr>
              <a:t>References</a:t>
            </a:r>
            <a:endParaRPr sz="2300">
              <a:solidFill>
                <a:schemeClr val="dk1"/>
              </a:solidFill>
            </a:endParaRPr>
          </a:p>
          <a:p>
            <a:pPr indent="0" lvl="0" marL="0" marR="0" rtl="0" algn="l">
              <a:lnSpc>
                <a:spcPct val="100000"/>
              </a:lnSpc>
              <a:spcBef>
                <a:spcPts val="0"/>
              </a:spcBef>
              <a:spcAft>
                <a:spcPts val="0"/>
              </a:spcAft>
              <a:buNone/>
            </a:pPr>
            <a:r>
              <a:t/>
            </a:r>
            <a:endParaRPr sz="2300">
              <a:solidFill>
                <a:schemeClr val="dk1"/>
              </a:solidFill>
            </a:endParaRPr>
          </a:p>
        </p:txBody>
      </p:sp>
      <p:sp>
        <p:nvSpPr>
          <p:cNvPr id="71" name="Google Shape;71;p2"/>
          <p:cNvSpPr txBox="1"/>
          <p:nvPr>
            <p:ph idx="12" type="sldNum"/>
          </p:nvPr>
        </p:nvSpPr>
        <p:spPr>
          <a:xfrm>
            <a:off x="6457950" y="4767263"/>
            <a:ext cx="2057400" cy="188400"/>
          </a:xfrm>
          <a:prstGeom prst="rect">
            <a:avLst/>
          </a:prstGeom>
          <a:noFill/>
          <a:ln>
            <a:noFill/>
          </a:ln>
        </p:spPr>
        <p:txBody>
          <a:bodyPr anchorCtr="0" anchor="t" bIns="0" lIns="0" spcFirstLastPara="1" rIns="0" wrap="square" tIns="3800">
            <a:sp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sz="1200">
                <a:solidFill>
                  <a:srgbClr val="888888"/>
                </a:solidFill>
                <a:latin typeface="Trebuchet MS"/>
                <a:ea typeface="Trebuchet MS"/>
                <a:cs typeface="Trebuchet MS"/>
                <a:sym typeface="Trebuchet MS"/>
              </a:rPr>
              <a:t>‹#›</a:t>
            </a:fld>
            <a:endParaRPr sz="1200">
              <a:solidFill>
                <a:schemeClr val="dk1"/>
              </a:solidFill>
              <a:latin typeface="Trebuchet MS"/>
              <a:ea typeface="Trebuchet MS"/>
              <a:cs typeface="Trebuchet MS"/>
              <a:sym typeface="Trebuchet MS"/>
            </a:endParaRPr>
          </a:p>
        </p:txBody>
      </p:sp>
      <p:sp>
        <p:nvSpPr>
          <p:cNvPr id="72" name="Google Shape;72;p2"/>
          <p:cNvSpPr txBox="1"/>
          <p:nvPr>
            <p:ph type="title"/>
          </p:nvPr>
        </p:nvSpPr>
        <p:spPr>
          <a:xfrm>
            <a:off x="740115" y="264788"/>
            <a:ext cx="7863000" cy="4407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SzPts val="2800"/>
              <a:buNone/>
            </a:pPr>
            <a:r>
              <a:rPr b="1" lang="en"/>
              <a:t>Outline</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idx="12" type="sldNum"/>
          </p:nvPr>
        </p:nvSpPr>
        <p:spPr>
          <a:xfrm>
            <a:off x="6457950" y="4767263"/>
            <a:ext cx="2057400" cy="142500"/>
          </a:xfrm>
          <a:prstGeom prst="rect">
            <a:avLst/>
          </a:prstGeom>
          <a:noFill/>
          <a:ln>
            <a:noFill/>
          </a:ln>
        </p:spPr>
        <p:txBody>
          <a:bodyPr anchorCtr="0" anchor="t" bIns="0" lIns="0" spcFirstLastPara="1" rIns="0" wrap="square" tIns="3800">
            <a:sp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solidFill>
                  <a:srgbClr val="888888"/>
                </a:solidFill>
                <a:latin typeface="Trebuchet MS"/>
                <a:ea typeface="Trebuchet MS"/>
                <a:cs typeface="Trebuchet MS"/>
                <a:sym typeface="Trebuchet MS"/>
              </a:rPr>
              <a:t>‹#›</a:t>
            </a:fld>
            <a:endParaRPr>
              <a:solidFill>
                <a:srgbClr val="888888"/>
              </a:solidFill>
              <a:latin typeface="Trebuchet MS"/>
              <a:ea typeface="Trebuchet MS"/>
              <a:cs typeface="Trebuchet MS"/>
              <a:sym typeface="Trebuchet MS"/>
            </a:endParaRPr>
          </a:p>
        </p:txBody>
      </p:sp>
      <p:sp>
        <p:nvSpPr>
          <p:cNvPr id="78" name="Google Shape;78;p3"/>
          <p:cNvSpPr txBox="1"/>
          <p:nvPr/>
        </p:nvSpPr>
        <p:spPr>
          <a:xfrm>
            <a:off x="3406650" y="93750"/>
            <a:ext cx="23307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lang="en" sz="2800">
                <a:solidFill>
                  <a:schemeClr val="dk1"/>
                </a:solidFill>
              </a:rPr>
              <a:t>Abstract</a:t>
            </a:r>
            <a:endParaRPr b="1" i="0" sz="2800" u="none" cap="none" strike="noStrike">
              <a:solidFill>
                <a:schemeClr val="dk1"/>
              </a:solidFill>
              <a:latin typeface="Arial"/>
              <a:ea typeface="Arial"/>
              <a:cs typeface="Arial"/>
              <a:sym typeface="Arial"/>
            </a:endParaRPr>
          </a:p>
        </p:txBody>
      </p:sp>
      <p:sp>
        <p:nvSpPr>
          <p:cNvPr id="79" name="Google Shape;79;p3"/>
          <p:cNvSpPr txBox="1"/>
          <p:nvPr/>
        </p:nvSpPr>
        <p:spPr>
          <a:xfrm>
            <a:off x="359400" y="1044775"/>
            <a:ext cx="8425200" cy="2493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Char char="●"/>
            </a:pPr>
            <a:r>
              <a:rPr lang="en" sz="1500">
                <a:solidFill>
                  <a:schemeClr val="dk1"/>
                </a:solidFill>
              </a:rPr>
              <a:t>In the realm of signal processing, the challenge of reconstructing signals from incomplete frequency information has emerged as a critical obstacle in numerous practical applications.</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Traditional methodologies often assume access to the full frequency spectrum, yet real-world constraints such as data acquisition limitations or resource scarcity frequently render this assumption untenable.</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This project endeavors to employ robust techniques such as Inverse Non-uniform Fourier transform and Frequency domain interpolation tailored to efficiently utilize partial frequency data, thereby addressing the demand for accurate signal reconstruction.</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628650" y="206872"/>
            <a:ext cx="7886700" cy="570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SzPts val="2800"/>
              <a:buNone/>
            </a:pPr>
            <a:r>
              <a:rPr b="1" lang="en"/>
              <a:t>Introduction</a:t>
            </a:r>
            <a:endParaRPr b="1"/>
          </a:p>
        </p:txBody>
      </p:sp>
      <p:sp>
        <p:nvSpPr>
          <p:cNvPr id="85" name="Google Shape;85;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
        <p:nvSpPr>
          <p:cNvPr id="86" name="Google Shape;86;p4"/>
          <p:cNvSpPr txBox="1"/>
          <p:nvPr/>
        </p:nvSpPr>
        <p:spPr>
          <a:xfrm>
            <a:off x="0" y="776875"/>
            <a:ext cx="9144000" cy="4109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Char char="●"/>
            </a:pPr>
            <a:r>
              <a:rPr lang="en" sz="1500">
                <a:solidFill>
                  <a:schemeClr val="dk1"/>
                </a:solidFill>
              </a:rPr>
              <a:t>Signal reconstruction from sample values is a significant aspect of signal processing.</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Uniform sampling, the widely recognized method, involves obtaining samples of continuous-time signals at evenly spaced time intervals. </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 limitation of uniform sampling is its requirement for samples to adhere to a uniform grid. </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Non-uniform sampling, on the other hand, extends beyond this constraint, allowing samples to be obtained at irregular intervals. </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Yet, reconstructing signals from non-uniform samples presents challenges due to the lack of a uniform grid structure, making it difficult to employ time-invariant processes for reconstruction.</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Non-uniform sampling is essential across various applications, including biomedical devices like wearable heartbeat detectors, time-interleaved analog-to-digital converters (TI-ADCs) and sensor networks.</a:t>
            </a:r>
            <a:endParaRPr sz="1500">
              <a:solidFill>
                <a:schemeClr val="dk1"/>
              </a:solidFill>
            </a:endParaRPr>
          </a:p>
          <a:p>
            <a:pPr indent="0" lvl="0" marL="0" rtl="0" algn="l">
              <a:spcBef>
                <a:spcPts val="0"/>
              </a:spcBef>
              <a:spcAft>
                <a:spcPts val="0"/>
              </a:spcAft>
              <a:buNone/>
            </a:pPr>
            <a:r>
              <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6fb3924eec_0_10"/>
          <p:cNvSpPr txBox="1"/>
          <p:nvPr>
            <p:ph type="title"/>
          </p:nvPr>
        </p:nvSpPr>
        <p:spPr>
          <a:xfrm>
            <a:off x="628650" y="1"/>
            <a:ext cx="7886700" cy="6429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a:t>Methodology</a:t>
            </a:r>
            <a:r>
              <a:rPr b="1" lang="en"/>
              <a:t> </a:t>
            </a:r>
            <a:endParaRPr b="1"/>
          </a:p>
        </p:txBody>
      </p:sp>
      <p:sp>
        <p:nvSpPr>
          <p:cNvPr id="92" name="Google Shape;92;g26fb3924eec_0_10"/>
          <p:cNvSpPr txBox="1"/>
          <p:nvPr>
            <p:ph idx="1" type="body"/>
          </p:nvPr>
        </p:nvSpPr>
        <p:spPr>
          <a:xfrm>
            <a:off x="184225" y="1185750"/>
            <a:ext cx="8403300" cy="2926500"/>
          </a:xfrm>
          <a:prstGeom prst="rect">
            <a:avLst/>
          </a:prstGeom>
        </p:spPr>
        <p:txBody>
          <a:bodyPr anchorCtr="0" anchor="t" bIns="34275" lIns="68575" spcFirstLastPara="1" rIns="68575" wrap="square" tIns="34275">
            <a:noAutofit/>
          </a:bodyPr>
          <a:lstStyle/>
          <a:p>
            <a:pPr indent="457200" lvl="0" marL="0" rtl="0" algn="just">
              <a:lnSpc>
                <a:spcPct val="115000"/>
              </a:lnSpc>
              <a:spcBef>
                <a:spcPts val="0"/>
              </a:spcBef>
              <a:spcAft>
                <a:spcPts val="0"/>
              </a:spcAft>
              <a:buClr>
                <a:schemeClr val="dk1"/>
              </a:buClr>
              <a:buSzPts val="1100"/>
              <a:buFont typeface="Arial"/>
              <a:buNone/>
            </a:pPr>
            <a:r>
              <a:rPr b="1" lang="en" sz="1500">
                <a:solidFill>
                  <a:schemeClr val="dk1"/>
                </a:solidFill>
              </a:rPr>
              <a:t>Inverse Non-uniform Fourier Transform (INUFT)</a:t>
            </a:r>
            <a:r>
              <a:rPr lang="en" sz="1500">
                <a:solidFill>
                  <a:schemeClr val="dk1"/>
                </a:solidFill>
              </a:rPr>
              <a:t>: </a:t>
            </a:r>
            <a:endParaRPr sz="1500">
              <a:solidFill>
                <a:schemeClr val="dk1"/>
              </a:solidFill>
            </a:endParaRPr>
          </a:p>
          <a:p>
            <a:pPr indent="0" lvl="0" marL="0" rtl="0" algn="just">
              <a:lnSpc>
                <a:spcPct val="115000"/>
              </a:lnSpc>
              <a:spcBef>
                <a:spcPts val="0"/>
              </a:spcBef>
              <a:spcAft>
                <a:spcPts val="0"/>
              </a:spcAft>
              <a:buNone/>
            </a:pPr>
            <a:r>
              <a:t/>
            </a:r>
            <a:endParaRPr sz="1500">
              <a:solidFill>
                <a:schemeClr val="dk1"/>
              </a:solidFill>
            </a:endParaRPr>
          </a:p>
          <a:p>
            <a:pPr indent="-323850" lvl="0" marL="457200" rtl="0" algn="just">
              <a:lnSpc>
                <a:spcPct val="115000"/>
              </a:lnSpc>
              <a:spcBef>
                <a:spcPts val="0"/>
              </a:spcBef>
              <a:spcAft>
                <a:spcPts val="0"/>
              </a:spcAft>
              <a:buClr>
                <a:schemeClr val="dk1"/>
              </a:buClr>
              <a:buSzPts val="1500"/>
              <a:buChar char="●"/>
            </a:pPr>
            <a:r>
              <a:rPr lang="en" sz="1500">
                <a:solidFill>
                  <a:schemeClr val="dk1"/>
                </a:solidFill>
              </a:rPr>
              <a:t>The Inverse Non-uniform Fourier Transform (INUFT) is a mathematical technique used to reconstruct a signal from its non-uniformly sampled frequency domain.</a:t>
            </a:r>
            <a:endParaRPr sz="1500">
              <a:solidFill>
                <a:schemeClr val="dk1"/>
              </a:solidFill>
            </a:endParaRPr>
          </a:p>
          <a:p>
            <a:pPr indent="0" lvl="0" marL="457200" rtl="0" algn="just">
              <a:lnSpc>
                <a:spcPct val="115000"/>
              </a:lnSpc>
              <a:spcBef>
                <a:spcPts val="0"/>
              </a:spcBef>
              <a:spcAft>
                <a:spcPts val="0"/>
              </a:spcAft>
              <a:buNone/>
            </a:pPr>
            <a:r>
              <a:t/>
            </a:r>
            <a:endParaRPr sz="1500">
              <a:solidFill>
                <a:schemeClr val="dk1"/>
              </a:solidFill>
            </a:endParaRPr>
          </a:p>
          <a:p>
            <a:pPr indent="-323850" lvl="0" marL="457200" rtl="0" algn="just">
              <a:lnSpc>
                <a:spcPct val="115000"/>
              </a:lnSpc>
              <a:spcBef>
                <a:spcPts val="0"/>
              </a:spcBef>
              <a:spcAft>
                <a:spcPts val="0"/>
              </a:spcAft>
              <a:buClr>
                <a:schemeClr val="dk1"/>
              </a:buClr>
              <a:buSzPts val="1500"/>
              <a:buChar char="●"/>
            </a:pPr>
            <a:r>
              <a:rPr lang="en" sz="1500">
                <a:solidFill>
                  <a:schemeClr val="dk1"/>
                </a:solidFill>
              </a:rPr>
              <a:t>Iterative algorithms iteratively refine an initial estimate of the signal based on the observed frequency samples</a:t>
            </a:r>
            <a:endParaRPr sz="1500">
              <a:solidFill>
                <a:schemeClr val="dk1"/>
              </a:solidFill>
            </a:endParaRPr>
          </a:p>
          <a:p>
            <a:pPr indent="0" lvl="0" marL="457200" rtl="0" algn="just">
              <a:lnSpc>
                <a:spcPct val="115000"/>
              </a:lnSpc>
              <a:spcBef>
                <a:spcPts val="0"/>
              </a:spcBef>
              <a:spcAft>
                <a:spcPts val="0"/>
              </a:spcAft>
              <a:buNone/>
            </a:pPr>
            <a:r>
              <a:t/>
            </a:r>
            <a:endParaRPr sz="1500">
              <a:solidFill>
                <a:schemeClr val="dk1"/>
              </a:solidFill>
            </a:endParaRPr>
          </a:p>
          <a:p>
            <a:pPr indent="-323850" lvl="0" marL="457200" rtl="0" algn="just">
              <a:lnSpc>
                <a:spcPct val="115000"/>
              </a:lnSpc>
              <a:spcBef>
                <a:spcPts val="0"/>
              </a:spcBef>
              <a:spcAft>
                <a:spcPts val="0"/>
              </a:spcAft>
              <a:buClr>
                <a:schemeClr val="dk1"/>
              </a:buClr>
              <a:buSzPts val="1500"/>
              <a:buChar char="●"/>
            </a:pPr>
            <a:r>
              <a:rPr lang="en" sz="1500">
                <a:solidFill>
                  <a:schemeClr val="dk1"/>
                </a:solidFill>
              </a:rPr>
              <a:t>Compressed sensing techniques exploit the sparsity or compressibility of the signal in a suitable domain to recover the signal from a limited number of non-uniform frequency measurements.</a:t>
            </a:r>
            <a:endParaRPr sz="1500">
              <a:solidFill>
                <a:schemeClr val="dk1"/>
              </a:solidFill>
            </a:endParaRPr>
          </a:p>
          <a:p>
            <a:pPr indent="0" lvl="0" marL="0" rtl="0" algn="just">
              <a:lnSpc>
                <a:spcPct val="115000"/>
              </a:lnSpc>
              <a:spcBef>
                <a:spcPts val="0"/>
              </a:spcBef>
              <a:spcAft>
                <a:spcPts val="0"/>
              </a:spcAft>
              <a:buNone/>
            </a:pPr>
            <a:r>
              <a:t/>
            </a:r>
            <a:endParaRPr sz="15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endParaRPr>
          </a:p>
        </p:txBody>
      </p:sp>
      <p:sp>
        <p:nvSpPr>
          <p:cNvPr id="93" name="Google Shape;93;g26fb3924eec_0_10"/>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6fb3924eec_0_16"/>
          <p:cNvSpPr txBox="1"/>
          <p:nvPr>
            <p:ph idx="1" type="body"/>
          </p:nvPr>
        </p:nvSpPr>
        <p:spPr>
          <a:xfrm>
            <a:off x="71450" y="712900"/>
            <a:ext cx="8718900" cy="3263400"/>
          </a:xfrm>
          <a:prstGeom prst="rect">
            <a:avLst/>
          </a:prstGeom>
        </p:spPr>
        <p:txBody>
          <a:bodyPr anchorCtr="0" anchor="t" bIns="34275" lIns="68575" spcFirstLastPara="1" rIns="68575" wrap="square" tIns="34275">
            <a:normAutofit lnSpcReduction="20000"/>
          </a:bodyPr>
          <a:lstStyle/>
          <a:p>
            <a:pPr indent="457200" lvl="0" marL="0" rtl="0" algn="just">
              <a:lnSpc>
                <a:spcPct val="115000"/>
              </a:lnSpc>
              <a:spcBef>
                <a:spcPts val="0"/>
              </a:spcBef>
              <a:spcAft>
                <a:spcPts val="0"/>
              </a:spcAft>
              <a:buClr>
                <a:schemeClr val="dk1"/>
              </a:buClr>
              <a:buSzPts val="1100"/>
              <a:buFont typeface="Arial"/>
              <a:buNone/>
            </a:pPr>
            <a:r>
              <a:rPr b="1" lang="en" sz="1500">
                <a:solidFill>
                  <a:schemeClr val="dk1"/>
                </a:solidFill>
              </a:rPr>
              <a:t>Frequency Domain Interpolation (FDI)</a:t>
            </a:r>
            <a:r>
              <a:rPr lang="en" sz="1500">
                <a:solidFill>
                  <a:schemeClr val="dk1"/>
                </a:solidFill>
              </a:rPr>
              <a:t>: </a:t>
            </a:r>
            <a:endParaRPr sz="15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914400" rtl="0" algn="just">
              <a:lnSpc>
                <a:spcPct val="115000"/>
              </a:lnSpc>
              <a:spcBef>
                <a:spcPts val="0"/>
              </a:spcBef>
              <a:spcAft>
                <a:spcPts val="0"/>
              </a:spcAft>
              <a:buClr>
                <a:schemeClr val="dk1"/>
              </a:buClr>
              <a:buSzPts val="1500"/>
              <a:buChar char="●"/>
            </a:pPr>
            <a:r>
              <a:rPr lang="en" sz="1500">
                <a:solidFill>
                  <a:schemeClr val="dk1"/>
                </a:solidFill>
              </a:rPr>
              <a:t>Frequency Domain Interpolation (FDI) is a technique used to reconstruct a signal by interpolating the missing frequency coefficients.</a:t>
            </a:r>
            <a:endParaRPr sz="1500">
              <a:solidFill>
                <a:schemeClr val="dk1"/>
              </a:solidFill>
            </a:endParaRPr>
          </a:p>
          <a:p>
            <a:pPr indent="0" lvl="0" marL="457200" rtl="0" algn="just">
              <a:lnSpc>
                <a:spcPct val="115000"/>
              </a:lnSpc>
              <a:spcBef>
                <a:spcPts val="0"/>
              </a:spcBef>
              <a:spcAft>
                <a:spcPts val="0"/>
              </a:spcAft>
              <a:buNone/>
            </a:pPr>
            <a:r>
              <a:t/>
            </a:r>
            <a:endParaRPr sz="1500">
              <a:solidFill>
                <a:schemeClr val="dk1"/>
              </a:solidFill>
            </a:endParaRPr>
          </a:p>
          <a:p>
            <a:pPr indent="-323850" lvl="0" marL="914400" rtl="0" algn="just">
              <a:lnSpc>
                <a:spcPct val="115000"/>
              </a:lnSpc>
              <a:spcBef>
                <a:spcPts val="0"/>
              </a:spcBef>
              <a:spcAft>
                <a:spcPts val="0"/>
              </a:spcAft>
              <a:buClr>
                <a:schemeClr val="dk1"/>
              </a:buClr>
              <a:buSzPts val="1500"/>
              <a:buChar char="●"/>
            </a:pPr>
            <a:r>
              <a:rPr lang="en" sz="1500">
                <a:solidFill>
                  <a:schemeClr val="dk1"/>
                </a:solidFill>
              </a:rPr>
              <a:t>Two interpolation methods are employed in FDI:</a:t>
            </a:r>
            <a:endParaRPr sz="1500">
              <a:solidFill>
                <a:schemeClr val="dk1"/>
              </a:solidFill>
            </a:endParaRPr>
          </a:p>
          <a:p>
            <a:pPr indent="0" lvl="0" marL="457200" rtl="0" algn="just">
              <a:lnSpc>
                <a:spcPct val="115000"/>
              </a:lnSpc>
              <a:spcBef>
                <a:spcPts val="0"/>
              </a:spcBef>
              <a:spcAft>
                <a:spcPts val="0"/>
              </a:spcAft>
              <a:buNone/>
            </a:pPr>
            <a:r>
              <a:t/>
            </a:r>
            <a:endParaRPr sz="1500">
              <a:solidFill>
                <a:schemeClr val="dk1"/>
              </a:solidFill>
            </a:endParaRPr>
          </a:p>
          <a:p>
            <a:pPr indent="-323850" lvl="1" marL="1371600" rtl="0" algn="just">
              <a:lnSpc>
                <a:spcPct val="115000"/>
              </a:lnSpc>
              <a:spcBef>
                <a:spcPts val="0"/>
              </a:spcBef>
              <a:spcAft>
                <a:spcPts val="0"/>
              </a:spcAft>
              <a:buClr>
                <a:schemeClr val="dk1"/>
              </a:buClr>
              <a:buSzPts val="1500"/>
              <a:buFont typeface="Times New Roman"/>
              <a:buChar char="○"/>
            </a:pPr>
            <a:r>
              <a:rPr b="1" lang="en" sz="1500">
                <a:solidFill>
                  <a:schemeClr val="dk1"/>
                </a:solidFill>
              </a:rPr>
              <a:t>Linear Interpolation</a:t>
            </a:r>
            <a:r>
              <a:rPr lang="en" sz="1500">
                <a:solidFill>
                  <a:schemeClr val="dk1"/>
                </a:solidFill>
              </a:rPr>
              <a:t> is a simple method that estimates missing values by drawing straight lines between known data points in the frequency domain. For a given missing point, it uses the nearest known points on either side to predict the value.</a:t>
            </a:r>
            <a:endParaRPr sz="1500">
              <a:solidFill>
                <a:schemeClr val="dk1"/>
              </a:solidFill>
            </a:endParaRPr>
          </a:p>
          <a:p>
            <a:pPr indent="0" lvl="0" marL="0" rtl="0" algn="just">
              <a:lnSpc>
                <a:spcPct val="115000"/>
              </a:lnSpc>
              <a:spcBef>
                <a:spcPts val="0"/>
              </a:spcBef>
              <a:spcAft>
                <a:spcPts val="0"/>
              </a:spcAft>
              <a:buNone/>
            </a:pPr>
            <a:r>
              <a:t/>
            </a:r>
            <a:endParaRPr sz="1500">
              <a:solidFill>
                <a:schemeClr val="dk1"/>
              </a:solidFill>
            </a:endParaRPr>
          </a:p>
          <a:p>
            <a:pPr indent="-323850" lvl="1" marL="1371600" rtl="0" algn="just">
              <a:lnSpc>
                <a:spcPct val="115000"/>
              </a:lnSpc>
              <a:spcBef>
                <a:spcPts val="0"/>
              </a:spcBef>
              <a:spcAft>
                <a:spcPts val="0"/>
              </a:spcAft>
              <a:buClr>
                <a:schemeClr val="dk1"/>
              </a:buClr>
              <a:buSzPts val="1500"/>
              <a:buFont typeface="Times New Roman"/>
              <a:buChar char="○"/>
            </a:pPr>
            <a:r>
              <a:rPr lang="en" sz="1500">
                <a:solidFill>
                  <a:schemeClr val="dk1"/>
                </a:solidFill>
              </a:rPr>
              <a:t>In FDI, </a:t>
            </a:r>
            <a:r>
              <a:rPr b="1" lang="en" sz="1500">
                <a:solidFill>
                  <a:schemeClr val="dk1"/>
                </a:solidFill>
              </a:rPr>
              <a:t>Polynomial Interpolation</a:t>
            </a:r>
            <a:r>
              <a:rPr lang="en" sz="1500">
                <a:solidFill>
                  <a:schemeClr val="dk1"/>
                </a:solidFill>
              </a:rPr>
              <a:t> can be used to estimate missing frequency coefficients by fitting a polynomial function to the available frequency data points. </a:t>
            </a:r>
            <a:endParaRPr sz="1500">
              <a:solidFill>
                <a:schemeClr val="dk1"/>
              </a:solidFill>
            </a:endParaRPr>
          </a:p>
          <a:p>
            <a:pPr indent="0" lvl="0" marL="0" rtl="0" algn="l">
              <a:spcBef>
                <a:spcPts val="800"/>
              </a:spcBef>
              <a:spcAft>
                <a:spcPts val="0"/>
              </a:spcAft>
              <a:buNone/>
            </a:pPr>
            <a:r>
              <a:t/>
            </a:r>
            <a:endParaRPr sz="1500"/>
          </a:p>
        </p:txBody>
      </p:sp>
      <p:sp>
        <p:nvSpPr>
          <p:cNvPr id="99" name="Google Shape;99;g26fb3924eec_0_16"/>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6fb3924eec_0_22"/>
          <p:cNvSpPr txBox="1"/>
          <p:nvPr>
            <p:ph type="title"/>
          </p:nvPr>
        </p:nvSpPr>
        <p:spPr>
          <a:xfrm>
            <a:off x="628650" y="113122"/>
            <a:ext cx="7886700" cy="4764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a:t>Implementation</a:t>
            </a:r>
            <a:endParaRPr b="1"/>
          </a:p>
        </p:txBody>
      </p:sp>
      <p:sp>
        <p:nvSpPr>
          <p:cNvPr id="105" name="Google Shape;105;g26fb3924eec_0_22"/>
          <p:cNvSpPr txBox="1"/>
          <p:nvPr>
            <p:ph idx="1" type="body"/>
          </p:nvPr>
        </p:nvSpPr>
        <p:spPr>
          <a:xfrm>
            <a:off x="187950" y="795300"/>
            <a:ext cx="8768100" cy="3915600"/>
          </a:xfrm>
          <a:prstGeom prst="rect">
            <a:avLst/>
          </a:prstGeom>
        </p:spPr>
        <p:txBody>
          <a:bodyPr anchorCtr="0" anchor="t" bIns="34275" lIns="68575" spcFirstLastPara="1" rIns="68575" wrap="square" tIns="34275">
            <a:noAutofit/>
          </a:bodyPr>
          <a:lstStyle/>
          <a:p>
            <a:pPr indent="0" lvl="0" marL="0" rtl="0" algn="just">
              <a:spcBef>
                <a:spcPts val="800"/>
              </a:spcBef>
              <a:spcAft>
                <a:spcPts val="0"/>
              </a:spcAft>
              <a:buClr>
                <a:schemeClr val="dk1"/>
              </a:buClr>
              <a:buSzPts val="1100"/>
              <a:buFont typeface="Arial"/>
              <a:buNone/>
            </a:pPr>
            <a:r>
              <a:rPr b="1" lang="en" sz="1500">
                <a:solidFill>
                  <a:schemeClr val="dk1"/>
                </a:solidFill>
              </a:rPr>
              <a:t>        Linear Interpolation:</a:t>
            </a:r>
            <a:endParaRPr b="1" sz="1500">
              <a:solidFill>
                <a:schemeClr val="dk1"/>
              </a:solidFill>
            </a:endParaRPr>
          </a:p>
          <a:p>
            <a:pPr indent="0" lvl="0" marL="0" rtl="0" algn="just">
              <a:spcBef>
                <a:spcPts val="800"/>
              </a:spcBef>
              <a:spcAft>
                <a:spcPts val="0"/>
              </a:spcAft>
              <a:buClr>
                <a:schemeClr val="dk1"/>
              </a:buClr>
              <a:buSzPts val="1100"/>
              <a:buFont typeface="Arial"/>
              <a:buNone/>
            </a:pPr>
            <a:r>
              <a:t/>
            </a:r>
            <a:endParaRPr sz="1500"/>
          </a:p>
          <a:p>
            <a:pPr indent="-323850" lvl="0" marL="914400" rtl="0" algn="just">
              <a:spcBef>
                <a:spcPts val="800"/>
              </a:spcBef>
              <a:spcAft>
                <a:spcPts val="0"/>
              </a:spcAft>
              <a:buSzPts val="1500"/>
              <a:buChar char="●"/>
            </a:pPr>
            <a:r>
              <a:rPr lang="en" sz="1500">
                <a:solidFill>
                  <a:schemeClr val="dk1"/>
                </a:solidFill>
              </a:rPr>
              <a:t>Utilizes interp1d from scipy.interpolate.</a:t>
            </a:r>
            <a:endParaRPr sz="1500">
              <a:solidFill>
                <a:schemeClr val="dk1"/>
              </a:solidFill>
            </a:endParaRPr>
          </a:p>
          <a:p>
            <a:pPr indent="-323850" lvl="0" marL="914400" rtl="0" algn="just">
              <a:spcBef>
                <a:spcPts val="0"/>
              </a:spcBef>
              <a:spcAft>
                <a:spcPts val="0"/>
              </a:spcAft>
              <a:buSzPts val="1500"/>
              <a:buChar char="●"/>
            </a:pPr>
            <a:r>
              <a:rPr lang="en" sz="1500">
                <a:solidFill>
                  <a:schemeClr val="dk1"/>
                </a:solidFill>
              </a:rPr>
              <a:t>Identify known values in each frequency bin and create linear interpolation functions.</a:t>
            </a:r>
            <a:endParaRPr sz="1500">
              <a:solidFill>
                <a:schemeClr val="dk1"/>
              </a:solidFill>
            </a:endParaRPr>
          </a:p>
          <a:p>
            <a:pPr indent="-323850" lvl="0" marL="914400" rtl="0" algn="just">
              <a:spcBef>
                <a:spcPts val="0"/>
              </a:spcBef>
              <a:spcAft>
                <a:spcPts val="0"/>
              </a:spcAft>
              <a:buSzPts val="1500"/>
              <a:buChar char="●"/>
            </a:pPr>
            <a:r>
              <a:rPr lang="en" sz="1500">
                <a:solidFill>
                  <a:schemeClr val="dk1"/>
                </a:solidFill>
              </a:rPr>
              <a:t>Extrapolates for frequencies outside known data points to estimate missing components.</a:t>
            </a:r>
            <a:endParaRPr sz="1500">
              <a:solidFill>
                <a:schemeClr val="dk1"/>
              </a:solidFill>
            </a:endParaRPr>
          </a:p>
          <a:p>
            <a:pPr indent="0" lvl="0" marL="0" rtl="0" algn="just">
              <a:spcBef>
                <a:spcPts val="800"/>
              </a:spcBef>
              <a:spcAft>
                <a:spcPts val="0"/>
              </a:spcAft>
              <a:buNone/>
            </a:pPr>
            <a:r>
              <a:t/>
            </a:r>
            <a:endParaRPr sz="1500">
              <a:solidFill>
                <a:schemeClr val="dk1"/>
              </a:solidFill>
            </a:endParaRPr>
          </a:p>
          <a:p>
            <a:pPr indent="0" lvl="0" marL="0" rtl="0" algn="just">
              <a:spcBef>
                <a:spcPts val="800"/>
              </a:spcBef>
              <a:spcAft>
                <a:spcPts val="0"/>
              </a:spcAft>
              <a:buNone/>
            </a:pPr>
            <a:r>
              <a:rPr b="1" lang="en" sz="1500">
                <a:solidFill>
                  <a:schemeClr val="dk1"/>
                </a:solidFill>
              </a:rPr>
              <a:t>       Polynomial Interpolation:</a:t>
            </a:r>
            <a:endParaRPr b="1" sz="1500">
              <a:solidFill>
                <a:schemeClr val="dk1"/>
              </a:solidFill>
            </a:endParaRPr>
          </a:p>
          <a:p>
            <a:pPr indent="0" lvl="0" marL="0" rtl="0" algn="just">
              <a:spcBef>
                <a:spcPts val="800"/>
              </a:spcBef>
              <a:spcAft>
                <a:spcPts val="0"/>
              </a:spcAft>
              <a:buClr>
                <a:schemeClr val="dk1"/>
              </a:buClr>
              <a:buSzPts val="1100"/>
              <a:buFont typeface="Arial"/>
              <a:buNone/>
            </a:pPr>
            <a:r>
              <a:t/>
            </a:r>
            <a:endParaRPr sz="1500">
              <a:solidFill>
                <a:schemeClr val="dk1"/>
              </a:solidFill>
            </a:endParaRPr>
          </a:p>
          <a:p>
            <a:pPr indent="-323850" lvl="0" marL="914400" rtl="0" algn="just">
              <a:spcBef>
                <a:spcPts val="800"/>
              </a:spcBef>
              <a:spcAft>
                <a:spcPts val="0"/>
              </a:spcAft>
              <a:buClr>
                <a:schemeClr val="dk1"/>
              </a:buClr>
              <a:buSzPts val="1500"/>
              <a:buChar char="●"/>
            </a:pPr>
            <a:r>
              <a:rPr lang="en" sz="1500">
                <a:solidFill>
                  <a:schemeClr val="dk1"/>
                </a:solidFill>
              </a:rPr>
              <a:t>Fits a polynomial of specified degree to known data points using np.polyfit.</a:t>
            </a:r>
            <a:endParaRPr sz="1500">
              <a:solidFill>
                <a:schemeClr val="dk1"/>
              </a:solidFill>
            </a:endParaRPr>
          </a:p>
          <a:p>
            <a:pPr indent="-323850" lvl="0" marL="914400" rtl="0" algn="just">
              <a:spcBef>
                <a:spcPts val="0"/>
              </a:spcBef>
              <a:spcAft>
                <a:spcPts val="0"/>
              </a:spcAft>
              <a:buClr>
                <a:schemeClr val="dk1"/>
              </a:buClr>
              <a:buSzPts val="1500"/>
              <a:buChar char="●"/>
            </a:pPr>
            <a:r>
              <a:rPr lang="en" sz="1500">
                <a:solidFill>
                  <a:schemeClr val="dk1"/>
                </a:solidFill>
              </a:rPr>
              <a:t>Coefficients from np.polyfit are used to evaluate the polynomial across the entire frequency bin.</a:t>
            </a:r>
            <a:endParaRPr sz="1500">
              <a:solidFill>
                <a:schemeClr val="dk1"/>
              </a:solidFill>
            </a:endParaRPr>
          </a:p>
          <a:p>
            <a:pPr indent="-323850" lvl="0" marL="914400" rtl="0" algn="just">
              <a:spcBef>
                <a:spcPts val="0"/>
              </a:spcBef>
              <a:spcAft>
                <a:spcPts val="0"/>
              </a:spcAft>
              <a:buClr>
                <a:schemeClr val="dk1"/>
              </a:buClr>
              <a:buSzPts val="1500"/>
              <a:buChar char="●"/>
            </a:pPr>
            <a:r>
              <a:rPr lang="en" sz="1500">
                <a:solidFill>
                  <a:schemeClr val="dk1"/>
                </a:solidFill>
              </a:rPr>
              <a:t>Degree parameter controls complexity; higher degrees fit complex data but may overfit sparse data.</a:t>
            </a:r>
            <a:endParaRPr sz="1500">
              <a:solidFill>
                <a:schemeClr val="dk1"/>
              </a:solidFill>
            </a:endParaRPr>
          </a:p>
          <a:p>
            <a:pPr indent="0" lvl="0" marL="0" rtl="0" algn="just">
              <a:spcBef>
                <a:spcPts val="800"/>
              </a:spcBef>
              <a:spcAft>
                <a:spcPts val="0"/>
              </a:spcAft>
              <a:buNone/>
            </a:pPr>
            <a:r>
              <a:t/>
            </a:r>
            <a:endParaRPr sz="1500"/>
          </a:p>
        </p:txBody>
      </p:sp>
      <p:sp>
        <p:nvSpPr>
          <p:cNvPr id="106" name="Google Shape;106;g26fb3924eec_0_22"/>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6fb3924eec_0_87"/>
          <p:cNvSpPr txBox="1"/>
          <p:nvPr>
            <p:ph type="title"/>
          </p:nvPr>
        </p:nvSpPr>
        <p:spPr>
          <a:xfrm>
            <a:off x="628650" y="113122"/>
            <a:ext cx="7886700" cy="4764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a:t>Implementation</a:t>
            </a:r>
            <a:endParaRPr b="1"/>
          </a:p>
        </p:txBody>
      </p:sp>
      <p:sp>
        <p:nvSpPr>
          <p:cNvPr id="112" name="Google Shape;112;g26fb3924eec_0_87"/>
          <p:cNvSpPr txBox="1"/>
          <p:nvPr>
            <p:ph idx="1" type="body"/>
          </p:nvPr>
        </p:nvSpPr>
        <p:spPr>
          <a:xfrm>
            <a:off x="0" y="784025"/>
            <a:ext cx="9144000" cy="3915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500">
                <a:solidFill>
                  <a:schemeClr val="dk1"/>
                </a:solidFill>
              </a:rPr>
              <a:t>         </a:t>
            </a:r>
            <a:r>
              <a:rPr b="1" lang="en" sz="1500">
                <a:solidFill>
                  <a:schemeClr val="dk1"/>
                </a:solidFill>
              </a:rPr>
              <a:t>Inverse Non-Uniform Fourier Transform (INUFT):</a:t>
            </a:r>
            <a:endParaRPr b="1" sz="1500">
              <a:solidFill>
                <a:schemeClr val="dk1"/>
              </a:solidFill>
            </a:endParaRPr>
          </a:p>
          <a:p>
            <a:pPr indent="0" lvl="0" marL="0" rtl="0" algn="l">
              <a:spcBef>
                <a:spcPts val="800"/>
              </a:spcBef>
              <a:spcAft>
                <a:spcPts val="0"/>
              </a:spcAft>
              <a:buNone/>
            </a:pPr>
            <a:r>
              <a:t/>
            </a:r>
            <a:endParaRPr sz="1500">
              <a:solidFill>
                <a:schemeClr val="dk1"/>
              </a:solidFill>
            </a:endParaRPr>
          </a:p>
          <a:p>
            <a:pPr indent="-323850" lvl="0" marL="457200" rtl="0" algn="l">
              <a:spcBef>
                <a:spcPts val="800"/>
              </a:spcBef>
              <a:spcAft>
                <a:spcPts val="0"/>
              </a:spcAft>
              <a:buClr>
                <a:schemeClr val="dk1"/>
              </a:buClr>
              <a:buSzPts val="1500"/>
              <a:buChar char="●"/>
            </a:pPr>
            <a:r>
              <a:rPr lang="en" sz="1500">
                <a:solidFill>
                  <a:schemeClr val="dk1"/>
                </a:solidFill>
              </a:rPr>
              <a:t>Generates random points to represent non-uniformly sampled frequencies.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Initializes NUFFT object and sets up NUFFT operation with generated points.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Forward NUFFT computes NUFFT matrix and applies it to input signal to obtain non-uniformly sampled frequency components.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Adjoint NUFFT reconstructs signal from non-uniformly sampled components using the transpose of NUFFT matrix.</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Integrates Fourier analysis, linear algebra, and numerical methods to efficiently handle non-uniformly sampled signals in frequency domain, aiming to approximate original input signal.</a:t>
            </a:r>
            <a:endParaRPr sz="1500">
              <a:solidFill>
                <a:schemeClr val="dk1"/>
              </a:solidFill>
            </a:endParaRPr>
          </a:p>
          <a:p>
            <a:pPr indent="0" lvl="0" marL="0" rtl="0" algn="l">
              <a:spcBef>
                <a:spcPts val="800"/>
              </a:spcBef>
              <a:spcAft>
                <a:spcPts val="0"/>
              </a:spcAft>
              <a:buNone/>
            </a:pPr>
            <a:r>
              <a:t/>
            </a:r>
            <a:endParaRPr sz="1500"/>
          </a:p>
        </p:txBody>
      </p:sp>
      <p:sp>
        <p:nvSpPr>
          <p:cNvPr id="113" name="Google Shape;113;g26fb3924eec_0_87"/>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6fb3924eec_0_61"/>
          <p:cNvSpPr txBox="1"/>
          <p:nvPr>
            <p:ph type="title"/>
          </p:nvPr>
        </p:nvSpPr>
        <p:spPr>
          <a:xfrm>
            <a:off x="628650" y="113122"/>
            <a:ext cx="7886700" cy="4764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a:t>Results</a:t>
            </a:r>
            <a:endParaRPr b="1"/>
          </a:p>
        </p:txBody>
      </p:sp>
      <p:sp>
        <p:nvSpPr>
          <p:cNvPr id="119" name="Google Shape;119;g26fb3924eec_0_61"/>
          <p:cNvSpPr txBox="1"/>
          <p:nvPr>
            <p:ph idx="1" type="body"/>
          </p:nvPr>
        </p:nvSpPr>
        <p:spPr>
          <a:xfrm>
            <a:off x="0" y="717050"/>
            <a:ext cx="9144000" cy="3915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a:solidFill>
                  <a:schemeClr val="dk1"/>
                </a:solidFill>
              </a:rPr>
              <a:t>              </a:t>
            </a:r>
            <a:r>
              <a:rPr b="1" lang="en">
                <a:solidFill>
                  <a:schemeClr val="dk1"/>
                </a:solidFill>
              </a:rPr>
              <a:t>Frequency Domain Interpolation</a:t>
            </a:r>
            <a:endParaRPr b="1">
              <a:solidFill>
                <a:schemeClr val="dk1"/>
              </a:solidFill>
            </a:endParaRPr>
          </a:p>
        </p:txBody>
      </p:sp>
      <p:sp>
        <p:nvSpPr>
          <p:cNvPr id="120" name="Google Shape;120;g26fb3924eec_0_61"/>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g26fb3924eec_0_61"/>
          <p:cNvPicPr preferRelativeResize="0"/>
          <p:nvPr/>
        </p:nvPicPr>
        <p:blipFill>
          <a:blip r:embed="rId3">
            <a:alphaModFix/>
          </a:blip>
          <a:stretch>
            <a:fillRect/>
          </a:stretch>
        </p:blipFill>
        <p:spPr>
          <a:xfrm>
            <a:off x="1239988" y="1466850"/>
            <a:ext cx="6664025" cy="281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