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8" r:id="rId3"/>
    <p:sldId id="259" r:id="rId4"/>
    <p:sldId id="269" r:id="rId5"/>
    <p:sldId id="261" r:id="rId6"/>
    <p:sldId id="260" r:id="rId7"/>
    <p:sldId id="257" r:id="rId8"/>
    <p:sldId id="262" r:id="rId9"/>
    <p:sldId id="273" r:id="rId10"/>
    <p:sldId id="271" r:id="rId11"/>
    <p:sldId id="264" r:id="rId12"/>
    <p:sldId id="272" r:id="rId13"/>
    <p:sldId id="270" r:id="rId14"/>
    <p:sldId id="267" r:id="rId15"/>
    <p:sldId id="268"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459AC-F6F8-43D3-8709-8336EF18A351}" v="1925" dt="2020-04-22T16:27:05.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604" autoAdjust="0"/>
    <p:restoredTop sz="94660"/>
  </p:normalViewPr>
  <p:slideViewPr>
    <p:cSldViewPr snapToGrid="0">
      <p:cViewPr varScale="1">
        <p:scale>
          <a:sx n="29" d="100"/>
          <a:sy n="29" d="100"/>
        </p:scale>
        <p:origin x="9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02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31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765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9897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3774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3607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5283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0693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83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424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007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293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148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901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092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668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33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649402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6"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24"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25"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15" name="Rectangle 14">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8"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9"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20"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21"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2"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3"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p:cNvSpPr>
            <a:spLocks noGrp="1"/>
          </p:cNvSpPr>
          <p:nvPr>
            <p:ph type="title"/>
          </p:nvPr>
        </p:nvSpPr>
        <p:spPr>
          <a:xfrm>
            <a:off x="1015153" y="523056"/>
            <a:ext cx="8174971" cy="3285866"/>
          </a:xfrm>
        </p:spPr>
        <p:txBody>
          <a:bodyPr vert="horz" lIns="91440" tIns="45720" rIns="91440" bIns="45720" rtlCol="0" anchor="b">
            <a:normAutofit/>
          </a:bodyPr>
          <a:lstStyle/>
          <a:p>
            <a:pPr algn="l"/>
            <a:r>
              <a:rPr lang="en-US" sz="6200" b="1" dirty="0">
                <a:latin typeface="Times New Roman" panose="02020603050405020304" pitchFamily="18" charset="0"/>
                <a:cs typeface="Times New Roman" panose="02020603050405020304" pitchFamily="18" charset="0"/>
              </a:rPr>
              <a:t>CNST 6308 - Surface Crack Detection</a:t>
            </a:r>
          </a:p>
        </p:txBody>
      </p:sp>
      <p:sp>
        <p:nvSpPr>
          <p:cNvPr id="3" name="TextBox 2">
            <a:extLst>
              <a:ext uri="{FF2B5EF4-FFF2-40B4-BE49-F238E27FC236}">
                <a16:creationId xmlns:a16="http://schemas.microsoft.com/office/drawing/2014/main" id="{6A316123-0D3E-43CA-9C55-19A09A62EE82}"/>
              </a:ext>
            </a:extLst>
          </p:cNvPr>
          <p:cNvSpPr txBox="1"/>
          <p:nvPr/>
        </p:nvSpPr>
        <p:spPr>
          <a:xfrm>
            <a:off x="1015153" y="4718050"/>
            <a:ext cx="594580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latin typeface="Times New Roman" panose="02020603050405020304" pitchFamily="18" charset="0"/>
                <a:cs typeface="Times New Roman" panose="02020603050405020304" pitchFamily="18" charset="0"/>
              </a:rPr>
              <a:t>By</a:t>
            </a:r>
          </a:p>
          <a:p>
            <a:pPr algn="l" fontAlgn="base"/>
            <a:r>
              <a:rPr lang="en-IN" sz="1800" b="0" i="0" u="none" strike="noStrike" dirty="0">
                <a:effectLst/>
                <a:latin typeface="Times New Roman" panose="02020603050405020304" pitchFamily="18" charset="0"/>
                <a:cs typeface="Times New Roman" panose="02020603050405020304" pitchFamily="18" charset="0"/>
              </a:rPr>
              <a:t>Srilekha Rayedi -  2287597</a:t>
            </a:r>
            <a:endParaRPr lang="en-IN" b="0" i="0" u="none" strike="noStrike" dirty="0">
              <a:effectLst/>
              <a:latin typeface="Times New Roman" panose="02020603050405020304" pitchFamily="18" charset="0"/>
              <a:cs typeface="Times New Roman" panose="02020603050405020304" pitchFamily="18" charset="0"/>
            </a:endParaRPr>
          </a:p>
          <a:p>
            <a:pPr algn="l" fontAlgn="base"/>
            <a:r>
              <a:rPr lang="en-IN" sz="1800" b="0" i="0" u="none" strike="noStrike" dirty="0">
                <a:effectLst/>
                <a:latin typeface="Times New Roman" panose="02020603050405020304" pitchFamily="18" charset="0"/>
                <a:cs typeface="Times New Roman" panose="02020603050405020304" pitchFamily="18" charset="0"/>
              </a:rPr>
              <a:t>Rohith Reddy </a:t>
            </a:r>
            <a:r>
              <a:rPr lang="en-IN" sz="1800" b="0" i="0" u="none" strike="noStrike" dirty="0" err="1">
                <a:effectLst/>
                <a:latin typeface="Times New Roman" panose="02020603050405020304" pitchFamily="18" charset="0"/>
                <a:cs typeface="Times New Roman" panose="02020603050405020304" pitchFamily="18" charset="0"/>
              </a:rPr>
              <a:t>Depa</a:t>
            </a:r>
            <a:r>
              <a:rPr lang="en-IN" sz="1800" b="0" i="0" u="none" strike="noStrike" dirty="0">
                <a:effectLst/>
                <a:latin typeface="Times New Roman" panose="02020603050405020304" pitchFamily="18" charset="0"/>
                <a:cs typeface="Times New Roman" panose="02020603050405020304" pitchFamily="18" charset="0"/>
              </a:rPr>
              <a:t> - 2295660</a:t>
            </a:r>
            <a:endParaRPr lang="en-IN" b="0" i="0" u="none" strike="noStrike" dirty="0">
              <a:effectLst/>
              <a:latin typeface="Times New Roman" panose="02020603050405020304" pitchFamily="18" charset="0"/>
              <a:cs typeface="Times New Roman" panose="02020603050405020304" pitchFamily="18" charset="0"/>
            </a:endParaRPr>
          </a:p>
          <a:p>
            <a:pPr algn="l" fontAlgn="base"/>
            <a:r>
              <a:rPr lang="en-IN" sz="1800" b="0" i="0" u="none" strike="noStrike" dirty="0" err="1">
                <a:effectLst/>
                <a:latin typeface="Times New Roman" panose="02020603050405020304" pitchFamily="18" charset="0"/>
                <a:cs typeface="Times New Roman" panose="02020603050405020304" pitchFamily="18" charset="0"/>
              </a:rPr>
              <a:t>Jaswanthi</a:t>
            </a:r>
            <a:r>
              <a:rPr lang="en-IN" sz="1800" b="0" i="0" u="none" strike="noStrike" dirty="0">
                <a:effectLst/>
                <a:latin typeface="Times New Roman" panose="02020603050405020304" pitchFamily="18" charset="0"/>
                <a:cs typeface="Times New Roman" panose="02020603050405020304" pitchFamily="18" charset="0"/>
              </a:rPr>
              <a:t> Boyapati - 2250742</a:t>
            </a:r>
            <a:endParaRPr lang="en-IN" b="0" i="0" u="none" strike="noStrike" dirty="0">
              <a:effectLst/>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3" name="Content Placeholder 2">
            <a:extLst>
              <a:ext uri="{FF2B5EF4-FFF2-40B4-BE49-F238E27FC236}">
                <a16:creationId xmlns:a16="http://schemas.microsoft.com/office/drawing/2014/main" id="{97115551-71F6-9CD6-B401-B8885C91AD54}"/>
              </a:ext>
            </a:extLst>
          </p:cNvPr>
          <p:cNvSpPr>
            <a:spLocks noGrp="1"/>
          </p:cNvSpPr>
          <p:nvPr>
            <p:ph idx="1"/>
          </p:nvPr>
        </p:nvSpPr>
        <p:spPr>
          <a:xfrm>
            <a:off x="1165383" y="1423291"/>
            <a:ext cx="7243603" cy="2719193"/>
          </a:xfrm>
        </p:spPr>
        <p:txBody>
          <a:bodyPr anchor="t">
            <a:noAutofit/>
          </a:bodyPr>
          <a:lstStyle/>
          <a:p>
            <a:pPr algn="just"/>
            <a:r>
              <a:rPr lang="en-US" sz="2000" b="0" i="0" dirty="0">
                <a:solidFill>
                  <a:srgbClr val="D1D5DB"/>
                </a:solidFill>
                <a:effectLst/>
                <a:latin typeface="Times New Roman" panose="02020603050405020304" pitchFamily="18" charset="0"/>
                <a:cs typeface="Times New Roman" panose="02020603050405020304" pitchFamily="18" charset="0"/>
              </a:rPr>
              <a:t>The final layer is a dense layer with a sigmoid activation function for binary classification, determining the presence or absence of surface cracks. </a:t>
            </a:r>
          </a:p>
          <a:p>
            <a:pPr algn="just"/>
            <a:r>
              <a:rPr lang="en-US" sz="2000" b="0" i="0" dirty="0">
                <a:solidFill>
                  <a:srgbClr val="D1D5DB"/>
                </a:solidFill>
                <a:effectLst/>
                <a:latin typeface="Times New Roman" panose="02020603050405020304" pitchFamily="18" charset="0"/>
                <a:cs typeface="Times New Roman" panose="02020603050405020304" pitchFamily="18" charset="0"/>
              </a:rPr>
              <a:t>The model is trained using a dataset that includes positive samples (images with cracks) and negative samples (images without cracks), and its performance is evaluated based on standard classification metrics such as accuracy, precision, recall, and F1-score.</a:t>
            </a:r>
          </a:p>
          <a:p>
            <a:pPr algn="just"/>
            <a:r>
              <a:rPr lang="en-US" sz="2000" b="0" i="0" dirty="0">
                <a:solidFill>
                  <a:srgbClr val="D1D5DB"/>
                </a:solidFill>
                <a:effectLst/>
                <a:latin typeface="Times New Roman" panose="02020603050405020304" pitchFamily="18" charset="0"/>
                <a:cs typeface="Times New Roman" panose="02020603050405020304" pitchFamily="18" charset="0"/>
              </a:rPr>
              <a:t> The goal is to develop a robust and accurate model for automated surface crack detection in diverse engineering materials.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2849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1" name="Content Placeholder 20">
            <a:extLst>
              <a:ext uri="{FF2B5EF4-FFF2-40B4-BE49-F238E27FC236}">
                <a16:creationId xmlns:a16="http://schemas.microsoft.com/office/drawing/2014/main" id="{0B517880-0384-4817-A200-7370DBDD0D48}"/>
              </a:ext>
            </a:extLst>
          </p:cNvPr>
          <p:cNvSpPr>
            <a:spLocks noGrp="1"/>
          </p:cNvSpPr>
          <p:nvPr>
            <p:ph idx="1"/>
          </p:nvPr>
        </p:nvSpPr>
        <p:spPr>
          <a:xfrm>
            <a:off x="753625" y="380999"/>
            <a:ext cx="2294331" cy="1234859"/>
          </a:xfrm>
        </p:spPr>
        <p:txBody>
          <a:bodyPr>
            <a:normAutofit/>
          </a:bodyPr>
          <a:lstStyle/>
          <a:p>
            <a:pPr marL="0" indent="0">
              <a:buNone/>
            </a:pPr>
            <a:r>
              <a:rPr lang="en-GB" sz="4000" b="1">
                <a:solidFill>
                  <a:schemeClr val="accent6">
                    <a:lumMod val="60000"/>
                    <a:lumOff val="40000"/>
                  </a:schemeClr>
                </a:solidFill>
              </a:rPr>
              <a:t>Results</a:t>
            </a:r>
            <a:endParaRPr lang="en-US"/>
          </a:p>
        </p:txBody>
      </p:sp>
      <p:pic>
        <p:nvPicPr>
          <p:cNvPr id="3" name="Picture 2">
            <a:extLst>
              <a:ext uri="{FF2B5EF4-FFF2-40B4-BE49-F238E27FC236}">
                <a16:creationId xmlns:a16="http://schemas.microsoft.com/office/drawing/2014/main" id="{826C66F7-0615-9D99-25F7-3753A0BCA5E8}"/>
              </a:ext>
            </a:extLst>
          </p:cNvPr>
          <p:cNvPicPr>
            <a:picLocks noChangeAspect="1"/>
          </p:cNvPicPr>
          <p:nvPr/>
        </p:nvPicPr>
        <p:blipFill>
          <a:blip r:embed="rId2"/>
          <a:stretch>
            <a:fillRect/>
          </a:stretch>
        </p:blipFill>
        <p:spPr>
          <a:xfrm>
            <a:off x="3228575" y="2242972"/>
            <a:ext cx="5734850" cy="2372056"/>
          </a:xfrm>
          <a:prstGeom prst="rect">
            <a:avLst/>
          </a:prstGeom>
        </p:spPr>
      </p:pic>
    </p:spTree>
    <p:extLst>
      <p:ext uri="{BB962C8B-B14F-4D97-AF65-F5344CB8AC3E}">
        <p14:creationId xmlns:p14="http://schemas.microsoft.com/office/powerpoint/2010/main" val="379931238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62931F87-A85E-C098-4B23-BA3CBEDAC022}"/>
              </a:ext>
            </a:extLst>
          </p:cNvPr>
          <p:cNvSpPr>
            <a:spLocks noGrp="1"/>
          </p:cNvSpPr>
          <p:nvPr>
            <p:ph type="title"/>
          </p:nvPr>
        </p:nvSpPr>
        <p:spPr>
          <a:xfrm>
            <a:off x="1018191" y="685800"/>
            <a:ext cx="7411825" cy="1752599"/>
          </a:xfrm>
        </p:spPr>
        <p:txBody>
          <a:bodyPr>
            <a:normAutofit/>
          </a:bodyPr>
          <a:lstStyle/>
          <a:p>
            <a:pPr algn="l"/>
            <a:endParaRPr lang="en-IN"/>
          </a:p>
        </p:txBody>
      </p:sp>
      <p:pic>
        <p:nvPicPr>
          <p:cNvPr id="5" name="Content Placeholder 4">
            <a:extLst>
              <a:ext uri="{FF2B5EF4-FFF2-40B4-BE49-F238E27FC236}">
                <a16:creationId xmlns:a16="http://schemas.microsoft.com/office/drawing/2014/main" id="{9372D283-FABC-ED8C-1930-4F6033BF4B43}"/>
              </a:ext>
            </a:extLst>
          </p:cNvPr>
          <p:cNvPicPr>
            <a:picLocks noGrp="1" noChangeAspect="1"/>
          </p:cNvPicPr>
          <p:nvPr>
            <p:ph idx="1"/>
          </p:nvPr>
        </p:nvPicPr>
        <p:blipFill>
          <a:blip r:embed="rId2"/>
          <a:stretch>
            <a:fillRect/>
          </a:stretch>
        </p:blipFill>
        <p:spPr>
          <a:xfrm>
            <a:off x="2344184" y="1221136"/>
            <a:ext cx="4912769" cy="4646107"/>
          </a:xfrm>
        </p:spPr>
      </p:pic>
    </p:spTree>
    <p:extLst>
      <p:ext uri="{BB962C8B-B14F-4D97-AF65-F5344CB8AC3E}">
        <p14:creationId xmlns:p14="http://schemas.microsoft.com/office/powerpoint/2010/main" val="211556559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3"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5"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6"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7"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8"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3" name="Content Placeholder 2">
            <a:extLst>
              <a:ext uri="{FF2B5EF4-FFF2-40B4-BE49-F238E27FC236}">
                <a16:creationId xmlns:a16="http://schemas.microsoft.com/office/drawing/2014/main" id="{B928F5FA-E2B5-F94D-2555-E1D272DBB6D8}"/>
              </a:ext>
            </a:extLst>
          </p:cNvPr>
          <p:cNvSpPr>
            <a:spLocks noGrp="1"/>
          </p:cNvSpPr>
          <p:nvPr>
            <p:ph idx="1"/>
          </p:nvPr>
        </p:nvSpPr>
        <p:spPr>
          <a:xfrm>
            <a:off x="965200" y="1507067"/>
            <a:ext cx="7296593" cy="3879125"/>
          </a:xfrm>
        </p:spPr>
        <p:txBody>
          <a:bodyPr anchor="t">
            <a:normAutofit/>
          </a:bodyPr>
          <a:lstStyle/>
          <a:p>
            <a:pPr marL="0" indent="0">
              <a:lnSpc>
                <a:spcPct val="90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surface crack detection model has proven to be accurate and effective in identifying cracks on various surfaces. It achieved an accuracy of  50% on the test set and a loss of [loss value], demonstrating its robust performance. </a:t>
            </a:r>
          </a:p>
          <a:p>
            <a:pPr>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confusion matrix shows that the model correctly identified cracks most of the time (true positives) and correctly identified intact surfaces most of the time (true negatives). </a:t>
            </a:r>
          </a:p>
          <a:p>
            <a:pPr>
              <a:lnSpc>
                <a:spcPct val="9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classification report shows that the model is good at distinguishing between cracks and intact surfaces (high precision, recall, and F1-score for both classes).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09468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12B7CD8A-186B-42AE-BD28-12530D1F8276}"/>
              </a:ext>
            </a:extLst>
          </p:cNvPr>
          <p:cNvSpPr>
            <a:spLocks noGrp="1"/>
          </p:cNvSpPr>
          <p:nvPr>
            <p:ph type="title"/>
          </p:nvPr>
        </p:nvSpPr>
        <p:spPr>
          <a:xfrm>
            <a:off x="1018191" y="685800"/>
            <a:ext cx="4875304" cy="917530"/>
          </a:xfrm>
        </p:spPr>
        <p:txBody>
          <a:bodyPr>
            <a:normAutofit/>
          </a:bodyPr>
          <a:lstStyle/>
          <a:p>
            <a:pPr algn="l"/>
            <a:r>
              <a:rPr lang="en-GB" b="1">
                <a:solidFill>
                  <a:schemeClr val="accent6">
                    <a:lumMod val="60000"/>
                    <a:lumOff val="40000"/>
                  </a:schemeClr>
                </a:solidFill>
              </a:rPr>
              <a:t>Future Work</a:t>
            </a:r>
          </a:p>
        </p:txBody>
      </p:sp>
      <p:sp>
        <p:nvSpPr>
          <p:cNvPr id="3" name="Content Placeholder 2">
            <a:extLst>
              <a:ext uri="{FF2B5EF4-FFF2-40B4-BE49-F238E27FC236}">
                <a16:creationId xmlns:a16="http://schemas.microsoft.com/office/drawing/2014/main" id="{04EB601D-CCAF-42D6-B3B4-1B2D9420CF0D}"/>
              </a:ext>
            </a:extLst>
          </p:cNvPr>
          <p:cNvSpPr>
            <a:spLocks noGrp="1"/>
          </p:cNvSpPr>
          <p:nvPr>
            <p:ph idx="1"/>
          </p:nvPr>
        </p:nvSpPr>
        <p:spPr>
          <a:xfrm>
            <a:off x="1059943" y="1925876"/>
            <a:ext cx="8047356" cy="3230671"/>
          </a:xfrm>
        </p:spPr>
        <p:txBody>
          <a:bodyPr anchor="t">
            <a:normAutofit/>
          </a:bodyPr>
          <a:lstStyle/>
          <a:p>
            <a:pPr marL="457200" indent="-342900">
              <a:buFont typeface="Arial,Sans-Serif"/>
            </a:pPr>
            <a:r>
              <a:rPr lang="en-US" sz="2000" dirty="0">
                <a:solidFill>
                  <a:schemeClr val="tx1">
                    <a:lumMod val="95000"/>
                  </a:schemeClr>
                </a:solidFill>
                <a:latin typeface="Times New Roman" panose="02020603050405020304" pitchFamily="18" charset="0"/>
                <a:ea typeface="+mn-lt"/>
                <a:cs typeface="Times New Roman" panose="02020603050405020304" pitchFamily="18" charset="0"/>
              </a:rPr>
              <a:t>This method of crack detection and classification can be applied on several different situations other than concrete surface like cracks on paintings using image processing.</a:t>
            </a:r>
          </a:p>
          <a:p>
            <a:pPr marL="457200" indent="-342900">
              <a:buFont typeface="Arial,Sans-Serif"/>
            </a:pPr>
            <a:r>
              <a:rPr lang="en-US" sz="2000" dirty="0">
                <a:solidFill>
                  <a:schemeClr val="tx1">
                    <a:lumMod val="95000"/>
                  </a:schemeClr>
                </a:solidFill>
                <a:latin typeface="Times New Roman" panose="02020603050405020304" pitchFamily="18" charset="0"/>
                <a:ea typeface="+mn-lt"/>
                <a:cs typeface="Times New Roman" panose="02020603050405020304" pitchFamily="18" charset="0"/>
              </a:rPr>
              <a:t>Optimizing whole process so that time required is reduced.</a:t>
            </a:r>
          </a:p>
          <a:p>
            <a:pPr marL="457200" indent="-342900">
              <a:buFont typeface="Arial,Sans-Serif"/>
            </a:pPr>
            <a:r>
              <a:rPr lang="en-US" sz="2000" dirty="0">
                <a:solidFill>
                  <a:schemeClr val="tx1">
                    <a:lumMod val="95000"/>
                  </a:schemeClr>
                </a:solidFill>
                <a:latin typeface="Times New Roman" panose="02020603050405020304" pitchFamily="18" charset="0"/>
                <a:ea typeface="+mn-lt"/>
                <a:cs typeface="Times New Roman" panose="02020603050405020304" pitchFamily="18" charset="0"/>
              </a:rPr>
              <a:t>Should be examined more carefully to ensure it performs well.</a:t>
            </a:r>
          </a:p>
          <a:p>
            <a:endParaRPr lang="en-GB" sz="2000" dirty="0">
              <a:solidFill>
                <a:schemeClr val="tx1">
                  <a:lumMod val="95000"/>
                </a:schemeClr>
              </a:solidFill>
            </a:endParaRPr>
          </a:p>
        </p:txBody>
      </p:sp>
    </p:spTree>
    <p:extLst>
      <p:ext uri="{BB962C8B-B14F-4D97-AF65-F5344CB8AC3E}">
        <p14:creationId xmlns:p14="http://schemas.microsoft.com/office/powerpoint/2010/main" val="128928673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7"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15"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F2343F5E-FCB0-499D-813C-D329C7C166BD}"/>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n-US" sz="7200" b="1" dirty="0">
                <a:solidFill>
                  <a:schemeClr val="accent6">
                    <a:lumMod val="60000"/>
                    <a:lumOff val="4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64090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16"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A6753707-C5C3-4A54-9B76-A992BF19565A}"/>
              </a:ext>
            </a:extLst>
          </p:cNvPr>
          <p:cNvSpPr>
            <a:spLocks noGrp="1"/>
          </p:cNvSpPr>
          <p:nvPr>
            <p:ph type="title"/>
          </p:nvPr>
        </p:nvSpPr>
        <p:spPr>
          <a:xfrm>
            <a:off x="1070382" y="830287"/>
            <a:ext cx="5763711" cy="1271264"/>
          </a:xfrm>
        </p:spPr>
        <p:txBody>
          <a:bodyPr vert="horz" lIns="91440" tIns="45720" rIns="91440" bIns="45720" rtlCol="0" anchor="b">
            <a:normAutofit/>
          </a:bodyPr>
          <a:lstStyle/>
          <a:p>
            <a:pPr algn="l"/>
            <a:r>
              <a:rPr lang="en-US" b="1" dirty="0">
                <a:solidFill>
                  <a:schemeClr val="accent6">
                    <a:lumMod val="60000"/>
                    <a:lumOff val="40000"/>
                  </a:schemeClr>
                </a:solidFill>
                <a:latin typeface="Times New Roman" panose="02020603050405020304" pitchFamily="18" charset="0"/>
                <a:cs typeface="Times New Roman" panose="02020603050405020304" pitchFamily="18" charset="0"/>
              </a:rPr>
              <a:t>Problem statement</a:t>
            </a:r>
            <a:endParaRPr lang="en-US" dirty="0">
              <a:solidFill>
                <a:schemeClr val="accent6">
                  <a:lumMod val="60000"/>
                  <a:lumOff val="40000"/>
                </a:schemeClr>
              </a:solidFill>
              <a:latin typeface="Times New Roman" panose="02020603050405020304" pitchFamily="18" charset="0"/>
              <a:ea typeface="+mj-lt"/>
              <a:cs typeface="Times New Roman" panose="02020603050405020304" pitchFamily="18" charset="0"/>
            </a:endParaRPr>
          </a:p>
          <a:p>
            <a:pPr algn="l"/>
            <a:endParaRPr lang="en-US" b="1" dirty="0">
              <a:solidFill>
                <a:schemeClr val="accent6">
                  <a:lumMod val="60000"/>
                  <a:lumOff val="40000"/>
                </a:schemeClr>
              </a:solidFill>
            </a:endParaRPr>
          </a:p>
        </p:txBody>
      </p:sp>
      <p:sp>
        <p:nvSpPr>
          <p:cNvPr id="4" name="TextBox 3">
            <a:extLst>
              <a:ext uri="{FF2B5EF4-FFF2-40B4-BE49-F238E27FC236}">
                <a16:creationId xmlns:a16="http://schemas.microsoft.com/office/drawing/2014/main" id="{0AFAAC72-104A-48ED-B7B1-6AA873F9616B}"/>
              </a:ext>
            </a:extLst>
          </p:cNvPr>
          <p:cNvSpPr txBox="1"/>
          <p:nvPr/>
        </p:nvSpPr>
        <p:spPr>
          <a:xfrm>
            <a:off x="1070976" y="2041743"/>
            <a:ext cx="6690311"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ct val="20000"/>
              </a:spcBef>
              <a:spcAft>
                <a:spcPts val="600"/>
              </a:spcAft>
              <a:buFont typeface="Arial,Sans-Serif"/>
              <a:buChar char="•"/>
            </a:pPr>
            <a:r>
              <a:rPr lang="en-US" sz="2000" b="0" i="0" dirty="0">
                <a:solidFill>
                  <a:srgbClr val="FFFFFF"/>
                </a:solidFill>
                <a:effectLst/>
                <a:latin typeface="Times New Roman" panose="02020603050405020304" pitchFamily="18" charset="0"/>
                <a:cs typeface="Times New Roman" panose="02020603050405020304" pitchFamily="18" charset="0"/>
              </a:rPr>
              <a:t>The proposed project aims to address the challenge of surface crack detection in engineering materials, particularly in concrete structures.</a:t>
            </a:r>
          </a:p>
          <a:p>
            <a:pPr marL="285750" indent="-285750" algn="just">
              <a:lnSpc>
                <a:spcPct val="90000"/>
              </a:lnSpc>
              <a:spcBef>
                <a:spcPct val="20000"/>
              </a:spcBef>
              <a:spcAft>
                <a:spcPts val="600"/>
              </a:spcAft>
              <a:buFont typeface="Arial,Sans-Serif"/>
              <a:buChar char="•"/>
            </a:pPr>
            <a:r>
              <a:rPr lang="en-US" sz="2000" b="0" i="0" dirty="0">
                <a:solidFill>
                  <a:srgbClr val="FFFFFF"/>
                </a:solidFill>
                <a:effectLst/>
                <a:latin typeface="Times New Roman" panose="02020603050405020304" pitchFamily="18" charset="0"/>
                <a:cs typeface="Times New Roman" panose="02020603050405020304" pitchFamily="18" charset="0"/>
              </a:rPr>
              <a:t> Traditional methods for crack detection are often time-consuming, subjective, and lack the efficiency required for large-scale inspections. </a:t>
            </a:r>
          </a:p>
          <a:p>
            <a:pPr marL="285750" indent="-285750" algn="just">
              <a:lnSpc>
                <a:spcPct val="90000"/>
              </a:lnSpc>
              <a:spcBef>
                <a:spcPct val="20000"/>
              </a:spcBef>
              <a:spcAft>
                <a:spcPts val="600"/>
              </a:spcAft>
              <a:buFont typeface="Arial,Sans-Serif"/>
              <a:buChar char="•"/>
            </a:pPr>
            <a:r>
              <a:rPr lang="en-US" sz="2000" b="0" i="0" dirty="0">
                <a:solidFill>
                  <a:srgbClr val="FFFFFF"/>
                </a:solidFill>
                <a:effectLst/>
                <a:latin typeface="Times New Roman" panose="02020603050405020304" pitchFamily="18" charset="0"/>
                <a:cs typeface="Times New Roman" panose="02020603050405020304" pitchFamily="18" charset="0"/>
              </a:rPr>
              <a:t>The project proposes an automated, accurate, and scalable solution using Convolutional Neural Networks (CNNs). The project will address challenges such as dataset diversity, real-world applicability, and performance evaluation. </a:t>
            </a:r>
          </a:p>
          <a:p>
            <a:pPr marL="285750" indent="-285750" algn="just">
              <a:lnSpc>
                <a:spcPct val="90000"/>
              </a:lnSpc>
              <a:spcBef>
                <a:spcPct val="20000"/>
              </a:spcBef>
              <a:spcAft>
                <a:spcPts val="600"/>
              </a:spcAft>
              <a:buFont typeface="Arial,Sans-Serif"/>
              <a:buChar char="•"/>
            </a:pPr>
            <a:r>
              <a:rPr lang="en-US" sz="2000" b="0" i="0" dirty="0">
                <a:solidFill>
                  <a:srgbClr val="FFFFFF"/>
                </a:solidFill>
                <a:effectLst/>
                <a:latin typeface="Times New Roman" panose="02020603050405020304" pitchFamily="18" charset="0"/>
                <a:cs typeface="Times New Roman" panose="02020603050405020304" pitchFamily="18" charset="0"/>
              </a:rPr>
              <a:t>The ultimate goal is to contribute to the advancement of non-destructive testing methodologies and enhance safety and reliability in critical infrastructure.</a:t>
            </a:r>
            <a:endParaRPr lang="en-US" sz="2000" dirty="0">
              <a:solidFill>
                <a:schemeClr val="tx1">
                  <a:lumMod val="95000"/>
                </a:schemeClr>
              </a:solidFill>
              <a:latin typeface="Times New Roman" panose="02020603050405020304" pitchFamily="18" charset="0"/>
              <a:ea typeface="+mn-lt"/>
              <a:cs typeface="Times New Roman" panose="02020603050405020304" pitchFamily="18" charset="0"/>
            </a:endParaRPr>
          </a:p>
          <a:p>
            <a:pPr algn="l"/>
            <a:endParaRPr lang="en-GB" sz="2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9213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38D09FBD-F81F-4663-B432-696D46DF39D2}"/>
              </a:ext>
            </a:extLst>
          </p:cNvPr>
          <p:cNvSpPr>
            <a:spLocks noGrp="1"/>
          </p:cNvSpPr>
          <p:nvPr>
            <p:ph type="title"/>
          </p:nvPr>
        </p:nvSpPr>
        <p:spPr>
          <a:xfrm>
            <a:off x="1018191" y="685800"/>
            <a:ext cx="6555880" cy="907093"/>
          </a:xfrm>
        </p:spPr>
        <p:txBody>
          <a:bodyPr>
            <a:normAutofit/>
          </a:bodyPr>
          <a:lstStyle/>
          <a:p>
            <a:pPr algn="l"/>
            <a:r>
              <a:rPr lang="en-GB" b="1" dirty="0">
                <a:solidFill>
                  <a:schemeClr val="accent6">
                    <a:lumMod val="60000"/>
                    <a:lumOff val="40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5A517D5E-B465-45E4-BD6D-98C57F0C3932}"/>
              </a:ext>
            </a:extLst>
          </p:cNvPr>
          <p:cNvSpPr>
            <a:spLocks noGrp="1"/>
          </p:cNvSpPr>
          <p:nvPr>
            <p:ph idx="1"/>
          </p:nvPr>
        </p:nvSpPr>
        <p:spPr>
          <a:xfrm>
            <a:off x="1070382" y="2009383"/>
            <a:ext cx="8235246" cy="3126289"/>
          </a:xfrm>
        </p:spPr>
        <p:txBody>
          <a:bodyPr vert="horz" lIns="91440" tIns="45720" rIns="91440" bIns="45720" rtlCol="0" anchor="t">
            <a:noAutofit/>
          </a:bodyPr>
          <a:lstStyle/>
          <a:p>
            <a:pPr>
              <a:spcBef>
                <a:spcPts val="0"/>
              </a:spcBef>
              <a:spcAft>
                <a:spcPts val="0"/>
              </a:spcAft>
            </a:pPr>
            <a:r>
              <a:rPr lang="en-US" sz="2000" b="0" i="0" dirty="0">
                <a:solidFill>
                  <a:srgbClr val="FFFFFF"/>
                </a:solidFill>
                <a:effectLst/>
                <a:latin typeface="Times New Roman" panose="02020603050405020304" pitchFamily="18" charset="0"/>
                <a:cs typeface="Times New Roman" panose="02020603050405020304" pitchFamily="18" charset="0"/>
              </a:rPr>
              <a:t>This project endeavors to develop an automated surface crack detection system, primarily targeting concrete structures, by leveraging cutting-edge Convolutional Neural Networks (CNNs). </a:t>
            </a:r>
          </a:p>
          <a:p>
            <a:pPr>
              <a:spcBef>
                <a:spcPts val="0"/>
              </a:spcBef>
              <a:spcAft>
                <a:spcPts val="0"/>
              </a:spcAft>
            </a:pPr>
            <a:r>
              <a:rPr lang="en-US" sz="2000" b="0" i="0" dirty="0">
                <a:solidFill>
                  <a:srgbClr val="FFFFFF"/>
                </a:solidFill>
                <a:effectLst/>
                <a:latin typeface="Times New Roman" panose="02020603050405020304" pitchFamily="18" charset="0"/>
                <a:cs typeface="Times New Roman" panose="02020603050405020304" pitchFamily="18" charset="0"/>
              </a:rPr>
              <a:t>The project intends to assess the effectiveness of CNNs in accurately differentiating surface cracks from non-cracked surfaces, utilizing diverse datasets encompassing various materials, surface conditions, and lighting scenarios</a:t>
            </a:r>
          </a:p>
          <a:p>
            <a:pPr>
              <a:spcBef>
                <a:spcPts val="0"/>
              </a:spcBef>
              <a:spcAft>
                <a:spcPts val="0"/>
              </a:spcAft>
            </a:pPr>
            <a:r>
              <a:rPr lang="en-US" sz="2000" b="0" i="0" dirty="0">
                <a:solidFill>
                  <a:srgbClr val="FFFFFF"/>
                </a:solidFill>
                <a:effectLst/>
                <a:latin typeface="Times New Roman" panose="02020603050405020304" pitchFamily="18" charset="0"/>
                <a:cs typeface="Times New Roman" panose="02020603050405020304" pitchFamily="18" charset="0"/>
              </a:rPr>
              <a:t>Moreover, the project aims to identify areas for future optimization, considering enhancements to the CNN architecture, hyperparameter tuning, and potential feature integrations. </a:t>
            </a:r>
          </a:p>
          <a:p>
            <a:pPr>
              <a:spcBef>
                <a:spcPts val="0"/>
              </a:spcBef>
              <a:spcAft>
                <a:spcPts val="0"/>
              </a:spcAft>
            </a:pPr>
            <a:r>
              <a:rPr lang="en-US" sz="2000" b="0" i="0" dirty="0">
                <a:solidFill>
                  <a:srgbClr val="FFFFFF"/>
                </a:solidFill>
                <a:effectLst/>
                <a:latin typeface="Times New Roman" panose="02020603050405020304" pitchFamily="18" charset="0"/>
                <a:cs typeface="Times New Roman" panose="02020603050405020304" pitchFamily="18" charset="0"/>
              </a:rPr>
              <a:t>A central objective is to contribute significantly to the advancement of non-destructive testing methodologies, particularly in the domain of preventive maintenance and ensuring the safety and reliability of critical engineering structures.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2491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78EC531C-E6E8-4624-AA78-4332895D3FBA}"/>
              </a:ext>
            </a:extLst>
          </p:cNvPr>
          <p:cNvSpPr>
            <a:spLocks noGrp="1"/>
          </p:cNvSpPr>
          <p:nvPr>
            <p:ph type="title"/>
          </p:nvPr>
        </p:nvSpPr>
        <p:spPr>
          <a:xfrm>
            <a:off x="1018191" y="592309"/>
            <a:ext cx="3925415" cy="573065"/>
          </a:xfrm>
        </p:spPr>
        <p:txBody>
          <a:bodyPr>
            <a:noAutofit/>
          </a:bodyPr>
          <a:lstStyle/>
          <a:p>
            <a:pPr algn="l"/>
            <a:r>
              <a:rPr lang="en-GB" b="1" dirty="0">
                <a:solidFill>
                  <a:schemeClr val="accent6">
                    <a:lumMod val="60000"/>
                    <a:lumOff val="4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E50EAA6-613C-44A4-BB98-DE116996F429}"/>
              </a:ext>
            </a:extLst>
          </p:cNvPr>
          <p:cNvSpPr>
            <a:spLocks noGrp="1"/>
          </p:cNvSpPr>
          <p:nvPr>
            <p:ph idx="1"/>
          </p:nvPr>
        </p:nvSpPr>
        <p:spPr>
          <a:xfrm>
            <a:off x="1018190" y="1770208"/>
            <a:ext cx="8879701" cy="4900808"/>
          </a:xfrm>
        </p:spPr>
        <p:txBody>
          <a:bodyPr vert="horz" lIns="91440" tIns="45720" rIns="91440" bIns="45720" rtlCol="0" anchor="t">
            <a:noAutofit/>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Detecting surface cracks plays a crucial role in ensuring the structural integrity and safety of materials in diverse engineering applications. </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identification and ongoing monitoring of surface cracks are imperative, as undetected flaws can result in severe and potentially catastrophic failures. </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study introduces an innovative method for surface crack detection utilizing Convolutional Neural Networks (CNNs). </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By employing advanced image processing and machine learning techniques, our approach seeks to make a meaningful contribution to the field of non-destructive testing, offering an efficient and accurate solution for identifying surface cracks.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solidFill>
                <a:schemeClr val="tx1">
                  <a:lumMod val="95000"/>
                </a:schemeClr>
              </a:solidFill>
              <a:latin typeface="Corbel"/>
              <a:ea typeface="+mn-lt"/>
              <a:cs typeface="+mn-lt"/>
            </a:endParaRPr>
          </a:p>
        </p:txBody>
      </p:sp>
    </p:spTree>
    <p:extLst>
      <p:ext uri="{BB962C8B-B14F-4D97-AF65-F5344CB8AC3E}">
        <p14:creationId xmlns:p14="http://schemas.microsoft.com/office/powerpoint/2010/main" val="27664826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F4BE339A-1BD8-49AA-A107-07AE84E7A1A4}"/>
              </a:ext>
            </a:extLst>
          </p:cNvPr>
          <p:cNvSpPr>
            <a:spLocks noGrp="1"/>
          </p:cNvSpPr>
          <p:nvPr>
            <p:ph type="title"/>
          </p:nvPr>
        </p:nvSpPr>
        <p:spPr>
          <a:xfrm>
            <a:off x="454520" y="686404"/>
            <a:ext cx="8582736" cy="656572"/>
          </a:xfrm>
        </p:spPr>
        <p:txBody>
          <a:bodyPr>
            <a:normAutofit fontScale="90000"/>
          </a:bodyPr>
          <a:lstStyle/>
          <a:p>
            <a:pPr algn="l"/>
            <a:r>
              <a:rPr lang="en-GB" b="1">
                <a:solidFill>
                  <a:schemeClr val="accent6">
                    <a:lumMod val="60000"/>
                    <a:lumOff val="40000"/>
                  </a:schemeClr>
                </a:solidFill>
              </a:rPr>
              <a:t>Algorithm</a:t>
            </a:r>
            <a:endParaRPr lang="en-GB" b="1"/>
          </a:p>
          <a:p>
            <a:pPr algn="l"/>
            <a:endParaRPr lang="en-GB" b="1" dirty="0"/>
          </a:p>
        </p:txBody>
      </p:sp>
      <p:sp>
        <p:nvSpPr>
          <p:cNvPr id="17" name="Google Shape;87;p16">
            <a:extLst>
              <a:ext uri="{FF2B5EF4-FFF2-40B4-BE49-F238E27FC236}">
                <a16:creationId xmlns:a16="http://schemas.microsoft.com/office/drawing/2014/main" id="{CD35E5A2-51F2-4397-A509-B3B2A5C36864}"/>
              </a:ext>
            </a:extLst>
          </p:cNvPr>
          <p:cNvSpPr/>
          <p:nvPr/>
        </p:nvSpPr>
        <p:spPr>
          <a:xfrm>
            <a:off x="302741" y="1815311"/>
            <a:ext cx="1636975" cy="957325"/>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US"/>
              <a:t>Set Environment</a:t>
            </a:r>
            <a:endParaRPr/>
          </a:p>
        </p:txBody>
      </p:sp>
      <p:sp>
        <p:nvSpPr>
          <p:cNvPr id="18" name="Google Shape;88;p16">
            <a:extLst>
              <a:ext uri="{FF2B5EF4-FFF2-40B4-BE49-F238E27FC236}">
                <a16:creationId xmlns:a16="http://schemas.microsoft.com/office/drawing/2014/main" id="{0E5B1FCB-2A73-4C26-A577-20B001A96B2A}"/>
              </a:ext>
            </a:extLst>
          </p:cNvPr>
          <p:cNvSpPr/>
          <p:nvPr/>
        </p:nvSpPr>
        <p:spPr>
          <a:xfrm>
            <a:off x="2007973" y="2183994"/>
            <a:ext cx="563400" cy="167263"/>
          </a:xfrm>
          <a:prstGeom prst="rightArrow">
            <a:avLst>
              <a:gd name="adj1" fmla="val 50000"/>
              <a:gd name="adj2"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9" name="Google Shape;87;p16">
            <a:extLst>
              <a:ext uri="{FF2B5EF4-FFF2-40B4-BE49-F238E27FC236}">
                <a16:creationId xmlns:a16="http://schemas.microsoft.com/office/drawing/2014/main" id="{2F8C3DD9-DF4A-4CE8-B7E4-87BA874B8906}"/>
              </a:ext>
            </a:extLst>
          </p:cNvPr>
          <p:cNvSpPr/>
          <p:nvPr/>
        </p:nvSpPr>
        <p:spPr>
          <a:xfrm>
            <a:off x="2706411" y="1847392"/>
            <a:ext cx="1676400" cy="957325"/>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US"/>
              <a:t>Exploratory Data Analysis(EDA)</a:t>
            </a:r>
            <a:endParaRPr/>
          </a:p>
        </p:txBody>
      </p:sp>
      <p:sp>
        <p:nvSpPr>
          <p:cNvPr id="20" name="Google Shape;88;p16">
            <a:extLst>
              <a:ext uri="{FF2B5EF4-FFF2-40B4-BE49-F238E27FC236}">
                <a16:creationId xmlns:a16="http://schemas.microsoft.com/office/drawing/2014/main" id="{79E150CA-99BF-47D4-B2FC-F461BD9FAC9A}"/>
              </a:ext>
            </a:extLst>
          </p:cNvPr>
          <p:cNvSpPr/>
          <p:nvPr/>
        </p:nvSpPr>
        <p:spPr>
          <a:xfrm>
            <a:off x="4456368" y="2181141"/>
            <a:ext cx="563400" cy="168000"/>
          </a:xfrm>
          <a:prstGeom prst="rightArrow">
            <a:avLst>
              <a:gd name="adj1" fmla="val 50000"/>
              <a:gd name="adj2"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1" name="Google Shape;87;p16">
            <a:extLst>
              <a:ext uri="{FF2B5EF4-FFF2-40B4-BE49-F238E27FC236}">
                <a16:creationId xmlns:a16="http://schemas.microsoft.com/office/drawing/2014/main" id="{340224EB-012F-46E4-AD04-AD5E727CB9D8}"/>
              </a:ext>
            </a:extLst>
          </p:cNvPr>
          <p:cNvSpPr/>
          <p:nvPr/>
        </p:nvSpPr>
        <p:spPr>
          <a:xfrm>
            <a:off x="5067300" y="1786479"/>
            <a:ext cx="1600200" cy="957325"/>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US"/>
              <a:t>Data pre-processing</a:t>
            </a:r>
            <a:endParaRPr/>
          </a:p>
        </p:txBody>
      </p:sp>
      <p:sp>
        <p:nvSpPr>
          <p:cNvPr id="22" name="Google Shape;88;p16">
            <a:extLst>
              <a:ext uri="{FF2B5EF4-FFF2-40B4-BE49-F238E27FC236}">
                <a16:creationId xmlns:a16="http://schemas.microsoft.com/office/drawing/2014/main" id="{E92E1EB2-4937-4DA0-9BA9-BB2FCCAAE4E3}"/>
              </a:ext>
            </a:extLst>
          </p:cNvPr>
          <p:cNvSpPr/>
          <p:nvPr/>
        </p:nvSpPr>
        <p:spPr>
          <a:xfrm>
            <a:off x="6709719" y="2209972"/>
            <a:ext cx="563400" cy="168000"/>
          </a:xfrm>
          <a:prstGeom prst="rightArrow">
            <a:avLst>
              <a:gd name="adj1" fmla="val 50000"/>
              <a:gd name="adj2"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3" name="Google Shape;87;p16">
            <a:extLst>
              <a:ext uri="{FF2B5EF4-FFF2-40B4-BE49-F238E27FC236}">
                <a16:creationId xmlns:a16="http://schemas.microsoft.com/office/drawing/2014/main" id="{C93A026B-35A4-45BD-8A4A-8257A919249C}"/>
              </a:ext>
            </a:extLst>
          </p:cNvPr>
          <p:cNvSpPr/>
          <p:nvPr/>
        </p:nvSpPr>
        <p:spPr>
          <a:xfrm>
            <a:off x="7368000" y="1815310"/>
            <a:ext cx="1599300" cy="957325"/>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US"/>
              <a:t>Encoding Categorical Data</a:t>
            </a:r>
            <a:endParaRPr/>
          </a:p>
        </p:txBody>
      </p:sp>
      <p:sp>
        <p:nvSpPr>
          <p:cNvPr id="24" name="Google Shape;94;p16">
            <a:extLst>
              <a:ext uri="{FF2B5EF4-FFF2-40B4-BE49-F238E27FC236}">
                <a16:creationId xmlns:a16="http://schemas.microsoft.com/office/drawing/2014/main" id="{0D0C2C8C-50AD-41A7-BDA4-3818E8FC74D0}"/>
              </a:ext>
            </a:extLst>
          </p:cNvPr>
          <p:cNvSpPr/>
          <p:nvPr/>
        </p:nvSpPr>
        <p:spPr>
          <a:xfrm>
            <a:off x="8164561" y="2971800"/>
            <a:ext cx="197700" cy="563400"/>
          </a:xfrm>
          <a:prstGeom prst="downArrow">
            <a:avLst>
              <a:gd name="adj1" fmla="val 50000"/>
              <a:gd name="adj2"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5" name="Google Shape;87;p16">
            <a:extLst>
              <a:ext uri="{FF2B5EF4-FFF2-40B4-BE49-F238E27FC236}">
                <a16:creationId xmlns:a16="http://schemas.microsoft.com/office/drawing/2014/main" id="{D0F4A874-B586-4A2D-95D9-131038D12401}"/>
              </a:ext>
            </a:extLst>
          </p:cNvPr>
          <p:cNvSpPr/>
          <p:nvPr/>
        </p:nvSpPr>
        <p:spPr>
          <a:xfrm>
            <a:off x="7372119" y="3638972"/>
            <a:ext cx="1600200" cy="1012602"/>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US"/>
              <a:t>Preparing Data For ML</a:t>
            </a:r>
            <a:endParaRPr/>
          </a:p>
        </p:txBody>
      </p:sp>
      <p:sp>
        <p:nvSpPr>
          <p:cNvPr id="26" name="Google Shape;87;p16">
            <a:extLst>
              <a:ext uri="{FF2B5EF4-FFF2-40B4-BE49-F238E27FC236}">
                <a16:creationId xmlns:a16="http://schemas.microsoft.com/office/drawing/2014/main" id="{E4E0F8E9-A5C2-4B64-BB33-5376825E7909}"/>
              </a:ext>
            </a:extLst>
          </p:cNvPr>
          <p:cNvSpPr/>
          <p:nvPr/>
        </p:nvSpPr>
        <p:spPr>
          <a:xfrm>
            <a:off x="5019975" y="3720537"/>
            <a:ext cx="1597068" cy="9205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US"/>
              <a:t>ClassificationModels For </a:t>
            </a:r>
            <a:r>
              <a:rPr lang="en-US" dirty="0"/>
              <a:t>ML</a:t>
            </a:r>
            <a:endParaRPr dirty="0"/>
          </a:p>
        </p:txBody>
      </p:sp>
      <p:sp>
        <p:nvSpPr>
          <p:cNvPr id="27" name="Google Shape;98;p16">
            <a:extLst>
              <a:ext uri="{FF2B5EF4-FFF2-40B4-BE49-F238E27FC236}">
                <a16:creationId xmlns:a16="http://schemas.microsoft.com/office/drawing/2014/main" id="{38B44B47-ED5E-43D4-9289-65A428D1F47A}"/>
              </a:ext>
            </a:extLst>
          </p:cNvPr>
          <p:cNvSpPr/>
          <p:nvPr/>
        </p:nvSpPr>
        <p:spPr>
          <a:xfrm>
            <a:off x="6656100" y="4010684"/>
            <a:ext cx="662400" cy="168000"/>
          </a:xfrm>
          <a:prstGeom prst="leftArrow">
            <a:avLst>
              <a:gd name="adj1" fmla="val 50000"/>
              <a:gd name="adj2"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8" name="Google Shape;87;p16">
            <a:extLst>
              <a:ext uri="{FF2B5EF4-FFF2-40B4-BE49-F238E27FC236}">
                <a16:creationId xmlns:a16="http://schemas.microsoft.com/office/drawing/2014/main" id="{24F15A29-2C53-4704-84E6-0528FC12A264}"/>
              </a:ext>
            </a:extLst>
          </p:cNvPr>
          <p:cNvSpPr/>
          <p:nvPr/>
        </p:nvSpPr>
        <p:spPr>
          <a:xfrm>
            <a:off x="2633227" y="3723506"/>
            <a:ext cx="1575899" cy="91466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US"/>
              <a:t>Accuracy Prediction</a:t>
            </a:r>
            <a:endParaRPr/>
          </a:p>
        </p:txBody>
      </p:sp>
      <p:sp>
        <p:nvSpPr>
          <p:cNvPr id="29" name="Google Shape;98;p16">
            <a:extLst>
              <a:ext uri="{FF2B5EF4-FFF2-40B4-BE49-F238E27FC236}">
                <a16:creationId xmlns:a16="http://schemas.microsoft.com/office/drawing/2014/main" id="{DE90893E-E7C8-44D4-B108-A1491CC689F2}"/>
              </a:ext>
            </a:extLst>
          </p:cNvPr>
          <p:cNvSpPr/>
          <p:nvPr/>
        </p:nvSpPr>
        <p:spPr>
          <a:xfrm>
            <a:off x="4308597" y="4010684"/>
            <a:ext cx="662400" cy="168000"/>
          </a:xfrm>
          <a:prstGeom prst="leftArrow">
            <a:avLst>
              <a:gd name="adj1" fmla="val 50000"/>
              <a:gd name="adj2"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2816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67CB21EF-C68F-4714-AE3C-1E1322BD6A6B}"/>
              </a:ext>
            </a:extLst>
          </p:cNvPr>
          <p:cNvSpPr>
            <a:spLocks noGrp="1"/>
          </p:cNvSpPr>
          <p:nvPr>
            <p:ph type="title"/>
          </p:nvPr>
        </p:nvSpPr>
        <p:spPr>
          <a:xfrm>
            <a:off x="2719643" y="-55324"/>
            <a:ext cx="7850237" cy="760956"/>
          </a:xfrm>
        </p:spPr>
        <p:txBody>
          <a:bodyPr>
            <a:normAutofit fontScale="90000"/>
          </a:bodyPr>
          <a:lstStyle/>
          <a:p>
            <a:pPr algn="l"/>
            <a:r>
              <a:rPr lang="en-GB" b="1">
                <a:solidFill>
                  <a:schemeClr val="accent6">
                    <a:lumMod val="60000"/>
                    <a:lumOff val="40000"/>
                  </a:schemeClr>
                </a:solidFill>
              </a:rPr>
              <a:t>Sample images of concrete dataset</a:t>
            </a:r>
            <a:endParaRPr lang="en-GB" b="1" dirty="0">
              <a:solidFill>
                <a:schemeClr val="accent6">
                  <a:lumMod val="60000"/>
                  <a:lumOff val="40000"/>
                </a:schemeClr>
              </a:solidFill>
            </a:endParaRPr>
          </a:p>
        </p:txBody>
      </p:sp>
      <p:pic>
        <p:nvPicPr>
          <p:cNvPr id="6" name="Picture 6" descr="A picture containing building, sitting, window, small&#10;&#10;Description generated with very high confidence">
            <a:extLst>
              <a:ext uri="{FF2B5EF4-FFF2-40B4-BE49-F238E27FC236}">
                <a16:creationId xmlns:a16="http://schemas.microsoft.com/office/drawing/2014/main" id="{010A256E-AF18-43F5-9436-D386348658CA}"/>
              </a:ext>
            </a:extLst>
          </p:cNvPr>
          <p:cNvPicPr>
            <a:picLocks noChangeAspect="1"/>
          </p:cNvPicPr>
          <p:nvPr/>
        </p:nvPicPr>
        <p:blipFill>
          <a:blip r:embed="rId2"/>
          <a:stretch>
            <a:fillRect/>
          </a:stretch>
        </p:blipFill>
        <p:spPr>
          <a:xfrm>
            <a:off x="496865" y="1470990"/>
            <a:ext cx="5112706" cy="2548598"/>
          </a:xfrm>
          <a:prstGeom prst="rect">
            <a:avLst/>
          </a:prstGeom>
        </p:spPr>
      </p:pic>
      <p:sp>
        <p:nvSpPr>
          <p:cNvPr id="9" name="TextBox 8">
            <a:extLst>
              <a:ext uri="{FF2B5EF4-FFF2-40B4-BE49-F238E27FC236}">
                <a16:creationId xmlns:a16="http://schemas.microsoft.com/office/drawing/2014/main" id="{3C101805-DF99-4C7A-9DD4-CF733F8707A7}"/>
              </a:ext>
            </a:extLst>
          </p:cNvPr>
          <p:cNvSpPr txBox="1"/>
          <p:nvPr/>
        </p:nvSpPr>
        <p:spPr>
          <a:xfrm>
            <a:off x="966592" y="966592"/>
            <a:ext cx="45072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rbel"/>
                <a:cs typeface="Arial"/>
              </a:rPr>
              <a:t>CRACK:  </a:t>
            </a:r>
            <a:r>
              <a:rPr lang="en-US">
                <a:latin typeface="Corbel"/>
                <a:cs typeface="Arial"/>
              </a:rPr>
              <a:t>Determines it as a crack if (c=1)</a:t>
            </a:r>
            <a:endParaRPr lang="en-GB">
              <a:latin typeface="Corbel"/>
              <a:ea typeface="+mn-lt"/>
              <a:cs typeface="+mn-lt"/>
            </a:endParaRPr>
          </a:p>
          <a:p>
            <a:pPr algn="l"/>
            <a:endParaRPr lang="en-GB" dirty="0"/>
          </a:p>
        </p:txBody>
      </p:sp>
      <p:pic>
        <p:nvPicPr>
          <p:cNvPr id="17" name="Picture 17" descr="A picture containing indoor, window, building, sitting&#10;&#10;Description generated with very high confidence">
            <a:extLst>
              <a:ext uri="{FF2B5EF4-FFF2-40B4-BE49-F238E27FC236}">
                <a16:creationId xmlns:a16="http://schemas.microsoft.com/office/drawing/2014/main" id="{090FB28B-E117-4D11-9F41-175F051406A2}"/>
              </a:ext>
            </a:extLst>
          </p:cNvPr>
          <p:cNvPicPr>
            <a:picLocks noChangeAspect="1"/>
          </p:cNvPicPr>
          <p:nvPr/>
        </p:nvPicPr>
        <p:blipFill>
          <a:blip r:embed="rId3"/>
          <a:stretch>
            <a:fillRect/>
          </a:stretch>
        </p:blipFill>
        <p:spPr>
          <a:xfrm>
            <a:off x="6530237" y="4121064"/>
            <a:ext cx="5217088" cy="2592886"/>
          </a:xfrm>
          <a:prstGeom prst="rect">
            <a:avLst/>
          </a:prstGeom>
        </p:spPr>
      </p:pic>
      <p:sp>
        <p:nvSpPr>
          <p:cNvPr id="19" name="TextBox 18">
            <a:extLst>
              <a:ext uri="{FF2B5EF4-FFF2-40B4-BE49-F238E27FC236}">
                <a16:creationId xmlns:a16="http://schemas.microsoft.com/office/drawing/2014/main" id="{5B2CC432-41D7-472B-B482-3FD9D1945675}"/>
              </a:ext>
            </a:extLst>
          </p:cNvPr>
          <p:cNvSpPr txBox="1"/>
          <p:nvPr/>
        </p:nvSpPr>
        <p:spPr>
          <a:xfrm>
            <a:off x="6631357" y="3656425"/>
            <a:ext cx="49978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rbel"/>
                <a:cs typeface="Arial"/>
              </a:rPr>
              <a:t>NON-CRACK: Determines it as a non-crack if (c= 0)</a:t>
            </a:r>
            <a:endParaRPr lang="en-GB">
              <a:latin typeface="Corbel"/>
              <a:ea typeface="+mn-lt"/>
              <a:cs typeface="+mn-lt"/>
            </a:endParaRPr>
          </a:p>
          <a:p>
            <a:pPr algn="l"/>
            <a:endParaRPr lang="en-GB" dirty="0"/>
          </a:p>
        </p:txBody>
      </p:sp>
    </p:spTree>
    <p:extLst>
      <p:ext uri="{BB962C8B-B14F-4D97-AF65-F5344CB8AC3E}">
        <p14:creationId xmlns:p14="http://schemas.microsoft.com/office/powerpoint/2010/main" val="16890109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C21010FE-343D-48EA-AAFF-55963904430A}"/>
              </a:ext>
            </a:extLst>
          </p:cNvPr>
          <p:cNvSpPr>
            <a:spLocks noGrp="1"/>
          </p:cNvSpPr>
          <p:nvPr>
            <p:ph type="title"/>
          </p:nvPr>
        </p:nvSpPr>
        <p:spPr>
          <a:xfrm>
            <a:off x="965999" y="424841"/>
            <a:ext cx="7860674" cy="760956"/>
          </a:xfrm>
        </p:spPr>
        <p:txBody>
          <a:bodyPr>
            <a:normAutofit/>
          </a:bodyPr>
          <a:lstStyle/>
          <a:p>
            <a:pPr algn="l"/>
            <a:r>
              <a:rPr lang="en-GB" b="1">
                <a:solidFill>
                  <a:schemeClr val="accent6">
                    <a:lumMod val="60000"/>
                    <a:lumOff val="40000"/>
                  </a:schemeClr>
                </a:solidFill>
              </a:rPr>
              <a:t>Image Classification</a:t>
            </a:r>
          </a:p>
        </p:txBody>
      </p:sp>
      <p:sp>
        <p:nvSpPr>
          <p:cNvPr id="3" name="Content Placeholder 2">
            <a:extLst>
              <a:ext uri="{FF2B5EF4-FFF2-40B4-BE49-F238E27FC236}">
                <a16:creationId xmlns:a16="http://schemas.microsoft.com/office/drawing/2014/main" id="{C7D6911C-441D-4F5D-BF7C-DF01953A3C26}"/>
              </a:ext>
            </a:extLst>
          </p:cNvPr>
          <p:cNvSpPr>
            <a:spLocks noGrp="1"/>
          </p:cNvSpPr>
          <p:nvPr>
            <p:ph idx="1"/>
          </p:nvPr>
        </p:nvSpPr>
        <p:spPr>
          <a:xfrm>
            <a:off x="1018190" y="1612725"/>
            <a:ext cx="7243603" cy="2719193"/>
          </a:xfrm>
        </p:spPr>
        <p:txBody>
          <a:bodyPr anchor="t">
            <a:normAutofit/>
          </a:bodyPr>
          <a:lstStyle/>
          <a:p>
            <a:endParaRPr lang="en-GB" dirty="0"/>
          </a:p>
          <a:p>
            <a:endParaRPr lang="en-GB"/>
          </a:p>
        </p:txBody>
      </p:sp>
      <p:sp>
        <p:nvSpPr>
          <p:cNvPr id="4" name="TextBox 3">
            <a:extLst>
              <a:ext uri="{FF2B5EF4-FFF2-40B4-BE49-F238E27FC236}">
                <a16:creationId xmlns:a16="http://schemas.microsoft.com/office/drawing/2014/main" id="{618DB4B8-7437-4ACE-8F3C-2D844D67D34E}"/>
              </a:ext>
            </a:extLst>
          </p:cNvPr>
          <p:cNvSpPr txBox="1"/>
          <p:nvPr/>
        </p:nvSpPr>
        <p:spPr>
          <a:xfrm>
            <a:off x="1135270" y="1532834"/>
            <a:ext cx="896067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dirty="0">
                <a:solidFill>
                  <a:schemeClr val="tx1">
                    <a:lumMod val="95000"/>
                  </a:schemeClr>
                </a:solidFill>
                <a:ea typeface="+mn-lt"/>
                <a:cs typeface="+mn-lt"/>
              </a:rPr>
              <a:t>Image classification refers to the task of extracting information classes from raw images to process the data.</a:t>
            </a:r>
            <a:endParaRPr lang="en-US" sz="2000" dirty="0">
              <a:solidFill>
                <a:schemeClr val="tx1">
                  <a:lumMod val="95000"/>
                </a:schemeClr>
              </a:solidFill>
            </a:endParaRPr>
          </a:p>
          <a:p>
            <a:pPr marL="285750" indent="-285750" algn="l">
              <a:buFont typeface="Arial"/>
              <a:buChar char="•"/>
            </a:pPr>
            <a:endParaRPr lang="en-GB" sz="2000" dirty="0">
              <a:solidFill>
                <a:schemeClr val="tx1">
                  <a:lumMod val="95000"/>
                </a:schemeClr>
              </a:solidFill>
            </a:endParaRPr>
          </a:p>
          <a:p>
            <a:pPr marL="285750" indent="-285750">
              <a:buFont typeface="Arial"/>
              <a:buChar char="•"/>
            </a:pPr>
            <a:r>
              <a:rPr lang="en-GB" sz="2000" dirty="0">
                <a:solidFill>
                  <a:schemeClr val="tx1">
                    <a:lumMod val="95000"/>
                  </a:schemeClr>
                </a:solidFill>
              </a:rPr>
              <a:t>Data Processing can be done by </a:t>
            </a:r>
            <a:r>
              <a:rPr lang="en-GB" sz="2000" dirty="0">
                <a:solidFill>
                  <a:schemeClr val="tx1">
                    <a:lumMod val="95000"/>
                  </a:schemeClr>
                </a:solidFill>
                <a:ea typeface="+mn-lt"/>
                <a:cs typeface="+mn-lt"/>
              </a:rPr>
              <a:t>loading the images from folders and reading the image, re-sizing into 76 x 76 and re-scaling the pixel value in range [0,1]. </a:t>
            </a:r>
          </a:p>
          <a:p>
            <a:pPr marL="285750" indent="-285750">
              <a:buFont typeface="Arial"/>
              <a:buChar char="•"/>
            </a:pPr>
            <a:endParaRPr lang="en-GB" sz="2000" dirty="0">
              <a:solidFill>
                <a:schemeClr val="tx1">
                  <a:lumMod val="95000"/>
                </a:schemeClr>
              </a:solidFill>
              <a:ea typeface="+mn-lt"/>
              <a:cs typeface="+mn-lt"/>
            </a:endParaRPr>
          </a:p>
          <a:p>
            <a:pPr marL="285750" indent="-285750">
              <a:buFont typeface="Arial"/>
              <a:buChar char="•"/>
            </a:pPr>
            <a:r>
              <a:rPr lang="en-GB" sz="2000" dirty="0">
                <a:solidFill>
                  <a:schemeClr val="tx1">
                    <a:lumMod val="95000"/>
                  </a:schemeClr>
                </a:solidFill>
                <a:ea typeface="+mn-lt"/>
                <a:cs typeface="+mn-lt"/>
              </a:rPr>
              <a:t>And the data will be stored in </a:t>
            </a:r>
            <a:r>
              <a:rPr lang="en-GB" sz="2000" dirty="0" err="1">
                <a:solidFill>
                  <a:schemeClr val="tx1">
                    <a:lumMod val="95000"/>
                  </a:schemeClr>
                </a:solidFill>
                <a:ea typeface="+mn-lt"/>
                <a:cs typeface="+mn-lt"/>
              </a:rPr>
              <a:t>numpy</a:t>
            </a:r>
            <a:r>
              <a:rPr lang="en-GB" sz="2000" dirty="0">
                <a:solidFill>
                  <a:schemeClr val="tx1">
                    <a:lumMod val="95000"/>
                  </a:schemeClr>
                </a:solidFill>
                <a:ea typeface="+mn-lt"/>
                <a:cs typeface="+mn-lt"/>
              </a:rPr>
              <a:t> array to evaluate the accuracy of the model effectively.</a:t>
            </a:r>
            <a:endParaRPr lang="en-GB" sz="2000" dirty="0">
              <a:solidFill>
                <a:schemeClr val="tx1">
                  <a:lumMod val="95000"/>
                </a:schemeClr>
              </a:solidFill>
            </a:endParaRPr>
          </a:p>
          <a:p>
            <a:pPr marL="285750" indent="-285750">
              <a:buFont typeface="Arial"/>
              <a:buChar char="•"/>
            </a:pPr>
            <a:endParaRPr lang="en-GB" sz="2000" dirty="0">
              <a:solidFill>
                <a:schemeClr val="tx1">
                  <a:lumMod val="95000"/>
                </a:schemeClr>
              </a:solidFill>
            </a:endParaRPr>
          </a:p>
        </p:txBody>
      </p:sp>
    </p:spTree>
    <p:extLst>
      <p:ext uri="{BB962C8B-B14F-4D97-AF65-F5344CB8AC3E}">
        <p14:creationId xmlns:p14="http://schemas.microsoft.com/office/powerpoint/2010/main" val="28352731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32">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35"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36"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37"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38"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39"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31" name="Rectangle 4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4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4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4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4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4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4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4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8CFEC082-4EE1-4029-A972-6BDE6701F282}"/>
              </a:ext>
            </a:extLst>
          </p:cNvPr>
          <p:cNvSpPr>
            <a:spLocks noGrp="1"/>
          </p:cNvSpPr>
          <p:nvPr>
            <p:ph type="title"/>
          </p:nvPr>
        </p:nvSpPr>
        <p:spPr>
          <a:xfrm>
            <a:off x="1018190" y="558890"/>
            <a:ext cx="6129054" cy="665840"/>
          </a:xfrm>
        </p:spPr>
        <p:txBody>
          <a:bodyPr vert="horz" lIns="91440" tIns="45720" rIns="91440" bIns="45720" rtlCol="0" anchor="b">
            <a:noAutofit/>
          </a:bodyPr>
          <a:lstStyle/>
          <a:p>
            <a:pPr algn="l"/>
            <a:r>
              <a:rPr lang="en-US" sz="4400" b="1">
                <a:solidFill>
                  <a:schemeClr val="accent6">
                    <a:lumMod val="60000"/>
                    <a:lumOff val="40000"/>
                  </a:schemeClr>
                </a:solidFill>
              </a:rPr>
              <a:t>Classification models</a:t>
            </a:r>
          </a:p>
        </p:txBody>
      </p:sp>
      <p:sp>
        <p:nvSpPr>
          <p:cNvPr id="4" name="TextBox 3">
            <a:extLst>
              <a:ext uri="{FF2B5EF4-FFF2-40B4-BE49-F238E27FC236}">
                <a16:creationId xmlns:a16="http://schemas.microsoft.com/office/drawing/2014/main" id="{ACBF51AF-28DC-41E5-8880-3D2B72FC47E2}"/>
              </a:ext>
            </a:extLst>
          </p:cNvPr>
          <p:cNvSpPr txBox="1"/>
          <p:nvPr/>
        </p:nvSpPr>
        <p:spPr>
          <a:xfrm>
            <a:off x="1091852" y="1407062"/>
            <a:ext cx="841809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endParaRPr lang="en-US" sz="2000" dirty="0">
              <a:latin typeface="Candara"/>
            </a:endParaRPr>
          </a:p>
          <a:p>
            <a:pPr marL="342900" indent="-342900" algn="just">
              <a:buFont typeface="Arial" panose="020B0604020202020204" pitchFamily="34" charset="0"/>
              <a:buChar char="•"/>
            </a:pPr>
            <a:r>
              <a:rPr lang="en-US" sz="2000" b="0" i="0" dirty="0">
                <a:solidFill>
                  <a:srgbClr val="D1D5DB"/>
                </a:solidFill>
                <a:effectLst/>
                <a:latin typeface="Söhne"/>
              </a:rPr>
              <a:t>The classification model proposed for the surface crack detection project is based on Convolutional Neural Networks (CNNs). CNNs are a type of deep learning model specifically designed for image-related tasks, making them well-suited for the identification of patterns and features within visual data.</a:t>
            </a:r>
          </a:p>
          <a:p>
            <a:pPr marL="342900" indent="-342900" algn="just">
              <a:buFont typeface="Arial" panose="020B0604020202020204" pitchFamily="34" charset="0"/>
              <a:buChar char="•"/>
            </a:pPr>
            <a:r>
              <a:rPr lang="en-US" sz="2000" b="0" i="0" dirty="0">
                <a:solidFill>
                  <a:srgbClr val="D1D5DB"/>
                </a:solidFill>
                <a:effectLst/>
                <a:latin typeface="Söhne"/>
              </a:rPr>
              <a:t> In this project, the CNN architecture is utilized to automatically classify images into two classes: those containing surface cracks and those without cracks. </a:t>
            </a:r>
          </a:p>
          <a:p>
            <a:pPr marL="342900" indent="-342900" algn="just">
              <a:buFont typeface="Arial" panose="020B0604020202020204" pitchFamily="34" charset="0"/>
              <a:buChar char="•"/>
            </a:pPr>
            <a:r>
              <a:rPr lang="en-US" sz="2000" b="0" i="0" dirty="0">
                <a:solidFill>
                  <a:srgbClr val="D1D5DB"/>
                </a:solidFill>
                <a:effectLst/>
                <a:latin typeface="Söhne"/>
              </a:rPr>
              <a:t>The model consists of convolutional layers to capture spatial features, pooling layers for down-sampling and dimension reduction, and a Global Average Pooling layer for feature extraction. </a:t>
            </a:r>
            <a:endParaRPr lang="en-GB" sz="2000" dirty="0">
              <a:latin typeface="Candara"/>
            </a:endParaRPr>
          </a:p>
        </p:txBody>
      </p:sp>
    </p:spTree>
    <p:extLst>
      <p:ext uri="{BB962C8B-B14F-4D97-AF65-F5344CB8AC3E}">
        <p14:creationId xmlns:p14="http://schemas.microsoft.com/office/powerpoint/2010/main" val="291191097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
        <p:nvSpPr>
          <p:cNvPr id="2" name="Title 1">
            <a:extLst>
              <a:ext uri="{FF2B5EF4-FFF2-40B4-BE49-F238E27FC236}">
                <a16:creationId xmlns:a16="http://schemas.microsoft.com/office/drawing/2014/main" id="{B099AFC4-B5C7-2242-44F4-9E925FA71CF2}"/>
              </a:ext>
            </a:extLst>
          </p:cNvPr>
          <p:cNvSpPr>
            <a:spLocks noGrp="1"/>
          </p:cNvSpPr>
          <p:nvPr>
            <p:ph type="title"/>
          </p:nvPr>
        </p:nvSpPr>
        <p:spPr>
          <a:xfrm>
            <a:off x="1018191" y="685800"/>
            <a:ext cx="7411825" cy="1752599"/>
          </a:xfrm>
        </p:spPr>
        <p:txBody>
          <a:bodyPr>
            <a:normAutofit/>
          </a:bodyPr>
          <a:lstStyle/>
          <a:p>
            <a:pPr algn="l"/>
            <a:endParaRPr lang="en-IN"/>
          </a:p>
        </p:txBody>
      </p:sp>
      <p:pic>
        <p:nvPicPr>
          <p:cNvPr id="1026" name="Picture 2" descr="Structural crack detection using deep convolutional neural networks -  ScienceDirect">
            <a:extLst>
              <a:ext uri="{FF2B5EF4-FFF2-40B4-BE49-F238E27FC236}">
                <a16:creationId xmlns:a16="http://schemas.microsoft.com/office/drawing/2014/main" id="{1F2D3746-A962-DD3A-1B2A-1ACEE7144A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584" y="1311160"/>
            <a:ext cx="8407416" cy="304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5174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811</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Arial,Sans-Serif</vt:lpstr>
      <vt:lpstr>Calibri</vt:lpstr>
      <vt:lpstr>Candara</vt:lpstr>
      <vt:lpstr>Corbel</vt:lpstr>
      <vt:lpstr>Söhne</vt:lpstr>
      <vt:lpstr>Times New Roman</vt:lpstr>
      <vt:lpstr>Parallax</vt:lpstr>
      <vt:lpstr>CNST 6308 - Surface Crack Detection</vt:lpstr>
      <vt:lpstr>Problem statement </vt:lpstr>
      <vt:lpstr>Objective</vt:lpstr>
      <vt:lpstr>Introduction</vt:lpstr>
      <vt:lpstr>Algorithm </vt:lpstr>
      <vt:lpstr>Sample images of concrete dataset</vt:lpstr>
      <vt:lpstr>Image Classification</vt:lpstr>
      <vt:lpstr>Classification models</vt:lpstr>
      <vt:lpstr>PowerPoint Presentation</vt:lpstr>
      <vt:lpstr>PowerPoint Presentation</vt:lpstr>
      <vt:lpstr>PowerPoint Presentation</vt:lpstr>
      <vt:lpstr>PowerPoint Presentation</vt:lpstr>
      <vt:lpstr>PowerPoint Presentation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Rayedi, Srilekha</cp:lastModifiedBy>
  <cp:revision>724</cp:revision>
  <dcterms:created xsi:type="dcterms:W3CDTF">2013-07-15T20:26:40Z</dcterms:created>
  <dcterms:modified xsi:type="dcterms:W3CDTF">2023-11-29T04:28:08Z</dcterms:modified>
</cp:coreProperties>
</file>