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Oswald Bold" charset="1" panose="00000800000000000000"/>
      <p:regular r:id="rId23"/>
    </p:embeddedFont>
    <p:embeddedFont>
      <p:font typeface="Canva Sans Bold" charset="1" panose="020B0803030501040103"/>
      <p:regular r:id="rId24"/>
    </p:embeddedFont>
    <p:embeddedFont>
      <p:font typeface="Canva Sans" charset="1" panose="020B0503030501040103"/>
      <p:regular r:id="rId25"/>
    </p:embeddedFont>
    <p:embeddedFont>
      <p:font typeface="DM Sans Bold" charset="1" panose="00000000000000000000"/>
      <p:regular r:id="rId26"/>
    </p:embeddedFont>
    <p:embeddedFont>
      <p:font typeface="DM Sans" charset="1" panose="00000000000000000000"/>
      <p:regular r:id="rId27"/>
    </p:embeddedFont>
    <p:embeddedFont>
      <p:font typeface="Open Sauce" charset="1" panose="00000500000000000000"/>
      <p:regular r:id="rId28"/>
    </p:embeddedFont>
    <p:embeddedFont>
      <p:font typeface="Open Sauce Bold" charset="1" panose="00000800000000000000"/>
      <p:regular r:id="rId29"/>
    </p:embeddedFont>
    <p:embeddedFont>
      <p:font typeface="Times New Roman Bold" charset="1" panose="020308020704050203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529196" y="2380715"/>
            <a:ext cx="10290095" cy="3786830"/>
            <a:chOff x="0" y="0"/>
            <a:chExt cx="1987185" cy="7312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7185" cy="731298"/>
            </a:xfrm>
            <a:custGeom>
              <a:avLst/>
              <a:gdLst/>
              <a:ahLst/>
              <a:cxnLst/>
              <a:rect r="r" b="b" t="t" l="l"/>
              <a:pathLst>
                <a:path h="731298" w="1987185">
                  <a:moveTo>
                    <a:pt x="0" y="0"/>
                  </a:moveTo>
                  <a:lnTo>
                    <a:pt x="1987185" y="0"/>
                  </a:lnTo>
                  <a:lnTo>
                    <a:pt x="1987185" y="731298"/>
                  </a:lnTo>
                  <a:lnTo>
                    <a:pt x="0" y="73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987185" cy="750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89101" y="2639777"/>
            <a:ext cx="10770286" cy="434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3"/>
              </a:lnSpc>
            </a:pPr>
            <a:r>
              <a:rPr lang="en-US" b="true" sz="6270" spc="61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COSC 6334 - VISUALIZE GRAPHS WITH ADJACENCY MATRIX</a:t>
            </a:r>
          </a:p>
          <a:p>
            <a:pPr algn="ctr">
              <a:lnSpc>
                <a:spcPts val="865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402016" y="6925944"/>
            <a:ext cx="8544456" cy="3180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7"/>
              </a:lnSpc>
            </a:pPr>
            <a:r>
              <a:rPr lang="en-US" b="true" sz="3041" u="sng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 : 11/21/2024</a:t>
            </a:r>
          </a:p>
          <a:p>
            <a:pPr algn="ctr">
              <a:lnSpc>
                <a:spcPts val="4257"/>
              </a:lnSpc>
            </a:pPr>
          </a:p>
          <a:p>
            <a:pPr algn="ctr">
              <a:lnSpc>
                <a:spcPts val="4257"/>
              </a:lnSpc>
            </a:pPr>
            <a:r>
              <a:rPr lang="en-US" sz="3041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Srilekha Rayedi - 2287597</a:t>
            </a:r>
          </a:p>
          <a:p>
            <a:pPr algn="ctr">
              <a:lnSpc>
                <a:spcPts val="4257"/>
              </a:lnSpc>
            </a:pPr>
            <a:r>
              <a:rPr lang="en-US" sz="3041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Venkata Sai Nikitha Kandikattu - 2282058</a:t>
            </a:r>
          </a:p>
          <a:p>
            <a:pPr algn="ctr">
              <a:lnSpc>
                <a:spcPts val="4257"/>
              </a:lnSpc>
            </a:pPr>
            <a:r>
              <a:rPr lang="en-US" sz="3041" b="true">
                <a:solidFill>
                  <a:srgbClr val="231F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Sai Tejaswi Guntupalli -2296056</a:t>
            </a:r>
          </a:p>
          <a:p>
            <a:pPr algn="ctr">
              <a:lnSpc>
                <a:spcPts val="425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21648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91819" y="-523624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0980" y="588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39041" y="2524234"/>
            <a:ext cx="15945237" cy="6734066"/>
            <a:chOff x="0" y="0"/>
            <a:chExt cx="3079285" cy="13004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79285" cy="1300458"/>
            </a:xfrm>
            <a:custGeom>
              <a:avLst/>
              <a:gdLst/>
              <a:ahLst/>
              <a:cxnLst/>
              <a:rect r="r" b="b" t="t" l="l"/>
              <a:pathLst>
                <a:path h="1300458" w="3079285">
                  <a:moveTo>
                    <a:pt x="0" y="0"/>
                  </a:moveTo>
                  <a:lnTo>
                    <a:pt x="3079285" y="0"/>
                  </a:lnTo>
                  <a:lnTo>
                    <a:pt x="3079285" y="1300458"/>
                  </a:lnTo>
                  <a:lnTo>
                    <a:pt x="0" y="1300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79285" cy="131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81670" y="2772565"/>
            <a:ext cx="15402608" cy="6848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Steps: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eate an empty matrix of size NxN, where N is the number of nodes.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Populate the matrix with connections: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Within communities: High-density blocks are created to represent clusters.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Between c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ommunities: Sparse connections are added for realism.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Make the matrix symmetric (as most graphs are undirected) and remove self-loops (nodes do not connect to themselves).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Save the matrices as text files (matrix_100.txt, matrix_500.txt, matrix_1000.txt).</a:t>
            </a:r>
          </a:p>
          <a:p>
            <a:pPr algn="just">
              <a:lnSpc>
                <a:spcPts val="3424"/>
              </a:lnSpc>
            </a:pPr>
          </a:p>
          <a:p>
            <a:pPr algn="just">
              <a:lnSpc>
                <a:spcPts val="3424"/>
              </a:lnSpc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 Optimization:</a:t>
            </a:r>
          </a:p>
          <a:p>
            <a:pPr algn="just" marL="535716" indent="-267858" lvl="1">
              <a:lnSpc>
                <a:spcPts val="3424"/>
              </a:lnSpc>
              <a:buFont typeface="Arial"/>
              <a:buChar char="•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Out-of-core Processing: Handles graphs that exceed memory limits by processing data in chunks.</a:t>
            </a:r>
          </a:p>
          <a:p>
            <a:pPr algn="just" marL="535716" indent="-267858" lvl="1">
              <a:lnSpc>
                <a:spcPts val="3424"/>
              </a:lnSpc>
              <a:buFont typeface="Arial"/>
              <a:buChar char="•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Progressive Rendering: Ensures smooth rendering of large matrices by loading data incrementally.</a:t>
            </a:r>
          </a:p>
          <a:p>
            <a:pPr algn="l">
              <a:lnSpc>
                <a:spcPts val="3424"/>
              </a:lnSpc>
            </a:pPr>
          </a:p>
          <a:p>
            <a:pPr algn="l">
              <a:lnSpc>
                <a:spcPts val="342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21648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91819" y="-523624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0980" y="588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39041" y="2524234"/>
            <a:ext cx="15945237" cy="6078866"/>
            <a:chOff x="0" y="0"/>
            <a:chExt cx="3079285" cy="1173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79285" cy="1173928"/>
            </a:xfrm>
            <a:custGeom>
              <a:avLst/>
              <a:gdLst/>
              <a:ahLst/>
              <a:cxnLst/>
              <a:rect r="r" b="b" t="t" l="l"/>
              <a:pathLst>
                <a:path h="1173928" w="3079285">
                  <a:moveTo>
                    <a:pt x="0" y="0"/>
                  </a:moveTo>
                  <a:lnTo>
                    <a:pt x="3079285" y="0"/>
                  </a:lnTo>
                  <a:lnTo>
                    <a:pt x="3079285" y="1173928"/>
                  </a:lnTo>
                  <a:lnTo>
                    <a:pt x="0" y="11739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79285" cy="1192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81670" y="2772565"/>
            <a:ext cx="15402608" cy="470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</a:t>
            </a: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isualiz</a:t>
            </a: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ation Rendering</a:t>
            </a:r>
          </a:p>
          <a:p>
            <a:pPr algn="just" marL="535716" indent="-267858" lvl="1">
              <a:lnSpc>
                <a:spcPts val="3424"/>
              </a:lnSpc>
              <a:buFont typeface="Arial"/>
              <a:buChar char="•"/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Heatmap Representation: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Render the adjacency matrix as a heatmap using the VTK library.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Color-coding:</a:t>
            </a:r>
          </a:p>
          <a:p>
            <a:pPr algn="just" marL="1607148" indent="-401787" lvl="3">
              <a:lnSpc>
                <a:spcPts val="3424"/>
              </a:lnSpc>
              <a:buFont typeface="Arial"/>
              <a:buChar char="￭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Blue cells: Represent edges (connections).</a:t>
            </a:r>
          </a:p>
          <a:p>
            <a:pPr algn="just" marL="1607148" indent="-401787" lvl="3">
              <a:lnSpc>
                <a:spcPts val="3424"/>
              </a:lnSpc>
              <a:buFont typeface="Arial"/>
              <a:buChar char="￭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White cells: Represent no connections.</a:t>
            </a:r>
          </a:p>
          <a:p>
            <a:pPr algn="just" marL="535716" indent="-267858" lvl="1">
              <a:lnSpc>
                <a:spcPts val="3424"/>
              </a:lnSpc>
              <a:buFont typeface="Arial"/>
              <a:buChar char="•"/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</a:t>
            </a: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ndering Challenges: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Large datasets (1000 nodes or more) require efficient algorithms.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im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plemented optimization techniques in VTK to ensure smooth and responsive rendering.</a:t>
            </a:r>
          </a:p>
          <a:p>
            <a:pPr algn="l">
              <a:lnSpc>
                <a:spcPts val="342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21648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91819" y="-523624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40238" y="645202"/>
            <a:ext cx="10952930" cy="72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b="true" sz="4335" spc="42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VISUALIZATION AND INTERFACE DESIGN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37" y="2972645"/>
            <a:ext cx="16261763" cy="7035691"/>
            <a:chOff x="0" y="0"/>
            <a:chExt cx="3140411" cy="13587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40411" cy="1358706"/>
            </a:xfrm>
            <a:custGeom>
              <a:avLst/>
              <a:gdLst/>
              <a:ahLst/>
              <a:cxnLst/>
              <a:rect r="r" b="b" t="t" l="l"/>
              <a:pathLst>
                <a:path h="1358706" w="3140411">
                  <a:moveTo>
                    <a:pt x="0" y="0"/>
                  </a:moveTo>
                  <a:lnTo>
                    <a:pt x="3140411" y="0"/>
                  </a:lnTo>
                  <a:lnTo>
                    <a:pt x="3140411" y="1358706"/>
                  </a:lnTo>
                  <a:lnTo>
                    <a:pt x="0" y="13587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140411" cy="1377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87196" y="2665238"/>
            <a:ext cx="15402608" cy="470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</a:p>
          <a:p>
            <a:pPr algn="just">
              <a:lnSpc>
                <a:spcPts val="3424"/>
              </a:lnSpc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Interactivity Integration</a:t>
            </a:r>
          </a:p>
          <a:p>
            <a:pPr algn="just" marL="535716" indent="-267858" lvl="1">
              <a:lnSpc>
                <a:spcPts val="3424"/>
              </a:lnSpc>
              <a:buFont typeface="Arial"/>
              <a:buChar char="•"/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Implemented Features: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Panning: Enables users to navigate through clusters or sparse regions.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Tooltips: Hovering over a cell shows details about the corresponding nodes and their connections.</a:t>
            </a:r>
          </a:p>
          <a:p>
            <a:pPr algn="just" marL="535716" indent="-267858" lvl="1">
              <a:lnSpc>
                <a:spcPts val="3424"/>
              </a:lnSpc>
              <a:buFont typeface="Arial"/>
              <a:buChar char="•"/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 Progress: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Zooming: Once completed, this will allow users to focus on smaller subgraphs or dense areas.</a:t>
            </a:r>
          </a:p>
          <a:p>
            <a:pPr algn="l">
              <a:lnSpc>
                <a:spcPts val="3424"/>
              </a:lnSpc>
            </a:pPr>
          </a:p>
          <a:p>
            <a:pPr algn="l">
              <a:lnSpc>
                <a:spcPts val="342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21648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91819" y="-523624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40238" y="645202"/>
            <a:ext cx="10952930" cy="72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2"/>
              </a:lnSpc>
            </a:pPr>
            <a:r>
              <a:rPr lang="en-US" b="true" sz="4335" spc="424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TEAM CONTRIBUTIONS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39041" y="2524234"/>
            <a:ext cx="16261763" cy="7035691"/>
            <a:chOff x="0" y="0"/>
            <a:chExt cx="3140411" cy="13587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40411" cy="1358706"/>
            </a:xfrm>
            <a:custGeom>
              <a:avLst/>
              <a:gdLst/>
              <a:ahLst/>
              <a:cxnLst/>
              <a:rect r="r" b="b" t="t" l="l"/>
              <a:pathLst>
                <a:path h="1358706" w="3140411">
                  <a:moveTo>
                    <a:pt x="0" y="0"/>
                  </a:moveTo>
                  <a:lnTo>
                    <a:pt x="3140411" y="0"/>
                  </a:lnTo>
                  <a:lnTo>
                    <a:pt x="3140411" y="1358706"/>
                  </a:lnTo>
                  <a:lnTo>
                    <a:pt x="0" y="13587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140411" cy="1377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2216827"/>
            <a:ext cx="15402608" cy="6420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b="true" sz="2481" spc="243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Srilekha Rayedi</a:t>
            </a:r>
            <a:r>
              <a:rPr lang="en-US" b="true" sz="2481" spc="243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Focus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ed on developing the graph rendering algorithms using the VTK library.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ated utility functions for analyzing graph metrics, such as cluster density and connected components.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b="true" sz="2481" spc="243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</a:t>
            </a:r>
            <a:r>
              <a:rPr lang="en-US" b="true" sz="2481" spc="243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enkata Sai Nikitha Kandikattu: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Developed interactive features like panning, and dynamic filtering for exploring matrices.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Optimized rendering pi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pelin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 to handle large adjacency matrices efficiently.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b="true" sz="2481" spc="243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Sai Tejaswi Guntupalli </a:t>
            </a:r>
            <a:r>
              <a:rPr lang="en-US" b="true" sz="2481" spc="243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Managed data parsing to convert graph data into adjacency matrices for visualization.</a:t>
            </a:r>
          </a:p>
          <a:p>
            <a:pPr algn="just" marL="1071432" indent="-357144" lvl="2">
              <a:lnSpc>
                <a:spcPts val="3424"/>
              </a:lnSpc>
              <a:buFont typeface="Arial"/>
              <a:buChar char="⚬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Designed the user interface layout using Vuetify, incorporating tooltips and dynamic filtering for an intuitive user experience.</a:t>
            </a:r>
          </a:p>
          <a:p>
            <a:pPr algn="l">
              <a:lnSpc>
                <a:spcPts val="342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0190" y="1501281"/>
            <a:ext cx="5837574" cy="105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83"/>
              </a:lnSpc>
            </a:pPr>
            <a:r>
              <a:rPr lang="en-US" b="true" sz="7603" spc="74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0190" y="3162561"/>
            <a:ext cx="8840666" cy="470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6"/>
              </a:lnSpc>
            </a:pPr>
            <a:r>
              <a:rPr lang="en-US" b="true" sz="2490" spc="244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Key Observations:</a:t>
            </a:r>
          </a:p>
          <a:p>
            <a:pPr algn="just" marL="537698" indent="-268849" lvl="1">
              <a:lnSpc>
                <a:spcPts val="3436"/>
              </a:lnSpc>
              <a:buFont typeface="Arial"/>
              <a:buChar char="•"/>
            </a:pP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Den</a:t>
            </a: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 blocks = graph clusters (high connectivity).</a:t>
            </a:r>
          </a:p>
          <a:p>
            <a:pPr algn="just" marL="537698" indent="-268849" lvl="1">
              <a:lnSpc>
                <a:spcPts val="3436"/>
              </a:lnSpc>
              <a:buFont typeface="Arial"/>
              <a:buChar char="•"/>
            </a:pP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Sparse regions = inter-c</a:t>
            </a: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luster con</a:t>
            </a: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ections.</a:t>
            </a:r>
          </a:p>
          <a:p>
            <a:pPr algn="just" marL="537698" indent="-268849" lvl="1">
              <a:lnSpc>
                <a:spcPts val="3436"/>
              </a:lnSpc>
              <a:buFont typeface="Arial"/>
              <a:buChar char="•"/>
            </a:pP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Scalab</a:t>
            </a: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ility: Matrix scales to 1000 nodes without performance issues.</a:t>
            </a:r>
          </a:p>
          <a:p>
            <a:pPr algn="just" marL="537698" indent="-268849" lvl="1">
              <a:lnSpc>
                <a:spcPts val="3436"/>
              </a:lnSpc>
              <a:buFont typeface="Arial"/>
              <a:buChar char="•"/>
            </a:pP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nteractivity: Panning implemented for exploring specific regions.</a:t>
            </a:r>
          </a:p>
          <a:p>
            <a:pPr algn="just" marL="537698" indent="-268849" lvl="1">
              <a:lnSpc>
                <a:spcPts val="3436"/>
              </a:lnSpc>
              <a:buFont typeface="Arial"/>
              <a:buChar char="•"/>
            </a:pP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Visuals: Adjacency matrix heatmap with annotations.</a:t>
            </a:r>
          </a:p>
          <a:p>
            <a:pPr algn="l">
              <a:lnSpc>
                <a:spcPts val="343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265431" y="1975689"/>
            <a:ext cx="6432104" cy="6335623"/>
          </a:xfrm>
          <a:custGeom>
            <a:avLst/>
            <a:gdLst/>
            <a:ahLst/>
            <a:cxnLst/>
            <a:rect r="r" b="b" t="t" l="l"/>
            <a:pathLst>
              <a:path h="6335623" w="6432104">
                <a:moveTo>
                  <a:pt x="0" y="0"/>
                </a:moveTo>
                <a:lnTo>
                  <a:pt x="6432104" y="0"/>
                </a:lnTo>
                <a:lnTo>
                  <a:pt x="6432104" y="6335622"/>
                </a:lnTo>
                <a:lnTo>
                  <a:pt x="0" y="63356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40648" y="699137"/>
            <a:ext cx="7241638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45698" y="2227952"/>
            <a:ext cx="8840666" cy="5134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6"/>
              </a:lnSpc>
            </a:pPr>
          </a:p>
          <a:p>
            <a:pPr algn="just">
              <a:lnSpc>
                <a:spcPts val="3436"/>
              </a:lnSpc>
            </a:pPr>
          </a:p>
          <a:p>
            <a:pPr algn="just" marL="537698" indent="-268849" lvl="1">
              <a:lnSpc>
                <a:spcPts val="3436"/>
              </a:lnSpc>
              <a:buFont typeface="Arial"/>
              <a:buChar char="•"/>
            </a:pP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Currently, the tool supports panning, enabling users to explore different sections of the matrix, which is particularly helpful for examining clusters or sparse regions. </a:t>
            </a:r>
          </a:p>
          <a:p>
            <a:pPr algn="just" marL="537698" indent="-268849" lvl="1">
              <a:lnSpc>
                <a:spcPts val="3436"/>
              </a:lnSpc>
              <a:buFont typeface="Arial"/>
              <a:buChar char="•"/>
            </a:pPr>
            <a:r>
              <a:rPr lang="en-US" sz="2490" spc="24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Zooming functionalityis still being developed and will further improve exploration by focusing on smaller subgraphs or densely connected areas.</a:t>
            </a:r>
          </a:p>
          <a:p>
            <a:pPr algn="l" marL="1075396" indent="-358465" lvl="2">
              <a:lnSpc>
                <a:spcPts val="3436"/>
              </a:lnSpc>
              <a:buFont typeface="Arial"/>
              <a:buChar char="⚬"/>
            </a:pPr>
          </a:p>
          <a:p>
            <a:pPr algn="l">
              <a:lnSpc>
                <a:spcPts val="343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370939" y="1975689"/>
            <a:ext cx="6326596" cy="6335623"/>
          </a:xfrm>
          <a:custGeom>
            <a:avLst/>
            <a:gdLst/>
            <a:ahLst/>
            <a:cxnLst/>
            <a:rect r="r" b="b" t="t" l="l"/>
            <a:pathLst>
              <a:path h="6335623" w="6326596">
                <a:moveTo>
                  <a:pt x="0" y="0"/>
                </a:moveTo>
                <a:lnTo>
                  <a:pt x="6326596" y="0"/>
                </a:lnTo>
                <a:lnTo>
                  <a:pt x="6326596" y="6335622"/>
                </a:lnTo>
                <a:lnTo>
                  <a:pt x="0" y="63356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67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289311" y="217344"/>
            <a:ext cx="13617940" cy="997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86"/>
              </a:lnSpc>
              <a:spcBef>
                <a:spcPct val="0"/>
              </a:spcBef>
            </a:pPr>
            <a:r>
              <a:rPr lang="en-US" b="true" sz="5932" spc="58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FUTURE WORK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74589" y="5596129"/>
            <a:ext cx="3542623" cy="2504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3"/>
              </a:lnSpc>
            </a:pPr>
            <a:r>
              <a:rPr lang="en-US" sz="2922" spc="286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Incorporating dynamic graphs to visualize changes over time.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372688" y="5605654"/>
            <a:ext cx="3542623" cy="2264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9"/>
              </a:lnSpc>
            </a:pPr>
            <a:r>
              <a:rPr lang="en-US" sz="2622" spc="25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Automating insights like cluster detection using machine learning.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178209" y="5605654"/>
            <a:ext cx="3542623" cy="2461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3"/>
              </a:lnSpc>
            </a:pPr>
            <a:r>
              <a:rPr lang="en-US" sz="2422" spc="23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Optimizing rendering pipelines for real-time analysis of ultra-large datasets.</a:t>
            </a:r>
          </a:p>
          <a:p>
            <a:pPr algn="ctr">
              <a:lnSpc>
                <a:spcPts val="3067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78294" y="1530088"/>
            <a:ext cx="13935238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project successfully addresses challenges in visualizing large graphs by leveraging adjacency matrices. Future enhancements include implementing zooming, dynamic graph visualization, and real-time analysis optimizations.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1515005" y="-950250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3211" y="4084494"/>
            <a:ext cx="9709003" cy="1775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YOU!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724784" y="6190769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3" y="0"/>
                </a:lnTo>
                <a:lnTo>
                  <a:pt x="7629293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42519" y="2915934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453817" y="1291960"/>
            <a:ext cx="5115127" cy="1157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9"/>
              </a:lnSpc>
            </a:pPr>
            <a:r>
              <a:rPr lang="en-US" b="true" sz="6883" spc="67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54552" y="323942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54552" y="403654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54552" y="491769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54552" y="571481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74153" y="650719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74153" y="7338158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74153" y="818845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30630" y="334737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30630" y="414159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STATEMENT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30630" y="5061683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METHODOLOGY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530630" y="5855900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ALGORITHM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30630" y="6656744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30630" y="7449121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30630" y="8293502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WORK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71219" y="2011377"/>
            <a:ext cx="15679393" cy="6735203"/>
            <a:chOff x="0" y="0"/>
            <a:chExt cx="6007454" cy="2580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07454" cy="2580548"/>
            </a:xfrm>
            <a:custGeom>
              <a:avLst/>
              <a:gdLst/>
              <a:ahLst/>
              <a:cxnLst/>
              <a:rect r="r" b="b" t="t" l="l"/>
              <a:pathLst>
                <a:path h="2580548" w="6007454">
                  <a:moveTo>
                    <a:pt x="0" y="0"/>
                  </a:moveTo>
                  <a:lnTo>
                    <a:pt x="6007454" y="0"/>
                  </a:lnTo>
                  <a:lnTo>
                    <a:pt x="6007454" y="2580548"/>
                  </a:lnTo>
                  <a:lnTo>
                    <a:pt x="0" y="258054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6007454" cy="2599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55883" y="964805"/>
            <a:ext cx="10435453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b="true" sz="6000" spc="5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5883" y="2385786"/>
            <a:ext cx="15310066" cy="7000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5"/>
              </a:lnSpc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Graphs are a way to represent relationships or connections between objects. They consist of:</a:t>
            </a:r>
          </a:p>
          <a:p>
            <a:pPr algn="just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Nodes (or vertices): These represent entities, like people in a social network, cities in a transportation system.</a:t>
            </a:r>
          </a:p>
          <a:p>
            <a:pPr algn="just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Edges (or links): These show the relationships or interactions between those entities.</a:t>
            </a:r>
          </a:p>
          <a:p>
            <a:pPr algn="just">
              <a:lnSpc>
                <a:spcPts val="3455"/>
              </a:lnSpc>
            </a:pPr>
          </a:p>
          <a:p>
            <a:pPr algn="just">
              <a:lnSpc>
                <a:spcPts val="3455"/>
              </a:lnSpc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Graphs are widely used because they help us visualize and analyze how things are connected in real-world systems.</a:t>
            </a:r>
          </a:p>
          <a:p>
            <a:pPr algn="just">
              <a:lnSpc>
                <a:spcPts val="3455"/>
              </a:lnSpc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Traditional node-link diagrams often fail to scale </a:t>
            </a: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with large graphs as they become:</a:t>
            </a:r>
          </a:p>
          <a:p>
            <a:pPr algn="just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Cluttered and hard to interpret.</a:t>
            </a:r>
          </a:p>
          <a:p>
            <a:pPr algn="just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Computationally expensive to render.</a:t>
            </a:r>
          </a:p>
          <a:p>
            <a:pPr algn="just">
              <a:lnSpc>
                <a:spcPts val="3455"/>
              </a:lnSpc>
            </a:pPr>
          </a:p>
          <a:p>
            <a:pPr algn="just">
              <a:lnSpc>
                <a:spcPts val="3455"/>
              </a:lnSpc>
            </a:pPr>
          </a:p>
          <a:p>
            <a:pPr algn="l">
              <a:lnSpc>
                <a:spcPts val="3455"/>
              </a:lnSpc>
            </a:pPr>
          </a:p>
          <a:p>
            <a:pPr algn="l" marL="0" indent="0" lvl="0">
              <a:lnSpc>
                <a:spcPts val="3455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962344" y="7941834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71219" y="2011377"/>
            <a:ext cx="15679393" cy="6735203"/>
            <a:chOff x="0" y="0"/>
            <a:chExt cx="6007454" cy="2580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07454" cy="2580548"/>
            </a:xfrm>
            <a:custGeom>
              <a:avLst/>
              <a:gdLst/>
              <a:ahLst/>
              <a:cxnLst/>
              <a:rect r="r" b="b" t="t" l="l"/>
              <a:pathLst>
                <a:path h="2580548" w="6007454">
                  <a:moveTo>
                    <a:pt x="0" y="0"/>
                  </a:moveTo>
                  <a:lnTo>
                    <a:pt x="6007454" y="0"/>
                  </a:lnTo>
                  <a:lnTo>
                    <a:pt x="6007454" y="2580548"/>
                  </a:lnTo>
                  <a:lnTo>
                    <a:pt x="0" y="2580548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6007454" cy="2599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55883" y="964805"/>
            <a:ext cx="10435453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b="true" sz="6000" spc="5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5883" y="2385786"/>
            <a:ext cx="15310066" cy="305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b="true" sz="2503" spc="245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Adjacency Matrix Representations </a:t>
            </a:r>
          </a:p>
          <a:p>
            <a:pPr algn="l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 adjacency matrix contains one row and one column for each node of a network. </a:t>
            </a:r>
          </a:p>
          <a:p>
            <a:pPr algn="l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Given two nodes i and j, the entry located at (i, j) and (j, i) in the matrix contain</a:t>
            </a:r>
          </a:p>
          <a:p>
            <a:pPr algn="l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information about the edge(s) between the two nodes. </a:t>
            </a:r>
          </a:p>
          <a:p>
            <a:pPr algn="l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Typically, each cell contains a boolean value indicating if an edge exists between the two nodes. </a:t>
            </a:r>
          </a:p>
          <a:p>
            <a:pPr algn="l" marL="540570" indent="-270285" lvl="1">
              <a:lnSpc>
                <a:spcPts val="3455"/>
              </a:lnSpc>
              <a:buFont typeface="Arial"/>
              <a:buChar char="•"/>
            </a:pPr>
            <a:r>
              <a:rPr lang="en-US" sz="2503" spc="245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If the graph is undirected, the matrix is symmetric.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962344" y="7941834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938268" y="5861493"/>
            <a:ext cx="6956889" cy="2885087"/>
          </a:xfrm>
          <a:custGeom>
            <a:avLst/>
            <a:gdLst/>
            <a:ahLst/>
            <a:cxnLst/>
            <a:rect r="r" b="b" t="t" l="l"/>
            <a:pathLst>
              <a:path h="2885087" w="6956889">
                <a:moveTo>
                  <a:pt x="0" y="0"/>
                </a:moveTo>
                <a:lnTo>
                  <a:pt x="6956888" y="0"/>
                </a:lnTo>
                <a:lnTo>
                  <a:pt x="6956888" y="2885087"/>
                </a:lnTo>
                <a:lnTo>
                  <a:pt x="0" y="28850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639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89206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55883" y="2285032"/>
            <a:ext cx="15261643" cy="6349988"/>
            <a:chOff x="0" y="0"/>
            <a:chExt cx="5847396" cy="24329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47396" cy="2432955"/>
            </a:xfrm>
            <a:custGeom>
              <a:avLst/>
              <a:gdLst/>
              <a:ahLst/>
              <a:cxnLst/>
              <a:rect r="r" b="b" t="t" l="l"/>
              <a:pathLst>
                <a:path h="2432955" w="5847396">
                  <a:moveTo>
                    <a:pt x="0" y="0"/>
                  </a:moveTo>
                  <a:lnTo>
                    <a:pt x="5847396" y="0"/>
                  </a:lnTo>
                  <a:lnTo>
                    <a:pt x="5847396" y="2432955"/>
                  </a:lnTo>
                  <a:lnTo>
                    <a:pt x="0" y="243295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847396" cy="24520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55883" y="964805"/>
            <a:ext cx="10435453" cy="100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b="true" sz="6000" spc="58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6812" y="2523395"/>
            <a:ext cx="14664516" cy="668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9"/>
              </a:lnSpc>
            </a:pPr>
            <a:r>
              <a:rPr lang="en-US" b="true" sz="2427" spc="23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Problem:</a:t>
            </a:r>
          </a:p>
          <a:p>
            <a:pPr algn="just" marL="524036" indent="-262018" lvl="1">
              <a:lnSpc>
                <a:spcPts val="3349"/>
              </a:lnSpc>
              <a:buFont typeface="Arial"/>
              <a:buChar char="•"/>
            </a:pPr>
            <a:r>
              <a:rPr lang="en-US" sz="2427" spc="23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Node-link diagrams become cluttered and computationally </a:t>
            </a:r>
            <a:r>
              <a:rPr lang="en-US" sz="2427" spc="23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expensive as graph size grows.</a:t>
            </a:r>
          </a:p>
          <a:p>
            <a:pPr algn="just">
              <a:lnSpc>
                <a:spcPts val="3349"/>
              </a:lnSpc>
            </a:pPr>
            <a:r>
              <a:rPr lang="en-US" b="true" sz="2427" spc="23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So</a:t>
            </a:r>
            <a:r>
              <a:rPr lang="en-US" b="true" sz="2427" spc="23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lution:</a:t>
            </a:r>
          </a:p>
          <a:p>
            <a:pPr algn="just" marL="524036" indent="-262018" lvl="1">
              <a:lnSpc>
                <a:spcPts val="3349"/>
              </a:lnSpc>
              <a:buFont typeface="Arial"/>
              <a:buChar char="•"/>
            </a:pPr>
            <a:r>
              <a:rPr lang="en-US" sz="2427" spc="23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Adjacency matrices provide:</a:t>
            </a:r>
          </a:p>
          <a:p>
            <a:pPr algn="just" marL="1048073" indent="-349358" lvl="2">
              <a:lnSpc>
                <a:spcPts val="3349"/>
              </a:lnSpc>
              <a:buFont typeface="Arial"/>
              <a:buChar char="⚬"/>
            </a:pPr>
            <a:r>
              <a:rPr lang="en-US" sz="2427" spc="23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 s</a:t>
            </a:r>
            <a:r>
              <a:rPr lang="en-US" sz="2427" spc="23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calable and structured alternative.</a:t>
            </a:r>
          </a:p>
          <a:p>
            <a:pPr algn="just" marL="1048073" indent="-349358" lvl="2">
              <a:lnSpc>
                <a:spcPts val="3349"/>
              </a:lnSpc>
              <a:buFont typeface="Arial"/>
              <a:buChar char="⚬"/>
            </a:pPr>
            <a:r>
              <a:rPr lang="en-US" sz="2427" spc="23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Eas</a:t>
            </a:r>
            <a:r>
              <a:rPr lang="en-US" sz="2427" spc="23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ier pattern detection, such as clusters and sparse regions.</a:t>
            </a:r>
          </a:p>
          <a:p>
            <a:pPr algn="just" marL="0" indent="0" lvl="0">
              <a:lnSpc>
                <a:spcPts val="3349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3349"/>
              </a:lnSpc>
              <a:spcBef>
                <a:spcPct val="0"/>
              </a:spcBef>
            </a:pPr>
            <a:r>
              <a:rPr lang="en-US" b="true" sz="2427" spc="237" u="non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Advantages of Adjacency Matrices:</a:t>
            </a:r>
          </a:p>
          <a:p>
            <a:pPr algn="just" marL="0" indent="0" lvl="0">
              <a:lnSpc>
                <a:spcPts val="3349"/>
              </a:lnSpc>
              <a:spcBef>
                <a:spcPct val="0"/>
              </a:spcBef>
            </a:pPr>
          </a:p>
          <a:p>
            <a:pPr algn="just" marL="524036" indent="-262018" lvl="1">
              <a:lnSpc>
                <a:spcPts val="33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27" spc="237" u="non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Scalability:</a:t>
            </a:r>
            <a:r>
              <a:rPr lang="en-US" sz="2427" spc="237" u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A structured representation that scales well with large graphs.</a:t>
            </a:r>
          </a:p>
          <a:p>
            <a:pPr algn="just" marL="524036" indent="-262018" lvl="1">
              <a:lnSpc>
                <a:spcPts val="33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27" spc="237" u="non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Cluster Detection:</a:t>
            </a:r>
            <a:r>
              <a:rPr lang="en-US" sz="2427" spc="237" u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Dense submatrices highlight tightly connected communities.</a:t>
            </a:r>
          </a:p>
          <a:p>
            <a:pPr algn="just" marL="524036" indent="-262018" lvl="1">
              <a:lnSpc>
                <a:spcPts val="33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27" spc="237" u="non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Clarity: </a:t>
            </a:r>
            <a:r>
              <a:rPr lang="en-US" sz="2427" spc="237" u="non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Heatmaps of adjacency matrices reveal patterns and relationships that are harder to see in node-link diagrams.</a:t>
            </a:r>
          </a:p>
          <a:p>
            <a:pPr algn="l" marL="0" indent="0" lvl="0">
              <a:lnSpc>
                <a:spcPts val="33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34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964218" y="7816106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54319" y="1083247"/>
            <a:ext cx="14363207" cy="7737886"/>
            <a:chOff x="0" y="0"/>
            <a:chExt cx="5503166" cy="29647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03166" cy="2964719"/>
            </a:xfrm>
            <a:custGeom>
              <a:avLst/>
              <a:gdLst/>
              <a:ahLst/>
              <a:cxnLst/>
              <a:rect r="r" b="b" t="t" l="l"/>
              <a:pathLst>
                <a:path h="2964719" w="5503166">
                  <a:moveTo>
                    <a:pt x="0" y="0"/>
                  </a:moveTo>
                  <a:lnTo>
                    <a:pt x="5503166" y="0"/>
                  </a:lnTo>
                  <a:lnTo>
                    <a:pt x="5503166" y="2964719"/>
                  </a:lnTo>
                  <a:lnTo>
                    <a:pt x="0" y="2964719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03166" cy="298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90243" y="1340422"/>
            <a:ext cx="12973610" cy="6519239"/>
          </a:xfrm>
          <a:custGeom>
            <a:avLst/>
            <a:gdLst/>
            <a:ahLst/>
            <a:cxnLst/>
            <a:rect r="r" b="b" t="t" l="l"/>
            <a:pathLst>
              <a:path h="6519239" w="12973610">
                <a:moveTo>
                  <a:pt x="0" y="0"/>
                </a:moveTo>
                <a:lnTo>
                  <a:pt x="12973610" y="0"/>
                </a:lnTo>
                <a:lnTo>
                  <a:pt x="12973610" y="6519239"/>
                </a:lnTo>
                <a:lnTo>
                  <a:pt x="0" y="65192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24044" y="1973077"/>
            <a:ext cx="5903560" cy="5620308"/>
          </a:xfrm>
          <a:custGeom>
            <a:avLst/>
            <a:gdLst/>
            <a:ahLst/>
            <a:cxnLst/>
            <a:rect r="r" b="b" t="t" l="l"/>
            <a:pathLst>
              <a:path h="5620308" w="5903560">
                <a:moveTo>
                  <a:pt x="0" y="0"/>
                </a:moveTo>
                <a:lnTo>
                  <a:pt x="5903560" y="0"/>
                </a:lnTo>
                <a:lnTo>
                  <a:pt x="5903560" y="5620308"/>
                </a:lnTo>
                <a:lnTo>
                  <a:pt x="0" y="56203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55883" y="86932"/>
            <a:ext cx="8426433" cy="82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5"/>
              </a:lnSpc>
            </a:pPr>
            <a:r>
              <a:rPr lang="en-US" b="true" sz="4844" spc="47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0243" y="8094042"/>
            <a:ext cx="14322722" cy="72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9"/>
              </a:lnSpc>
              <a:spcBef>
                <a:spcPct val="0"/>
              </a:spcBef>
            </a:pPr>
            <a:r>
              <a:rPr lang="en-US" sz="2238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Here is a comparison of a cluttered node-link diagram and a neat adjacency matrix:</a:t>
            </a:r>
          </a:p>
          <a:p>
            <a:pPr algn="l">
              <a:lnSpc>
                <a:spcPts val="29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Social Networks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30975" y="4045241"/>
            <a:ext cx="3360904" cy="376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Social platforms like Facebook and Twitter use adjacency matrices to analyze connections between users, identify communities, and study the spread of information or influence within a network.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391391" y="3206190"/>
            <a:ext cx="6002371" cy="647719"/>
            <a:chOff x="0" y="0"/>
            <a:chExt cx="1580871" cy="1705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80871" cy="170593"/>
            </a:xfrm>
            <a:custGeom>
              <a:avLst/>
              <a:gdLst/>
              <a:ahLst/>
              <a:cxnLst/>
              <a:rect r="r" b="b" t="t" l="l"/>
              <a:pathLst>
                <a:path h="170593" w="1580871">
                  <a:moveTo>
                    <a:pt x="0" y="0"/>
                  </a:moveTo>
                  <a:lnTo>
                    <a:pt x="1580871" y="0"/>
                  </a:lnTo>
                  <a:lnTo>
                    <a:pt x="15808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580871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Transportation Networks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21736" y="6320677"/>
            <a:ext cx="5504956" cy="647719"/>
            <a:chOff x="0" y="0"/>
            <a:chExt cx="1449865" cy="1705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9865" cy="170593"/>
            </a:xfrm>
            <a:custGeom>
              <a:avLst/>
              <a:gdLst/>
              <a:ahLst/>
              <a:cxnLst/>
              <a:rect r="r" b="b" t="t" l="l"/>
              <a:pathLst>
                <a:path h="170593" w="1449865">
                  <a:moveTo>
                    <a:pt x="0" y="0"/>
                  </a:moveTo>
                  <a:lnTo>
                    <a:pt x="1449865" y="0"/>
                  </a:lnTo>
                  <a:lnTo>
                    <a:pt x="1449865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449865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Recommendation Systems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142814" y="6320677"/>
            <a:ext cx="4041076" cy="647719"/>
            <a:chOff x="0" y="0"/>
            <a:chExt cx="1064316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4316" cy="170593"/>
            </a:xfrm>
            <a:custGeom>
              <a:avLst/>
              <a:gdLst/>
              <a:ahLst/>
              <a:cxnLst/>
              <a:rect r="r" b="b" t="t" l="l"/>
              <a:pathLst>
                <a:path h="170593" w="1064316">
                  <a:moveTo>
                    <a:pt x="0" y="0"/>
                  </a:moveTo>
                  <a:lnTo>
                    <a:pt x="1064316" y="0"/>
                  </a:lnTo>
                  <a:lnTo>
                    <a:pt x="1064316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064316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Cybersecurity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06718" y="1389196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REAL WORLD USAGE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38875" y="4042536"/>
            <a:ext cx="6254887" cy="2049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 logistics and urban planning, adjacency matrices represent road networks, railways, or flight routes. They help optimize routes, detect bottlenecks, and analyze connectivity between hubs.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609600" y="7208758"/>
            <a:ext cx="4653383" cy="2392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E-commerce platforms like Amazon and Netflix represent user-item relationships with adjacency matrices to identify patterns and recommend products or content.</a:t>
            </a:r>
          </a:p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087244" y="7357229"/>
            <a:ext cx="4627006" cy="102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Used in cybersecurity to map device communication, detect anomalies, and monitor traffic.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21648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91819" y="-523624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0980" y="588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855651" y="2618436"/>
            <a:ext cx="4576698" cy="935328"/>
            <a:chOff x="0" y="0"/>
            <a:chExt cx="883835" cy="1806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3835" cy="180627"/>
            </a:xfrm>
            <a:custGeom>
              <a:avLst/>
              <a:gdLst/>
              <a:ahLst/>
              <a:cxnLst/>
              <a:rect r="r" b="b" t="t" l="l"/>
              <a:pathLst>
                <a:path h="180627" w="883835">
                  <a:moveTo>
                    <a:pt x="0" y="0"/>
                  </a:moveTo>
                  <a:lnTo>
                    <a:pt x="883835" y="0"/>
                  </a:lnTo>
                  <a:lnTo>
                    <a:pt x="883835" y="180627"/>
                  </a:lnTo>
                  <a:lnTo>
                    <a:pt x="0" y="180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83835" cy="199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Data generation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855651" y="3906189"/>
            <a:ext cx="4576698" cy="935328"/>
            <a:chOff x="0" y="0"/>
            <a:chExt cx="883835" cy="18062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83835" cy="180627"/>
            </a:xfrm>
            <a:custGeom>
              <a:avLst/>
              <a:gdLst/>
              <a:ahLst/>
              <a:cxnLst/>
              <a:rect r="r" b="b" t="t" l="l"/>
              <a:pathLst>
                <a:path h="180627" w="883835">
                  <a:moveTo>
                    <a:pt x="0" y="0"/>
                  </a:moveTo>
                  <a:lnTo>
                    <a:pt x="883835" y="0"/>
                  </a:lnTo>
                  <a:lnTo>
                    <a:pt x="883835" y="180627"/>
                  </a:lnTo>
                  <a:lnTo>
                    <a:pt x="0" y="180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883835" cy="199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Data Preprocessing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855651" y="5193942"/>
            <a:ext cx="4576698" cy="935328"/>
            <a:chOff x="0" y="0"/>
            <a:chExt cx="883835" cy="1806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83835" cy="180627"/>
            </a:xfrm>
            <a:custGeom>
              <a:avLst/>
              <a:gdLst/>
              <a:ahLst/>
              <a:cxnLst/>
              <a:rect r="r" b="b" t="t" l="l"/>
              <a:pathLst>
                <a:path h="180627" w="883835">
                  <a:moveTo>
                    <a:pt x="0" y="0"/>
                  </a:moveTo>
                  <a:lnTo>
                    <a:pt x="883835" y="0"/>
                  </a:lnTo>
                  <a:lnTo>
                    <a:pt x="883835" y="180627"/>
                  </a:lnTo>
                  <a:lnTo>
                    <a:pt x="0" y="180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883835" cy="199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Visualization Rendering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55651" y="6481695"/>
            <a:ext cx="4576698" cy="935328"/>
            <a:chOff x="0" y="0"/>
            <a:chExt cx="883835" cy="18062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83835" cy="180627"/>
            </a:xfrm>
            <a:custGeom>
              <a:avLst/>
              <a:gdLst/>
              <a:ahLst/>
              <a:cxnLst/>
              <a:rect r="r" b="b" t="t" l="l"/>
              <a:pathLst>
                <a:path h="180627" w="883835">
                  <a:moveTo>
                    <a:pt x="0" y="0"/>
                  </a:moveTo>
                  <a:lnTo>
                    <a:pt x="883835" y="0"/>
                  </a:lnTo>
                  <a:lnTo>
                    <a:pt x="883835" y="180627"/>
                  </a:lnTo>
                  <a:lnTo>
                    <a:pt x="0" y="180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883835" cy="199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Interactive Features Integration 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855651" y="7769447"/>
            <a:ext cx="4576698" cy="935328"/>
            <a:chOff x="0" y="0"/>
            <a:chExt cx="883835" cy="1806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83835" cy="180627"/>
            </a:xfrm>
            <a:custGeom>
              <a:avLst/>
              <a:gdLst/>
              <a:ahLst/>
              <a:cxnLst/>
              <a:rect r="r" b="b" t="t" l="l"/>
              <a:pathLst>
                <a:path h="180627" w="883835">
                  <a:moveTo>
                    <a:pt x="0" y="0"/>
                  </a:moveTo>
                  <a:lnTo>
                    <a:pt x="883835" y="0"/>
                  </a:lnTo>
                  <a:lnTo>
                    <a:pt x="883835" y="180627"/>
                  </a:lnTo>
                  <a:lnTo>
                    <a:pt x="0" y="180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883835" cy="199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User Interface Desgin 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855651" y="9057200"/>
            <a:ext cx="4576698" cy="935328"/>
            <a:chOff x="0" y="0"/>
            <a:chExt cx="883835" cy="18062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83835" cy="180627"/>
            </a:xfrm>
            <a:custGeom>
              <a:avLst/>
              <a:gdLst/>
              <a:ahLst/>
              <a:cxnLst/>
              <a:rect r="r" b="b" t="t" l="l"/>
              <a:pathLst>
                <a:path h="180627" w="883835">
                  <a:moveTo>
                    <a:pt x="0" y="0"/>
                  </a:moveTo>
                  <a:lnTo>
                    <a:pt x="883835" y="0"/>
                  </a:lnTo>
                  <a:lnTo>
                    <a:pt x="883835" y="180627"/>
                  </a:lnTo>
                  <a:lnTo>
                    <a:pt x="0" y="180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883835" cy="199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  <a:r>
                <a:rPr lang="en-US" b="true" sz="2199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Performance Optimization and Testing 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952905" y="3534714"/>
            <a:ext cx="201960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↓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043020" y="4841517"/>
            <a:ext cx="201960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↓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043020" y="6110220"/>
            <a:ext cx="201960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↓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043020" y="7377680"/>
            <a:ext cx="201960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↓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133136" y="8723825"/>
            <a:ext cx="201960" cy="35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↓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21648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51022" y="-4729397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891819" y="-5236240"/>
            <a:ext cx="6709932" cy="6885191"/>
          </a:xfrm>
          <a:custGeom>
            <a:avLst/>
            <a:gdLst/>
            <a:ahLst/>
            <a:cxnLst/>
            <a:rect r="r" b="b" t="t" l="l"/>
            <a:pathLst>
              <a:path h="6885191" w="6709932">
                <a:moveTo>
                  <a:pt x="0" y="0"/>
                </a:moveTo>
                <a:lnTo>
                  <a:pt x="6709932" y="0"/>
                </a:lnTo>
                <a:lnTo>
                  <a:pt x="6709932" y="6885191"/>
                </a:lnTo>
                <a:lnTo>
                  <a:pt x="0" y="6885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0980" y="588052"/>
            <a:ext cx="10906040" cy="134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b="true" sz="8030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METHODOLOGY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39041" y="2524234"/>
            <a:ext cx="15945237" cy="6078866"/>
            <a:chOff x="0" y="0"/>
            <a:chExt cx="3079285" cy="11739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79285" cy="1173928"/>
            </a:xfrm>
            <a:custGeom>
              <a:avLst/>
              <a:gdLst/>
              <a:ahLst/>
              <a:cxnLst/>
              <a:rect r="r" b="b" t="t" l="l"/>
              <a:pathLst>
                <a:path h="1173928" w="3079285">
                  <a:moveTo>
                    <a:pt x="0" y="0"/>
                  </a:moveTo>
                  <a:lnTo>
                    <a:pt x="3079285" y="0"/>
                  </a:lnTo>
                  <a:lnTo>
                    <a:pt x="3079285" y="1173928"/>
                  </a:lnTo>
                  <a:lnTo>
                    <a:pt x="0" y="11739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079285" cy="1192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81670" y="2772565"/>
            <a:ext cx="15402608" cy="6420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Algorithm</a:t>
            </a:r>
          </a:p>
          <a:p>
            <a:pPr algn="just">
              <a:lnSpc>
                <a:spcPts val="3424"/>
              </a:lnSpc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Data Generation</a:t>
            </a:r>
          </a:p>
          <a:p>
            <a:pPr algn="just">
              <a:lnSpc>
                <a:spcPts val="3424"/>
              </a:lnSpc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We used Python to generate synthetic adjacency matrices representing graphs of different sizes (100, 500, and 1000 nodes).</a:t>
            </a:r>
          </a:p>
          <a:p>
            <a:pPr algn="just">
              <a:lnSpc>
                <a:spcPts val="3424"/>
              </a:lnSpc>
            </a:pPr>
            <a:r>
              <a:rPr lang="en-US" b="true" sz="2481" spc="243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Input Parameters: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size: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Defines the number of nodes in the matrix.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Community density: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Controls the probability of connections within clusters.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b="true" sz="2481" spc="243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Inter-community density:</a:t>
            </a: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Determines the sparsity of connections between different clusters.</a:t>
            </a:r>
          </a:p>
          <a:p>
            <a:pPr algn="just">
              <a:lnSpc>
                <a:spcPts val="3424"/>
              </a:lnSpc>
            </a:pPr>
            <a:r>
              <a:rPr lang="en-US" b="true" sz="2481" spc="243" u="sng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  <a:p>
            <a:pPr algn="just" marL="535716" indent="-267858" lvl="1">
              <a:lnSpc>
                <a:spcPts val="3424"/>
              </a:lnSpc>
              <a:buAutoNum type="arabicPeriod" startAt="1"/>
            </a:pPr>
            <a:r>
              <a:rPr lang="en-US" sz="2481" spc="24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Adjacency matrices with clear cluster structures are saved as text files (matrix_100.txt, matrix_500.txt, matrix_1000.txt).</a:t>
            </a:r>
          </a:p>
          <a:p>
            <a:pPr algn="l">
              <a:lnSpc>
                <a:spcPts val="3424"/>
              </a:lnSpc>
            </a:pPr>
          </a:p>
          <a:p>
            <a:pPr algn="l">
              <a:lnSpc>
                <a:spcPts val="3424"/>
              </a:lnSpc>
            </a:pPr>
          </a:p>
          <a:p>
            <a:pPr algn="l">
              <a:lnSpc>
                <a:spcPts val="342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31F2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DAGXCUoPNrQ</dc:identifier>
  <dcterms:modified xsi:type="dcterms:W3CDTF">2011-08-01T06:04:30Z</dcterms:modified>
  <cp:revision>1</cp:revision>
  <dc:title>project</dc:title>
</cp:coreProperties>
</file>