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c40d7c6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c40d7c6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c40d7c6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40d7c6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c40d7c61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c40d7c6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c40d7c61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c40d7c61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c40d7c6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40d7c6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c40d7c6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c40d7c6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c40d7c6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c40d7c6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c40d7c61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40d7c61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c40d7c6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c40d7c6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forms.gle/8G9j9C6BbFW5FFiZ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github.com/analytics-club-iitm/Daily-Sessions/tree/master/Day1" TargetMode="External"/><Relationship Id="rId4" Type="http://schemas.openxmlformats.org/officeDocument/2006/relationships/hyperlink" Target="https://github.com/analytics-club-iitm/Daily-Sessions/issu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jupyter-notebook-beginner-guide.readthedocs.io/en/latest/what_is_jupyter.html#notebook-document" TargetMode="External"/><Relationship Id="rId4" Type="http://schemas.openxmlformats.org/officeDocument/2006/relationships/hyperlink" Target="https://jupyter-notebook-beginner-guide.readthedocs.io/en/latest/what_is_jupyter.html#dashboard" TargetMode="External"/><Relationship Id="rId5" Type="http://schemas.openxmlformats.org/officeDocument/2006/relationships/hyperlink" Target="https://jupyter-notebook-beginner-guide.readthedocs.io/en/latest/what_is_jupyter.html#kernel" TargetMode="External"/><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github.com/analytics-club-iitm/Daily-Sessions/blob/master/Day1/TEST%20JUPYTER.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a:t>
            </a:r>
            <a:endParaRPr/>
          </a:p>
        </p:txBody>
      </p:sp>
      <p:sp>
        <p:nvSpPr>
          <p:cNvPr id="87" name="Google Shape;87;p13"/>
          <p:cNvSpPr txBox="1"/>
          <p:nvPr>
            <p:ph idx="1" type="subTitle"/>
          </p:nvPr>
        </p:nvSpPr>
        <p:spPr>
          <a:xfrm>
            <a:off x="729625" y="3172900"/>
            <a:ext cx="7688100" cy="123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Setting up your system.</a:t>
            </a:r>
            <a:endParaRPr/>
          </a:p>
          <a:p>
            <a:pPr indent="-330200" lvl="0" marL="457200" rtl="0" algn="l">
              <a:spcBef>
                <a:spcPts val="0"/>
              </a:spcBef>
              <a:spcAft>
                <a:spcPts val="0"/>
              </a:spcAft>
              <a:buSzPts val="1600"/>
              <a:buChar char="●"/>
            </a:pPr>
            <a:r>
              <a:rPr lang="en"/>
              <a:t>What is Python and Why Python.</a:t>
            </a:r>
            <a:endParaRPr/>
          </a:p>
          <a:p>
            <a:pPr indent="-330200" lvl="0" marL="457200" rtl="0" algn="l">
              <a:spcBef>
                <a:spcPts val="0"/>
              </a:spcBef>
              <a:spcAft>
                <a:spcPts val="0"/>
              </a:spcAft>
              <a:buSzPts val="1600"/>
              <a:buChar char="●"/>
            </a:pPr>
            <a:r>
              <a:rPr lang="en"/>
              <a:t>Working with Anaconda.</a:t>
            </a:r>
            <a:endParaRPr/>
          </a:p>
          <a:p>
            <a:pPr indent="-330200" lvl="0" marL="457200" rtl="0" algn="l">
              <a:spcBef>
                <a:spcPts val="0"/>
              </a:spcBef>
              <a:spcAft>
                <a:spcPts val="0"/>
              </a:spcAft>
              <a:buSzPts val="1600"/>
              <a:buChar char="●"/>
            </a:pPr>
            <a:r>
              <a:rPr lang="en"/>
              <a:t>Basic Intro to Python</a:t>
            </a:r>
            <a:endParaRPr/>
          </a:p>
          <a:p>
            <a:pPr indent="-330200" lvl="0" marL="457200" rtl="0" algn="l">
              <a:spcBef>
                <a:spcPts val="0"/>
              </a:spcBef>
              <a:spcAft>
                <a:spcPts val="0"/>
              </a:spcAft>
              <a:buSzPts val="1600"/>
              <a:buChar char="●"/>
            </a:pPr>
            <a:r>
              <a:rPr lang="en"/>
              <a:t>Feedback - suggestions regarding what you want to see in these sessions.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465775" y="225775"/>
            <a:ext cx="5776200" cy="1921350"/>
          </a:xfrm>
          <a:prstGeom prst="rect">
            <a:avLst/>
          </a:prstGeom>
          <a:noFill/>
          <a:ln>
            <a:noFill/>
          </a:ln>
        </p:spPr>
      </p:pic>
      <p:sp>
        <p:nvSpPr>
          <p:cNvPr id="142" name="Google Shape;142;p22"/>
          <p:cNvSpPr txBox="1"/>
          <p:nvPr/>
        </p:nvSpPr>
        <p:spPr>
          <a:xfrm>
            <a:off x="337525" y="2274575"/>
            <a:ext cx="8357400" cy="25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is the anaconda command prompt. You can see that we are in the base environment. Typing </a:t>
            </a:r>
            <a:r>
              <a:rPr b="1" lang="en">
                <a:latin typeface="Lato"/>
                <a:ea typeface="Lato"/>
                <a:cs typeface="Lato"/>
                <a:sym typeface="Lato"/>
              </a:rPr>
              <a:t>conda list </a:t>
            </a:r>
            <a:r>
              <a:rPr lang="en">
                <a:latin typeface="Lato"/>
                <a:ea typeface="Lato"/>
                <a:cs typeface="Lato"/>
                <a:sym typeface="Lato"/>
              </a:rPr>
              <a:t>prints out the entire list of packages installed in the current environment. One can also install a package from here by typing </a:t>
            </a:r>
            <a:r>
              <a:rPr b="1" lang="en">
                <a:latin typeface="Lato"/>
                <a:ea typeface="Lato"/>
                <a:cs typeface="Lato"/>
                <a:sym typeface="Lato"/>
              </a:rPr>
              <a:t>conda install &lt;package-name&gt;.</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There are various other commands which you can check out.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That's</a:t>
            </a:r>
            <a:r>
              <a:rPr lang="en">
                <a:latin typeface="Lato"/>
                <a:ea typeface="Lato"/>
                <a:cs typeface="Lato"/>
                <a:sym typeface="Lato"/>
              </a:rPr>
              <a:t> it for today I guess we will be exploring different python libraries as we progress through these sessions. We will be updating the repo daily so please make sure you check them out regularly and make best use of this vacation period.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Please do fill this feedback form for specific content you would like to see during these sessions:</a:t>
            </a:r>
            <a:endParaRPr b="1">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https://forms.gle/8G9j9C6BbFW5FFiZA</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nvSpPr>
        <p:spPr>
          <a:xfrm>
            <a:off x="498500" y="327375"/>
            <a:ext cx="8333100" cy="9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Right now I believe your systems would have been setup with Python ( either anaconda or without ).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If not please visit this </a:t>
            </a:r>
            <a:r>
              <a:rPr lang="en" u="sng">
                <a:solidFill>
                  <a:schemeClr val="hlink"/>
                </a:solidFill>
                <a:latin typeface="Lato"/>
                <a:ea typeface="Lato"/>
                <a:cs typeface="Lato"/>
                <a:sym typeface="Lato"/>
                <a:hlinkClick r:id="rId3"/>
              </a:rPr>
              <a:t>link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 have also added instructions to dual boot ubuntu with your Windows. NOTE : </a:t>
            </a:r>
            <a:r>
              <a:rPr lang="en">
                <a:latin typeface="Lato"/>
                <a:ea typeface="Lato"/>
                <a:cs typeface="Lato"/>
                <a:sym typeface="Lato"/>
              </a:rPr>
              <a:t>It's</a:t>
            </a:r>
            <a:r>
              <a:rPr lang="en">
                <a:latin typeface="Lato"/>
                <a:ea typeface="Lato"/>
                <a:cs typeface="Lato"/>
                <a:sym typeface="Lato"/>
              </a:rPr>
              <a:t> not necessary that you need to have Ubuntu/Linux installed but </a:t>
            </a:r>
            <a:r>
              <a:rPr lang="en">
                <a:latin typeface="Lato"/>
                <a:ea typeface="Lato"/>
                <a:cs typeface="Lato"/>
                <a:sym typeface="Lato"/>
              </a:rPr>
              <a:t>it's</a:t>
            </a:r>
            <a:r>
              <a:rPr lang="en">
                <a:latin typeface="Lato"/>
                <a:ea typeface="Lato"/>
                <a:cs typeface="Lato"/>
                <a:sym typeface="Lato"/>
              </a:rPr>
              <a:t> something you must definitely try out.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IN CASE ANYONE HAS ANY ISSUES TILL NOW PLEASE POST IT ON THE </a:t>
            </a:r>
            <a:r>
              <a:rPr b="1" lang="en" u="sng">
                <a:solidFill>
                  <a:schemeClr val="hlink"/>
                </a:solidFill>
                <a:latin typeface="Lato"/>
                <a:ea typeface="Lato"/>
                <a:cs typeface="Lato"/>
                <a:sym typeface="Lato"/>
                <a:hlinkClick r:id="rId4"/>
              </a:rPr>
              <a:t>ISSUES TAB</a:t>
            </a:r>
            <a:r>
              <a:rPr b="1" lang="en">
                <a:latin typeface="Lato"/>
                <a:ea typeface="Lato"/>
                <a:cs typeface="Lato"/>
                <a:sym typeface="Lato"/>
              </a:rPr>
              <a:t> OF THE GITHUB REPO WITH A CLEAR DESCRIPTION OF YOUR ISSUE.</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NOW LETS UNDERSTAND WHATS PYTHON AND </a:t>
            </a:r>
            <a:r>
              <a:rPr lang="en">
                <a:latin typeface="Lato"/>
                <a:ea typeface="Lato"/>
                <a:cs typeface="Lato"/>
                <a:sym typeface="Lato"/>
              </a:rPr>
              <a:t>WHAT'S</a:t>
            </a:r>
            <a:r>
              <a:rPr lang="en">
                <a:latin typeface="Lato"/>
                <a:ea typeface="Lato"/>
                <a:cs typeface="Lato"/>
                <a:sym typeface="Lato"/>
              </a:rPr>
              <a:t> THIS HYPE AROUND PYTHON FOR.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nvSpPr>
        <p:spPr>
          <a:xfrm>
            <a:off x="453850" y="461300"/>
            <a:ext cx="8333100" cy="4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WHAT IS PYTHON:</a:t>
            </a:r>
            <a:endParaRPr b="1">
              <a:latin typeface="Lato"/>
              <a:ea typeface="Lato"/>
              <a:cs typeface="Lato"/>
              <a:sym typeface="Lato"/>
            </a:endParaRPr>
          </a:p>
          <a:p>
            <a:pPr indent="0" lvl="0" marL="0" rtl="0" algn="l">
              <a:spcBef>
                <a:spcPts val="2200"/>
              </a:spcBef>
              <a:spcAft>
                <a:spcPts val="0"/>
              </a:spcAft>
              <a:buNone/>
            </a:pPr>
            <a:r>
              <a:rPr lang="en" sz="1050">
                <a:highlight>
                  <a:srgbClr val="FFFFFF"/>
                </a:highlight>
              </a:rPr>
              <a:t>Python is an easy to learn, powerful Object Oriented Programming language. It has efficient high-level data structures and a simple but effective approach to object-oriented programming.</a:t>
            </a:r>
            <a:endParaRPr sz="1050">
              <a:highlight>
                <a:srgbClr val="FFFFFF"/>
              </a:highlight>
            </a:endParaRPr>
          </a:p>
          <a:p>
            <a:pPr indent="0" lvl="0" marL="0" rtl="0" algn="l">
              <a:spcBef>
                <a:spcPts val="2200"/>
              </a:spcBef>
              <a:spcAft>
                <a:spcPts val="0"/>
              </a:spcAft>
              <a:buNone/>
            </a:pPr>
            <a:r>
              <a:rPr lang="en" sz="1050">
                <a:highlight>
                  <a:srgbClr val="FFFFFF"/>
                </a:highlight>
              </a:rPr>
              <a:t>Python’s elegant syntax and dynamic typing, together with its interpreted nature, make it an ideal language for scripting and rapid application development in many areas on most platforms. This makes the code shorter, simpler and more readable.</a:t>
            </a:r>
            <a:endParaRPr sz="1050">
              <a:highlight>
                <a:srgbClr val="FFFFFF"/>
              </a:highlight>
            </a:endParaRPr>
          </a:p>
          <a:p>
            <a:pPr indent="0" lvl="0" marL="0" rtl="0" algn="l">
              <a:spcBef>
                <a:spcPts val="2200"/>
              </a:spcBef>
              <a:spcAft>
                <a:spcPts val="0"/>
              </a:spcAft>
              <a:buNone/>
            </a:pPr>
            <a:r>
              <a:rPr lang="en" sz="1050">
                <a:highlight>
                  <a:srgbClr val="FFFFFF"/>
                </a:highlight>
              </a:rPr>
              <a:t>For example to choose the minimum element of an array of n elements the c++ code is:</a:t>
            </a:r>
            <a:endParaRPr sz="1050">
              <a:highlight>
                <a:srgbClr val="FFFFFF"/>
              </a:highlight>
            </a:endParaRPr>
          </a:p>
          <a:p>
            <a:pPr indent="0" lvl="0" marL="0" rtl="0" algn="l">
              <a:spcBef>
                <a:spcPts val="2200"/>
              </a:spcBef>
              <a:spcAft>
                <a:spcPts val="0"/>
              </a:spcAft>
              <a:buNone/>
            </a:pPr>
            <a:r>
              <a:rPr lang="en" sz="1050">
                <a:highlight>
                  <a:srgbClr val="FFFFFF"/>
                </a:highlight>
              </a:rPr>
              <a:t>                                             </a:t>
            </a:r>
            <a:endParaRPr sz="1050">
              <a:highlight>
                <a:srgbClr val="FFFFFF"/>
              </a:highlight>
            </a:endParaRPr>
          </a:p>
          <a:p>
            <a:pPr indent="0" lvl="0" marL="0" rtl="0" algn="l">
              <a:spcBef>
                <a:spcPts val="2200"/>
              </a:spcBef>
              <a:spcAft>
                <a:spcPts val="0"/>
              </a:spcAft>
              <a:buNone/>
            </a:pPr>
            <a:r>
              <a:t/>
            </a:r>
            <a:endParaRPr sz="1050">
              <a:highlight>
                <a:srgbClr val="FFFFFF"/>
              </a:highlight>
            </a:endParaRPr>
          </a:p>
          <a:p>
            <a:pPr indent="0" lvl="0" marL="0" rtl="0" algn="l">
              <a:spcBef>
                <a:spcPts val="2200"/>
              </a:spcBef>
              <a:spcAft>
                <a:spcPts val="0"/>
              </a:spcAft>
              <a:buNone/>
            </a:pPr>
            <a:r>
              <a:rPr lang="en" sz="1050">
                <a:highlight>
                  <a:srgbClr val="FFFFFF"/>
                </a:highlight>
              </a:rPr>
              <a:t>				</a:t>
            </a:r>
            <a:endParaRPr sz="1050">
              <a:highlight>
                <a:srgbClr val="FFFFFF"/>
              </a:highlight>
            </a:endParaRPr>
          </a:p>
          <a:p>
            <a:pPr indent="0" lvl="0" marL="0" rtl="0" algn="l">
              <a:spcBef>
                <a:spcPts val="2200"/>
              </a:spcBef>
              <a:spcAft>
                <a:spcPts val="0"/>
              </a:spcAft>
              <a:buNone/>
            </a:pPr>
            <a:r>
              <a:t/>
            </a:r>
            <a:endParaRPr sz="1050">
              <a:highlight>
                <a:srgbClr val="FFFFFF"/>
              </a:highlight>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pic>
        <p:nvPicPr>
          <p:cNvPr id="98" name="Google Shape;98;p15"/>
          <p:cNvPicPr preferRelativeResize="0"/>
          <p:nvPr/>
        </p:nvPicPr>
        <p:blipFill>
          <a:blip r:embed="rId3">
            <a:alphaModFix/>
          </a:blip>
          <a:stretch>
            <a:fillRect/>
          </a:stretch>
        </p:blipFill>
        <p:spPr>
          <a:xfrm>
            <a:off x="700450" y="2571750"/>
            <a:ext cx="2708449" cy="2445275"/>
          </a:xfrm>
          <a:prstGeom prst="rect">
            <a:avLst/>
          </a:prstGeom>
          <a:noFill/>
          <a:ln>
            <a:noFill/>
          </a:ln>
        </p:spPr>
      </p:pic>
      <p:sp>
        <p:nvSpPr>
          <p:cNvPr id="99" name="Google Shape;99;p15"/>
          <p:cNvSpPr txBox="1"/>
          <p:nvPr/>
        </p:nvSpPr>
        <p:spPr>
          <a:xfrm>
            <a:off x="3772175" y="2566875"/>
            <a:ext cx="4665000" cy="19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Lato"/>
                <a:ea typeface="Lato"/>
                <a:cs typeface="Lato"/>
                <a:sym typeface="Lato"/>
              </a:rPr>
              <a:t>Whereas the same in python is just 6 lines.</a:t>
            </a:r>
            <a:endParaRPr sz="105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00" name="Google Shape;100;p15"/>
          <p:cNvPicPr preferRelativeResize="0"/>
          <p:nvPr/>
        </p:nvPicPr>
        <p:blipFill>
          <a:blip r:embed="rId4">
            <a:alphaModFix/>
          </a:blip>
          <a:stretch>
            <a:fillRect/>
          </a:stretch>
        </p:blipFill>
        <p:spPr>
          <a:xfrm>
            <a:off x="3815700" y="2983875"/>
            <a:ext cx="3326900" cy="11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nvSpPr>
        <p:spPr>
          <a:xfrm>
            <a:off x="394325" y="327375"/>
            <a:ext cx="8496600" cy="43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But…..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Python is an </a:t>
            </a:r>
            <a:r>
              <a:rPr b="1" lang="en">
                <a:latin typeface="Lato"/>
                <a:ea typeface="Lato"/>
                <a:cs typeface="Lato"/>
                <a:sym typeface="Lato"/>
              </a:rPr>
              <a:t>interpreter</a:t>
            </a:r>
            <a:r>
              <a:rPr lang="en">
                <a:latin typeface="Lato"/>
                <a:ea typeface="Lato"/>
                <a:cs typeface="Lato"/>
                <a:sym typeface="Lato"/>
              </a:rPr>
              <a:t> based language meaning every line in Python is executed one after the other.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This makes Python comparatively slower than C++ but it can be very useful in many ways.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Helps us execute a line of code instantly.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Can help in debugging as the execution of the code can be stopped at any point. This is a feature in IDE’s like PyCharm and VS Code and the user can hover over the variables to view what each one contains.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Another major difference between Python and C++ is that one need not define a variable in Python since its an interpreter based language. While reading every line the Python interpreter assigns a variable a type based on the assignment. This once again helps reduce lines of code.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Another major advantage in Python is that there are a lot of libraries in Python which make our lives easier and helps reduce amount of redundant code. Eg: Numpy - for handling matrices and matrix operations, Matplotlib - for plotting, etc.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will also be looking at these libraries as we progress through the sessions.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nvSpPr>
        <p:spPr>
          <a:xfrm>
            <a:off x="427800" y="409200"/>
            <a:ext cx="8288400" cy="4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 </a:t>
            </a:r>
            <a:r>
              <a:rPr lang="en">
                <a:latin typeface="Lato"/>
                <a:ea typeface="Lato"/>
                <a:cs typeface="Lato"/>
                <a:sym typeface="Lato"/>
              </a:rPr>
              <a:t>let's</a:t>
            </a:r>
            <a:r>
              <a:rPr lang="en">
                <a:latin typeface="Lato"/>
                <a:ea typeface="Lato"/>
                <a:cs typeface="Lato"/>
                <a:sym typeface="Lato"/>
              </a:rPr>
              <a:t> explore the Anaconda navigator. First open Anaconda Navigator. You should see something like this: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 the main page you see the different IDE’s installed on your system. You can launch an IDE instance easily by clicking on one of them. We will be majorly using Jupyter notebooks in these sessions.</a:t>
            </a:r>
            <a:endParaRPr>
              <a:latin typeface="Lato"/>
              <a:ea typeface="Lato"/>
              <a:cs typeface="Lato"/>
              <a:sym typeface="Lato"/>
            </a:endParaRPr>
          </a:p>
        </p:txBody>
      </p:sp>
      <p:pic>
        <p:nvPicPr>
          <p:cNvPr id="111" name="Google Shape;111;p17"/>
          <p:cNvPicPr preferRelativeResize="0"/>
          <p:nvPr/>
        </p:nvPicPr>
        <p:blipFill>
          <a:blip r:embed="rId3">
            <a:alphaModFix/>
          </a:blip>
          <a:stretch>
            <a:fillRect/>
          </a:stretch>
        </p:blipFill>
        <p:spPr>
          <a:xfrm>
            <a:off x="2325063" y="1028826"/>
            <a:ext cx="4493874" cy="2405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416650" y="212500"/>
            <a:ext cx="8407500" cy="4545900"/>
          </a:xfrm>
          <a:prstGeom prst="rect">
            <a:avLst/>
          </a:prstGeom>
          <a:noFill/>
          <a:ln>
            <a:noFill/>
          </a:ln>
        </p:spPr>
        <p:txBody>
          <a:bodyPr anchorCtr="0" anchor="t" bIns="91425" lIns="91425" spcFirstLastPara="1" rIns="91425" wrap="square" tIns="91425">
            <a:noAutofit/>
          </a:bodyPr>
          <a:lstStyle/>
          <a:p>
            <a:pPr indent="0" lvl="0" marL="0" marR="0" rtl="0" algn="l">
              <a:lnSpc>
                <a:spcPct val="163636"/>
              </a:lnSpc>
              <a:spcBef>
                <a:spcPts val="0"/>
              </a:spcBef>
              <a:spcAft>
                <a:spcPts val="0"/>
              </a:spcAft>
              <a:buNone/>
            </a:pPr>
            <a:r>
              <a:rPr lang="en" sz="1050">
                <a:latin typeface="Lato"/>
                <a:ea typeface="Lato"/>
                <a:cs typeface="Lato"/>
                <a:sym typeface="Lato"/>
              </a:rPr>
              <a:t>The Jupyter Notebook App is a server-client application that allows editing and running </a:t>
            </a:r>
            <a:r>
              <a:rPr lang="en" sz="1050">
                <a:uFill>
                  <a:noFill/>
                </a:uFill>
                <a:latin typeface="Lato"/>
                <a:ea typeface="Lato"/>
                <a:cs typeface="Lato"/>
                <a:sym typeface="Lato"/>
                <a:hlinkClick r:id="rId3"/>
              </a:rPr>
              <a:t>notebook documents</a:t>
            </a:r>
            <a:r>
              <a:rPr lang="en" sz="1050">
                <a:latin typeface="Lato"/>
                <a:ea typeface="Lato"/>
                <a:cs typeface="Lato"/>
                <a:sym typeface="Lato"/>
              </a:rPr>
              <a:t> via a web browser. The Jupyter Notebook App can be executed on a local desktop requiring no internet access (as described in this document) or can be installed on a remote server and accessed through the internet.</a:t>
            </a:r>
            <a:endParaRPr sz="1050">
              <a:latin typeface="Lato"/>
              <a:ea typeface="Lato"/>
              <a:cs typeface="Lato"/>
              <a:sym typeface="Lato"/>
            </a:endParaRPr>
          </a:p>
          <a:p>
            <a:pPr indent="0" lvl="0" marL="0" marR="0" rtl="0" algn="l">
              <a:lnSpc>
                <a:spcPct val="163636"/>
              </a:lnSpc>
              <a:spcBef>
                <a:spcPts val="1800"/>
              </a:spcBef>
              <a:spcAft>
                <a:spcPts val="0"/>
              </a:spcAft>
              <a:buNone/>
            </a:pPr>
            <a:r>
              <a:rPr lang="en" sz="1050">
                <a:latin typeface="Lato"/>
                <a:ea typeface="Lato"/>
                <a:cs typeface="Lato"/>
                <a:sym typeface="Lato"/>
              </a:rPr>
              <a:t>In addition to displaying/editing/running notebook documents, the Jupyter Notebook App has a “Dashboard” (</a:t>
            </a:r>
            <a:r>
              <a:rPr lang="en" sz="1050">
                <a:uFill>
                  <a:noFill/>
                </a:uFill>
                <a:latin typeface="Lato"/>
                <a:ea typeface="Lato"/>
                <a:cs typeface="Lato"/>
                <a:sym typeface="Lato"/>
                <a:hlinkClick r:id="rId4"/>
              </a:rPr>
              <a:t>Notebook Dashboard</a:t>
            </a:r>
            <a:r>
              <a:rPr lang="en" sz="1050">
                <a:latin typeface="Lato"/>
                <a:ea typeface="Lato"/>
                <a:cs typeface="Lato"/>
                <a:sym typeface="Lato"/>
              </a:rPr>
              <a:t>), a “control panel” showing local files and allowing to open notebook documents or shutting down their </a:t>
            </a:r>
            <a:r>
              <a:rPr lang="en" sz="1050">
                <a:uFill>
                  <a:noFill/>
                </a:uFill>
                <a:latin typeface="Lato"/>
                <a:ea typeface="Lato"/>
                <a:cs typeface="Lato"/>
                <a:sym typeface="Lato"/>
                <a:hlinkClick r:id="rId5"/>
              </a:rPr>
              <a:t>kernels</a:t>
            </a:r>
            <a:r>
              <a:rPr lang="en" sz="1050">
                <a:latin typeface="Lato"/>
                <a:ea typeface="Lato"/>
                <a:cs typeface="Lato"/>
                <a:sym typeface="Lato"/>
              </a:rPr>
              <a:t>.</a:t>
            </a:r>
            <a:endParaRPr sz="1050">
              <a:latin typeface="Lato"/>
              <a:ea typeface="Lato"/>
              <a:cs typeface="Lato"/>
              <a:sym typeface="Lato"/>
            </a:endParaRPr>
          </a:p>
          <a:p>
            <a:pPr indent="0" lvl="0" marL="0" marR="0" rtl="0" algn="l">
              <a:lnSpc>
                <a:spcPct val="163636"/>
              </a:lnSpc>
              <a:spcBef>
                <a:spcPts val="1800"/>
              </a:spcBef>
              <a:spcAft>
                <a:spcPts val="0"/>
              </a:spcAft>
              <a:buNone/>
            </a:pPr>
            <a:r>
              <a:rPr lang="en" sz="1050">
                <a:latin typeface="Lato"/>
                <a:ea typeface="Lato"/>
                <a:cs typeface="Lato"/>
                <a:sym typeface="Lato"/>
              </a:rPr>
              <a:t>Try launching a Jupyter Notebook instance and the browser will open up with a main page containing all your local files. Navigate to a specific directory and create a new Python notebook by clicking on the button on the top right</a:t>
            </a:r>
            <a:endParaRPr sz="1050">
              <a:latin typeface="Lato"/>
              <a:ea typeface="Lato"/>
              <a:cs typeface="Lato"/>
              <a:sym typeface="Lato"/>
            </a:endParaRPr>
          </a:p>
          <a:p>
            <a:pPr indent="0" lvl="0" marL="0" rtl="0" algn="l">
              <a:spcBef>
                <a:spcPts val="1800"/>
              </a:spcBef>
              <a:spcAft>
                <a:spcPts val="0"/>
              </a:spcAft>
              <a:buNone/>
            </a:pPr>
            <a:r>
              <a:t/>
            </a:r>
            <a:endParaRPr sz="1050">
              <a:latin typeface="Lato"/>
              <a:ea typeface="Lato"/>
              <a:cs typeface="Lato"/>
              <a:sym typeface="Lato"/>
            </a:endParaRPr>
          </a:p>
        </p:txBody>
      </p:sp>
      <p:pic>
        <p:nvPicPr>
          <p:cNvPr id="117" name="Google Shape;117;p18"/>
          <p:cNvPicPr preferRelativeResize="0"/>
          <p:nvPr/>
        </p:nvPicPr>
        <p:blipFill>
          <a:blip r:embed="rId6">
            <a:alphaModFix/>
          </a:blip>
          <a:stretch>
            <a:fillRect/>
          </a:stretch>
        </p:blipFill>
        <p:spPr>
          <a:xfrm>
            <a:off x="216525" y="2778075"/>
            <a:ext cx="8807743" cy="2017525"/>
          </a:xfrm>
          <a:prstGeom prst="rect">
            <a:avLst/>
          </a:prstGeom>
          <a:noFill/>
          <a:ln>
            <a:noFill/>
          </a:ln>
        </p:spPr>
      </p:pic>
      <p:sp>
        <p:nvSpPr>
          <p:cNvPr id="118" name="Google Shape;118;p18"/>
          <p:cNvSpPr/>
          <p:nvPr/>
        </p:nvSpPr>
        <p:spPr>
          <a:xfrm>
            <a:off x="6919375" y="3377825"/>
            <a:ext cx="282600" cy="267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152400" y="152400"/>
            <a:ext cx="8839199" cy="1470971"/>
          </a:xfrm>
          <a:prstGeom prst="rect">
            <a:avLst/>
          </a:prstGeom>
          <a:noFill/>
          <a:ln>
            <a:noFill/>
          </a:ln>
        </p:spPr>
      </p:pic>
      <p:sp>
        <p:nvSpPr>
          <p:cNvPr id="124" name="Google Shape;124;p19"/>
          <p:cNvSpPr txBox="1"/>
          <p:nvPr/>
        </p:nvSpPr>
        <p:spPr>
          <a:xfrm>
            <a:off x="297600" y="1733575"/>
            <a:ext cx="85785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This is the jupyter notebook layout. Each Jupyter Notebook has a cell. One needs to code in these cells and execute them one by one.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Some basic shortcuts to run a cell.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Shift + Enter run the current cell, select below.</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Ctrl + Enter run selected cells.</a:t>
            </a:r>
            <a:endParaRPr sz="1200">
              <a:solidFill>
                <a:srgbClr val="222222"/>
              </a:solidFill>
              <a:highlight>
                <a:srgbClr val="FFFFFF"/>
              </a:highlight>
            </a:endParaRPr>
          </a:p>
          <a:p>
            <a:pPr indent="-304800" lvl="0" marL="457200" rtl="0" algn="l">
              <a:lnSpc>
                <a:spcPct val="115000"/>
              </a:lnSpc>
              <a:spcBef>
                <a:spcPts val="0"/>
              </a:spcBef>
              <a:spcAft>
                <a:spcPts val="0"/>
              </a:spcAft>
              <a:buClr>
                <a:srgbClr val="222222"/>
              </a:buClr>
              <a:buSzPts val="1200"/>
              <a:buChar char="●"/>
            </a:pPr>
            <a:r>
              <a:rPr lang="en" sz="1200">
                <a:solidFill>
                  <a:srgbClr val="222222"/>
                </a:solidFill>
                <a:highlight>
                  <a:srgbClr val="FFFFFF"/>
                </a:highlight>
              </a:rPr>
              <a:t>Alt + Enter run the current cell, insert below.</a:t>
            </a:r>
            <a:endParaRPr sz="1200">
              <a:solidFill>
                <a:srgbClr val="222222"/>
              </a:solidFill>
              <a:highlight>
                <a:srgbClr val="FFFFFF"/>
              </a:highlight>
            </a:endParaRPr>
          </a:p>
          <a:p>
            <a:pPr indent="0" lvl="0" marL="0" rtl="0" algn="l">
              <a:lnSpc>
                <a:spcPct val="115000"/>
              </a:lnSpc>
              <a:spcBef>
                <a:spcPts val="300"/>
              </a:spcBef>
              <a:spcAft>
                <a:spcPts val="0"/>
              </a:spcAft>
              <a:buNone/>
            </a:pPr>
            <a:r>
              <a:t/>
            </a:r>
            <a:endParaRPr sz="1200">
              <a:solidFill>
                <a:srgbClr val="222222"/>
              </a:solidFill>
              <a:highlight>
                <a:srgbClr val="FFFFFF"/>
              </a:highlight>
            </a:endParaRPr>
          </a:p>
          <a:p>
            <a:pPr indent="0" lvl="0" marL="0" rtl="0" algn="l">
              <a:lnSpc>
                <a:spcPct val="115000"/>
              </a:lnSpc>
              <a:spcBef>
                <a:spcPts val="300"/>
              </a:spcBef>
              <a:spcAft>
                <a:spcPts val="0"/>
              </a:spcAft>
              <a:buNone/>
            </a:pPr>
            <a:r>
              <a:rPr lang="en" sz="1200">
                <a:solidFill>
                  <a:srgbClr val="222222"/>
                </a:solidFill>
                <a:highlight>
                  <a:srgbClr val="FFFFFF"/>
                </a:highlight>
              </a:rPr>
              <a:t>Please try downloading this notebook </a:t>
            </a:r>
            <a:r>
              <a:rPr lang="en" sz="1200" u="sng">
                <a:solidFill>
                  <a:schemeClr val="hlink"/>
                </a:solidFill>
                <a:highlight>
                  <a:srgbClr val="FFFFFF"/>
                </a:highlight>
                <a:hlinkClick r:id="rId4"/>
              </a:rPr>
              <a:t>link</a:t>
            </a:r>
            <a:r>
              <a:rPr lang="en" sz="1200">
                <a:solidFill>
                  <a:srgbClr val="222222"/>
                </a:solidFill>
                <a:highlight>
                  <a:srgbClr val="FFFFFF"/>
                </a:highlight>
              </a:rPr>
              <a:t> and navigating to it from the dashboard and try executing some commands.</a:t>
            </a:r>
            <a:endParaRPr sz="1200">
              <a:solidFill>
                <a:srgbClr val="222222"/>
              </a:solidFill>
              <a:highlight>
                <a:srgbClr val="FFFFFF"/>
              </a:highlight>
            </a:endParaRPr>
          </a:p>
          <a:p>
            <a:pPr indent="0" lvl="0" marL="0" rtl="0" algn="l">
              <a:lnSpc>
                <a:spcPct val="115000"/>
              </a:lnSpc>
              <a:spcBef>
                <a:spcPts val="300"/>
              </a:spcBef>
              <a:spcAft>
                <a:spcPts val="0"/>
              </a:spcAft>
              <a:buNone/>
            </a:pPr>
            <a:r>
              <a:rPr lang="en" sz="1200">
                <a:solidFill>
                  <a:srgbClr val="222222"/>
                </a:solidFill>
                <a:highlight>
                  <a:srgbClr val="FFFFFF"/>
                </a:highlight>
              </a:rPr>
              <a:t>We will look into this in detail as we progress in these sessions.</a:t>
            </a:r>
            <a:endParaRPr sz="1200">
              <a:solidFill>
                <a:srgbClr val="222222"/>
              </a:solidFill>
              <a:highlight>
                <a:srgbClr val="FFFFFF"/>
              </a:highlight>
            </a:endParaRPr>
          </a:p>
          <a:p>
            <a:pPr indent="0" lvl="0" marL="0" rtl="0" algn="l">
              <a:lnSpc>
                <a:spcPct val="115000"/>
              </a:lnSpc>
              <a:spcBef>
                <a:spcPts val="300"/>
              </a:spcBef>
              <a:spcAft>
                <a:spcPts val="0"/>
              </a:spcAft>
              <a:buNone/>
            </a:pPr>
            <a:r>
              <a:t/>
            </a:r>
            <a:endParaRPr sz="1200">
              <a:solidFill>
                <a:srgbClr val="222222"/>
              </a:solidFill>
              <a:highlight>
                <a:srgbClr val="FFFFFF"/>
              </a:highlight>
            </a:endParaRPr>
          </a:p>
          <a:p>
            <a:pPr indent="0" lvl="0" marL="0" rtl="0" algn="l">
              <a:lnSpc>
                <a:spcPct val="115000"/>
              </a:lnSpc>
              <a:spcBef>
                <a:spcPts val="300"/>
              </a:spcBef>
              <a:spcAft>
                <a:spcPts val="300"/>
              </a:spcAft>
              <a:buNone/>
            </a:pPr>
            <a:r>
              <a:rPr lang="en" sz="1200">
                <a:solidFill>
                  <a:srgbClr val="222222"/>
                </a:solidFill>
                <a:highlight>
                  <a:srgbClr val="FFFFFF"/>
                </a:highlight>
              </a:rPr>
              <a:t>Under the kernels tab there are a few options, try to understand what each one means. </a:t>
            </a:r>
            <a:endParaRPr sz="12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nvSpPr>
        <p:spPr>
          <a:xfrm>
            <a:off x="275275" y="334800"/>
            <a:ext cx="8690100" cy="42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Lato"/>
                <a:ea typeface="Lato"/>
                <a:cs typeface="Lato"/>
                <a:sym typeface="Lato"/>
              </a:rPr>
              <a:t>Now </a:t>
            </a:r>
            <a:r>
              <a:rPr lang="en" sz="1050">
                <a:latin typeface="Lato"/>
                <a:ea typeface="Lato"/>
                <a:cs typeface="Lato"/>
                <a:sym typeface="Lato"/>
              </a:rPr>
              <a:t>let's</a:t>
            </a:r>
            <a:r>
              <a:rPr lang="en" sz="1050">
                <a:latin typeface="Lato"/>
                <a:ea typeface="Lato"/>
                <a:cs typeface="Lato"/>
                <a:sym typeface="Lato"/>
              </a:rPr>
              <a:t> go back to the Anaconda Navigator:</a:t>
            </a:r>
            <a:endParaRPr sz="1050">
              <a:latin typeface="Lato"/>
              <a:ea typeface="Lato"/>
              <a:cs typeface="Lato"/>
              <a:sym typeface="Lato"/>
            </a:endParaRPr>
          </a:p>
          <a:p>
            <a:pPr indent="0" lvl="0" marL="0" rtl="0" algn="l">
              <a:spcBef>
                <a:spcPts val="0"/>
              </a:spcBef>
              <a:spcAft>
                <a:spcPts val="0"/>
              </a:spcAft>
              <a:buNone/>
            </a:pPr>
            <a:r>
              <a:rPr lang="en" sz="1050">
                <a:latin typeface="Lato"/>
                <a:ea typeface="Lato"/>
                <a:cs typeface="Lato"/>
                <a:sym typeface="Lato"/>
              </a:rPr>
              <a:t>Click on the environments tab on the left and you can see the pre-installed packages Anaconda comes with.</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rPr b="1" lang="en" sz="1050">
                <a:latin typeface="Lato"/>
                <a:ea typeface="Lato"/>
                <a:cs typeface="Lato"/>
                <a:sym typeface="Lato"/>
              </a:rPr>
              <a:t>So what is an environment :</a:t>
            </a:r>
            <a:endParaRPr b="1" sz="1050">
              <a:latin typeface="Lato"/>
              <a:ea typeface="Lato"/>
              <a:cs typeface="Lato"/>
              <a:sym typeface="Lato"/>
            </a:endParaRPr>
          </a:p>
          <a:p>
            <a:pPr indent="0" lvl="0" marL="0" rtl="0" algn="l">
              <a:spcBef>
                <a:spcPts val="0"/>
              </a:spcBef>
              <a:spcAft>
                <a:spcPts val="0"/>
              </a:spcAft>
              <a:buNone/>
            </a:pPr>
            <a:r>
              <a:rPr lang="en" sz="1050">
                <a:solidFill>
                  <a:srgbClr val="404040"/>
                </a:solidFill>
                <a:highlight>
                  <a:srgbClr val="FFFFFF"/>
                </a:highlight>
                <a:latin typeface="Lato"/>
                <a:ea typeface="Lato"/>
                <a:cs typeface="Lato"/>
                <a:sym typeface="Lato"/>
              </a:rPr>
              <a:t>A conda environment is a directory that contains a specific collection of conda packages that you have installed. So </a:t>
            </a:r>
            <a:r>
              <a:rPr lang="en" sz="1050">
                <a:solidFill>
                  <a:srgbClr val="404040"/>
                </a:solidFill>
                <a:highlight>
                  <a:srgbClr val="FFFFFF"/>
                </a:highlight>
                <a:latin typeface="Lato"/>
                <a:ea typeface="Lato"/>
                <a:cs typeface="Lato"/>
                <a:sym typeface="Lato"/>
              </a:rPr>
              <a:t>let's</a:t>
            </a:r>
            <a:r>
              <a:rPr lang="en" sz="1050">
                <a:solidFill>
                  <a:srgbClr val="404040"/>
                </a:solidFill>
                <a:highlight>
                  <a:srgbClr val="FFFFFF"/>
                </a:highlight>
                <a:latin typeface="Lato"/>
                <a:ea typeface="Lato"/>
                <a:cs typeface="Lato"/>
                <a:sym typeface="Lato"/>
              </a:rPr>
              <a:t> say you have NumPy 1.7 installed in one environment and you want to test out an older version, then one creates a new environment and installs the necessary version. Every environment is independent of one another and this becomes very handy for legacy testing, etc. One can easily switch between environments, delete them, etc. Currently you are in your base environment with all the pre-installed packages.</a:t>
            </a:r>
            <a:endParaRPr sz="1050">
              <a:solidFill>
                <a:srgbClr val="404040"/>
              </a:solidFill>
              <a:highlight>
                <a:srgbClr val="FFFFFF"/>
              </a:highlight>
              <a:latin typeface="Lato"/>
              <a:ea typeface="Lato"/>
              <a:cs typeface="Lato"/>
              <a:sym typeface="Lato"/>
            </a:endParaRPr>
          </a:p>
          <a:p>
            <a:pPr indent="0" lvl="0" marL="0" rtl="0" algn="l">
              <a:spcBef>
                <a:spcPts val="0"/>
              </a:spcBef>
              <a:spcAft>
                <a:spcPts val="0"/>
              </a:spcAft>
              <a:buNone/>
            </a:pPr>
            <a:r>
              <a:t/>
            </a:r>
            <a:endParaRPr sz="1050">
              <a:solidFill>
                <a:srgbClr val="404040"/>
              </a:solidFill>
              <a:highlight>
                <a:srgbClr val="FFFFFF"/>
              </a:highlight>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a:p>
            <a:pPr indent="0" lvl="0" marL="0" rtl="0" algn="l">
              <a:spcBef>
                <a:spcPts val="0"/>
              </a:spcBef>
              <a:spcAft>
                <a:spcPts val="0"/>
              </a:spcAft>
              <a:buNone/>
            </a:pPr>
            <a:r>
              <a:t/>
            </a:r>
            <a:endParaRPr sz="1050">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2001325" y="869975"/>
            <a:ext cx="4427000" cy="3177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nvSpPr>
        <p:spPr>
          <a:xfrm>
            <a:off x="223200" y="178575"/>
            <a:ext cx="8719800" cy="46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To install a new package go to the search bar on the right and enter and a package name (lets say keras for example) and choose the not installed category and you can see the package. Now select this package and click on apply.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One can also do this via the anaconda prompt. So </a:t>
            </a:r>
            <a:r>
              <a:rPr lang="en">
                <a:latin typeface="Lato"/>
                <a:ea typeface="Lato"/>
                <a:cs typeface="Lato"/>
                <a:sym typeface="Lato"/>
              </a:rPr>
              <a:t>let's</a:t>
            </a:r>
            <a:r>
              <a:rPr lang="en">
                <a:latin typeface="Lato"/>
                <a:ea typeface="Lato"/>
                <a:cs typeface="Lato"/>
                <a:sym typeface="Lato"/>
              </a:rPr>
              <a:t> open the anaconda navigator command prompt for windows and for linux users the terminal itself.</a:t>
            </a:r>
            <a:endParaRPr>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1904575" y="987262"/>
            <a:ext cx="4255901" cy="305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