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6581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6278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12539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763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EF9DF-2816-448F-9258-BE4200C49CB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5799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23615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EF9DF-2816-448F-9258-BE4200C49CB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35591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EF9DF-2816-448F-9258-BE4200C49CB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40474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EF9DF-2816-448F-9258-BE4200C49CB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950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268421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EF9DF-2816-448F-9258-BE4200C49CB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886D-87A0-4DED-A09A-B9C71317C31D}" type="slidenum">
              <a:rPr lang="en-US" smtClean="0"/>
              <a:t>‹#›</a:t>
            </a:fld>
            <a:endParaRPr lang="en-US"/>
          </a:p>
        </p:txBody>
      </p:sp>
    </p:spTree>
    <p:extLst>
      <p:ext uri="{BB962C8B-B14F-4D97-AF65-F5344CB8AC3E}">
        <p14:creationId xmlns:p14="http://schemas.microsoft.com/office/powerpoint/2010/main" val="3992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F9DF-2816-448F-9258-BE4200C49CBE}"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7886D-87A0-4DED-A09A-B9C71317C31D}" type="slidenum">
              <a:rPr lang="en-US" smtClean="0"/>
              <a:t>‹#›</a:t>
            </a:fld>
            <a:endParaRPr lang="en-US"/>
          </a:p>
        </p:txBody>
      </p:sp>
    </p:spTree>
    <p:extLst>
      <p:ext uri="{BB962C8B-B14F-4D97-AF65-F5344CB8AC3E}">
        <p14:creationId xmlns:p14="http://schemas.microsoft.com/office/powerpoint/2010/main" val="290874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05412"/>
            <a:ext cx="10461813" cy="1202821"/>
          </a:xfrm>
        </p:spPr>
        <p:txBody>
          <a:bodyPr>
            <a:normAutofit/>
          </a:bodyPr>
          <a:lstStyle/>
          <a:p>
            <a:r>
              <a:rPr lang="en-IN" sz="3200" b="1" dirty="0">
                <a:latin typeface="Algerian" panose="04020705040A02060702" pitchFamily="82" charset="0"/>
              </a:rPr>
              <a:t>GOVERNMENT COLLEGE OF </a:t>
            </a:r>
            <a:r>
              <a:rPr lang="en-IN" sz="3200" b="1" dirty="0" smtClean="0">
                <a:latin typeface="Algerian" panose="04020705040A02060702" pitchFamily="82" charset="0"/>
              </a:rPr>
              <a:t>ENGINEERING </a:t>
            </a:r>
            <a:r>
              <a:rPr lang="en-IN" sz="3200" b="1" dirty="0" err="1" smtClean="0">
                <a:latin typeface="Algerian" panose="04020705040A02060702" pitchFamily="82" charset="0"/>
              </a:rPr>
              <a:t>BARGur</a:t>
            </a:r>
            <a:r>
              <a:rPr lang="en-IN" sz="3200" b="1" dirty="0">
                <a:latin typeface="Algerian" panose="04020705040A02060702" pitchFamily="82" charset="0"/>
              </a:rPr>
              <a:t/>
            </a:r>
            <a:br>
              <a:rPr lang="en-IN" sz="3200" b="1" dirty="0">
                <a:latin typeface="Algerian" panose="04020705040A02060702" pitchFamily="82" charset="0"/>
              </a:rPr>
            </a:br>
            <a:r>
              <a:rPr lang="en-IN" sz="3200" b="1" dirty="0" smtClean="0">
                <a:latin typeface="Algerian" panose="04020705040A02060702" pitchFamily="82" charset="0"/>
              </a:rPr>
              <a:t>(AUTONOMOUS</a:t>
            </a:r>
            <a:r>
              <a:rPr lang="en-IN" sz="3200" b="1" dirty="0">
                <a:latin typeface="Algerian" panose="04020705040A02060702" pitchFamily="82" charset="0"/>
              </a:rPr>
              <a:t>)</a:t>
            </a:r>
            <a:endParaRPr lang="en-US" sz="3200" b="1" dirty="0">
              <a:latin typeface="Algerian" panose="04020705040A02060702" pitchFamily="82" charset="0"/>
            </a:endParaRPr>
          </a:p>
        </p:txBody>
      </p:sp>
      <p:sp>
        <p:nvSpPr>
          <p:cNvPr id="3" name="Subtitle 2"/>
          <p:cNvSpPr>
            <a:spLocks noGrp="1"/>
          </p:cNvSpPr>
          <p:nvPr>
            <p:ph type="subTitle" idx="1"/>
          </p:nvPr>
        </p:nvSpPr>
        <p:spPr>
          <a:xfrm>
            <a:off x="645458" y="1559859"/>
            <a:ext cx="11062447" cy="4957482"/>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PROJECT TITLE: </a:t>
            </a:r>
            <a:r>
              <a:rPr lang="en-US" sz="2800" dirty="0" smtClean="0">
                <a:latin typeface="Times New Roman" panose="02020603050405020304" pitchFamily="18" charset="0"/>
                <a:cs typeface="Times New Roman" panose="02020603050405020304" pitchFamily="18" charset="0"/>
              </a:rPr>
              <a:t>Image recognition with IBM Cloud visual recognition.</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TEAM MEMBERS:</a:t>
            </a:r>
            <a:r>
              <a:rPr lang="en-US" sz="2800" dirty="0" smtClean="0">
                <a:latin typeface="Times New Roman" panose="02020603050405020304" pitchFamily="18" charset="0"/>
                <a:cs typeface="Times New Roman" panose="02020603050405020304" pitchFamily="18" charset="0"/>
              </a:rPr>
              <a:t> </a:t>
            </a:r>
          </a:p>
          <a:p>
            <a:pPr indent="3136900" algn="l"/>
            <a:r>
              <a:rPr lang="en-US" sz="2800" dirty="0" smtClean="0">
                <a:latin typeface="Times New Roman" panose="02020603050405020304" pitchFamily="18" charset="0"/>
                <a:cs typeface="Times New Roman" panose="02020603050405020304" pitchFamily="18" charset="0"/>
              </a:rPr>
              <a:t>SRILOK.M</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MAGESH.M</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LAKSHMI KARUNESH.R</a:t>
            </a:r>
            <a:endParaRPr lang="en-US" sz="2800" dirty="0" smtClean="0">
              <a:latin typeface="Times New Roman" panose="02020603050405020304" pitchFamily="18" charset="0"/>
              <a:cs typeface="Times New Roman" panose="02020603050405020304" pitchFamily="18" charset="0"/>
            </a:endParaRPr>
          </a:p>
          <a:p>
            <a:pPr indent="3136900" algn="l"/>
            <a:r>
              <a:rPr lang="en-US" sz="2800" dirty="0" smtClean="0">
                <a:latin typeface="Times New Roman" panose="02020603050405020304" pitchFamily="18" charset="0"/>
                <a:cs typeface="Times New Roman" panose="02020603050405020304" pitchFamily="18" charset="0"/>
              </a:rPr>
              <a:t>ELANGO.M</a:t>
            </a:r>
          </a:p>
          <a:p>
            <a:pPr indent="3136900" algn="l"/>
            <a:r>
              <a:rPr lang="en-US" sz="2800" smtClean="0">
                <a:latin typeface="Times New Roman" panose="02020603050405020304" pitchFamily="18" charset="0"/>
                <a:cs typeface="Times New Roman" panose="02020603050405020304" pitchFamily="18" charset="0"/>
              </a:rPr>
              <a:t>GOKULAKRISHNAN.V</a:t>
            </a:r>
            <a:endParaRPr lang="en-US" sz="2800" dirty="0">
              <a:latin typeface="Times New Roman" panose="02020603050405020304" pitchFamily="18" charset="0"/>
              <a:cs typeface="Times New Roman" panose="02020603050405020304" pitchFamily="18" charset="0"/>
            </a:endParaRPr>
          </a:p>
          <a:p>
            <a:pPr indent="3136900" algn="l"/>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8939" y="279454"/>
            <a:ext cx="1038860" cy="1054735"/>
          </a:xfrm>
          <a:prstGeom prst="rect">
            <a:avLst/>
          </a:prstGeom>
        </p:spPr>
      </p:pic>
    </p:spTree>
    <p:extLst>
      <p:ext uri="{BB962C8B-B14F-4D97-AF65-F5344CB8AC3E}">
        <p14:creationId xmlns:p14="http://schemas.microsoft.com/office/powerpoint/2010/main" val="765783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PROBLEM STATEMENT: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IN" dirty="0" smtClean="0">
                <a:latin typeface="Times New Roman" panose="02020603050405020304" pitchFamily="18" charset="0"/>
                <a:cs typeface="Times New Roman" panose="02020603050405020304" pitchFamily="18" charset="0"/>
              </a:rPr>
              <a:t>Design </a:t>
            </a:r>
            <a:r>
              <a:rPr lang="en-IN" dirty="0">
                <a:latin typeface="Times New Roman" panose="02020603050405020304" pitchFamily="18" charset="0"/>
                <a:cs typeface="Times New Roman" panose="02020603050405020304" pitchFamily="18" charset="0"/>
              </a:rPr>
              <a:t>and develop an image recognition system capable of accurately identifying and categorizing objects and scenes within images, with a focus on real-world applications such as autonomous vehicles, healthcare diagnostics, or retail inventory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1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2" y="114113"/>
            <a:ext cx="9587753" cy="746499"/>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612" y="487362"/>
            <a:ext cx="5889812" cy="5369858"/>
          </a:xfrm>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recognition refers to technologies that identify places, logos, people, objects, buildings, and several other variables in digital images. It may be very easy for humans like you and me to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different images, such as images of animals.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easily </a:t>
            </a:r>
            <a:r>
              <a:rPr lang="en-US" sz="2400" dirty="0" err="1">
                <a:latin typeface="Times New Roman" panose="02020603050405020304" pitchFamily="18" charset="0"/>
                <a:cs typeface="Times New Roman" panose="02020603050405020304" pitchFamily="18" charset="0"/>
              </a:rPr>
              <a:t>recognise</a:t>
            </a:r>
            <a:r>
              <a:rPr lang="en-US" sz="2400" dirty="0">
                <a:latin typeface="Times New Roman" panose="02020603050405020304" pitchFamily="18" charset="0"/>
                <a:cs typeface="Times New Roman" panose="02020603050405020304" pitchFamily="18" charset="0"/>
              </a:rPr>
              <a:t> the image of a cat and differentiate it from an image of a horse. But it may not be so simple for a computer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79" r="-3679"/>
          <a:stretch/>
        </p:blipFill>
        <p:spPr>
          <a:xfrm>
            <a:off x="216072" y="1796511"/>
            <a:ext cx="6183811" cy="2751559"/>
          </a:xfrm>
          <a:prstGeom prst="rect">
            <a:avLst/>
          </a:prstGeom>
        </p:spPr>
      </p:pic>
    </p:spTree>
    <p:extLst>
      <p:ext uri="{BB962C8B-B14F-4D97-AF65-F5344CB8AC3E}">
        <p14:creationId xmlns:p14="http://schemas.microsoft.com/office/powerpoint/2010/main" val="386509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38" y="0"/>
            <a:ext cx="9875196" cy="933855"/>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16" y="933855"/>
            <a:ext cx="5768502" cy="5753064"/>
          </a:xfrm>
          <a:prstGeom prst="rect">
            <a:avLst/>
          </a:prstGeom>
        </p:spPr>
      </p:pic>
      <p:sp>
        <p:nvSpPr>
          <p:cNvPr id="4" name="TextBox 3"/>
          <p:cNvSpPr txBox="1"/>
          <p:nvPr/>
        </p:nvSpPr>
        <p:spPr>
          <a:xfrm>
            <a:off x="8385245" y="5680954"/>
            <a:ext cx="348250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An image of a dog represented by 40 x 40 pixels.</a:t>
            </a:r>
            <a:endParaRPr lang="en-US" dirty="0"/>
          </a:p>
        </p:txBody>
      </p:sp>
    </p:spTree>
    <p:extLst>
      <p:ext uri="{BB962C8B-B14F-4D97-AF65-F5344CB8AC3E}">
        <p14:creationId xmlns:p14="http://schemas.microsoft.com/office/powerpoint/2010/main" val="1167049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03" y="77821"/>
            <a:ext cx="9719553" cy="1097301"/>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017" y="1175122"/>
            <a:ext cx="10925783" cy="5001841"/>
          </a:xfrm>
        </p:spPr>
        <p:txBody>
          <a:bodyPr>
            <a:normAutofit/>
          </a:bodyPr>
          <a:lstStyle/>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a dataset containing images with their respective labels. For example, an image of a dog must be labelled as a dog or something that we can understand.</a:t>
            </a: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these images are to be fed into a Neural Network and then trained on them. Usually, for the tasks concerned with images, we use </a:t>
            </a:r>
            <a:r>
              <a:rPr lang="en-US" dirty="0" smtClean="0">
                <a:latin typeface="Times New Roman" panose="02020603050405020304" pitchFamily="18" charset="0"/>
                <a:cs typeface="Times New Roman" panose="02020603050405020304" pitchFamily="18" charset="0"/>
              </a:rPr>
              <a:t>convolutional neural network. These </a:t>
            </a:r>
            <a:r>
              <a:rPr lang="en-US" dirty="0">
                <a:latin typeface="Times New Roman" panose="02020603050405020304" pitchFamily="18" charset="0"/>
                <a:cs typeface="Times New Roman" panose="02020603050405020304" pitchFamily="18" charset="0"/>
              </a:rPr>
              <a:t>networks consist of convolutional layers and pooling layers in addition to </a:t>
            </a:r>
            <a:r>
              <a:rPr lang="en-US" dirty="0" smtClean="0">
                <a:latin typeface="Times New Roman" panose="02020603050405020304" pitchFamily="18" charset="0"/>
                <a:cs typeface="Times New Roman" panose="02020603050405020304" pitchFamily="18" charset="0"/>
              </a:rPr>
              <a:t>Multilayer perceptron(MLP).</a:t>
            </a:r>
            <a:endParaRPr lang="en-US" dirty="0">
              <a:latin typeface="Times New Roman" panose="02020603050405020304" pitchFamily="18" charset="0"/>
              <a:cs typeface="Times New Roman" panose="02020603050405020304" pitchFamily="18" charset="0"/>
            </a:endParaRPr>
          </a:p>
          <a:p>
            <a:pPr fontAlgn="base">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feed in the image that is not in the training set and get predictions.</a:t>
            </a:r>
          </a:p>
          <a:p>
            <a:pPr>
              <a:lnSpc>
                <a:spcPct val="100000"/>
              </a:lnSpc>
            </a:pPr>
            <a:endParaRPr lang="en-US" dirty="0"/>
          </a:p>
        </p:txBody>
      </p:sp>
    </p:spTree>
    <p:extLst>
      <p:ext uri="{BB962C8B-B14F-4D97-AF65-F5344CB8AC3E}">
        <p14:creationId xmlns:p14="http://schemas.microsoft.com/office/powerpoint/2010/main" val="299883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27" y="155644"/>
            <a:ext cx="10515600" cy="856034"/>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of Image Recognition: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7" y="1011678"/>
            <a:ext cx="7297606" cy="4416334"/>
          </a:xfrm>
          <a:prstGeom prst="rect">
            <a:avLst/>
          </a:prstGeom>
        </p:spPr>
      </p:pic>
      <p:sp>
        <p:nvSpPr>
          <p:cNvPr id="4" name="TextBox 3"/>
          <p:cNvSpPr txBox="1"/>
          <p:nvPr/>
        </p:nvSpPr>
        <p:spPr>
          <a:xfrm>
            <a:off x="2558374" y="5768502"/>
            <a:ext cx="628592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example, a model trained to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dogs and cat cannot </a:t>
            </a:r>
            <a:r>
              <a:rPr lang="en-US" dirty="0" err="1" smtClean="0">
                <a:latin typeface="Times New Roman" panose="02020603050405020304" pitchFamily="18" charset="0"/>
                <a:cs typeface="Times New Roman" panose="02020603050405020304" pitchFamily="18" charset="0"/>
              </a:rPr>
              <a:t>recognise</a:t>
            </a:r>
            <a:r>
              <a:rPr lang="en-US" dirty="0" smtClean="0">
                <a:latin typeface="Times New Roman" panose="02020603050405020304" pitchFamily="18" charset="0"/>
                <a:cs typeface="Times New Roman" panose="02020603050405020304" pitchFamily="18" charset="0"/>
              </a:rPr>
              <a:t> boats</a:t>
            </a:r>
            <a:r>
              <a:rPr lang="en-US" dirty="0" smtClean="0"/>
              <a:t>.</a:t>
            </a:r>
            <a:endParaRPr lang="en-US" dirty="0"/>
          </a:p>
        </p:txBody>
      </p:sp>
    </p:spTree>
    <p:extLst>
      <p:ext uri="{BB962C8B-B14F-4D97-AF65-F5344CB8AC3E}">
        <p14:creationId xmlns:p14="http://schemas.microsoft.com/office/powerpoint/2010/main" val="261399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4" y="97277"/>
            <a:ext cx="10515600" cy="749030"/>
          </a:xfrm>
        </p:spPr>
        <p:txBody>
          <a:bodyPr/>
          <a:lstStyle/>
          <a:p>
            <a:r>
              <a:rPr lang="en-US" sz="3200" b="1" dirty="0">
                <a:latin typeface="Times New Roman" panose="02020603050405020304" pitchFamily="18" charset="0"/>
                <a:cs typeface="Times New Roman" panose="02020603050405020304" pitchFamily="18" charset="0"/>
              </a:rPr>
              <a:t>Working of </a:t>
            </a:r>
            <a:r>
              <a:rPr lang="en-US" sz="3200" b="1" dirty="0" smtClean="0">
                <a:latin typeface="Times New Roman" panose="02020603050405020304" pitchFamily="18" charset="0"/>
                <a:cs typeface="Times New Roman" panose="02020603050405020304" pitchFamily="18" charset="0"/>
              </a:rPr>
              <a:t>Convolutional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90" y="3355722"/>
            <a:ext cx="9768192" cy="3279489"/>
          </a:xfrm>
        </p:spPr>
      </p:pic>
      <p:sp>
        <p:nvSpPr>
          <p:cNvPr id="5" name="TextBox 4"/>
          <p:cNvSpPr txBox="1"/>
          <p:nvPr/>
        </p:nvSpPr>
        <p:spPr>
          <a:xfrm>
            <a:off x="739302" y="977630"/>
            <a:ext cx="10225392"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convolutional layer’s parameters consist of a set of learnable filters (or kernels), which have a small receptive field. These filters scan through image pixels and gather information in the batch of pictures/photos. Convolutional layers convolve the input and pass its result to the next layer.</a:t>
            </a:r>
          </a:p>
        </p:txBody>
      </p:sp>
    </p:spTree>
    <p:extLst>
      <p:ext uri="{BB962C8B-B14F-4D97-AF65-F5344CB8AC3E}">
        <p14:creationId xmlns:p14="http://schemas.microsoft.com/office/powerpoint/2010/main" val="450085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46" y="252920"/>
            <a:ext cx="9836285" cy="970841"/>
          </a:xfrm>
        </p:spPr>
        <p:txBody>
          <a:bodyPr>
            <a:normAutofit/>
          </a:bodyPr>
          <a:lstStyle/>
          <a:p>
            <a:r>
              <a:rPr lang="en-US" sz="3200" b="1" dirty="0" smtClean="0">
                <a:latin typeface="Times New Roman" panose="02020603050405020304" pitchFamily="18" charset="0"/>
                <a:cs typeface="Times New Roman" panose="02020603050405020304" pitchFamily="18" charset="0"/>
              </a:rPr>
              <a:t>Image recognition structure:</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21185"/>
            <a:ext cx="10058400" cy="2637033"/>
          </a:xfrm>
          <a:prstGeom prst="rect">
            <a:avLst/>
          </a:prstGeom>
        </p:spPr>
      </p:pic>
      <p:sp>
        <p:nvSpPr>
          <p:cNvPr id="4" name="TextBox 3"/>
          <p:cNvSpPr txBox="1"/>
          <p:nvPr/>
        </p:nvSpPr>
        <p:spPr>
          <a:xfrm>
            <a:off x="1066800" y="1556426"/>
            <a:ext cx="923479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overall structure and sample output predictions of the image recognitions.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4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319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Times New Roman</vt:lpstr>
      <vt:lpstr>Wingdings</vt:lpstr>
      <vt:lpstr>Office Theme</vt:lpstr>
      <vt:lpstr>GOVERNMENT COLLEGE OF ENGINEERING BARGur (AUTONOMOUS)</vt:lpstr>
      <vt:lpstr>PROBLEM STATEMENT: </vt:lpstr>
      <vt:lpstr>Image recognition:</vt:lpstr>
      <vt:lpstr>Image recognition:</vt:lpstr>
      <vt:lpstr>Working of Image Recognition:</vt:lpstr>
      <vt:lpstr>Working of Image Recognition:</vt:lpstr>
      <vt:lpstr>Working of Convolutional Layers:</vt:lpstr>
      <vt:lpstr>Image recognition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LATHA</dc:creator>
  <cp:lastModifiedBy>HP</cp:lastModifiedBy>
  <cp:revision>9</cp:revision>
  <dcterms:created xsi:type="dcterms:W3CDTF">2023-10-10T14:53:58Z</dcterms:created>
  <dcterms:modified xsi:type="dcterms:W3CDTF">2023-10-11T15:57:59Z</dcterms:modified>
</cp:coreProperties>
</file>