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 id="285" r:id="rId29"/>
    <p:sldId id="282"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65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384E-03BC-4C75-B2A3-0D5079B393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35EEAA-8BB1-45F1-B398-2942EA9018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186B25-7C4A-4B47-AE7B-52F64BB33443}"/>
              </a:ext>
            </a:extLst>
          </p:cNvPr>
          <p:cNvSpPr>
            <a:spLocks noGrp="1"/>
          </p:cNvSpPr>
          <p:nvPr>
            <p:ph type="dt" sz="half" idx="10"/>
          </p:nvPr>
        </p:nvSpPr>
        <p:spPr/>
        <p:txBody>
          <a:bodyPr/>
          <a:lstStyle/>
          <a:p>
            <a:fld id="{9F99A82B-EB2B-4604-99F5-C6A4F466D675}" type="datetimeFigureOut">
              <a:rPr lang="en-IN" smtClean="0"/>
              <a:t>17-05-2021</a:t>
            </a:fld>
            <a:endParaRPr lang="en-IN"/>
          </a:p>
        </p:txBody>
      </p:sp>
      <p:sp>
        <p:nvSpPr>
          <p:cNvPr id="5" name="Footer Placeholder 4">
            <a:extLst>
              <a:ext uri="{FF2B5EF4-FFF2-40B4-BE49-F238E27FC236}">
                <a16:creationId xmlns:a16="http://schemas.microsoft.com/office/drawing/2014/main" id="{E86E310F-A263-452D-A2BE-041B6D348D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6379EC-FFFE-4334-855A-E6EFD7FF11BB}"/>
              </a:ext>
            </a:extLst>
          </p:cNvPr>
          <p:cNvSpPr>
            <a:spLocks noGrp="1"/>
          </p:cNvSpPr>
          <p:nvPr>
            <p:ph type="sldNum" sz="quarter" idx="12"/>
          </p:nvPr>
        </p:nvSpPr>
        <p:spPr/>
        <p:txBody>
          <a:bodyPr/>
          <a:lstStyle/>
          <a:p>
            <a:fld id="{F3D0630E-176E-4386-8F5B-13DCD22A2F43}" type="slidenum">
              <a:rPr lang="en-IN" smtClean="0"/>
              <a:t>‹#›</a:t>
            </a:fld>
            <a:endParaRPr lang="en-IN"/>
          </a:p>
        </p:txBody>
      </p:sp>
    </p:spTree>
    <p:extLst>
      <p:ext uri="{BB962C8B-B14F-4D97-AF65-F5344CB8AC3E}">
        <p14:creationId xmlns:p14="http://schemas.microsoft.com/office/powerpoint/2010/main" val="3595582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E9E9-E343-48BE-AF43-518D863277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EDE41A-9B8F-4D8D-ACD1-FBD3C23F64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97BFCA-7F46-4F83-9100-BE6DB27BF921}"/>
              </a:ext>
            </a:extLst>
          </p:cNvPr>
          <p:cNvSpPr>
            <a:spLocks noGrp="1"/>
          </p:cNvSpPr>
          <p:nvPr>
            <p:ph type="dt" sz="half" idx="10"/>
          </p:nvPr>
        </p:nvSpPr>
        <p:spPr/>
        <p:txBody>
          <a:bodyPr/>
          <a:lstStyle/>
          <a:p>
            <a:fld id="{9F99A82B-EB2B-4604-99F5-C6A4F466D675}" type="datetimeFigureOut">
              <a:rPr lang="en-IN" smtClean="0"/>
              <a:t>17-05-2021</a:t>
            </a:fld>
            <a:endParaRPr lang="en-IN"/>
          </a:p>
        </p:txBody>
      </p:sp>
      <p:sp>
        <p:nvSpPr>
          <p:cNvPr id="5" name="Footer Placeholder 4">
            <a:extLst>
              <a:ext uri="{FF2B5EF4-FFF2-40B4-BE49-F238E27FC236}">
                <a16:creationId xmlns:a16="http://schemas.microsoft.com/office/drawing/2014/main" id="{2011C84C-0423-4168-9F7E-4F72E2BC06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634501-168E-4155-A697-15918AF1E51D}"/>
              </a:ext>
            </a:extLst>
          </p:cNvPr>
          <p:cNvSpPr>
            <a:spLocks noGrp="1"/>
          </p:cNvSpPr>
          <p:nvPr>
            <p:ph type="sldNum" sz="quarter" idx="12"/>
          </p:nvPr>
        </p:nvSpPr>
        <p:spPr/>
        <p:txBody>
          <a:bodyPr/>
          <a:lstStyle/>
          <a:p>
            <a:fld id="{F3D0630E-176E-4386-8F5B-13DCD22A2F43}" type="slidenum">
              <a:rPr lang="en-IN" smtClean="0"/>
              <a:t>‹#›</a:t>
            </a:fld>
            <a:endParaRPr lang="en-IN"/>
          </a:p>
        </p:txBody>
      </p:sp>
    </p:spTree>
    <p:extLst>
      <p:ext uri="{BB962C8B-B14F-4D97-AF65-F5344CB8AC3E}">
        <p14:creationId xmlns:p14="http://schemas.microsoft.com/office/powerpoint/2010/main" val="4229671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5C7F19-028B-4BCC-8200-582158A790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E719CC-1A12-49C2-B61D-DAB9A81A8C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600549-8232-45D3-84B4-1DF28D67443B}"/>
              </a:ext>
            </a:extLst>
          </p:cNvPr>
          <p:cNvSpPr>
            <a:spLocks noGrp="1"/>
          </p:cNvSpPr>
          <p:nvPr>
            <p:ph type="dt" sz="half" idx="10"/>
          </p:nvPr>
        </p:nvSpPr>
        <p:spPr/>
        <p:txBody>
          <a:bodyPr/>
          <a:lstStyle/>
          <a:p>
            <a:fld id="{9F99A82B-EB2B-4604-99F5-C6A4F466D675}" type="datetimeFigureOut">
              <a:rPr lang="en-IN" smtClean="0"/>
              <a:t>17-05-2021</a:t>
            </a:fld>
            <a:endParaRPr lang="en-IN"/>
          </a:p>
        </p:txBody>
      </p:sp>
      <p:sp>
        <p:nvSpPr>
          <p:cNvPr id="5" name="Footer Placeholder 4">
            <a:extLst>
              <a:ext uri="{FF2B5EF4-FFF2-40B4-BE49-F238E27FC236}">
                <a16:creationId xmlns:a16="http://schemas.microsoft.com/office/drawing/2014/main" id="{25CF54D4-CE71-451A-8FE1-AFE3712C65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96F8CF-AFF8-401F-87F1-D49D26EEED87}"/>
              </a:ext>
            </a:extLst>
          </p:cNvPr>
          <p:cNvSpPr>
            <a:spLocks noGrp="1"/>
          </p:cNvSpPr>
          <p:nvPr>
            <p:ph type="sldNum" sz="quarter" idx="12"/>
          </p:nvPr>
        </p:nvSpPr>
        <p:spPr/>
        <p:txBody>
          <a:bodyPr/>
          <a:lstStyle/>
          <a:p>
            <a:fld id="{F3D0630E-176E-4386-8F5B-13DCD22A2F43}" type="slidenum">
              <a:rPr lang="en-IN" smtClean="0"/>
              <a:t>‹#›</a:t>
            </a:fld>
            <a:endParaRPr lang="en-IN"/>
          </a:p>
        </p:txBody>
      </p:sp>
    </p:spTree>
    <p:extLst>
      <p:ext uri="{BB962C8B-B14F-4D97-AF65-F5344CB8AC3E}">
        <p14:creationId xmlns:p14="http://schemas.microsoft.com/office/powerpoint/2010/main" val="3917304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C1ADA-E632-47F8-A7A6-645DA2332C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5B2311-B5B9-4ABB-89D9-78E6DAD1CA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68CF1C-FDCB-4746-8062-83F27FB56D03}"/>
              </a:ext>
            </a:extLst>
          </p:cNvPr>
          <p:cNvSpPr>
            <a:spLocks noGrp="1"/>
          </p:cNvSpPr>
          <p:nvPr>
            <p:ph type="dt" sz="half" idx="10"/>
          </p:nvPr>
        </p:nvSpPr>
        <p:spPr/>
        <p:txBody>
          <a:bodyPr/>
          <a:lstStyle/>
          <a:p>
            <a:fld id="{9F99A82B-EB2B-4604-99F5-C6A4F466D675}" type="datetimeFigureOut">
              <a:rPr lang="en-IN" smtClean="0"/>
              <a:t>17-05-2021</a:t>
            </a:fld>
            <a:endParaRPr lang="en-IN"/>
          </a:p>
        </p:txBody>
      </p:sp>
      <p:sp>
        <p:nvSpPr>
          <p:cNvPr id="5" name="Footer Placeholder 4">
            <a:extLst>
              <a:ext uri="{FF2B5EF4-FFF2-40B4-BE49-F238E27FC236}">
                <a16:creationId xmlns:a16="http://schemas.microsoft.com/office/drawing/2014/main" id="{DF87A8A1-3ACE-4D55-A084-303EA544DB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FDECC0-3607-443A-9C47-ADBE29987669}"/>
              </a:ext>
            </a:extLst>
          </p:cNvPr>
          <p:cNvSpPr>
            <a:spLocks noGrp="1"/>
          </p:cNvSpPr>
          <p:nvPr>
            <p:ph type="sldNum" sz="quarter" idx="12"/>
          </p:nvPr>
        </p:nvSpPr>
        <p:spPr/>
        <p:txBody>
          <a:bodyPr/>
          <a:lstStyle/>
          <a:p>
            <a:fld id="{F3D0630E-176E-4386-8F5B-13DCD22A2F43}" type="slidenum">
              <a:rPr lang="en-IN" smtClean="0"/>
              <a:t>‹#›</a:t>
            </a:fld>
            <a:endParaRPr lang="en-IN"/>
          </a:p>
        </p:txBody>
      </p:sp>
    </p:spTree>
    <p:extLst>
      <p:ext uri="{BB962C8B-B14F-4D97-AF65-F5344CB8AC3E}">
        <p14:creationId xmlns:p14="http://schemas.microsoft.com/office/powerpoint/2010/main" val="1133141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D2C0-A8BC-4201-A1CD-0D03EC03B5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EAFF8A-D1BD-43ED-A18F-9D452CA18E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1B4CCB-99E8-49DD-A918-BFA1A8364BDC}"/>
              </a:ext>
            </a:extLst>
          </p:cNvPr>
          <p:cNvSpPr>
            <a:spLocks noGrp="1"/>
          </p:cNvSpPr>
          <p:nvPr>
            <p:ph type="dt" sz="half" idx="10"/>
          </p:nvPr>
        </p:nvSpPr>
        <p:spPr/>
        <p:txBody>
          <a:bodyPr/>
          <a:lstStyle/>
          <a:p>
            <a:fld id="{9F99A82B-EB2B-4604-99F5-C6A4F466D675}" type="datetimeFigureOut">
              <a:rPr lang="en-IN" smtClean="0"/>
              <a:t>17-05-2021</a:t>
            </a:fld>
            <a:endParaRPr lang="en-IN"/>
          </a:p>
        </p:txBody>
      </p:sp>
      <p:sp>
        <p:nvSpPr>
          <p:cNvPr id="5" name="Footer Placeholder 4">
            <a:extLst>
              <a:ext uri="{FF2B5EF4-FFF2-40B4-BE49-F238E27FC236}">
                <a16:creationId xmlns:a16="http://schemas.microsoft.com/office/drawing/2014/main" id="{07C73FC1-28B5-464C-817B-3E6A5C948B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ACA891-763C-4788-9A62-09717EA86B85}"/>
              </a:ext>
            </a:extLst>
          </p:cNvPr>
          <p:cNvSpPr>
            <a:spLocks noGrp="1"/>
          </p:cNvSpPr>
          <p:nvPr>
            <p:ph type="sldNum" sz="quarter" idx="12"/>
          </p:nvPr>
        </p:nvSpPr>
        <p:spPr/>
        <p:txBody>
          <a:bodyPr/>
          <a:lstStyle/>
          <a:p>
            <a:fld id="{F3D0630E-176E-4386-8F5B-13DCD22A2F43}" type="slidenum">
              <a:rPr lang="en-IN" smtClean="0"/>
              <a:t>‹#›</a:t>
            </a:fld>
            <a:endParaRPr lang="en-IN"/>
          </a:p>
        </p:txBody>
      </p:sp>
    </p:spTree>
    <p:extLst>
      <p:ext uri="{BB962C8B-B14F-4D97-AF65-F5344CB8AC3E}">
        <p14:creationId xmlns:p14="http://schemas.microsoft.com/office/powerpoint/2010/main" val="315474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CFFF2-1409-4AC4-BC40-29482B72E3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322FE9-1AE6-4A00-BCB4-44DFE1E139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480898-0C1A-4B7D-86E7-330BAE7613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81B0A1-B8C1-4A02-98C0-BF381A440DD8}"/>
              </a:ext>
            </a:extLst>
          </p:cNvPr>
          <p:cNvSpPr>
            <a:spLocks noGrp="1"/>
          </p:cNvSpPr>
          <p:nvPr>
            <p:ph type="dt" sz="half" idx="10"/>
          </p:nvPr>
        </p:nvSpPr>
        <p:spPr/>
        <p:txBody>
          <a:bodyPr/>
          <a:lstStyle/>
          <a:p>
            <a:fld id="{9F99A82B-EB2B-4604-99F5-C6A4F466D675}" type="datetimeFigureOut">
              <a:rPr lang="en-IN" smtClean="0"/>
              <a:t>17-05-2021</a:t>
            </a:fld>
            <a:endParaRPr lang="en-IN"/>
          </a:p>
        </p:txBody>
      </p:sp>
      <p:sp>
        <p:nvSpPr>
          <p:cNvPr id="6" name="Footer Placeholder 5">
            <a:extLst>
              <a:ext uri="{FF2B5EF4-FFF2-40B4-BE49-F238E27FC236}">
                <a16:creationId xmlns:a16="http://schemas.microsoft.com/office/drawing/2014/main" id="{536DF846-DAD9-4D7C-A7F7-B4474A15B2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AF8714-6AA1-4760-B7BA-4E07D01715F6}"/>
              </a:ext>
            </a:extLst>
          </p:cNvPr>
          <p:cNvSpPr>
            <a:spLocks noGrp="1"/>
          </p:cNvSpPr>
          <p:nvPr>
            <p:ph type="sldNum" sz="quarter" idx="12"/>
          </p:nvPr>
        </p:nvSpPr>
        <p:spPr/>
        <p:txBody>
          <a:bodyPr/>
          <a:lstStyle/>
          <a:p>
            <a:fld id="{F3D0630E-176E-4386-8F5B-13DCD22A2F43}" type="slidenum">
              <a:rPr lang="en-IN" smtClean="0"/>
              <a:t>‹#›</a:t>
            </a:fld>
            <a:endParaRPr lang="en-IN"/>
          </a:p>
        </p:txBody>
      </p:sp>
    </p:spTree>
    <p:extLst>
      <p:ext uri="{BB962C8B-B14F-4D97-AF65-F5344CB8AC3E}">
        <p14:creationId xmlns:p14="http://schemas.microsoft.com/office/powerpoint/2010/main" val="3907093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850BC-0E40-4F8E-8447-AD0675FA69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C1E013-4777-4C7D-9A6F-80367C8612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DFB847-3AC6-4127-962B-D055DE2AC1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75C2DD-362F-4FC4-8129-5A6646E719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B2D039-158E-4079-B741-5C9882571B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7E18C1-839D-4060-A1C3-3AF858FB6EB3}"/>
              </a:ext>
            </a:extLst>
          </p:cNvPr>
          <p:cNvSpPr>
            <a:spLocks noGrp="1"/>
          </p:cNvSpPr>
          <p:nvPr>
            <p:ph type="dt" sz="half" idx="10"/>
          </p:nvPr>
        </p:nvSpPr>
        <p:spPr/>
        <p:txBody>
          <a:bodyPr/>
          <a:lstStyle/>
          <a:p>
            <a:fld id="{9F99A82B-EB2B-4604-99F5-C6A4F466D675}" type="datetimeFigureOut">
              <a:rPr lang="en-IN" smtClean="0"/>
              <a:t>17-05-2021</a:t>
            </a:fld>
            <a:endParaRPr lang="en-IN"/>
          </a:p>
        </p:txBody>
      </p:sp>
      <p:sp>
        <p:nvSpPr>
          <p:cNvPr id="8" name="Footer Placeholder 7">
            <a:extLst>
              <a:ext uri="{FF2B5EF4-FFF2-40B4-BE49-F238E27FC236}">
                <a16:creationId xmlns:a16="http://schemas.microsoft.com/office/drawing/2014/main" id="{EB71FEF5-73CD-41EC-BC00-AA3040860D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4A52DB-14C2-4CB8-87B7-E66D8D64F296}"/>
              </a:ext>
            </a:extLst>
          </p:cNvPr>
          <p:cNvSpPr>
            <a:spLocks noGrp="1"/>
          </p:cNvSpPr>
          <p:nvPr>
            <p:ph type="sldNum" sz="quarter" idx="12"/>
          </p:nvPr>
        </p:nvSpPr>
        <p:spPr/>
        <p:txBody>
          <a:bodyPr/>
          <a:lstStyle/>
          <a:p>
            <a:fld id="{F3D0630E-176E-4386-8F5B-13DCD22A2F43}" type="slidenum">
              <a:rPr lang="en-IN" smtClean="0"/>
              <a:t>‹#›</a:t>
            </a:fld>
            <a:endParaRPr lang="en-IN"/>
          </a:p>
        </p:txBody>
      </p:sp>
    </p:spTree>
    <p:extLst>
      <p:ext uri="{BB962C8B-B14F-4D97-AF65-F5344CB8AC3E}">
        <p14:creationId xmlns:p14="http://schemas.microsoft.com/office/powerpoint/2010/main" val="3779632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554F-75D3-4D4C-B8EF-C8C477307E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2B0CE7-8CE4-49EC-8249-1C48347D14A0}"/>
              </a:ext>
            </a:extLst>
          </p:cNvPr>
          <p:cNvSpPr>
            <a:spLocks noGrp="1"/>
          </p:cNvSpPr>
          <p:nvPr>
            <p:ph type="dt" sz="half" idx="10"/>
          </p:nvPr>
        </p:nvSpPr>
        <p:spPr/>
        <p:txBody>
          <a:bodyPr/>
          <a:lstStyle/>
          <a:p>
            <a:fld id="{9F99A82B-EB2B-4604-99F5-C6A4F466D675}" type="datetimeFigureOut">
              <a:rPr lang="en-IN" smtClean="0"/>
              <a:t>17-05-2021</a:t>
            </a:fld>
            <a:endParaRPr lang="en-IN"/>
          </a:p>
        </p:txBody>
      </p:sp>
      <p:sp>
        <p:nvSpPr>
          <p:cNvPr id="4" name="Footer Placeholder 3">
            <a:extLst>
              <a:ext uri="{FF2B5EF4-FFF2-40B4-BE49-F238E27FC236}">
                <a16:creationId xmlns:a16="http://schemas.microsoft.com/office/drawing/2014/main" id="{822C5DE8-A026-49EF-9C8D-E9C8A4633D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27A9B0-C103-498C-BE3A-50FF798D5B7A}"/>
              </a:ext>
            </a:extLst>
          </p:cNvPr>
          <p:cNvSpPr>
            <a:spLocks noGrp="1"/>
          </p:cNvSpPr>
          <p:nvPr>
            <p:ph type="sldNum" sz="quarter" idx="12"/>
          </p:nvPr>
        </p:nvSpPr>
        <p:spPr/>
        <p:txBody>
          <a:bodyPr/>
          <a:lstStyle/>
          <a:p>
            <a:fld id="{F3D0630E-176E-4386-8F5B-13DCD22A2F43}" type="slidenum">
              <a:rPr lang="en-IN" smtClean="0"/>
              <a:t>‹#›</a:t>
            </a:fld>
            <a:endParaRPr lang="en-IN"/>
          </a:p>
        </p:txBody>
      </p:sp>
    </p:spTree>
    <p:extLst>
      <p:ext uri="{BB962C8B-B14F-4D97-AF65-F5344CB8AC3E}">
        <p14:creationId xmlns:p14="http://schemas.microsoft.com/office/powerpoint/2010/main" val="1557207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591854-6B54-4C57-9917-03862A0D3B27}"/>
              </a:ext>
            </a:extLst>
          </p:cNvPr>
          <p:cNvSpPr>
            <a:spLocks noGrp="1"/>
          </p:cNvSpPr>
          <p:nvPr>
            <p:ph type="dt" sz="half" idx="10"/>
          </p:nvPr>
        </p:nvSpPr>
        <p:spPr/>
        <p:txBody>
          <a:bodyPr/>
          <a:lstStyle/>
          <a:p>
            <a:fld id="{9F99A82B-EB2B-4604-99F5-C6A4F466D675}" type="datetimeFigureOut">
              <a:rPr lang="en-IN" smtClean="0"/>
              <a:t>17-05-2021</a:t>
            </a:fld>
            <a:endParaRPr lang="en-IN"/>
          </a:p>
        </p:txBody>
      </p:sp>
      <p:sp>
        <p:nvSpPr>
          <p:cNvPr id="3" name="Footer Placeholder 2">
            <a:extLst>
              <a:ext uri="{FF2B5EF4-FFF2-40B4-BE49-F238E27FC236}">
                <a16:creationId xmlns:a16="http://schemas.microsoft.com/office/drawing/2014/main" id="{205132CA-842C-488A-B9E7-51BE7D406C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40C98B-9705-471B-A755-A6D63D5DD0B1}"/>
              </a:ext>
            </a:extLst>
          </p:cNvPr>
          <p:cNvSpPr>
            <a:spLocks noGrp="1"/>
          </p:cNvSpPr>
          <p:nvPr>
            <p:ph type="sldNum" sz="quarter" idx="12"/>
          </p:nvPr>
        </p:nvSpPr>
        <p:spPr/>
        <p:txBody>
          <a:bodyPr/>
          <a:lstStyle/>
          <a:p>
            <a:fld id="{F3D0630E-176E-4386-8F5B-13DCD22A2F43}" type="slidenum">
              <a:rPr lang="en-IN" smtClean="0"/>
              <a:t>‹#›</a:t>
            </a:fld>
            <a:endParaRPr lang="en-IN"/>
          </a:p>
        </p:txBody>
      </p:sp>
    </p:spTree>
    <p:extLst>
      <p:ext uri="{BB962C8B-B14F-4D97-AF65-F5344CB8AC3E}">
        <p14:creationId xmlns:p14="http://schemas.microsoft.com/office/powerpoint/2010/main" val="367502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6AE6-3F51-47D7-BCD6-79814E37D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1B3163-0EE2-436F-B666-216B818569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997835-F474-4957-BA56-A839462F2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E04F38-48D3-420B-868B-C77E898A4641}"/>
              </a:ext>
            </a:extLst>
          </p:cNvPr>
          <p:cNvSpPr>
            <a:spLocks noGrp="1"/>
          </p:cNvSpPr>
          <p:nvPr>
            <p:ph type="dt" sz="half" idx="10"/>
          </p:nvPr>
        </p:nvSpPr>
        <p:spPr/>
        <p:txBody>
          <a:bodyPr/>
          <a:lstStyle/>
          <a:p>
            <a:fld id="{9F99A82B-EB2B-4604-99F5-C6A4F466D675}" type="datetimeFigureOut">
              <a:rPr lang="en-IN" smtClean="0"/>
              <a:t>17-05-2021</a:t>
            </a:fld>
            <a:endParaRPr lang="en-IN"/>
          </a:p>
        </p:txBody>
      </p:sp>
      <p:sp>
        <p:nvSpPr>
          <p:cNvPr id="6" name="Footer Placeholder 5">
            <a:extLst>
              <a:ext uri="{FF2B5EF4-FFF2-40B4-BE49-F238E27FC236}">
                <a16:creationId xmlns:a16="http://schemas.microsoft.com/office/drawing/2014/main" id="{566539E9-CCD6-4486-B6D9-F9CAFE29D2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EB6078-3354-42F3-B237-5F961A337408}"/>
              </a:ext>
            </a:extLst>
          </p:cNvPr>
          <p:cNvSpPr>
            <a:spLocks noGrp="1"/>
          </p:cNvSpPr>
          <p:nvPr>
            <p:ph type="sldNum" sz="quarter" idx="12"/>
          </p:nvPr>
        </p:nvSpPr>
        <p:spPr/>
        <p:txBody>
          <a:bodyPr/>
          <a:lstStyle/>
          <a:p>
            <a:fld id="{F3D0630E-176E-4386-8F5B-13DCD22A2F43}" type="slidenum">
              <a:rPr lang="en-IN" smtClean="0"/>
              <a:t>‹#›</a:t>
            </a:fld>
            <a:endParaRPr lang="en-IN"/>
          </a:p>
        </p:txBody>
      </p:sp>
    </p:spTree>
    <p:extLst>
      <p:ext uri="{BB962C8B-B14F-4D97-AF65-F5344CB8AC3E}">
        <p14:creationId xmlns:p14="http://schemas.microsoft.com/office/powerpoint/2010/main" val="324136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3600-61CD-4893-9FD0-17BA17ED8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41D683-28CC-41B9-B45E-BA97F306A0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AE2AA6-30A9-4A7B-9B6F-2B2BBD2E73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9F40D-7DBC-44ED-A729-77E6A2044979}"/>
              </a:ext>
            </a:extLst>
          </p:cNvPr>
          <p:cNvSpPr>
            <a:spLocks noGrp="1"/>
          </p:cNvSpPr>
          <p:nvPr>
            <p:ph type="dt" sz="half" idx="10"/>
          </p:nvPr>
        </p:nvSpPr>
        <p:spPr/>
        <p:txBody>
          <a:bodyPr/>
          <a:lstStyle/>
          <a:p>
            <a:fld id="{9F99A82B-EB2B-4604-99F5-C6A4F466D675}" type="datetimeFigureOut">
              <a:rPr lang="en-IN" smtClean="0"/>
              <a:t>17-05-2021</a:t>
            </a:fld>
            <a:endParaRPr lang="en-IN"/>
          </a:p>
        </p:txBody>
      </p:sp>
      <p:sp>
        <p:nvSpPr>
          <p:cNvPr id="6" name="Footer Placeholder 5">
            <a:extLst>
              <a:ext uri="{FF2B5EF4-FFF2-40B4-BE49-F238E27FC236}">
                <a16:creationId xmlns:a16="http://schemas.microsoft.com/office/drawing/2014/main" id="{EEA00664-A306-4506-B626-56391E733C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B543D1-A032-48F0-B68A-CE284F2E9B94}"/>
              </a:ext>
            </a:extLst>
          </p:cNvPr>
          <p:cNvSpPr>
            <a:spLocks noGrp="1"/>
          </p:cNvSpPr>
          <p:nvPr>
            <p:ph type="sldNum" sz="quarter" idx="12"/>
          </p:nvPr>
        </p:nvSpPr>
        <p:spPr/>
        <p:txBody>
          <a:bodyPr/>
          <a:lstStyle/>
          <a:p>
            <a:fld id="{F3D0630E-176E-4386-8F5B-13DCD22A2F43}" type="slidenum">
              <a:rPr lang="en-IN" smtClean="0"/>
              <a:t>‹#›</a:t>
            </a:fld>
            <a:endParaRPr lang="en-IN"/>
          </a:p>
        </p:txBody>
      </p:sp>
    </p:spTree>
    <p:extLst>
      <p:ext uri="{BB962C8B-B14F-4D97-AF65-F5344CB8AC3E}">
        <p14:creationId xmlns:p14="http://schemas.microsoft.com/office/powerpoint/2010/main" val="812339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860C48-016A-4E46-81BD-39294FFD77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C55948-0792-476C-A3D7-8512F1DA6D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670045-1A1B-418E-820A-5FED4E3FF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9A82B-EB2B-4604-99F5-C6A4F466D675}" type="datetimeFigureOut">
              <a:rPr lang="en-IN" smtClean="0"/>
              <a:t>17-05-2021</a:t>
            </a:fld>
            <a:endParaRPr lang="en-IN"/>
          </a:p>
        </p:txBody>
      </p:sp>
      <p:sp>
        <p:nvSpPr>
          <p:cNvPr id="5" name="Footer Placeholder 4">
            <a:extLst>
              <a:ext uri="{FF2B5EF4-FFF2-40B4-BE49-F238E27FC236}">
                <a16:creationId xmlns:a16="http://schemas.microsoft.com/office/drawing/2014/main" id="{E07ACEF5-7716-4CA0-8407-5F3573FCAA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23DD34-E199-4089-909B-6D6CD3328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0630E-176E-4386-8F5B-13DCD22A2F43}" type="slidenum">
              <a:rPr lang="en-IN" smtClean="0"/>
              <a:t>‹#›</a:t>
            </a:fld>
            <a:endParaRPr lang="en-IN"/>
          </a:p>
        </p:txBody>
      </p:sp>
    </p:spTree>
    <p:extLst>
      <p:ext uri="{BB962C8B-B14F-4D97-AF65-F5344CB8AC3E}">
        <p14:creationId xmlns:p14="http://schemas.microsoft.com/office/powerpoint/2010/main" val="3333720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D420-D69E-4DD1-B8F3-F78FB9458923}"/>
              </a:ext>
            </a:extLst>
          </p:cNvPr>
          <p:cNvSpPr>
            <a:spLocks noGrp="1"/>
          </p:cNvSpPr>
          <p:nvPr>
            <p:ph type="ctrTitle"/>
          </p:nvPr>
        </p:nvSpPr>
        <p:spPr/>
        <p:txBody>
          <a:bodyPr/>
          <a:lstStyle/>
          <a:p>
            <a:r>
              <a:rPr lang="en-IN" dirty="0"/>
              <a:t>Channels</a:t>
            </a:r>
          </a:p>
        </p:txBody>
      </p:sp>
      <p:sp>
        <p:nvSpPr>
          <p:cNvPr id="3" name="Subtitle 2">
            <a:extLst>
              <a:ext uri="{FF2B5EF4-FFF2-40B4-BE49-F238E27FC236}">
                <a16:creationId xmlns:a16="http://schemas.microsoft.com/office/drawing/2014/main" id="{210C2CF0-A2C4-4CB5-9BB0-B9202B04379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38718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68A7-0287-42A1-B602-8D2B65AF7072}"/>
              </a:ext>
            </a:extLst>
          </p:cNvPr>
          <p:cNvSpPr>
            <a:spLocks noGrp="1"/>
          </p:cNvSpPr>
          <p:nvPr>
            <p:ph type="title"/>
          </p:nvPr>
        </p:nvSpPr>
        <p:spPr/>
        <p:txBody>
          <a:bodyPr/>
          <a:lstStyle/>
          <a:p>
            <a:r>
              <a:rPr lang="en-IN" b="1" i="0" dirty="0" err="1">
                <a:solidFill>
                  <a:srgbClr val="0C1543"/>
                </a:solidFill>
                <a:effectLst/>
                <a:latin typeface="lato" panose="020F0502020204030203" pitchFamily="34" charset="0"/>
              </a:rPr>
              <a:t>Signaling</a:t>
            </a:r>
            <a:r>
              <a:rPr lang="en-IN" b="1" i="0" dirty="0">
                <a:solidFill>
                  <a:srgbClr val="0C1543"/>
                </a:solidFill>
                <a:effectLst/>
                <a:latin typeface="lato" panose="020F0502020204030203" pitchFamily="34" charset="0"/>
              </a:rPr>
              <a:t> With Data</a:t>
            </a:r>
            <a:endParaRPr lang="en-IN" dirty="0"/>
          </a:p>
        </p:txBody>
      </p:sp>
      <p:sp>
        <p:nvSpPr>
          <p:cNvPr id="3" name="Content Placeholder 2">
            <a:extLst>
              <a:ext uri="{FF2B5EF4-FFF2-40B4-BE49-F238E27FC236}">
                <a16:creationId xmlns:a16="http://schemas.microsoft.com/office/drawing/2014/main" id="{B0DF5361-276A-4337-BFE9-10A4AF155CA2}"/>
              </a:ext>
            </a:extLst>
          </p:cNvPr>
          <p:cNvSpPr>
            <a:spLocks noGrp="1"/>
          </p:cNvSpPr>
          <p:nvPr>
            <p:ph idx="1"/>
          </p:nvPr>
        </p:nvSpPr>
        <p:spPr/>
        <p:txBody>
          <a:bodyPr/>
          <a:lstStyle/>
          <a:p>
            <a:r>
              <a:rPr lang="en-IN" dirty="0"/>
              <a:t>Unbuffered Channel </a:t>
            </a:r>
          </a:p>
          <a:p>
            <a:endParaRPr lang="en-IN" dirty="0"/>
          </a:p>
          <a:p>
            <a:r>
              <a:rPr lang="en-IN" dirty="0"/>
              <a:t>Buffered Channel</a:t>
            </a:r>
          </a:p>
          <a:p>
            <a:endParaRPr lang="en-IN" dirty="0"/>
          </a:p>
          <a:p>
            <a:r>
              <a:rPr lang="en-IN" dirty="0"/>
              <a:t>The size of the buffer must never be a random number, It must always be calculated for some well defined constraint. There is no infinity in computing, everything must have some well defined constraint whether that is time or space.</a:t>
            </a:r>
          </a:p>
        </p:txBody>
      </p:sp>
    </p:spTree>
    <p:extLst>
      <p:ext uri="{BB962C8B-B14F-4D97-AF65-F5344CB8AC3E}">
        <p14:creationId xmlns:p14="http://schemas.microsoft.com/office/powerpoint/2010/main" val="368583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37CB-2193-49DD-90B8-F45209288C69}"/>
              </a:ext>
            </a:extLst>
          </p:cNvPr>
          <p:cNvSpPr>
            <a:spLocks noGrp="1"/>
          </p:cNvSpPr>
          <p:nvPr>
            <p:ph type="title"/>
          </p:nvPr>
        </p:nvSpPr>
        <p:spPr/>
        <p:txBody>
          <a:bodyPr/>
          <a:lstStyle/>
          <a:p>
            <a:r>
              <a:rPr lang="en-IN" b="1" i="0" dirty="0" err="1">
                <a:solidFill>
                  <a:srgbClr val="0C1543"/>
                </a:solidFill>
                <a:effectLst/>
                <a:latin typeface="lato" panose="020F0502020204030203" pitchFamily="34" charset="0"/>
              </a:rPr>
              <a:t>Signaling</a:t>
            </a:r>
            <a:r>
              <a:rPr lang="en-IN" b="1" i="0" dirty="0">
                <a:solidFill>
                  <a:srgbClr val="0C1543"/>
                </a:solidFill>
                <a:effectLst/>
                <a:latin typeface="lato" panose="020F0502020204030203" pitchFamily="34" charset="0"/>
              </a:rPr>
              <a:t> Without Data</a:t>
            </a:r>
            <a:endParaRPr lang="en-IN" dirty="0"/>
          </a:p>
        </p:txBody>
      </p:sp>
      <p:sp>
        <p:nvSpPr>
          <p:cNvPr id="3" name="Content Placeholder 2">
            <a:extLst>
              <a:ext uri="{FF2B5EF4-FFF2-40B4-BE49-F238E27FC236}">
                <a16:creationId xmlns:a16="http://schemas.microsoft.com/office/drawing/2014/main" id="{3208690D-235B-49AE-A971-397A529989D8}"/>
              </a:ext>
            </a:extLst>
          </p:cNvPr>
          <p:cNvSpPr>
            <a:spLocks noGrp="1"/>
          </p:cNvSpPr>
          <p:nvPr>
            <p:ph idx="1"/>
          </p:nvPr>
        </p:nvSpPr>
        <p:spPr>
          <a:xfrm>
            <a:off x="838200" y="1825625"/>
            <a:ext cx="10515600" cy="1603375"/>
          </a:xfrm>
        </p:spPr>
        <p:txBody>
          <a:bodyPr/>
          <a:lstStyle/>
          <a:p>
            <a:r>
              <a:rPr lang="en-IN" dirty="0" err="1"/>
              <a:t>Signaling</a:t>
            </a:r>
            <a:r>
              <a:rPr lang="en-IN" dirty="0"/>
              <a:t> without data is mainly reserved for cancellation. It allows one goroutine to signal another goroutine to cancel what they are doing and move on. </a:t>
            </a:r>
          </a:p>
          <a:p>
            <a:endParaRPr lang="en-IN" dirty="0"/>
          </a:p>
          <a:p>
            <a:endParaRPr lang="en-IN" dirty="0"/>
          </a:p>
        </p:txBody>
      </p:sp>
      <p:pic>
        <p:nvPicPr>
          <p:cNvPr id="7172" name="Picture 4">
            <a:extLst>
              <a:ext uri="{FF2B5EF4-FFF2-40B4-BE49-F238E27FC236}">
                <a16:creationId xmlns:a16="http://schemas.microsoft.com/office/drawing/2014/main" id="{249B0735-35B9-4F05-BC2E-A8D8680D56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484"/>
          <a:stretch/>
        </p:blipFill>
        <p:spPr bwMode="auto">
          <a:xfrm>
            <a:off x="1081548" y="3193128"/>
            <a:ext cx="9085007" cy="2849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72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917D3-AE4A-4316-B81C-2C8BE5FB2EBE}"/>
              </a:ext>
            </a:extLst>
          </p:cNvPr>
          <p:cNvSpPr>
            <a:spLocks noGrp="1"/>
          </p:cNvSpPr>
          <p:nvPr>
            <p:ph idx="1"/>
          </p:nvPr>
        </p:nvSpPr>
        <p:spPr>
          <a:xfrm>
            <a:off x="710380" y="1107870"/>
            <a:ext cx="10515600" cy="4351338"/>
          </a:xfrm>
        </p:spPr>
        <p:txBody>
          <a:bodyPr/>
          <a:lstStyle/>
          <a:p>
            <a:r>
              <a:rPr lang="en-IN" dirty="0"/>
              <a:t>The built-in function close is used to signal without data. You can still receive signals on a channel that is closed. In fact, any receive on a closed channel will not block and the receive operation always returns.</a:t>
            </a:r>
          </a:p>
          <a:p>
            <a:endParaRPr lang="en-IN" dirty="0"/>
          </a:p>
          <a:p>
            <a:r>
              <a:rPr lang="en-IN" dirty="0"/>
              <a:t>In most cases you want to use the standard library context package to implement </a:t>
            </a:r>
            <a:r>
              <a:rPr lang="en-IN" dirty="0" err="1"/>
              <a:t>signaling</a:t>
            </a:r>
            <a:r>
              <a:rPr lang="en-IN" dirty="0"/>
              <a:t> without data. The context package uses an Unbuffered channel underneath for the </a:t>
            </a:r>
            <a:r>
              <a:rPr lang="en-IN" dirty="0" err="1"/>
              <a:t>signaling</a:t>
            </a:r>
            <a:r>
              <a:rPr lang="en-IN" dirty="0"/>
              <a:t> and the built-in function close to signal without data.</a:t>
            </a:r>
          </a:p>
        </p:txBody>
      </p:sp>
    </p:spTree>
    <p:extLst>
      <p:ext uri="{BB962C8B-B14F-4D97-AF65-F5344CB8AC3E}">
        <p14:creationId xmlns:p14="http://schemas.microsoft.com/office/powerpoint/2010/main" val="180678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122C-1C38-48D4-8CF0-08CC76F6A93B}"/>
              </a:ext>
            </a:extLst>
          </p:cNvPr>
          <p:cNvSpPr>
            <a:spLocks noGrp="1"/>
          </p:cNvSpPr>
          <p:nvPr>
            <p:ph type="title"/>
          </p:nvPr>
        </p:nvSpPr>
        <p:spPr/>
        <p:txBody>
          <a:bodyPr/>
          <a:lstStyle/>
          <a:p>
            <a:r>
              <a:rPr lang="en-IN" b="1" i="0" dirty="0">
                <a:solidFill>
                  <a:srgbClr val="0C1543"/>
                </a:solidFill>
                <a:effectLst/>
                <a:latin typeface="lato" panose="020F0502020204030203" pitchFamily="34" charset="0"/>
              </a:rPr>
              <a:t>Scenarios</a:t>
            </a:r>
            <a:endParaRPr lang="en-IN" dirty="0"/>
          </a:p>
        </p:txBody>
      </p:sp>
      <p:sp>
        <p:nvSpPr>
          <p:cNvPr id="3" name="Content Placeholder 2">
            <a:extLst>
              <a:ext uri="{FF2B5EF4-FFF2-40B4-BE49-F238E27FC236}">
                <a16:creationId xmlns:a16="http://schemas.microsoft.com/office/drawing/2014/main" id="{DA0959E6-2904-4641-94F7-B4B0D3FB23F1}"/>
              </a:ext>
            </a:extLst>
          </p:cNvPr>
          <p:cNvSpPr>
            <a:spLocks noGrp="1"/>
          </p:cNvSpPr>
          <p:nvPr>
            <p:ph idx="1"/>
          </p:nvPr>
        </p:nvSpPr>
        <p:spPr/>
        <p:txBody>
          <a:bodyPr/>
          <a:lstStyle/>
          <a:p>
            <a:r>
              <a:rPr lang="en-IN" i="0" dirty="0">
                <a:solidFill>
                  <a:srgbClr val="0C1543"/>
                </a:solidFill>
                <a:effectLst/>
                <a:latin typeface="lato" panose="020F0502020204030203" pitchFamily="34" charset="0"/>
              </a:rPr>
              <a:t>Signal With Data:-  Unbuffered Channels</a:t>
            </a:r>
          </a:p>
          <a:p>
            <a:endParaRPr lang="en-IN" b="1" dirty="0">
              <a:solidFill>
                <a:srgbClr val="0C1543"/>
              </a:solidFill>
              <a:latin typeface="lato" panose="020F0502020204030203" pitchFamily="34" charset="0"/>
            </a:endParaRPr>
          </a:p>
          <a:p>
            <a:r>
              <a:rPr lang="en-IN" i="0" dirty="0">
                <a:solidFill>
                  <a:srgbClr val="0C1543"/>
                </a:solidFill>
                <a:effectLst/>
                <a:latin typeface="lato" panose="020F0502020204030203" pitchFamily="34" charset="0"/>
              </a:rPr>
              <a:t>When you need to know that a signal being sent has been received, two scenarios come into play. These are Wait For Task and Wait For Result.</a:t>
            </a:r>
          </a:p>
          <a:p>
            <a:endParaRPr lang="en-IN" b="1" i="0" dirty="0">
              <a:solidFill>
                <a:srgbClr val="0C1543"/>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92485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1B07-AD07-45BA-AD52-52B07230270D}"/>
              </a:ext>
            </a:extLst>
          </p:cNvPr>
          <p:cNvSpPr>
            <a:spLocks noGrp="1"/>
          </p:cNvSpPr>
          <p:nvPr>
            <p:ph type="title"/>
          </p:nvPr>
        </p:nvSpPr>
        <p:spPr/>
        <p:txBody>
          <a:bodyPr/>
          <a:lstStyle/>
          <a:p>
            <a:r>
              <a:rPr lang="en-IN" b="1" i="0" dirty="0">
                <a:solidFill>
                  <a:srgbClr val="0C1543"/>
                </a:solidFill>
                <a:effectLst/>
                <a:latin typeface="lato" panose="020F0502020204030203" pitchFamily="34" charset="0"/>
              </a:rPr>
              <a:t>Scenario 1 - Wait For Task</a:t>
            </a:r>
            <a:endParaRPr lang="en-IN" dirty="0"/>
          </a:p>
        </p:txBody>
      </p:sp>
      <p:sp>
        <p:nvSpPr>
          <p:cNvPr id="3" name="Content Placeholder 2">
            <a:extLst>
              <a:ext uri="{FF2B5EF4-FFF2-40B4-BE49-F238E27FC236}">
                <a16:creationId xmlns:a16="http://schemas.microsoft.com/office/drawing/2014/main" id="{6FD527C1-6D74-4C90-9354-955546C0BCFC}"/>
              </a:ext>
            </a:extLst>
          </p:cNvPr>
          <p:cNvSpPr>
            <a:spLocks noGrp="1"/>
          </p:cNvSpPr>
          <p:nvPr>
            <p:ph idx="1"/>
          </p:nvPr>
        </p:nvSpPr>
        <p:spPr/>
        <p:txBody>
          <a:bodyPr/>
          <a:lstStyle/>
          <a:p>
            <a:r>
              <a:rPr lang="en-IN" dirty="0"/>
              <a:t>Think about being a manager and hiring a new employee. </a:t>
            </a:r>
          </a:p>
          <a:p>
            <a:endParaRPr lang="en-IN" dirty="0"/>
          </a:p>
          <a:p>
            <a:r>
              <a:rPr lang="en-IN" dirty="0"/>
              <a:t>In this scenario, you want your new employee to perform a task but they need to wait until you are ready.</a:t>
            </a:r>
          </a:p>
          <a:p>
            <a:endParaRPr lang="en-IN" dirty="0"/>
          </a:p>
          <a:p>
            <a:r>
              <a:rPr lang="en-IN" dirty="0"/>
              <a:t>This is because you need to hand them a piece of paper before they start.</a:t>
            </a:r>
          </a:p>
        </p:txBody>
      </p:sp>
    </p:spTree>
    <p:extLst>
      <p:ext uri="{BB962C8B-B14F-4D97-AF65-F5344CB8AC3E}">
        <p14:creationId xmlns:p14="http://schemas.microsoft.com/office/powerpoint/2010/main" val="97915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CF905B-E405-47C6-9A89-C6DE89EEA323}"/>
              </a:ext>
            </a:extLst>
          </p:cNvPr>
          <p:cNvSpPr txBox="1"/>
          <p:nvPr/>
        </p:nvSpPr>
        <p:spPr>
          <a:xfrm>
            <a:off x="375920" y="421422"/>
            <a:ext cx="11033760" cy="5632311"/>
          </a:xfrm>
          <a:prstGeom prst="rect">
            <a:avLst/>
          </a:prstGeom>
          <a:noFill/>
        </p:spPr>
        <p:txBody>
          <a:bodyPr wrap="square">
            <a:spAutoFit/>
          </a:bodyPr>
          <a:lstStyle/>
          <a:p>
            <a:r>
              <a:rPr lang="en-IN" sz="2400" dirty="0"/>
              <a:t>01 </a:t>
            </a:r>
            <a:r>
              <a:rPr lang="en-IN" sz="2400" dirty="0" err="1"/>
              <a:t>func</a:t>
            </a:r>
            <a:r>
              <a:rPr lang="en-IN" sz="2400" dirty="0"/>
              <a:t> </a:t>
            </a:r>
            <a:r>
              <a:rPr lang="en-IN" sz="2400" dirty="0" err="1"/>
              <a:t>waitForTask</a:t>
            </a:r>
            <a:r>
              <a:rPr lang="en-IN" sz="2400" dirty="0"/>
              <a:t>() {</a:t>
            </a:r>
          </a:p>
          <a:p>
            <a:r>
              <a:rPr lang="en-IN" sz="2400" dirty="0"/>
              <a:t>02     </a:t>
            </a:r>
            <a:r>
              <a:rPr lang="en-IN" sz="2400" dirty="0" err="1"/>
              <a:t>ch</a:t>
            </a:r>
            <a:r>
              <a:rPr lang="en-IN" sz="2400" dirty="0"/>
              <a:t> := make(</a:t>
            </a:r>
            <a:r>
              <a:rPr lang="en-IN" sz="2400" dirty="0" err="1"/>
              <a:t>chan</a:t>
            </a:r>
            <a:r>
              <a:rPr lang="en-IN" sz="2400" dirty="0"/>
              <a:t> string)</a:t>
            </a:r>
          </a:p>
          <a:p>
            <a:r>
              <a:rPr lang="en-IN" sz="2400" dirty="0"/>
              <a:t>03</a:t>
            </a:r>
          </a:p>
          <a:p>
            <a:r>
              <a:rPr lang="en-IN" sz="2400" dirty="0"/>
              <a:t>04     go </a:t>
            </a:r>
            <a:r>
              <a:rPr lang="en-IN" sz="2400" dirty="0" err="1"/>
              <a:t>func</a:t>
            </a:r>
            <a:r>
              <a:rPr lang="en-IN" sz="2400" dirty="0"/>
              <a:t>() {</a:t>
            </a:r>
          </a:p>
          <a:p>
            <a:r>
              <a:rPr lang="en-IN" sz="2400" dirty="0"/>
              <a:t>05         p := &lt;-</a:t>
            </a:r>
            <a:r>
              <a:rPr lang="en-IN" sz="2400" dirty="0" err="1"/>
              <a:t>ch</a:t>
            </a:r>
            <a:endParaRPr lang="en-IN" sz="2400" dirty="0"/>
          </a:p>
          <a:p>
            <a:r>
              <a:rPr lang="en-IN" sz="2400" dirty="0"/>
              <a:t>06</a:t>
            </a:r>
          </a:p>
          <a:p>
            <a:r>
              <a:rPr lang="en-IN" sz="2400" dirty="0"/>
              <a:t>07         // Employee performs work here.</a:t>
            </a:r>
          </a:p>
          <a:p>
            <a:r>
              <a:rPr lang="en-IN" sz="2400" dirty="0"/>
              <a:t>08</a:t>
            </a:r>
          </a:p>
          <a:p>
            <a:r>
              <a:rPr lang="en-IN" sz="2400" dirty="0"/>
              <a:t>09         // Employee is done and free to go.</a:t>
            </a:r>
          </a:p>
          <a:p>
            <a:r>
              <a:rPr lang="en-IN" sz="2400" dirty="0"/>
              <a:t>10     }()</a:t>
            </a:r>
          </a:p>
          <a:p>
            <a:r>
              <a:rPr lang="en-IN" sz="2400" dirty="0"/>
              <a:t>11</a:t>
            </a:r>
          </a:p>
          <a:p>
            <a:r>
              <a:rPr lang="en-IN" sz="2400" dirty="0"/>
              <a:t>12     </a:t>
            </a:r>
            <a:r>
              <a:rPr lang="en-IN" sz="2400" dirty="0" err="1"/>
              <a:t>time.Sleep</a:t>
            </a:r>
            <a:r>
              <a:rPr lang="en-IN" sz="2400" dirty="0"/>
              <a:t>(</a:t>
            </a:r>
            <a:r>
              <a:rPr lang="en-IN" sz="2400" dirty="0" err="1"/>
              <a:t>time.Duration</a:t>
            </a:r>
            <a:r>
              <a:rPr lang="en-IN" sz="2400" dirty="0"/>
              <a:t>(</a:t>
            </a:r>
            <a:r>
              <a:rPr lang="en-IN" sz="2400" dirty="0" err="1"/>
              <a:t>rand.Intn</a:t>
            </a:r>
            <a:r>
              <a:rPr lang="en-IN" sz="2400" dirty="0"/>
              <a:t>(500)) * </a:t>
            </a:r>
            <a:r>
              <a:rPr lang="en-IN" sz="2400" dirty="0" err="1"/>
              <a:t>time.Millisecond</a:t>
            </a:r>
            <a:r>
              <a:rPr lang="en-IN" sz="2400" dirty="0"/>
              <a:t>)</a:t>
            </a:r>
          </a:p>
          <a:p>
            <a:r>
              <a:rPr lang="en-IN" sz="2400" dirty="0"/>
              <a:t>13</a:t>
            </a:r>
          </a:p>
          <a:p>
            <a:r>
              <a:rPr lang="en-IN" sz="2400" dirty="0"/>
              <a:t>14     </a:t>
            </a:r>
            <a:r>
              <a:rPr lang="en-IN" sz="2400" dirty="0" err="1"/>
              <a:t>ch</a:t>
            </a:r>
            <a:r>
              <a:rPr lang="en-IN" sz="2400" dirty="0"/>
              <a:t> &lt;- "paper“ //unknow latency</a:t>
            </a:r>
          </a:p>
          <a:p>
            <a:r>
              <a:rPr lang="en-IN" sz="2400" dirty="0"/>
              <a:t>15 }</a:t>
            </a:r>
          </a:p>
        </p:txBody>
      </p:sp>
    </p:spTree>
    <p:extLst>
      <p:ext uri="{BB962C8B-B14F-4D97-AF65-F5344CB8AC3E}">
        <p14:creationId xmlns:p14="http://schemas.microsoft.com/office/powerpoint/2010/main" val="389899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0B8496-C0D2-4487-8677-8C9677ACC59C}"/>
              </a:ext>
            </a:extLst>
          </p:cNvPr>
          <p:cNvSpPr>
            <a:spLocks noGrp="1"/>
          </p:cNvSpPr>
          <p:nvPr>
            <p:ph idx="1"/>
          </p:nvPr>
        </p:nvSpPr>
        <p:spPr>
          <a:xfrm>
            <a:off x="494071" y="383458"/>
            <a:ext cx="10515600" cy="5675518"/>
          </a:xfrm>
        </p:spPr>
        <p:txBody>
          <a:bodyPr>
            <a:normAutofit fontScale="92500" lnSpcReduction="20000"/>
          </a:bodyPr>
          <a:lstStyle/>
          <a:p>
            <a:r>
              <a:rPr lang="en-IN" dirty="0"/>
              <a:t>On line 02 in listing 5, an Unbuffered channel is created with the attribute that string data will be sent with the signal. Then on line 04, an employee is hired and told to wait for your signal on line 05 before doing their work. Line 05 is the channel receive, causing the employee to block while waiting for the piece of paper you will send. Once the paper is received by the employee, the employee performs the work and then is done and free to go.</a:t>
            </a:r>
          </a:p>
          <a:p>
            <a:endParaRPr lang="en-IN" dirty="0"/>
          </a:p>
          <a:p>
            <a:r>
              <a:rPr lang="en-IN" dirty="0"/>
              <a:t>You as the manager are working concurrently with your new employee. So after you hire the employee on line 04, you find yourself (on line 12) doing what you need to do to unblock and signal the employee. Note, it was unknown just how long it would take to prepare this piece of paper you need to send.</a:t>
            </a:r>
          </a:p>
          <a:p>
            <a:endParaRPr lang="en-IN" dirty="0"/>
          </a:p>
          <a:p>
            <a:r>
              <a:rPr lang="en-IN" dirty="0"/>
              <a:t>Eventually you are ready to signal the employee. On line 14, you perform a signal with data, the data being that piece of paper. Since an Unbuffered channel is being used, you get a guarantee that the employee has received the paper once your send operation completes.</a:t>
            </a:r>
          </a:p>
        </p:txBody>
      </p:sp>
    </p:spTree>
    <p:extLst>
      <p:ext uri="{BB962C8B-B14F-4D97-AF65-F5344CB8AC3E}">
        <p14:creationId xmlns:p14="http://schemas.microsoft.com/office/powerpoint/2010/main" val="384338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78CEA-E685-48C4-9B3C-22524A62B710}"/>
              </a:ext>
            </a:extLst>
          </p:cNvPr>
          <p:cNvSpPr>
            <a:spLocks noGrp="1"/>
          </p:cNvSpPr>
          <p:nvPr>
            <p:ph type="title"/>
          </p:nvPr>
        </p:nvSpPr>
        <p:spPr/>
        <p:txBody>
          <a:bodyPr/>
          <a:lstStyle/>
          <a:p>
            <a:r>
              <a:rPr lang="en-IN" b="1" i="0" dirty="0">
                <a:solidFill>
                  <a:srgbClr val="0C1543"/>
                </a:solidFill>
                <a:effectLst/>
                <a:latin typeface="lato" panose="020F0502020204030203" pitchFamily="34" charset="0"/>
              </a:rPr>
              <a:t>Scenario 2 - Wait For Result</a:t>
            </a:r>
            <a:endParaRPr lang="en-IN" dirty="0"/>
          </a:p>
        </p:txBody>
      </p:sp>
      <p:sp>
        <p:nvSpPr>
          <p:cNvPr id="3" name="Content Placeholder 2">
            <a:extLst>
              <a:ext uri="{FF2B5EF4-FFF2-40B4-BE49-F238E27FC236}">
                <a16:creationId xmlns:a16="http://schemas.microsoft.com/office/drawing/2014/main" id="{83AB6D68-0FF5-46AA-8CEC-FE8E8EE2961D}"/>
              </a:ext>
            </a:extLst>
          </p:cNvPr>
          <p:cNvSpPr>
            <a:spLocks noGrp="1"/>
          </p:cNvSpPr>
          <p:nvPr>
            <p:ph idx="1"/>
          </p:nvPr>
        </p:nvSpPr>
        <p:spPr/>
        <p:txBody>
          <a:bodyPr/>
          <a:lstStyle/>
          <a:p>
            <a:r>
              <a:rPr lang="en-IN" dirty="0"/>
              <a:t>In this next scenario things are reversed. This time you want your new employee to perform a task immediately when they are hired, and you need to wait for the result of their work. You need to wait because you need the paper from them before you can continue.</a:t>
            </a:r>
          </a:p>
        </p:txBody>
      </p:sp>
    </p:spTree>
    <p:extLst>
      <p:ext uri="{BB962C8B-B14F-4D97-AF65-F5344CB8AC3E}">
        <p14:creationId xmlns:p14="http://schemas.microsoft.com/office/powerpoint/2010/main" val="92035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6DDEE9-5301-4AFC-96AB-25E69AF42079}"/>
              </a:ext>
            </a:extLst>
          </p:cNvPr>
          <p:cNvSpPr txBox="1"/>
          <p:nvPr/>
        </p:nvSpPr>
        <p:spPr>
          <a:xfrm>
            <a:off x="804114" y="912436"/>
            <a:ext cx="10109691" cy="4893647"/>
          </a:xfrm>
          <a:prstGeom prst="rect">
            <a:avLst/>
          </a:prstGeom>
          <a:noFill/>
        </p:spPr>
        <p:txBody>
          <a:bodyPr wrap="square">
            <a:spAutoFit/>
          </a:bodyPr>
          <a:lstStyle/>
          <a:p>
            <a:r>
              <a:rPr lang="en-IN" sz="2400" dirty="0"/>
              <a:t>01 </a:t>
            </a:r>
            <a:r>
              <a:rPr lang="en-IN" sz="2400" dirty="0" err="1"/>
              <a:t>func</a:t>
            </a:r>
            <a:r>
              <a:rPr lang="en-IN" sz="2400" dirty="0"/>
              <a:t> </a:t>
            </a:r>
            <a:r>
              <a:rPr lang="en-IN" sz="2400" dirty="0" err="1"/>
              <a:t>waitForResult</a:t>
            </a:r>
            <a:r>
              <a:rPr lang="en-IN" sz="2400" dirty="0"/>
              <a:t>() {</a:t>
            </a:r>
          </a:p>
          <a:p>
            <a:r>
              <a:rPr lang="en-IN" sz="2400" dirty="0"/>
              <a:t>02     </a:t>
            </a:r>
            <a:r>
              <a:rPr lang="en-IN" sz="2400" dirty="0" err="1"/>
              <a:t>ch</a:t>
            </a:r>
            <a:r>
              <a:rPr lang="en-IN" sz="2400" dirty="0"/>
              <a:t> := make(</a:t>
            </a:r>
            <a:r>
              <a:rPr lang="en-IN" sz="2400" dirty="0" err="1"/>
              <a:t>chan</a:t>
            </a:r>
            <a:r>
              <a:rPr lang="en-IN" sz="2400" dirty="0"/>
              <a:t> string)</a:t>
            </a:r>
          </a:p>
          <a:p>
            <a:r>
              <a:rPr lang="en-IN" sz="2400" dirty="0"/>
              <a:t>03</a:t>
            </a:r>
          </a:p>
          <a:p>
            <a:r>
              <a:rPr lang="en-IN" sz="2400" dirty="0"/>
              <a:t>04     go </a:t>
            </a:r>
            <a:r>
              <a:rPr lang="en-IN" sz="2400" dirty="0" err="1"/>
              <a:t>func</a:t>
            </a:r>
            <a:r>
              <a:rPr lang="en-IN" sz="2400" dirty="0"/>
              <a:t>() {</a:t>
            </a:r>
          </a:p>
          <a:p>
            <a:r>
              <a:rPr lang="en-IN" sz="2400" dirty="0"/>
              <a:t>05         </a:t>
            </a:r>
            <a:r>
              <a:rPr lang="en-IN" sz="2400" dirty="0" err="1"/>
              <a:t>time.Sleep</a:t>
            </a:r>
            <a:r>
              <a:rPr lang="en-IN" sz="2400" dirty="0"/>
              <a:t>(</a:t>
            </a:r>
            <a:r>
              <a:rPr lang="en-IN" sz="2400" dirty="0" err="1"/>
              <a:t>time.Duration</a:t>
            </a:r>
            <a:r>
              <a:rPr lang="en-IN" sz="2400" dirty="0"/>
              <a:t>(</a:t>
            </a:r>
            <a:r>
              <a:rPr lang="en-IN" sz="2400" dirty="0" err="1"/>
              <a:t>rand.Intn</a:t>
            </a:r>
            <a:r>
              <a:rPr lang="en-IN" sz="2400" dirty="0"/>
              <a:t>(500)) * </a:t>
            </a:r>
            <a:r>
              <a:rPr lang="en-IN" sz="2400" dirty="0" err="1"/>
              <a:t>time.Millisecond</a:t>
            </a:r>
            <a:r>
              <a:rPr lang="en-IN" sz="2400" dirty="0"/>
              <a:t>)</a:t>
            </a:r>
          </a:p>
          <a:p>
            <a:r>
              <a:rPr lang="en-IN" sz="2400" dirty="0"/>
              <a:t>06</a:t>
            </a:r>
          </a:p>
          <a:p>
            <a:r>
              <a:rPr lang="en-IN" sz="2400" dirty="0"/>
              <a:t>07         </a:t>
            </a:r>
            <a:r>
              <a:rPr lang="en-IN" sz="2400" dirty="0" err="1"/>
              <a:t>ch</a:t>
            </a:r>
            <a:r>
              <a:rPr lang="en-IN" sz="2400" dirty="0"/>
              <a:t> &lt;- "paper"</a:t>
            </a:r>
          </a:p>
          <a:p>
            <a:r>
              <a:rPr lang="en-IN" sz="2400" dirty="0"/>
              <a:t>08</a:t>
            </a:r>
          </a:p>
          <a:p>
            <a:r>
              <a:rPr lang="en-IN" sz="2400" dirty="0"/>
              <a:t>09         // Employee is done and free to go.</a:t>
            </a:r>
          </a:p>
          <a:p>
            <a:r>
              <a:rPr lang="en-IN" sz="2400" dirty="0"/>
              <a:t>10     }()</a:t>
            </a:r>
          </a:p>
          <a:p>
            <a:r>
              <a:rPr lang="en-IN" sz="2400" dirty="0"/>
              <a:t>11</a:t>
            </a:r>
          </a:p>
          <a:p>
            <a:r>
              <a:rPr lang="en-IN" sz="2400" dirty="0"/>
              <a:t>12     p := &lt;-</a:t>
            </a:r>
            <a:r>
              <a:rPr lang="en-IN" sz="2400" dirty="0" err="1"/>
              <a:t>ch</a:t>
            </a:r>
            <a:endParaRPr lang="en-IN" sz="2400" dirty="0"/>
          </a:p>
          <a:p>
            <a:r>
              <a:rPr lang="en-IN" sz="2400" dirty="0"/>
              <a:t>13 }</a:t>
            </a:r>
          </a:p>
        </p:txBody>
      </p:sp>
    </p:spTree>
    <p:extLst>
      <p:ext uri="{BB962C8B-B14F-4D97-AF65-F5344CB8AC3E}">
        <p14:creationId xmlns:p14="http://schemas.microsoft.com/office/powerpoint/2010/main" val="688642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998376-B0EE-454D-AAFA-5D52BB785743}"/>
              </a:ext>
            </a:extLst>
          </p:cNvPr>
          <p:cNvSpPr txBox="1"/>
          <p:nvPr/>
        </p:nvSpPr>
        <p:spPr>
          <a:xfrm>
            <a:off x="530941" y="363793"/>
            <a:ext cx="10884309" cy="5262979"/>
          </a:xfrm>
          <a:prstGeom prst="rect">
            <a:avLst/>
          </a:prstGeom>
          <a:noFill/>
        </p:spPr>
        <p:txBody>
          <a:bodyPr wrap="square">
            <a:spAutoFit/>
          </a:bodyPr>
          <a:lstStyle/>
          <a:p>
            <a:pPr marL="342900" indent="-342900">
              <a:buFont typeface="Arial" panose="020B0604020202020204" pitchFamily="34" charset="0"/>
              <a:buChar char="•"/>
            </a:pPr>
            <a:r>
              <a:rPr lang="en-IN" sz="2400" dirty="0"/>
              <a:t>On line 02 in listing 6, an Unbuffered channel is created with the attribute that string data will be sent with the signal.</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 Then on line 04, an employee is hired and is immediately put to work.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After you hire the employee on line 04, you find yourself next on line 12 waiting for the paper report.</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Once the work is completed by the employee on line 05, they send the result to you on line 07 by performing a channel send with data.</a:t>
            </a:r>
          </a:p>
          <a:p>
            <a:endParaRPr lang="en-IN" sz="2400" dirty="0"/>
          </a:p>
          <a:p>
            <a:pPr marL="342900" indent="-342900">
              <a:buFont typeface="Arial" panose="020B0604020202020204" pitchFamily="34" charset="0"/>
              <a:buChar char="•"/>
            </a:pPr>
            <a:r>
              <a:rPr lang="en-IN" sz="2400" dirty="0"/>
              <a:t>Once the employee has this guarantee, they are done and free to go. In this scenario, you have no idea how long it is going to take the employee to finish the task.</a:t>
            </a:r>
          </a:p>
        </p:txBody>
      </p:sp>
    </p:spTree>
    <p:extLst>
      <p:ext uri="{BB962C8B-B14F-4D97-AF65-F5344CB8AC3E}">
        <p14:creationId xmlns:p14="http://schemas.microsoft.com/office/powerpoint/2010/main" val="223029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0EA057-CAF8-43A4-BDEE-8A20150E2A05}"/>
              </a:ext>
            </a:extLst>
          </p:cNvPr>
          <p:cNvSpPr>
            <a:spLocks noGrp="1"/>
          </p:cNvSpPr>
          <p:nvPr>
            <p:ph idx="1"/>
          </p:nvPr>
        </p:nvSpPr>
        <p:spPr>
          <a:xfrm>
            <a:off x="838200" y="511277"/>
            <a:ext cx="10515600" cy="5665686"/>
          </a:xfrm>
        </p:spPr>
        <p:txBody>
          <a:bodyPr/>
          <a:lstStyle/>
          <a:p>
            <a:endParaRPr lang="en-IN" b="0" i="0" dirty="0">
              <a:solidFill>
                <a:srgbClr val="24292E"/>
              </a:solidFill>
              <a:effectLst/>
              <a:latin typeface="-apple-system"/>
            </a:endParaRPr>
          </a:p>
          <a:p>
            <a:endParaRPr lang="en-IN" dirty="0">
              <a:solidFill>
                <a:srgbClr val="24292E"/>
              </a:solidFill>
              <a:latin typeface="-apple-system"/>
            </a:endParaRPr>
          </a:p>
          <a:p>
            <a:r>
              <a:rPr lang="en-IN" b="0" i="0" dirty="0">
                <a:solidFill>
                  <a:srgbClr val="24292E"/>
                </a:solidFill>
                <a:effectLst/>
                <a:latin typeface="-apple-system"/>
              </a:rPr>
              <a:t>Channels allow goroutines to communicate with each other through the use of </a:t>
            </a:r>
            <a:r>
              <a:rPr lang="en-IN" b="0" i="0" dirty="0" err="1">
                <a:solidFill>
                  <a:srgbClr val="24292E"/>
                </a:solidFill>
                <a:effectLst/>
                <a:latin typeface="-apple-system"/>
              </a:rPr>
              <a:t>signaling</a:t>
            </a:r>
            <a:r>
              <a:rPr lang="en-IN" b="0" i="0" dirty="0">
                <a:solidFill>
                  <a:srgbClr val="24292E"/>
                </a:solidFill>
                <a:effectLst/>
                <a:latin typeface="-apple-system"/>
              </a:rPr>
              <a:t> semantics.</a:t>
            </a:r>
          </a:p>
          <a:p>
            <a:endParaRPr lang="en-IN" dirty="0">
              <a:solidFill>
                <a:srgbClr val="24292E"/>
              </a:solidFill>
              <a:latin typeface="-apple-system"/>
            </a:endParaRPr>
          </a:p>
          <a:p>
            <a:r>
              <a:rPr lang="en-IN" b="0" i="0" dirty="0">
                <a:solidFill>
                  <a:srgbClr val="24292E"/>
                </a:solidFill>
                <a:effectLst/>
                <a:latin typeface="-apple-system"/>
              </a:rPr>
              <a:t>Channels accomplish this </a:t>
            </a:r>
            <a:r>
              <a:rPr lang="en-IN" b="0" i="0" dirty="0" err="1">
                <a:solidFill>
                  <a:srgbClr val="24292E"/>
                </a:solidFill>
                <a:effectLst/>
                <a:latin typeface="-apple-system"/>
              </a:rPr>
              <a:t>signaling</a:t>
            </a:r>
            <a:r>
              <a:rPr lang="en-IN" b="0" i="0" dirty="0">
                <a:solidFill>
                  <a:srgbClr val="24292E"/>
                </a:solidFill>
                <a:effectLst/>
                <a:latin typeface="-apple-system"/>
              </a:rPr>
              <a:t> through the use of sending/receiving data or by identifying state changes on individual channels.</a:t>
            </a:r>
            <a:endParaRPr lang="en-IN" dirty="0"/>
          </a:p>
        </p:txBody>
      </p:sp>
    </p:spTree>
    <p:extLst>
      <p:ext uri="{BB962C8B-B14F-4D97-AF65-F5344CB8AC3E}">
        <p14:creationId xmlns:p14="http://schemas.microsoft.com/office/powerpoint/2010/main" val="23068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B5D8-E2F7-4EEF-9FD1-C8356748DA2A}"/>
              </a:ext>
            </a:extLst>
          </p:cNvPr>
          <p:cNvSpPr>
            <a:spLocks noGrp="1"/>
          </p:cNvSpPr>
          <p:nvPr>
            <p:ph type="title"/>
          </p:nvPr>
        </p:nvSpPr>
        <p:spPr/>
        <p:txBody>
          <a:bodyPr/>
          <a:lstStyle/>
          <a:p>
            <a:r>
              <a:rPr lang="en-IN" b="1" i="0" dirty="0">
                <a:solidFill>
                  <a:srgbClr val="0C1543"/>
                </a:solidFill>
                <a:effectLst/>
                <a:latin typeface="lato" panose="020F0502020204030203" pitchFamily="34" charset="0"/>
              </a:rPr>
              <a:t>Cost/Benefit</a:t>
            </a:r>
            <a:endParaRPr lang="en-IN" dirty="0"/>
          </a:p>
        </p:txBody>
      </p:sp>
      <p:sp>
        <p:nvSpPr>
          <p:cNvPr id="3" name="Content Placeholder 2">
            <a:extLst>
              <a:ext uri="{FF2B5EF4-FFF2-40B4-BE49-F238E27FC236}">
                <a16:creationId xmlns:a16="http://schemas.microsoft.com/office/drawing/2014/main" id="{06DB1ECB-9F04-4771-A383-B27CE6A4288E}"/>
              </a:ext>
            </a:extLst>
          </p:cNvPr>
          <p:cNvSpPr>
            <a:spLocks noGrp="1"/>
          </p:cNvSpPr>
          <p:nvPr>
            <p:ph idx="1"/>
          </p:nvPr>
        </p:nvSpPr>
        <p:spPr/>
        <p:txBody>
          <a:bodyPr/>
          <a:lstStyle/>
          <a:p>
            <a:r>
              <a:rPr lang="en-IN" dirty="0"/>
              <a:t>In the </a:t>
            </a:r>
            <a:r>
              <a:rPr lang="en-IN" b="1" dirty="0"/>
              <a:t>Wait For Task</a:t>
            </a:r>
            <a:r>
              <a:rPr lang="en-IN" dirty="0"/>
              <a:t> scenario, the employee has no idea how long it’s going to take for you to send that paper.</a:t>
            </a:r>
          </a:p>
          <a:p>
            <a:endParaRPr lang="en-IN" sz="900" dirty="0"/>
          </a:p>
          <a:p>
            <a:r>
              <a:rPr lang="en-IN" dirty="0"/>
              <a:t>In the </a:t>
            </a:r>
            <a:r>
              <a:rPr lang="en-IN" b="1" dirty="0"/>
              <a:t>Wait For Result</a:t>
            </a:r>
            <a:r>
              <a:rPr lang="en-IN" dirty="0"/>
              <a:t> scenario, you have no idea how long it’s going to take the employee to send you that result.</a:t>
            </a:r>
          </a:p>
          <a:p>
            <a:endParaRPr lang="en-IN" sz="900" dirty="0"/>
          </a:p>
          <a:p>
            <a:r>
              <a:rPr lang="en-IN" dirty="0"/>
              <a:t>In both scenarios, this unknown latency is something we have to live with because the guarantee is required. The logic doesn’t work without this guaranteed </a:t>
            </a:r>
            <a:r>
              <a:rPr lang="en-IN" dirty="0" err="1"/>
              <a:t>behavior</a:t>
            </a:r>
            <a:r>
              <a:rPr lang="en-IN" dirty="0"/>
              <a:t>.</a:t>
            </a:r>
          </a:p>
        </p:txBody>
      </p:sp>
    </p:spTree>
    <p:extLst>
      <p:ext uri="{BB962C8B-B14F-4D97-AF65-F5344CB8AC3E}">
        <p14:creationId xmlns:p14="http://schemas.microsoft.com/office/powerpoint/2010/main" val="237087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9D02-8C3C-4979-AF81-3840A5547CF6}"/>
              </a:ext>
            </a:extLst>
          </p:cNvPr>
          <p:cNvSpPr>
            <a:spLocks noGrp="1"/>
          </p:cNvSpPr>
          <p:nvPr>
            <p:ph type="title"/>
          </p:nvPr>
        </p:nvSpPr>
        <p:spPr/>
        <p:txBody>
          <a:bodyPr>
            <a:normAutofit/>
          </a:bodyPr>
          <a:lstStyle/>
          <a:p>
            <a:r>
              <a:rPr lang="en-IN" b="1" i="0" dirty="0">
                <a:solidFill>
                  <a:srgbClr val="0C1543"/>
                </a:solidFill>
                <a:effectLst/>
                <a:latin typeface="lato" panose="020F0502020204030203" pitchFamily="34" charset="0"/>
              </a:rPr>
              <a:t>Signal With Data - Buffered Channels &gt;1</a:t>
            </a:r>
            <a:endParaRPr lang="en-IN" dirty="0"/>
          </a:p>
        </p:txBody>
      </p:sp>
      <p:sp>
        <p:nvSpPr>
          <p:cNvPr id="3" name="Content Placeholder 2">
            <a:extLst>
              <a:ext uri="{FF2B5EF4-FFF2-40B4-BE49-F238E27FC236}">
                <a16:creationId xmlns:a16="http://schemas.microsoft.com/office/drawing/2014/main" id="{178BA9DA-3D32-4B8E-93F9-381B23632DAF}"/>
              </a:ext>
            </a:extLst>
          </p:cNvPr>
          <p:cNvSpPr>
            <a:spLocks noGrp="1"/>
          </p:cNvSpPr>
          <p:nvPr>
            <p:ph idx="1"/>
          </p:nvPr>
        </p:nvSpPr>
        <p:spPr/>
        <p:txBody>
          <a:bodyPr/>
          <a:lstStyle/>
          <a:p>
            <a:pPr algn="l"/>
            <a:r>
              <a:rPr lang="en-IN" b="0" i="0" dirty="0">
                <a:solidFill>
                  <a:srgbClr val="0C1543"/>
                </a:solidFill>
                <a:effectLst/>
              </a:rPr>
              <a:t>A Buffered channel has a well defined space that can be used to store the data being sent.</a:t>
            </a:r>
          </a:p>
          <a:p>
            <a:pPr algn="l"/>
            <a:endParaRPr lang="en-IN" dirty="0">
              <a:solidFill>
                <a:srgbClr val="0C1543"/>
              </a:solidFill>
            </a:endParaRPr>
          </a:p>
          <a:p>
            <a:pPr algn="l"/>
            <a:r>
              <a:rPr lang="en-IN" dirty="0">
                <a:solidFill>
                  <a:srgbClr val="0C1543"/>
                </a:solidFill>
                <a:latin typeface="lato" panose="020F0502020204030203" pitchFamily="34" charset="0"/>
              </a:rPr>
              <a:t>T</a:t>
            </a:r>
            <a:r>
              <a:rPr lang="en-IN" b="0" i="0" dirty="0">
                <a:solidFill>
                  <a:srgbClr val="0C1543"/>
                </a:solidFill>
                <a:effectLst/>
                <a:latin typeface="lato" panose="020F0502020204030203" pitchFamily="34" charset="0"/>
              </a:rPr>
              <a:t>hese two scenarios come into play: </a:t>
            </a:r>
            <a:r>
              <a:rPr lang="en-IN" b="1" i="0" dirty="0">
                <a:solidFill>
                  <a:srgbClr val="0C1543"/>
                </a:solidFill>
                <a:effectLst/>
                <a:latin typeface="lato" panose="020F0502020204030203" pitchFamily="34" charset="0"/>
              </a:rPr>
              <a:t>Fan Out</a:t>
            </a:r>
            <a:r>
              <a:rPr lang="en-IN" b="0" i="0" dirty="0">
                <a:solidFill>
                  <a:srgbClr val="0C1543"/>
                </a:solidFill>
                <a:effectLst/>
                <a:latin typeface="lato" panose="020F0502020204030203" pitchFamily="34" charset="0"/>
              </a:rPr>
              <a:t> and </a:t>
            </a:r>
            <a:r>
              <a:rPr lang="en-IN" b="1" i="0" dirty="0">
                <a:solidFill>
                  <a:srgbClr val="0C1543"/>
                </a:solidFill>
                <a:effectLst/>
                <a:latin typeface="lato" panose="020F0502020204030203" pitchFamily="34" charset="0"/>
              </a:rPr>
              <a:t>Drop</a:t>
            </a:r>
            <a:r>
              <a:rPr lang="en-IN" b="0" i="0" dirty="0">
                <a:solidFill>
                  <a:srgbClr val="0C1543"/>
                </a:solidFill>
                <a:effectLst/>
                <a:latin typeface="lato" panose="020F0502020204030203" pitchFamily="34" charset="0"/>
              </a:rPr>
              <a:t>.</a:t>
            </a:r>
            <a:endParaRPr lang="en-IN" dirty="0"/>
          </a:p>
        </p:txBody>
      </p:sp>
    </p:spTree>
    <p:extLst>
      <p:ext uri="{BB962C8B-B14F-4D97-AF65-F5344CB8AC3E}">
        <p14:creationId xmlns:p14="http://schemas.microsoft.com/office/powerpoint/2010/main" val="150405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41E4D-EACF-4450-B35D-77B696337F8E}"/>
              </a:ext>
            </a:extLst>
          </p:cNvPr>
          <p:cNvSpPr>
            <a:spLocks noGrp="1"/>
          </p:cNvSpPr>
          <p:nvPr>
            <p:ph idx="1"/>
          </p:nvPr>
        </p:nvSpPr>
        <p:spPr>
          <a:xfrm>
            <a:off x="838200" y="432619"/>
            <a:ext cx="10515600" cy="5744344"/>
          </a:xfrm>
        </p:spPr>
        <p:txBody>
          <a:bodyPr/>
          <a:lstStyle/>
          <a:p>
            <a:pPr algn="l"/>
            <a:r>
              <a:rPr lang="en-IN" b="0" i="0" dirty="0">
                <a:solidFill>
                  <a:srgbClr val="0C1543"/>
                </a:solidFill>
                <a:effectLst/>
              </a:rPr>
              <a:t>So how do you decide how much space you need? Answer these questions:</a:t>
            </a:r>
          </a:p>
          <a:p>
            <a:pPr algn="l"/>
            <a:endParaRPr lang="en-IN" b="0" i="0" dirty="0">
              <a:solidFill>
                <a:srgbClr val="0C1543"/>
              </a:solidFill>
              <a:effectLst/>
            </a:endParaRPr>
          </a:p>
          <a:p>
            <a:pPr algn="l">
              <a:buFont typeface="Arial" panose="020B0604020202020204" pitchFamily="34" charset="0"/>
              <a:buChar char="•"/>
            </a:pPr>
            <a:r>
              <a:rPr lang="en-IN" b="0" i="0" dirty="0">
                <a:solidFill>
                  <a:srgbClr val="0C1543"/>
                </a:solidFill>
                <a:effectLst/>
              </a:rPr>
              <a:t>Do I have a well defined amount of work to be completed?</a:t>
            </a:r>
          </a:p>
          <a:p>
            <a:pPr marL="742950" lvl="1" indent="-285750" algn="l">
              <a:buFont typeface="Arial" panose="020B0604020202020204" pitchFamily="34" charset="0"/>
              <a:buChar char="•"/>
            </a:pPr>
            <a:r>
              <a:rPr lang="en-IN" b="0" i="0" dirty="0">
                <a:solidFill>
                  <a:srgbClr val="0C1543"/>
                </a:solidFill>
                <a:effectLst/>
              </a:rPr>
              <a:t>How much work is there?</a:t>
            </a:r>
          </a:p>
          <a:p>
            <a:pPr marL="457200" lvl="1" indent="0" algn="l">
              <a:buNone/>
            </a:pPr>
            <a:endParaRPr lang="en-IN" b="0" i="0" dirty="0">
              <a:solidFill>
                <a:srgbClr val="0C1543"/>
              </a:solidFill>
              <a:effectLst/>
            </a:endParaRPr>
          </a:p>
          <a:p>
            <a:pPr algn="l">
              <a:buFont typeface="Arial" panose="020B0604020202020204" pitchFamily="34" charset="0"/>
              <a:buChar char="•"/>
            </a:pPr>
            <a:r>
              <a:rPr lang="en-IN" b="0" i="0" dirty="0">
                <a:solidFill>
                  <a:srgbClr val="0C1543"/>
                </a:solidFill>
                <a:effectLst/>
              </a:rPr>
              <a:t>If my employee can’t keep up, can I discard any new work?</a:t>
            </a:r>
          </a:p>
          <a:p>
            <a:pPr algn="l">
              <a:buFont typeface="Arial" panose="020B0604020202020204" pitchFamily="34" charset="0"/>
              <a:buChar char="•"/>
            </a:pPr>
            <a:endParaRPr lang="en-IN" b="0" i="0" dirty="0">
              <a:solidFill>
                <a:srgbClr val="0C1543"/>
              </a:solidFill>
              <a:effectLst/>
            </a:endParaRPr>
          </a:p>
          <a:p>
            <a:pPr algn="l">
              <a:buFont typeface="Arial" panose="020B0604020202020204" pitchFamily="34" charset="0"/>
              <a:buChar char="•"/>
            </a:pPr>
            <a:r>
              <a:rPr lang="en-IN" b="0" i="0" dirty="0">
                <a:solidFill>
                  <a:srgbClr val="0C1543"/>
                </a:solidFill>
                <a:effectLst/>
              </a:rPr>
              <a:t>What level of risk am I willing to accept if my program terminates unexpectedly?</a:t>
            </a:r>
          </a:p>
          <a:p>
            <a:pPr marL="742950" lvl="1" indent="-285750" algn="l">
              <a:buFont typeface="Arial" panose="020B0604020202020204" pitchFamily="34" charset="0"/>
              <a:buChar char="•"/>
            </a:pPr>
            <a:r>
              <a:rPr lang="en-IN" b="0" i="0" dirty="0">
                <a:solidFill>
                  <a:srgbClr val="0C1543"/>
                </a:solidFill>
                <a:effectLst/>
              </a:rPr>
              <a:t>Anything waiting in the buffer will be lost.</a:t>
            </a:r>
          </a:p>
          <a:p>
            <a:endParaRPr lang="en-IN" dirty="0"/>
          </a:p>
        </p:txBody>
      </p:sp>
    </p:spTree>
    <p:extLst>
      <p:ext uri="{BB962C8B-B14F-4D97-AF65-F5344CB8AC3E}">
        <p14:creationId xmlns:p14="http://schemas.microsoft.com/office/powerpoint/2010/main" val="46051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B09B-8F71-4DDD-926A-3D57EE1D44F7}"/>
              </a:ext>
            </a:extLst>
          </p:cNvPr>
          <p:cNvSpPr>
            <a:spLocks noGrp="1"/>
          </p:cNvSpPr>
          <p:nvPr>
            <p:ph type="title"/>
          </p:nvPr>
        </p:nvSpPr>
        <p:spPr/>
        <p:txBody>
          <a:bodyPr/>
          <a:lstStyle/>
          <a:p>
            <a:r>
              <a:rPr lang="en-IN" b="1" i="0" dirty="0">
                <a:solidFill>
                  <a:srgbClr val="0C1543"/>
                </a:solidFill>
                <a:effectLst/>
                <a:latin typeface="lato" panose="020F0502020204030203" pitchFamily="34" charset="0"/>
              </a:rPr>
              <a:t>Scenario 1 - Fan Out</a:t>
            </a:r>
            <a:endParaRPr lang="en-IN" dirty="0"/>
          </a:p>
        </p:txBody>
      </p:sp>
      <p:sp>
        <p:nvSpPr>
          <p:cNvPr id="3" name="Content Placeholder 2">
            <a:extLst>
              <a:ext uri="{FF2B5EF4-FFF2-40B4-BE49-F238E27FC236}">
                <a16:creationId xmlns:a16="http://schemas.microsoft.com/office/drawing/2014/main" id="{6EB0B16B-3515-4AFD-9226-30D207431200}"/>
              </a:ext>
            </a:extLst>
          </p:cNvPr>
          <p:cNvSpPr>
            <a:spLocks noGrp="1"/>
          </p:cNvSpPr>
          <p:nvPr>
            <p:ph idx="1"/>
          </p:nvPr>
        </p:nvSpPr>
        <p:spPr/>
        <p:txBody>
          <a:bodyPr>
            <a:normAutofit/>
          </a:bodyPr>
          <a:lstStyle/>
          <a:p>
            <a:pPr algn="l"/>
            <a:r>
              <a:rPr lang="en-IN" b="0" i="0" dirty="0">
                <a:solidFill>
                  <a:srgbClr val="0C1543"/>
                </a:solidFill>
                <a:effectLst/>
              </a:rPr>
              <a:t>A fan out pattern allows you to throw a well defined number of employees at a problem who work concurrently.</a:t>
            </a:r>
          </a:p>
          <a:p>
            <a:pPr algn="l"/>
            <a:r>
              <a:rPr lang="en-IN" b="0" i="0" dirty="0">
                <a:solidFill>
                  <a:srgbClr val="0C1543"/>
                </a:solidFill>
                <a:effectLst/>
              </a:rPr>
              <a:t> Since you have one employee for every task, you know exactly how many reports you will receive.</a:t>
            </a:r>
          </a:p>
          <a:p>
            <a:pPr algn="l"/>
            <a:r>
              <a:rPr lang="en-IN" b="0" i="0" dirty="0">
                <a:solidFill>
                  <a:srgbClr val="0C1543"/>
                </a:solidFill>
                <a:effectLst/>
              </a:rPr>
              <a:t>You can make sure there is the right amount of space in your box to receive all those reports. </a:t>
            </a:r>
          </a:p>
          <a:p>
            <a:endParaRPr lang="en-IN" dirty="0"/>
          </a:p>
        </p:txBody>
      </p:sp>
    </p:spTree>
    <p:extLst>
      <p:ext uri="{BB962C8B-B14F-4D97-AF65-F5344CB8AC3E}">
        <p14:creationId xmlns:p14="http://schemas.microsoft.com/office/powerpoint/2010/main" val="242134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9A996-1FAE-4CE6-8F07-2B769DA8C64F}"/>
              </a:ext>
            </a:extLst>
          </p:cNvPr>
          <p:cNvSpPr>
            <a:spLocks noGrp="1"/>
          </p:cNvSpPr>
          <p:nvPr>
            <p:ph idx="1"/>
          </p:nvPr>
        </p:nvSpPr>
        <p:spPr>
          <a:xfrm>
            <a:off x="838200" y="698090"/>
            <a:ext cx="10515600" cy="5478873"/>
          </a:xfrm>
        </p:spPr>
        <p:txBody>
          <a:bodyPr/>
          <a:lstStyle/>
          <a:p>
            <a:pPr algn="l"/>
            <a:r>
              <a:rPr lang="en-IN" b="0" i="0" dirty="0">
                <a:solidFill>
                  <a:srgbClr val="0C1543"/>
                </a:solidFill>
                <a:effectLst/>
              </a:rPr>
              <a:t>This has the benefit of your employees not needing to wait for you to submit their report.</a:t>
            </a:r>
          </a:p>
          <a:p>
            <a:pPr algn="l"/>
            <a:r>
              <a:rPr lang="en-IN" b="0" i="0" dirty="0">
                <a:solidFill>
                  <a:srgbClr val="0C1543"/>
                </a:solidFill>
                <a:effectLst/>
              </a:rPr>
              <a:t>They do however need to each take a turn placing the report in your box if they arrive at the box at or near the same time.</a:t>
            </a:r>
          </a:p>
          <a:p>
            <a:pPr algn="l"/>
            <a:r>
              <a:rPr lang="en-IN" b="0" i="0" dirty="0">
                <a:solidFill>
                  <a:srgbClr val="0C1543"/>
                </a:solidFill>
                <a:effectLst/>
              </a:rPr>
              <a:t>Imagine you are the manager again but this time you hire a team of employees. You have an individual task you want each employee to perform. As each individual employee finishes their task, they need to provide you with a paper report that must be placed in your box on your desk</a:t>
            </a:r>
          </a:p>
          <a:p>
            <a:endParaRPr lang="en-IN" dirty="0"/>
          </a:p>
        </p:txBody>
      </p:sp>
    </p:spTree>
    <p:extLst>
      <p:ext uri="{BB962C8B-B14F-4D97-AF65-F5344CB8AC3E}">
        <p14:creationId xmlns:p14="http://schemas.microsoft.com/office/powerpoint/2010/main" val="104356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B02333-EB88-42A5-8777-1C35B9410D64}"/>
              </a:ext>
            </a:extLst>
          </p:cNvPr>
          <p:cNvSpPr>
            <a:spLocks noGrp="1"/>
          </p:cNvSpPr>
          <p:nvPr>
            <p:ph idx="1"/>
          </p:nvPr>
        </p:nvSpPr>
        <p:spPr>
          <a:xfrm>
            <a:off x="838200" y="314632"/>
            <a:ext cx="10515600" cy="6204155"/>
          </a:xfrm>
        </p:spPr>
        <p:txBody>
          <a:bodyPr>
            <a:normAutofit fontScale="77500" lnSpcReduction="20000"/>
          </a:bodyPr>
          <a:lstStyle/>
          <a:p>
            <a:r>
              <a:rPr lang="en-IN" dirty="0"/>
              <a:t>01 </a:t>
            </a:r>
            <a:r>
              <a:rPr lang="en-IN" dirty="0" err="1"/>
              <a:t>func</a:t>
            </a:r>
            <a:r>
              <a:rPr lang="en-IN" dirty="0"/>
              <a:t> </a:t>
            </a:r>
            <a:r>
              <a:rPr lang="en-IN" dirty="0" err="1"/>
              <a:t>fanOut</a:t>
            </a:r>
            <a:r>
              <a:rPr lang="en-IN" dirty="0"/>
              <a:t>() {</a:t>
            </a:r>
          </a:p>
          <a:p>
            <a:r>
              <a:rPr lang="en-IN" dirty="0"/>
              <a:t>02     emps := 20</a:t>
            </a:r>
          </a:p>
          <a:p>
            <a:r>
              <a:rPr lang="en-IN" dirty="0"/>
              <a:t>03     </a:t>
            </a:r>
            <a:r>
              <a:rPr lang="en-IN" dirty="0" err="1"/>
              <a:t>ch</a:t>
            </a:r>
            <a:r>
              <a:rPr lang="en-IN" dirty="0"/>
              <a:t> := make(</a:t>
            </a:r>
            <a:r>
              <a:rPr lang="en-IN" dirty="0" err="1"/>
              <a:t>chan</a:t>
            </a:r>
            <a:r>
              <a:rPr lang="en-IN" dirty="0"/>
              <a:t> string, emps)</a:t>
            </a:r>
          </a:p>
          <a:p>
            <a:r>
              <a:rPr lang="en-IN" dirty="0"/>
              <a:t>04</a:t>
            </a:r>
          </a:p>
          <a:p>
            <a:r>
              <a:rPr lang="en-IN" dirty="0"/>
              <a:t>05     for e := 0; e &lt; emps; e++ {</a:t>
            </a:r>
          </a:p>
          <a:p>
            <a:r>
              <a:rPr lang="en-IN" dirty="0"/>
              <a:t>06         go </a:t>
            </a:r>
            <a:r>
              <a:rPr lang="en-IN" dirty="0" err="1"/>
              <a:t>func</a:t>
            </a:r>
            <a:r>
              <a:rPr lang="en-IN" dirty="0"/>
              <a:t>() {</a:t>
            </a:r>
          </a:p>
          <a:p>
            <a:r>
              <a:rPr lang="en-IN" dirty="0"/>
              <a:t>07             </a:t>
            </a:r>
            <a:r>
              <a:rPr lang="en-IN" dirty="0" err="1"/>
              <a:t>time.Sleep</a:t>
            </a:r>
            <a:r>
              <a:rPr lang="en-IN" dirty="0"/>
              <a:t>(</a:t>
            </a:r>
            <a:r>
              <a:rPr lang="en-IN" dirty="0" err="1"/>
              <a:t>time.Duration</a:t>
            </a:r>
            <a:r>
              <a:rPr lang="en-IN" dirty="0"/>
              <a:t>(</a:t>
            </a:r>
            <a:r>
              <a:rPr lang="en-IN" dirty="0" err="1"/>
              <a:t>rand.Intn</a:t>
            </a:r>
            <a:r>
              <a:rPr lang="en-IN" dirty="0"/>
              <a:t>(200)) * </a:t>
            </a:r>
            <a:r>
              <a:rPr lang="en-IN" dirty="0" err="1"/>
              <a:t>time.Millisecond</a:t>
            </a:r>
            <a:r>
              <a:rPr lang="en-IN" dirty="0"/>
              <a:t>)</a:t>
            </a:r>
          </a:p>
          <a:p>
            <a:r>
              <a:rPr lang="en-IN" dirty="0"/>
              <a:t>08             </a:t>
            </a:r>
            <a:r>
              <a:rPr lang="en-IN" dirty="0" err="1"/>
              <a:t>ch</a:t>
            </a:r>
            <a:r>
              <a:rPr lang="en-IN" dirty="0"/>
              <a:t> &lt;- "paper"</a:t>
            </a:r>
          </a:p>
          <a:p>
            <a:r>
              <a:rPr lang="en-IN" dirty="0"/>
              <a:t>09         }()</a:t>
            </a:r>
          </a:p>
          <a:p>
            <a:r>
              <a:rPr lang="en-IN" dirty="0"/>
              <a:t>10     }</a:t>
            </a:r>
          </a:p>
          <a:p>
            <a:r>
              <a:rPr lang="en-IN" dirty="0"/>
              <a:t>11</a:t>
            </a:r>
          </a:p>
          <a:p>
            <a:r>
              <a:rPr lang="en-IN" dirty="0"/>
              <a:t>12     for emps &gt; 0 {</a:t>
            </a:r>
          </a:p>
          <a:p>
            <a:r>
              <a:rPr lang="en-IN" dirty="0"/>
              <a:t>13         p := &lt;-</a:t>
            </a:r>
            <a:r>
              <a:rPr lang="en-IN" dirty="0" err="1"/>
              <a:t>ch</a:t>
            </a:r>
            <a:endParaRPr lang="en-IN" dirty="0"/>
          </a:p>
          <a:p>
            <a:r>
              <a:rPr lang="en-IN" dirty="0"/>
              <a:t>14         </a:t>
            </a:r>
            <a:r>
              <a:rPr lang="en-IN" dirty="0" err="1"/>
              <a:t>fmt.Println</a:t>
            </a:r>
            <a:r>
              <a:rPr lang="en-IN" dirty="0"/>
              <a:t>(p)</a:t>
            </a:r>
          </a:p>
          <a:p>
            <a:r>
              <a:rPr lang="en-IN" dirty="0"/>
              <a:t>15         emps--</a:t>
            </a:r>
          </a:p>
          <a:p>
            <a:r>
              <a:rPr lang="en-IN" dirty="0"/>
              <a:t>16     }</a:t>
            </a:r>
          </a:p>
          <a:p>
            <a:r>
              <a:rPr lang="en-IN" dirty="0"/>
              <a:t>17 }</a:t>
            </a:r>
          </a:p>
        </p:txBody>
      </p:sp>
    </p:spTree>
    <p:extLst>
      <p:ext uri="{BB962C8B-B14F-4D97-AF65-F5344CB8AC3E}">
        <p14:creationId xmlns:p14="http://schemas.microsoft.com/office/powerpoint/2010/main" val="4231784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6D18C4-BEDD-404D-BAAF-EB1F795F2F28}"/>
              </a:ext>
            </a:extLst>
          </p:cNvPr>
          <p:cNvSpPr>
            <a:spLocks noGrp="1"/>
          </p:cNvSpPr>
          <p:nvPr>
            <p:ph idx="1"/>
          </p:nvPr>
        </p:nvSpPr>
        <p:spPr>
          <a:xfrm>
            <a:off x="838200" y="521110"/>
            <a:ext cx="10515600" cy="5655853"/>
          </a:xfrm>
        </p:spPr>
        <p:txBody>
          <a:bodyPr>
            <a:normAutofit fontScale="92500" lnSpcReduction="20000"/>
          </a:bodyPr>
          <a:lstStyle/>
          <a:p>
            <a:r>
              <a:rPr lang="en-IN" dirty="0"/>
              <a:t>On line 03 in listing 7, a Buffered channel is created with the attribute that string data will be sent with the signal. This time the channel is created with 20 buffers thanks to the emps variable declared on line 02.</a:t>
            </a:r>
          </a:p>
          <a:p>
            <a:endParaRPr lang="en-IN" dirty="0"/>
          </a:p>
          <a:p>
            <a:r>
              <a:rPr lang="en-IN" dirty="0"/>
              <a:t>Between lines 05 through 10, 20 employees are hired and they immediately get to work. You have no idea how long each employee is going to take on line 07. Then on line 08, the employees send the paper report but this time the send does not block waiting for a receive. Since there is room in the box for each employee, the send on the channel is only competing with other employees that may want to send their report at or near the same time.</a:t>
            </a:r>
          </a:p>
          <a:p>
            <a:endParaRPr lang="en-IN" dirty="0"/>
          </a:p>
          <a:p>
            <a:r>
              <a:rPr lang="en-IN" dirty="0"/>
              <a:t>The code between lines 12 through 16 is all you. This is where you wait for all 20 employees to finish their work and send their report. On line 12, you are in a loop and on line 13 you are blocked in a channel receive waiting for your reports. Once a report is received, the report is printed on line 14 and the local counter variable is decremented to indicate an employee is done.</a:t>
            </a:r>
          </a:p>
        </p:txBody>
      </p:sp>
    </p:spTree>
    <p:extLst>
      <p:ext uri="{BB962C8B-B14F-4D97-AF65-F5344CB8AC3E}">
        <p14:creationId xmlns:p14="http://schemas.microsoft.com/office/powerpoint/2010/main" val="77542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05788-E4A2-4CDF-97B4-D40B2771B03A}"/>
              </a:ext>
            </a:extLst>
          </p:cNvPr>
          <p:cNvSpPr>
            <a:spLocks noGrp="1"/>
          </p:cNvSpPr>
          <p:nvPr>
            <p:ph type="title"/>
          </p:nvPr>
        </p:nvSpPr>
        <p:spPr/>
        <p:txBody>
          <a:bodyPr/>
          <a:lstStyle/>
          <a:p>
            <a:r>
              <a:rPr lang="en-IN" b="1" i="0" dirty="0">
                <a:solidFill>
                  <a:srgbClr val="0C1543"/>
                </a:solidFill>
                <a:effectLst/>
                <a:latin typeface="lato" panose="020F0502020204030203" pitchFamily="34" charset="0"/>
              </a:rPr>
              <a:t>Scenario 2 - Drop</a:t>
            </a:r>
            <a:endParaRPr lang="en-IN" dirty="0"/>
          </a:p>
        </p:txBody>
      </p:sp>
      <p:sp>
        <p:nvSpPr>
          <p:cNvPr id="3" name="Content Placeholder 2">
            <a:extLst>
              <a:ext uri="{FF2B5EF4-FFF2-40B4-BE49-F238E27FC236}">
                <a16:creationId xmlns:a16="http://schemas.microsoft.com/office/drawing/2014/main" id="{31761009-CFDC-4927-B01C-AA5DB74A34E2}"/>
              </a:ext>
            </a:extLst>
          </p:cNvPr>
          <p:cNvSpPr>
            <a:spLocks noGrp="1"/>
          </p:cNvSpPr>
          <p:nvPr>
            <p:ph idx="1"/>
          </p:nvPr>
        </p:nvSpPr>
        <p:spPr/>
        <p:txBody>
          <a:bodyPr/>
          <a:lstStyle/>
          <a:p>
            <a:r>
              <a:rPr lang="en-IN" b="0" i="0" dirty="0">
                <a:solidFill>
                  <a:srgbClr val="0C1543"/>
                </a:solidFill>
                <a:effectLst/>
              </a:rPr>
              <a:t>A drop pattern allows you to throw work away when your employee(s) are at capacity.</a:t>
            </a:r>
          </a:p>
          <a:p>
            <a:r>
              <a:rPr lang="en-IN" b="0" i="0" dirty="0">
                <a:solidFill>
                  <a:srgbClr val="0C1543"/>
                </a:solidFill>
                <a:effectLst/>
              </a:rPr>
              <a:t>This has the benefit of continuing to accepting work from your clients and never applying back pressure or latency in the acceptance of that work. </a:t>
            </a:r>
          </a:p>
          <a:p>
            <a:r>
              <a:rPr lang="en-IN" b="0" i="0" dirty="0">
                <a:solidFill>
                  <a:srgbClr val="0C1543"/>
                </a:solidFill>
                <a:effectLst/>
              </a:rPr>
              <a:t>The key here is knowing when you are truly at capacity so you don’t under or over commit to the amount of work you will attempt to get done.</a:t>
            </a:r>
            <a:endParaRPr lang="en-IN" dirty="0"/>
          </a:p>
        </p:txBody>
      </p:sp>
    </p:spTree>
    <p:extLst>
      <p:ext uri="{BB962C8B-B14F-4D97-AF65-F5344CB8AC3E}">
        <p14:creationId xmlns:p14="http://schemas.microsoft.com/office/powerpoint/2010/main" val="236862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DED070-9052-4F39-824A-76FE49EFC615}"/>
              </a:ext>
            </a:extLst>
          </p:cNvPr>
          <p:cNvSpPr>
            <a:spLocks noGrp="1"/>
          </p:cNvSpPr>
          <p:nvPr>
            <p:ph idx="1"/>
          </p:nvPr>
        </p:nvSpPr>
        <p:spPr>
          <a:xfrm>
            <a:off x="838200" y="422787"/>
            <a:ext cx="10515600" cy="5754176"/>
          </a:xfrm>
        </p:spPr>
        <p:txBody>
          <a:bodyPr/>
          <a:lstStyle/>
          <a:p>
            <a:r>
              <a:rPr lang="en-IN" b="0" i="0" dirty="0">
                <a:solidFill>
                  <a:srgbClr val="0C1543"/>
                </a:solidFill>
                <a:effectLst/>
              </a:rPr>
              <a:t>Imagine you are the manager again and you hire a single employee to get work done.</a:t>
            </a:r>
          </a:p>
          <a:p>
            <a:r>
              <a:rPr lang="en-IN" b="0" i="0" dirty="0">
                <a:solidFill>
                  <a:srgbClr val="0C1543"/>
                </a:solidFill>
                <a:effectLst/>
              </a:rPr>
              <a:t> You have an individual task you want the employee to perform.</a:t>
            </a:r>
          </a:p>
          <a:p>
            <a:r>
              <a:rPr lang="en-IN" b="0" i="0" dirty="0">
                <a:solidFill>
                  <a:srgbClr val="0C1543"/>
                </a:solidFill>
                <a:effectLst/>
              </a:rPr>
              <a:t>All that’s important is whether you can or can’t place new work in the box. </a:t>
            </a:r>
          </a:p>
          <a:p>
            <a:r>
              <a:rPr lang="en-IN" b="0" i="0" dirty="0">
                <a:solidFill>
                  <a:srgbClr val="0C1543"/>
                </a:solidFill>
                <a:effectLst/>
              </a:rPr>
              <a:t>If you can’t perform the send, then you know your box is full and the employee is at capacity.</a:t>
            </a:r>
          </a:p>
          <a:p>
            <a:r>
              <a:rPr lang="en-IN" b="0" i="0" dirty="0">
                <a:solidFill>
                  <a:srgbClr val="0C1543"/>
                </a:solidFill>
                <a:effectLst/>
              </a:rPr>
              <a:t>At this point the new work needs to be discarded so things can keep moving.</a:t>
            </a:r>
            <a:endParaRPr lang="en-IN" dirty="0"/>
          </a:p>
        </p:txBody>
      </p:sp>
    </p:spTree>
    <p:extLst>
      <p:ext uri="{BB962C8B-B14F-4D97-AF65-F5344CB8AC3E}">
        <p14:creationId xmlns:p14="http://schemas.microsoft.com/office/powerpoint/2010/main" val="178033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070F24-4A29-4BB7-8585-8CAFB5EF5ADD}"/>
              </a:ext>
            </a:extLst>
          </p:cNvPr>
          <p:cNvSpPr>
            <a:spLocks noGrp="1"/>
          </p:cNvSpPr>
          <p:nvPr>
            <p:ph idx="1"/>
          </p:nvPr>
        </p:nvSpPr>
        <p:spPr>
          <a:xfrm>
            <a:off x="474406" y="0"/>
            <a:ext cx="10515600" cy="6213987"/>
          </a:xfrm>
        </p:spPr>
        <p:txBody>
          <a:bodyPr>
            <a:noAutofit/>
          </a:bodyPr>
          <a:lstStyle/>
          <a:p>
            <a:pPr marL="0" indent="0">
              <a:buNone/>
            </a:pPr>
            <a:r>
              <a:rPr lang="en-IN" sz="2400" dirty="0"/>
              <a:t>	</a:t>
            </a:r>
          </a:p>
          <a:p>
            <a:pPr marL="0" indent="0">
              <a:buNone/>
            </a:pPr>
            <a:r>
              <a:rPr lang="en-IN" sz="2400" dirty="0"/>
              <a:t>	</a:t>
            </a:r>
            <a:r>
              <a:rPr lang="en-IN" sz="2400" dirty="0" err="1"/>
              <a:t>const</a:t>
            </a:r>
            <a:r>
              <a:rPr lang="en-IN" sz="2400" dirty="0"/>
              <a:t> cap = 2</a:t>
            </a:r>
          </a:p>
          <a:p>
            <a:pPr marL="0" indent="0">
              <a:buNone/>
            </a:pPr>
            <a:r>
              <a:rPr lang="en-IN" sz="2400" dirty="0"/>
              <a:t>	</a:t>
            </a:r>
            <a:r>
              <a:rPr lang="en-IN" sz="2400" dirty="0" err="1"/>
              <a:t>ch</a:t>
            </a:r>
            <a:r>
              <a:rPr lang="en-IN" sz="2400" dirty="0"/>
              <a:t> := make(</a:t>
            </a:r>
            <a:r>
              <a:rPr lang="en-IN" sz="2400" dirty="0" err="1"/>
              <a:t>chan</a:t>
            </a:r>
            <a:r>
              <a:rPr lang="en-IN" sz="2400" dirty="0"/>
              <a:t> string, cap)</a:t>
            </a:r>
          </a:p>
          <a:p>
            <a:pPr marL="0" indent="0">
              <a:buNone/>
            </a:pPr>
            <a:r>
              <a:rPr lang="en-IN" sz="2400" dirty="0"/>
              <a:t>	var </a:t>
            </a:r>
            <a:r>
              <a:rPr lang="en-IN" sz="2400" dirty="0" err="1"/>
              <a:t>wg</a:t>
            </a:r>
            <a:r>
              <a:rPr lang="en-IN" sz="2400" dirty="0"/>
              <a:t> = </a:t>
            </a:r>
            <a:r>
              <a:rPr lang="en-IN" sz="2400" dirty="0" err="1"/>
              <a:t>sync.WaitGroup</a:t>
            </a:r>
            <a:r>
              <a:rPr lang="en-IN" sz="2400" dirty="0"/>
              <a:t>{}</a:t>
            </a:r>
          </a:p>
          <a:p>
            <a:pPr marL="0" indent="0">
              <a:buNone/>
            </a:pPr>
            <a:r>
              <a:rPr lang="en-IN" sz="2400" dirty="0"/>
              <a:t>	</a:t>
            </a:r>
            <a:r>
              <a:rPr lang="en-IN" sz="2400" dirty="0" err="1"/>
              <a:t>wg.Add</a:t>
            </a:r>
            <a:r>
              <a:rPr lang="en-IN" sz="2400" dirty="0"/>
              <a:t>(1)</a:t>
            </a:r>
          </a:p>
          <a:p>
            <a:pPr marL="0" indent="0">
              <a:buNone/>
            </a:pPr>
            <a:r>
              <a:rPr lang="en-IN" sz="2400" dirty="0"/>
              <a:t>	go </a:t>
            </a:r>
            <a:r>
              <a:rPr lang="en-IN" sz="2400" dirty="0" err="1"/>
              <a:t>func</a:t>
            </a:r>
            <a:r>
              <a:rPr lang="en-IN" sz="2400" dirty="0"/>
              <a:t>() {</a:t>
            </a:r>
          </a:p>
          <a:p>
            <a:pPr marL="0" indent="0">
              <a:buNone/>
            </a:pPr>
            <a:r>
              <a:rPr lang="en-IN" sz="2400" dirty="0"/>
              <a:t>		for p := range </a:t>
            </a:r>
            <a:r>
              <a:rPr lang="en-IN" sz="2400" dirty="0" err="1"/>
              <a:t>ch</a:t>
            </a:r>
            <a:r>
              <a:rPr lang="en-IN" sz="2400" dirty="0"/>
              <a:t> {</a:t>
            </a:r>
          </a:p>
          <a:p>
            <a:pPr marL="0" indent="0">
              <a:buNone/>
            </a:pPr>
            <a:r>
              <a:rPr lang="en-IN" sz="2400" dirty="0"/>
              <a:t>			</a:t>
            </a:r>
            <a:r>
              <a:rPr lang="en-IN" sz="2400" dirty="0" err="1"/>
              <a:t>fmt.Println</a:t>
            </a:r>
            <a:r>
              <a:rPr lang="en-IN" sz="2400" dirty="0"/>
              <a:t>("employee : received :", p)</a:t>
            </a:r>
          </a:p>
          <a:p>
            <a:pPr marL="0" indent="0">
              <a:buNone/>
            </a:pPr>
            <a:r>
              <a:rPr lang="en-IN" sz="2400" dirty="0"/>
              <a:t>		}</a:t>
            </a:r>
          </a:p>
          <a:p>
            <a:pPr marL="0" indent="0">
              <a:buNone/>
            </a:pPr>
            <a:r>
              <a:rPr lang="en-IN" sz="2400" dirty="0"/>
              <a:t>		</a:t>
            </a:r>
            <a:r>
              <a:rPr lang="en-IN" sz="2400" dirty="0" err="1"/>
              <a:t>wg.Done</a:t>
            </a:r>
            <a:r>
              <a:rPr lang="en-IN" sz="2400" dirty="0"/>
              <a:t>()</a:t>
            </a:r>
          </a:p>
          <a:p>
            <a:pPr marL="0" indent="0">
              <a:buNone/>
            </a:pPr>
            <a:r>
              <a:rPr lang="en-IN" sz="2400" dirty="0"/>
              <a:t>	}()</a:t>
            </a:r>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2328633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2480-485E-49C3-9DC9-902045C0FE12}"/>
              </a:ext>
            </a:extLst>
          </p:cNvPr>
          <p:cNvSpPr>
            <a:spLocks noGrp="1"/>
          </p:cNvSpPr>
          <p:nvPr>
            <p:ph type="title"/>
          </p:nvPr>
        </p:nvSpPr>
        <p:spPr/>
        <p:txBody>
          <a:bodyPr/>
          <a:lstStyle/>
          <a:p>
            <a:r>
              <a:rPr lang="en-IN" b="1" i="0" dirty="0">
                <a:solidFill>
                  <a:srgbClr val="0C1543"/>
                </a:solidFill>
                <a:effectLst/>
                <a:latin typeface="lato" panose="020F0502020204030203" pitchFamily="34" charset="0"/>
              </a:rPr>
              <a:t>State</a:t>
            </a:r>
            <a:endParaRPr lang="en-IN" dirty="0"/>
          </a:p>
        </p:txBody>
      </p:sp>
      <p:sp>
        <p:nvSpPr>
          <p:cNvPr id="3" name="Content Placeholder 2">
            <a:extLst>
              <a:ext uri="{FF2B5EF4-FFF2-40B4-BE49-F238E27FC236}">
                <a16:creationId xmlns:a16="http://schemas.microsoft.com/office/drawing/2014/main" id="{45F1F824-08EA-428C-9C38-81C750BF6CB9}"/>
              </a:ext>
            </a:extLst>
          </p:cNvPr>
          <p:cNvSpPr>
            <a:spLocks noGrp="1"/>
          </p:cNvSpPr>
          <p:nvPr>
            <p:ph idx="1"/>
          </p:nvPr>
        </p:nvSpPr>
        <p:spPr>
          <a:xfrm>
            <a:off x="838200" y="2506662"/>
            <a:ext cx="10515600" cy="4351338"/>
          </a:xfrm>
        </p:spPr>
        <p:txBody>
          <a:bodyPr/>
          <a:lstStyle/>
          <a:p>
            <a:r>
              <a:rPr lang="en-IN" b="0" i="0" dirty="0">
                <a:solidFill>
                  <a:srgbClr val="0C1543"/>
                </a:solidFill>
                <a:effectLst/>
                <a:latin typeface="lato" panose="020F0502020204030203" pitchFamily="34" charset="0"/>
              </a:rPr>
              <a:t>The </a:t>
            </a:r>
            <a:r>
              <a:rPr lang="en-IN" b="0" i="0" dirty="0" err="1">
                <a:solidFill>
                  <a:srgbClr val="0C1543"/>
                </a:solidFill>
                <a:effectLst/>
                <a:latin typeface="lato" panose="020F0502020204030203" pitchFamily="34" charset="0"/>
              </a:rPr>
              <a:t>behavior</a:t>
            </a:r>
            <a:r>
              <a:rPr lang="en-IN" b="0" i="0" dirty="0">
                <a:solidFill>
                  <a:srgbClr val="0C1543"/>
                </a:solidFill>
                <a:effectLst/>
                <a:latin typeface="lato" panose="020F0502020204030203" pitchFamily="34" charset="0"/>
              </a:rPr>
              <a:t> of a channel is directly influenced by its current State. The state of a channel can be </a:t>
            </a:r>
            <a:r>
              <a:rPr lang="en-IN" b="1" i="0" dirty="0">
                <a:solidFill>
                  <a:srgbClr val="0C1543"/>
                </a:solidFill>
                <a:effectLst/>
                <a:latin typeface="lato" panose="020F0502020204030203" pitchFamily="34" charset="0"/>
              </a:rPr>
              <a:t>nil</a:t>
            </a:r>
            <a:r>
              <a:rPr lang="en-IN" b="0" i="0" dirty="0">
                <a:solidFill>
                  <a:srgbClr val="0C1543"/>
                </a:solidFill>
                <a:effectLst/>
                <a:latin typeface="lato" panose="020F0502020204030203" pitchFamily="34" charset="0"/>
              </a:rPr>
              <a:t>, </a:t>
            </a:r>
            <a:r>
              <a:rPr lang="en-IN" b="1" i="0" dirty="0">
                <a:solidFill>
                  <a:srgbClr val="0C1543"/>
                </a:solidFill>
                <a:effectLst/>
                <a:latin typeface="lato" panose="020F0502020204030203" pitchFamily="34" charset="0"/>
              </a:rPr>
              <a:t>open</a:t>
            </a:r>
            <a:r>
              <a:rPr lang="en-IN" b="0" i="0" dirty="0">
                <a:solidFill>
                  <a:srgbClr val="0C1543"/>
                </a:solidFill>
                <a:effectLst/>
                <a:latin typeface="lato" panose="020F0502020204030203" pitchFamily="34" charset="0"/>
              </a:rPr>
              <a:t> or </a:t>
            </a:r>
            <a:r>
              <a:rPr lang="en-IN" b="1" i="0" dirty="0">
                <a:solidFill>
                  <a:srgbClr val="0C1543"/>
                </a:solidFill>
                <a:effectLst/>
                <a:latin typeface="lato" panose="020F0502020204030203" pitchFamily="34" charset="0"/>
              </a:rPr>
              <a:t>closed</a:t>
            </a:r>
            <a:r>
              <a:rPr lang="en-IN" b="0" i="0" dirty="0">
                <a:solidFill>
                  <a:srgbClr val="0C1543"/>
                </a:solidFill>
                <a:effectLst/>
                <a:latin typeface="lato" panose="020F0502020204030203" pitchFamily="34" charset="0"/>
              </a:rPr>
              <a:t>.</a:t>
            </a:r>
          </a:p>
          <a:p>
            <a:pPr marL="0" indent="0">
              <a:buNone/>
            </a:pPr>
            <a:endParaRPr lang="en-IN" dirty="0"/>
          </a:p>
        </p:txBody>
      </p:sp>
    </p:spTree>
    <p:extLst>
      <p:ext uri="{BB962C8B-B14F-4D97-AF65-F5344CB8AC3E}">
        <p14:creationId xmlns:p14="http://schemas.microsoft.com/office/powerpoint/2010/main" val="2989497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4992E-0603-4788-B58B-F63B7E9BD94A}"/>
              </a:ext>
            </a:extLst>
          </p:cNvPr>
          <p:cNvSpPr>
            <a:spLocks noGrp="1"/>
          </p:cNvSpPr>
          <p:nvPr>
            <p:ph idx="1"/>
          </p:nvPr>
        </p:nvSpPr>
        <p:spPr>
          <a:xfrm>
            <a:off x="838200" y="422787"/>
            <a:ext cx="10515600" cy="5754176"/>
          </a:xfrm>
        </p:spPr>
        <p:txBody>
          <a:bodyPr>
            <a:normAutofit fontScale="92500" lnSpcReduction="10000"/>
          </a:bodyPr>
          <a:lstStyle/>
          <a:p>
            <a:pPr marL="0" indent="0">
              <a:buNone/>
            </a:pPr>
            <a:r>
              <a:rPr lang="en-IN" sz="2800" dirty="0"/>
              <a:t>	</a:t>
            </a:r>
            <a:r>
              <a:rPr lang="en-IN" sz="2800" dirty="0" err="1"/>
              <a:t>const</a:t>
            </a:r>
            <a:r>
              <a:rPr lang="en-IN" sz="2800" dirty="0"/>
              <a:t> work = 10</a:t>
            </a:r>
          </a:p>
          <a:p>
            <a:pPr marL="0" indent="0">
              <a:buNone/>
            </a:pPr>
            <a:r>
              <a:rPr lang="en-IN" sz="2800" dirty="0"/>
              <a:t>	for w := 0; w &lt; work; w++ {</a:t>
            </a:r>
          </a:p>
          <a:p>
            <a:pPr marL="0" indent="0">
              <a:buNone/>
            </a:pPr>
            <a:r>
              <a:rPr lang="en-IN" sz="2800" dirty="0"/>
              <a:t>		select {</a:t>
            </a:r>
          </a:p>
          <a:p>
            <a:pPr marL="0" indent="0">
              <a:buNone/>
            </a:pPr>
            <a:r>
              <a:rPr lang="en-IN" sz="2800" dirty="0"/>
              <a:t>		case </a:t>
            </a:r>
            <a:r>
              <a:rPr lang="en-IN" sz="2800" dirty="0" err="1"/>
              <a:t>ch</a:t>
            </a:r>
            <a:r>
              <a:rPr lang="en-IN" sz="2800" dirty="0"/>
              <a:t> &lt;- "paper":</a:t>
            </a:r>
          </a:p>
          <a:p>
            <a:pPr marL="0" indent="0">
              <a:buNone/>
            </a:pPr>
            <a:r>
              <a:rPr lang="en-IN" sz="2800" dirty="0"/>
              <a:t>			</a:t>
            </a:r>
            <a:r>
              <a:rPr lang="en-IN" sz="2800" dirty="0" err="1"/>
              <a:t>fmt.Println</a:t>
            </a:r>
            <a:r>
              <a:rPr lang="en-IN" sz="2800" dirty="0"/>
              <a:t>("manager : send ack")</a:t>
            </a:r>
          </a:p>
          <a:p>
            <a:pPr marL="0" indent="0">
              <a:buNone/>
            </a:pPr>
            <a:r>
              <a:rPr lang="en-IN" sz="2800" dirty="0"/>
              <a:t>		default:</a:t>
            </a:r>
          </a:p>
          <a:p>
            <a:pPr marL="0" indent="0">
              <a:buNone/>
            </a:pPr>
            <a:r>
              <a:rPr lang="en-IN" sz="2800" dirty="0"/>
              <a:t>			</a:t>
            </a:r>
            <a:r>
              <a:rPr lang="en-IN" sz="2800" dirty="0" err="1"/>
              <a:t>fmt.Println</a:t>
            </a:r>
            <a:r>
              <a:rPr lang="en-IN" sz="2800" dirty="0"/>
              <a:t>("manager : drop")</a:t>
            </a:r>
          </a:p>
          <a:p>
            <a:pPr marL="0" indent="0">
              <a:buNone/>
            </a:pPr>
            <a:r>
              <a:rPr lang="en-IN" sz="2800" dirty="0"/>
              <a:t>		}</a:t>
            </a:r>
          </a:p>
          <a:p>
            <a:pPr marL="0" indent="0">
              <a:buNone/>
            </a:pPr>
            <a:r>
              <a:rPr lang="en-IN" sz="2800" dirty="0"/>
              <a:t>	}</a:t>
            </a:r>
          </a:p>
          <a:p>
            <a:pPr marL="0" indent="0">
              <a:buNone/>
            </a:pPr>
            <a:endParaRPr lang="en-IN" sz="2800" dirty="0"/>
          </a:p>
          <a:p>
            <a:pPr marL="0" indent="0">
              <a:buNone/>
            </a:pPr>
            <a:r>
              <a:rPr lang="en-IN" sz="2800" dirty="0"/>
              <a:t>	close(</a:t>
            </a:r>
            <a:r>
              <a:rPr lang="en-IN" sz="2800" dirty="0" err="1"/>
              <a:t>ch</a:t>
            </a:r>
            <a:r>
              <a:rPr lang="en-IN" sz="2800" dirty="0"/>
              <a:t>)</a:t>
            </a:r>
          </a:p>
          <a:p>
            <a:pPr marL="0" indent="0">
              <a:buNone/>
            </a:pPr>
            <a:r>
              <a:rPr lang="en-IN" sz="2800" dirty="0"/>
              <a:t>	</a:t>
            </a:r>
            <a:r>
              <a:rPr lang="en-IN" sz="2800" dirty="0" err="1"/>
              <a:t>wg.Wait</a:t>
            </a:r>
            <a:r>
              <a:rPr lang="en-IN" sz="2800" dirty="0"/>
              <a:t>()</a:t>
            </a:r>
            <a:endParaRPr lang="en-IN" dirty="0"/>
          </a:p>
        </p:txBody>
      </p:sp>
    </p:spTree>
    <p:extLst>
      <p:ext uri="{BB962C8B-B14F-4D97-AF65-F5344CB8AC3E}">
        <p14:creationId xmlns:p14="http://schemas.microsoft.com/office/powerpoint/2010/main" val="44856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B6942E-CC5A-48BD-BD16-03A33F2954ED}"/>
              </a:ext>
            </a:extLst>
          </p:cNvPr>
          <p:cNvSpPr txBox="1"/>
          <p:nvPr/>
        </p:nvSpPr>
        <p:spPr>
          <a:xfrm>
            <a:off x="1179871" y="566483"/>
            <a:ext cx="10117394" cy="2677656"/>
          </a:xfrm>
          <a:prstGeom prst="rect">
            <a:avLst/>
          </a:prstGeom>
          <a:noFill/>
        </p:spPr>
        <p:txBody>
          <a:bodyPr wrap="square">
            <a:spAutoFit/>
          </a:bodyPr>
          <a:lstStyle/>
          <a:p>
            <a:r>
              <a:rPr lang="en-IN" sz="2400" dirty="0"/>
              <a:t>// ** nil channel</a:t>
            </a:r>
          </a:p>
          <a:p>
            <a:endParaRPr lang="en-IN" sz="2400" dirty="0"/>
          </a:p>
          <a:p>
            <a:r>
              <a:rPr lang="en-IN" sz="2400" dirty="0"/>
              <a:t>// A channel is in a nil state when it is declared to its zero value</a:t>
            </a:r>
          </a:p>
          <a:p>
            <a:r>
              <a:rPr lang="en-IN" sz="2400" dirty="0"/>
              <a:t>var </a:t>
            </a:r>
            <a:r>
              <a:rPr lang="en-IN" sz="2400" dirty="0" err="1"/>
              <a:t>ch</a:t>
            </a:r>
            <a:r>
              <a:rPr lang="en-IN" sz="2400" dirty="0"/>
              <a:t> </a:t>
            </a:r>
            <a:r>
              <a:rPr lang="en-IN" sz="2400" dirty="0" err="1"/>
              <a:t>chan</a:t>
            </a:r>
            <a:r>
              <a:rPr lang="en-IN" sz="2400" dirty="0"/>
              <a:t> string</a:t>
            </a:r>
          </a:p>
          <a:p>
            <a:endParaRPr lang="en-IN" sz="2400" dirty="0"/>
          </a:p>
          <a:p>
            <a:r>
              <a:rPr lang="en-IN" sz="2400" dirty="0"/>
              <a:t>// A channel can be placed in a nil state by explicitly setting it to nil.</a:t>
            </a:r>
          </a:p>
          <a:p>
            <a:r>
              <a:rPr lang="en-IN" sz="2400" dirty="0" err="1"/>
              <a:t>ch</a:t>
            </a:r>
            <a:r>
              <a:rPr lang="en-IN" sz="2400" dirty="0"/>
              <a:t> = nil</a:t>
            </a:r>
          </a:p>
        </p:txBody>
      </p:sp>
      <p:sp>
        <p:nvSpPr>
          <p:cNvPr id="8" name="TextBox 7">
            <a:extLst>
              <a:ext uri="{FF2B5EF4-FFF2-40B4-BE49-F238E27FC236}">
                <a16:creationId xmlns:a16="http://schemas.microsoft.com/office/drawing/2014/main" id="{3DC39F36-76D2-4B36-8A19-5696E3317245}"/>
              </a:ext>
            </a:extLst>
          </p:cNvPr>
          <p:cNvSpPr txBox="1"/>
          <p:nvPr/>
        </p:nvSpPr>
        <p:spPr>
          <a:xfrm>
            <a:off x="1179871" y="3331044"/>
            <a:ext cx="8917858" cy="2308324"/>
          </a:xfrm>
          <a:prstGeom prst="rect">
            <a:avLst/>
          </a:prstGeom>
          <a:noFill/>
        </p:spPr>
        <p:txBody>
          <a:bodyPr wrap="square">
            <a:spAutoFit/>
          </a:bodyPr>
          <a:lstStyle/>
          <a:p>
            <a:endParaRPr lang="en-IN" sz="2400" dirty="0"/>
          </a:p>
          <a:p>
            <a:r>
              <a:rPr lang="en-IN" sz="2400" dirty="0"/>
              <a:t>// ** open channel</a:t>
            </a:r>
          </a:p>
          <a:p>
            <a:endParaRPr lang="en-IN" sz="2400" dirty="0"/>
          </a:p>
          <a:p>
            <a:r>
              <a:rPr lang="en-IN" sz="2400" dirty="0"/>
              <a:t>// A channel is in a open state when it’s made using the built-in function make.</a:t>
            </a:r>
          </a:p>
          <a:p>
            <a:r>
              <a:rPr lang="en-IN" sz="2400" dirty="0" err="1"/>
              <a:t>ch</a:t>
            </a:r>
            <a:r>
              <a:rPr lang="en-IN" sz="2400" dirty="0"/>
              <a:t> := make(</a:t>
            </a:r>
            <a:r>
              <a:rPr lang="en-IN" sz="2400" dirty="0" err="1"/>
              <a:t>chan</a:t>
            </a:r>
            <a:r>
              <a:rPr lang="en-IN" sz="2400" dirty="0"/>
              <a:t> string) </a:t>
            </a:r>
          </a:p>
        </p:txBody>
      </p:sp>
    </p:spTree>
    <p:extLst>
      <p:ext uri="{BB962C8B-B14F-4D97-AF65-F5344CB8AC3E}">
        <p14:creationId xmlns:p14="http://schemas.microsoft.com/office/powerpoint/2010/main" val="3817674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01E824-0D36-4561-B30A-1F4D7FAF98ED}"/>
              </a:ext>
            </a:extLst>
          </p:cNvPr>
          <p:cNvSpPr txBox="1"/>
          <p:nvPr/>
        </p:nvSpPr>
        <p:spPr>
          <a:xfrm>
            <a:off x="806245" y="814832"/>
            <a:ext cx="9448800" cy="1938992"/>
          </a:xfrm>
          <a:prstGeom prst="rect">
            <a:avLst/>
          </a:prstGeom>
          <a:noFill/>
        </p:spPr>
        <p:txBody>
          <a:bodyPr wrap="square">
            <a:spAutoFit/>
          </a:bodyPr>
          <a:lstStyle/>
          <a:p>
            <a:r>
              <a:rPr lang="en-IN" sz="2400" dirty="0"/>
              <a:t>// ** closed channel</a:t>
            </a:r>
          </a:p>
          <a:p>
            <a:endParaRPr lang="en-IN" sz="2400" dirty="0"/>
          </a:p>
          <a:p>
            <a:r>
              <a:rPr lang="en-IN" sz="2400" dirty="0"/>
              <a:t>// A channel is in a closed state when it’s closed using the built-in function close.</a:t>
            </a:r>
          </a:p>
          <a:p>
            <a:r>
              <a:rPr lang="en-IN" sz="2400" dirty="0"/>
              <a:t>close(</a:t>
            </a:r>
            <a:r>
              <a:rPr lang="en-IN" sz="2400" dirty="0" err="1"/>
              <a:t>ch</a:t>
            </a:r>
            <a:r>
              <a:rPr lang="en-IN" sz="2400" dirty="0"/>
              <a:t>)</a:t>
            </a:r>
          </a:p>
        </p:txBody>
      </p:sp>
    </p:spTree>
    <p:extLst>
      <p:ext uri="{BB962C8B-B14F-4D97-AF65-F5344CB8AC3E}">
        <p14:creationId xmlns:p14="http://schemas.microsoft.com/office/powerpoint/2010/main" val="24650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tate">
            <a:extLst>
              <a:ext uri="{FF2B5EF4-FFF2-40B4-BE49-F238E27FC236}">
                <a16:creationId xmlns:a16="http://schemas.microsoft.com/office/drawing/2014/main" id="{DD880347-4E29-4C33-8F14-00B2E10E5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38275"/>
            <a:ext cx="12192000"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29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2F4B1E-69C5-4C5B-BD6C-3E60A9081621}"/>
              </a:ext>
            </a:extLst>
          </p:cNvPr>
          <p:cNvSpPr>
            <a:spLocks noGrp="1"/>
          </p:cNvSpPr>
          <p:nvPr>
            <p:ph idx="1"/>
          </p:nvPr>
        </p:nvSpPr>
        <p:spPr>
          <a:xfrm>
            <a:off x="838200" y="648929"/>
            <a:ext cx="10515600" cy="5528034"/>
          </a:xfrm>
        </p:spPr>
        <p:txBody>
          <a:bodyPr/>
          <a:lstStyle/>
          <a:p>
            <a:r>
              <a:rPr lang="en-IN" b="0" i="0" dirty="0">
                <a:solidFill>
                  <a:srgbClr val="0C1543"/>
                </a:solidFill>
                <a:effectLst/>
                <a:latin typeface="lato" panose="020F0502020204030203" pitchFamily="34" charset="0"/>
              </a:rPr>
              <a:t>When a channel is in a </a:t>
            </a:r>
            <a:r>
              <a:rPr lang="en-IN" b="1" i="0" dirty="0">
                <a:solidFill>
                  <a:srgbClr val="0C1543"/>
                </a:solidFill>
                <a:effectLst/>
                <a:latin typeface="lato" panose="020F0502020204030203" pitchFamily="34" charset="0"/>
              </a:rPr>
              <a:t>nil</a:t>
            </a:r>
            <a:r>
              <a:rPr lang="en-IN" b="0" i="0" dirty="0">
                <a:solidFill>
                  <a:srgbClr val="0C1543"/>
                </a:solidFill>
                <a:effectLst/>
                <a:latin typeface="lato" panose="020F0502020204030203" pitchFamily="34" charset="0"/>
              </a:rPr>
              <a:t> state, any send or receive attempted on the channel will block.</a:t>
            </a:r>
          </a:p>
          <a:p>
            <a:endParaRPr lang="en-IN" b="0" i="0" dirty="0">
              <a:solidFill>
                <a:srgbClr val="0C1543"/>
              </a:solidFill>
              <a:effectLst/>
              <a:latin typeface="lato" panose="020F0502020204030203" pitchFamily="34" charset="0"/>
            </a:endParaRPr>
          </a:p>
          <a:p>
            <a:r>
              <a:rPr lang="en-IN" b="0" i="0" dirty="0">
                <a:solidFill>
                  <a:srgbClr val="0C1543"/>
                </a:solidFill>
                <a:effectLst/>
                <a:latin typeface="lato" panose="020F0502020204030203" pitchFamily="34" charset="0"/>
              </a:rPr>
              <a:t> When a channel is in an </a:t>
            </a:r>
            <a:r>
              <a:rPr lang="en-IN" b="1" i="0" dirty="0">
                <a:solidFill>
                  <a:srgbClr val="0C1543"/>
                </a:solidFill>
                <a:effectLst/>
                <a:latin typeface="lato" panose="020F0502020204030203" pitchFamily="34" charset="0"/>
              </a:rPr>
              <a:t>open</a:t>
            </a:r>
            <a:r>
              <a:rPr lang="en-IN" b="0" i="0" dirty="0">
                <a:solidFill>
                  <a:srgbClr val="0C1543"/>
                </a:solidFill>
                <a:effectLst/>
                <a:latin typeface="lato" panose="020F0502020204030203" pitchFamily="34" charset="0"/>
              </a:rPr>
              <a:t> state, signals can be sent and received.</a:t>
            </a:r>
          </a:p>
          <a:p>
            <a:endParaRPr lang="en-IN" dirty="0">
              <a:solidFill>
                <a:srgbClr val="0C1543"/>
              </a:solidFill>
              <a:latin typeface="lato" panose="020F0502020204030203" pitchFamily="34" charset="0"/>
            </a:endParaRPr>
          </a:p>
          <a:p>
            <a:r>
              <a:rPr lang="en-IN" b="0" i="0" dirty="0">
                <a:solidFill>
                  <a:srgbClr val="0C1543"/>
                </a:solidFill>
                <a:effectLst/>
                <a:latin typeface="lato" panose="020F0502020204030203" pitchFamily="34" charset="0"/>
              </a:rPr>
              <a:t> When a channel is placed into a </a:t>
            </a:r>
            <a:r>
              <a:rPr lang="en-IN" b="1" i="0" dirty="0">
                <a:solidFill>
                  <a:srgbClr val="0C1543"/>
                </a:solidFill>
                <a:effectLst/>
                <a:latin typeface="lato" panose="020F0502020204030203" pitchFamily="34" charset="0"/>
              </a:rPr>
              <a:t>closed</a:t>
            </a:r>
            <a:r>
              <a:rPr lang="en-IN" b="0" i="0" dirty="0">
                <a:solidFill>
                  <a:srgbClr val="0C1543"/>
                </a:solidFill>
                <a:effectLst/>
                <a:latin typeface="lato" panose="020F0502020204030203" pitchFamily="34" charset="0"/>
              </a:rPr>
              <a:t> state, signals can no longer be sent but it’s still possible to receive signals.</a:t>
            </a:r>
            <a:endParaRPr lang="en-IN" dirty="0"/>
          </a:p>
        </p:txBody>
      </p:sp>
    </p:spTree>
    <p:extLst>
      <p:ext uri="{BB962C8B-B14F-4D97-AF65-F5344CB8AC3E}">
        <p14:creationId xmlns:p14="http://schemas.microsoft.com/office/powerpoint/2010/main" val="76452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CD4E-A8A1-4DBE-BB0B-8300E70379AD}"/>
              </a:ext>
            </a:extLst>
          </p:cNvPr>
          <p:cNvSpPr>
            <a:spLocks noGrp="1"/>
          </p:cNvSpPr>
          <p:nvPr>
            <p:ph type="title"/>
          </p:nvPr>
        </p:nvSpPr>
        <p:spPr/>
        <p:txBody>
          <a:bodyPr/>
          <a:lstStyle/>
          <a:p>
            <a:r>
              <a:rPr lang="en-IN" b="1" i="0" dirty="0">
                <a:solidFill>
                  <a:srgbClr val="0C1543"/>
                </a:solidFill>
                <a:effectLst/>
                <a:latin typeface="lato" panose="020F0502020204030203" pitchFamily="34" charset="0"/>
              </a:rPr>
              <a:t>With and Without Data</a:t>
            </a:r>
            <a:endParaRPr lang="en-IN" dirty="0"/>
          </a:p>
        </p:txBody>
      </p:sp>
      <p:sp>
        <p:nvSpPr>
          <p:cNvPr id="3" name="Content Placeholder 2">
            <a:extLst>
              <a:ext uri="{FF2B5EF4-FFF2-40B4-BE49-F238E27FC236}">
                <a16:creationId xmlns:a16="http://schemas.microsoft.com/office/drawing/2014/main" id="{91CBA6B7-1CC7-48C4-BABE-F097F6A51525}"/>
              </a:ext>
            </a:extLst>
          </p:cNvPr>
          <p:cNvSpPr>
            <a:spLocks noGrp="1"/>
          </p:cNvSpPr>
          <p:nvPr>
            <p:ph idx="1"/>
          </p:nvPr>
        </p:nvSpPr>
        <p:spPr/>
        <p:txBody>
          <a:bodyPr>
            <a:normAutofit/>
          </a:bodyPr>
          <a:lstStyle/>
          <a:p>
            <a:r>
              <a:rPr lang="en-IN" b="0" i="0" dirty="0">
                <a:solidFill>
                  <a:srgbClr val="0C1543"/>
                </a:solidFill>
                <a:effectLst/>
                <a:latin typeface="lato" panose="020F0502020204030203" pitchFamily="34" charset="0"/>
              </a:rPr>
              <a:t>The </a:t>
            </a:r>
            <a:r>
              <a:rPr lang="en-IN" b="0" i="0" dirty="0" err="1">
                <a:solidFill>
                  <a:srgbClr val="0C1543"/>
                </a:solidFill>
                <a:effectLst/>
                <a:latin typeface="lato" panose="020F0502020204030203" pitchFamily="34" charset="0"/>
              </a:rPr>
              <a:t>signaling</a:t>
            </a:r>
            <a:r>
              <a:rPr lang="en-IN" b="0" i="0" dirty="0">
                <a:solidFill>
                  <a:srgbClr val="0C1543"/>
                </a:solidFill>
                <a:effectLst/>
                <a:latin typeface="lato" panose="020F0502020204030203" pitchFamily="34" charset="0"/>
              </a:rPr>
              <a:t> attribute that needs to be taken into account is whether you need to signal </a:t>
            </a:r>
            <a:r>
              <a:rPr lang="en-IN" b="1" i="0" dirty="0">
                <a:solidFill>
                  <a:srgbClr val="0C1543"/>
                </a:solidFill>
                <a:effectLst/>
                <a:latin typeface="lato" panose="020F0502020204030203" pitchFamily="34" charset="0"/>
              </a:rPr>
              <a:t>with</a:t>
            </a:r>
            <a:r>
              <a:rPr lang="en-IN" b="0" i="0" dirty="0">
                <a:solidFill>
                  <a:srgbClr val="0C1543"/>
                </a:solidFill>
                <a:effectLst/>
                <a:latin typeface="lato" panose="020F0502020204030203" pitchFamily="34" charset="0"/>
              </a:rPr>
              <a:t> or </a:t>
            </a:r>
            <a:r>
              <a:rPr lang="en-IN" b="1" i="0" dirty="0">
                <a:solidFill>
                  <a:srgbClr val="0C1543"/>
                </a:solidFill>
                <a:effectLst/>
                <a:latin typeface="lato" panose="020F0502020204030203" pitchFamily="34" charset="0"/>
              </a:rPr>
              <a:t>without</a:t>
            </a:r>
            <a:r>
              <a:rPr lang="en-IN" b="0" i="0" dirty="0">
                <a:solidFill>
                  <a:srgbClr val="0C1543"/>
                </a:solidFill>
                <a:effectLst/>
                <a:latin typeface="lato" panose="020F0502020204030203" pitchFamily="34" charset="0"/>
              </a:rPr>
              <a:t> data.</a:t>
            </a:r>
          </a:p>
          <a:p>
            <a:endParaRPr lang="en-IN" sz="800" b="0" i="0" dirty="0">
              <a:solidFill>
                <a:srgbClr val="0C1543"/>
              </a:solidFill>
              <a:effectLst/>
              <a:latin typeface="lato" panose="020F0502020204030203" pitchFamily="34" charset="0"/>
            </a:endParaRPr>
          </a:p>
          <a:p>
            <a:r>
              <a:rPr lang="en-IN" b="0" i="0" dirty="0">
                <a:solidFill>
                  <a:srgbClr val="0C1543"/>
                </a:solidFill>
                <a:effectLst/>
                <a:latin typeface="lato" panose="020F0502020204030203" pitchFamily="34" charset="0"/>
              </a:rPr>
              <a:t>You signal </a:t>
            </a:r>
            <a:r>
              <a:rPr lang="en-IN" b="1" i="0" dirty="0">
                <a:solidFill>
                  <a:srgbClr val="0C1543"/>
                </a:solidFill>
                <a:effectLst/>
                <a:latin typeface="lato" panose="020F0502020204030203" pitchFamily="34" charset="0"/>
              </a:rPr>
              <a:t>with</a:t>
            </a:r>
            <a:r>
              <a:rPr lang="en-IN" b="0" i="0" dirty="0">
                <a:solidFill>
                  <a:srgbClr val="0C1543"/>
                </a:solidFill>
                <a:effectLst/>
                <a:latin typeface="lato" panose="020F0502020204030203" pitchFamily="34" charset="0"/>
              </a:rPr>
              <a:t> data by performing a send on a channel.</a:t>
            </a:r>
            <a:endParaRPr lang="en-IN" dirty="0">
              <a:solidFill>
                <a:srgbClr val="0C1543"/>
              </a:solidFill>
              <a:latin typeface="lato" panose="020F0502020204030203" pitchFamily="34" charset="0"/>
            </a:endParaRPr>
          </a:p>
          <a:p>
            <a:pPr algn="l"/>
            <a:endParaRPr lang="en-IN" sz="800" b="0" i="0" dirty="0">
              <a:solidFill>
                <a:srgbClr val="0C1543"/>
              </a:solidFill>
              <a:effectLst/>
              <a:latin typeface="lato" panose="020F0502020204030203" pitchFamily="34" charset="0"/>
            </a:endParaRPr>
          </a:p>
          <a:p>
            <a:pPr algn="l"/>
            <a:r>
              <a:rPr lang="en-IN" b="0" i="0" dirty="0">
                <a:solidFill>
                  <a:srgbClr val="0C1543"/>
                </a:solidFill>
                <a:effectLst/>
                <a:latin typeface="lato" panose="020F0502020204030203" pitchFamily="34" charset="0"/>
              </a:rPr>
              <a:t>When you signal with data, it’s usually because:</a:t>
            </a:r>
          </a:p>
          <a:p>
            <a:pPr lvl="1"/>
            <a:r>
              <a:rPr lang="en-IN" b="0" i="0" dirty="0">
                <a:solidFill>
                  <a:srgbClr val="0C1543"/>
                </a:solidFill>
                <a:effectLst/>
                <a:latin typeface="lato" panose="020F0502020204030203" pitchFamily="34" charset="0"/>
              </a:rPr>
              <a:t>A goroutine is being asked to start a new task.</a:t>
            </a:r>
          </a:p>
          <a:p>
            <a:pPr lvl="1"/>
            <a:r>
              <a:rPr lang="en-IN" b="0" i="0" dirty="0">
                <a:solidFill>
                  <a:srgbClr val="0C1543"/>
                </a:solidFill>
                <a:effectLst/>
                <a:latin typeface="lato" panose="020F0502020204030203" pitchFamily="34" charset="0"/>
              </a:rPr>
              <a:t>A goroutine reports back a result.</a:t>
            </a:r>
          </a:p>
          <a:p>
            <a:pPr algn="l"/>
            <a:endParaRPr lang="en-IN" sz="800" b="0" i="0" dirty="0">
              <a:solidFill>
                <a:srgbClr val="0C1543"/>
              </a:solidFill>
              <a:effectLst/>
              <a:latin typeface="lato" panose="020F0502020204030203" pitchFamily="34" charset="0"/>
            </a:endParaRPr>
          </a:p>
        </p:txBody>
      </p:sp>
    </p:spTree>
    <p:extLst>
      <p:ext uri="{BB962C8B-B14F-4D97-AF65-F5344CB8AC3E}">
        <p14:creationId xmlns:p14="http://schemas.microsoft.com/office/powerpoint/2010/main" val="155931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C5D2A-9479-424D-82E1-A20F96E0E073}"/>
              </a:ext>
            </a:extLst>
          </p:cNvPr>
          <p:cNvSpPr>
            <a:spLocks noGrp="1"/>
          </p:cNvSpPr>
          <p:nvPr>
            <p:ph idx="1"/>
          </p:nvPr>
        </p:nvSpPr>
        <p:spPr>
          <a:xfrm>
            <a:off x="838200" y="412955"/>
            <a:ext cx="10515600" cy="5764008"/>
          </a:xfrm>
        </p:spPr>
        <p:txBody>
          <a:bodyPr>
            <a:normAutofit/>
          </a:bodyPr>
          <a:lstStyle/>
          <a:p>
            <a:pPr algn="l"/>
            <a:r>
              <a:rPr lang="en-IN" sz="3200" b="0" i="0" dirty="0">
                <a:solidFill>
                  <a:srgbClr val="0C1543"/>
                </a:solidFill>
                <a:effectLst/>
              </a:rPr>
              <a:t>When you signal without data, it’s usually because:</a:t>
            </a:r>
          </a:p>
          <a:p>
            <a:pPr algn="l"/>
            <a:endParaRPr lang="en-IN" sz="3200" b="0" i="0" dirty="0">
              <a:solidFill>
                <a:srgbClr val="0C1543"/>
              </a:solidFill>
              <a:effectLst/>
            </a:endParaRPr>
          </a:p>
          <a:p>
            <a:pPr lvl="1"/>
            <a:r>
              <a:rPr lang="en-IN" sz="2800" b="0" i="0" dirty="0">
                <a:solidFill>
                  <a:srgbClr val="0C1543"/>
                </a:solidFill>
                <a:effectLst/>
              </a:rPr>
              <a:t>A goroutine is being told to stop what they are doing.</a:t>
            </a:r>
          </a:p>
          <a:p>
            <a:pPr lvl="1"/>
            <a:endParaRPr lang="en-IN" sz="2800" b="0" i="0" dirty="0">
              <a:solidFill>
                <a:srgbClr val="0C1543"/>
              </a:solidFill>
              <a:effectLst/>
            </a:endParaRPr>
          </a:p>
          <a:p>
            <a:pPr lvl="1"/>
            <a:r>
              <a:rPr lang="en-IN" sz="2800" b="0" i="0" dirty="0">
                <a:solidFill>
                  <a:srgbClr val="0C1543"/>
                </a:solidFill>
                <a:effectLst/>
              </a:rPr>
              <a:t>A goroutine reports back they are done with no result.</a:t>
            </a:r>
          </a:p>
          <a:p>
            <a:pPr lvl="1"/>
            <a:endParaRPr lang="en-IN" sz="2800" b="0" i="0" dirty="0">
              <a:solidFill>
                <a:srgbClr val="0C1543"/>
              </a:solidFill>
              <a:effectLst/>
            </a:endParaRPr>
          </a:p>
          <a:p>
            <a:pPr lvl="1"/>
            <a:r>
              <a:rPr lang="en-IN" sz="2800" b="0" i="0" dirty="0">
                <a:solidFill>
                  <a:srgbClr val="0C1543"/>
                </a:solidFill>
                <a:effectLst/>
              </a:rPr>
              <a:t>A goroutine reports that it has completed processing and shut down.</a:t>
            </a:r>
          </a:p>
          <a:p>
            <a:endParaRPr lang="en-IN" sz="3200" dirty="0"/>
          </a:p>
        </p:txBody>
      </p:sp>
    </p:spTree>
    <p:extLst>
      <p:ext uri="{BB962C8B-B14F-4D97-AF65-F5344CB8AC3E}">
        <p14:creationId xmlns:p14="http://schemas.microsoft.com/office/powerpoint/2010/main" val="202060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2109</Words>
  <Application>Microsoft Office PowerPoint</Application>
  <PresentationFormat>Widescreen</PresentationFormat>
  <Paragraphs>189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-apple-system</vt:lpstr>
      <vt:lpstr>Arial</vt:lpstr>
      <vt:lpstr>Calibri</vt:lpstr>
      <vt:lpstr>Calibri Light</vt:lpstr>
      <vt:lpstr>Lato</vt:lpstr>
      <vt:lpstr>Office Theme</vt:lpstr>
      <vt:lpstr>Channels</vt:lpstr>
      <vt:lpstr>PowerPoint Presentation</vt:lpstr>
      <vt:lpstr>State</vt:lpstr>
      <vt:lpstr>PowerPoint Presentation</vt:lpstr>
      <vt:lpstr>PowerPoint Presentation</vt:lpstr>
      <vt:lpstr>PowerPoint Presentation</vt:lpstr>
      <vt:lpstr>PowerPoint Presentation</vt:lpstr>
      <vt:lpstr>With and Without Data</vt:lpstr>
      <vt:lpstr>PowerPoint Presentation</vt:lpstr>
      <vt:lpstr>Signaling With Data</vt:lpstr>
      <vt:lpstr>Signaling Without Data</vt:lpstr>
      <vt:lpstr>PowerPoint Presentation</vt:lpstr>
      <vt:lpstr>Scenarios</vt:lpstr>
      <vt:lpstr>Scenario 1 - Wait For Task</vt:lpstr>
      <vt:lpstr>PowerPoint Presentation</vt:lpstr>
      <vt:lpstr>PowerPoint Presentation</vt:lpstr>
      <vt:lpstr>Scenario 2 - Wait For Result</vt:lpstr>
      <vt:lpstr>PowerPoint Presentation</vt:lpstr>
      <vt:lpstr>PowerPoint Presentation</vt:lpstr>
      <vt:lpstr>Cost/Benefit</vt:lpstr>
      <vt:lpstr>Signal With Data - Buffered Channels &gt;1</vt:lpstr>
      <vt:lpstr>PowerPoint Presentation</vt:lpstr>
      <vt:lpstr>Scenario 1 - Fan Out</vt:lpstr>
      <vt:lpstr>PowerPoint Presentation</vt:lpstr>
      <vt:lpstr>PowerPoint Presentation</vt:lpstr>
      <vt:lpstr>PowerPoint Presentation</vt:lpstr>
      <vt:lpstr>Scenario 2 - Drop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DIWAKAR SINGH</dc:creator>
  <cp:lastModifiedBy>DIWAKAR SINGH</cp:lastModifiedBy>
  <cp:revision>15</cp:revision>
  <dcterms:created xsi:type="dcterms:W3CDTF">2021-05-16T17:42:51Z</dcterms:created>
  <dcterms:modified xsi:type="dcterms:W3CDTF">2021-05-17T09:47:53Z</dcterms:modified>
</cp:coreProperties>
</file>