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snapToGrid="0">
      <p:cViewPr varScale="1">
        <p:scale>
          <a:sx n="65" d="100"/>
          <a:sy n="65"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5-18T08:24:01.094"/>
    </inkml:context>
    <inkml:brush xml:id="br0">
      <inkml:brushProperty name="width" value="0.05292" units="cm"/>
      <inkml:brushProperty name="height" value="0.05292" units="cm"/>
      <inkml:brushProperty name="color" value="#FF0000"/>
    </inkml:brush>
  </inkml:definitions>
  <inkml:trace contextRef="#ctx0" brushRef="#br0">21715 7057 164 0,'-23'-7'41'0,"5"-3"-25"15,1-2 18-15,5 4-17 16,4 2-5-16,8 3 8 15,-5 1-13-15,5-3-6 16,0 1 4-16,5-3-3 16,3-1 12-16,21-6-1 15,27-6-10-15,293-63 8 16,-250 67-11-16,15-1 2 0,2 3 0 16,6 2 3-1,113-14 2-15,3 5-7 0,0 5-1 16,8 6-41-16</inkml:trace>
  <inkml:trace contextRef="#ctx0" brushRef="#br0" timeOffset="5005.82">9118 4020 103 0,'-12'-6'28'0,"1"-1"-14"15,-1 0 14-15,4-1 1 16,-5-2-21-16,1 0 4 16,-5-3 5-16,5 2-3 0,-5 0 17 15,5 2-16-15,-2 2-12 16,3 2 9-16,3 2-3 15,4 0 1-15,2 2 5 16,-2-2-4-16,-3 0 6 16,7 0-6-16,-6-1-3 15,6 0 1-15,-6-2-9 16,12 2 3-16,-6-1-3 16,6 1 0-16,5-3 0 15,9-2 2-15,16 0 1 16,11-2-3-16,9-3 0 15,18 4 0-15,9 1-2 16,8 1 5-16,14 0-3 0,15 1 3 16,8 0-3-16,5-1 6 15,7 1-2-15,-1 0-4 16,-7 1 7-16,-10 2 0 16,-12 4-7-16,-1 3 0 15,-1 5 0-15,-5 2 6 16,0 4-6-16,3-3 2 15,1 1-1-15,-3-4 5 16,-1 0-6-16,0-6 4 16,5 1 0-16,-5-3 1 15,-6 0-5-15,-4 0 1 16,-10 0 2-16,-15 2-1 16,-6 2 0-16,-8-1-2 0,-11 1 0 15,-3 0-3-15,-13 0 6 16,-3-1-3-16,-7 0 1 15,-5-1 2-15,7 0-3 16,-7-1 0-16,-1 2 0 16,-3-2 3-16,-2-1-2 15,0 0 1-15,-6 0-2 16,4 0-3-16,-4 0 3 16,0 0 0-16,0 2 1 15,-4-2-5-15,4 0 8 16,0 0-4-16,4 0 2 15,-4 0-1-15,0 0-1 16,0 0 0-16,-4 0 0 0,4 0 1 16,0 0-1-16,-2 0 0 15,2 0-4-15,0 0 6 16,-4 0-4-16,4 0-2 16,0 0 4-16,0 0-2 15,0 0 2-15,-2 4-53 16,4-1-10-16,-2 3-54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F40A-BBE8-42DA-A93F-3088609E2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0B6755-DDEF-4028-8D24-794C7F253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FC60EC-453C-41BE-93BD-19A5F3F2D518}"/>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1759BC9D-7BAE-4C59-9F99-8BB3CF1E8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17219-8001-415C-ADA6-CABD10EEE7A7}"/>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98941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2DD5-1408-4280-8683-0B954ACEA7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D2A122-73DF-4AAD-8F7C-2653F379A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DA708-713F-474F-AAB8-6CD00D3C5A6D}"/>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89C6E5CD-0D94-40CD-8513-B26BDA8B8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0C337-6753-4AB7-B0B2-35CE2D3DB4C6}"/>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273916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8F76F-C346-44AE-B435-217F843778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2F0523-C91A-47A5-A8DB-00E53EB06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B2F3C-AE6D-4A21-BD7E-88CD2C56570D}"/>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6121F541-FC3E-47EB-9E85-D6246E2C6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E77A0-5942-4551-85E0-A3D4C192D498}"/>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277878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9DAA-C145-4ED9-B415-7F6C0B4B7D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CA071-1BF9-40C9-B4C8-803A0BE87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B556D-FF06-467C-A8A2-D42973C4A1AB}"/>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0A652115-8738-44D1-8884-F10D98CED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77F59-21B3-4BC8-862D-9BFE96C16855}"/>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8982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3504-266D-493B-A4DC-91AB39206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30306B-1639-4388-BB0F-E910749B1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2D5A7-58B7-4170-AEDA-539FDFE9EADA}"/>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D823A73D-B9F6-45F0-9136-CB11889A2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2319E-6802-4B5D-8E10-03DBD241E58F}"/>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129671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5853-1031-4D09-AE40-8BE115674E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7D068-D78B-4B53-83EE-A06DEC9A53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CC3EAA-0160-4C77-BC58-3C8A8ED17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1B1246-8326-4380-B125-994D086C4137}"/>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6" name="Footer Placeholder 5">
            <a:extLst>
              <a:ext uri="{FF2B5EF4-FFF2-40B4-BE49-F238E27FC236}">
                <a16:creationId xmlns:a16="http://schemas.microsoft.com/office/drawing/2014/main" id="{57D30AF8-D4FC-458F-B1D0-BA1857C4B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B28AE-56C7-4CF4-85CB-0B0B9F5CF943}"/>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174452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1428-C5DB-4126-9DFD-138842BD77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211CAF-C541-4466-A804-D379C398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C4E06C-4A24-483F-AFE0-477B8DDD9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C06CDC-483A-4BD4-9513-D0EFCD73E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6D592-564D-4F9D-835C-6D96B7949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D8CA77-6687-4A69-955F-CE1415E02351}"/>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8" name="Footer Placeholder 7">
            <a:extLst>
              <a:ext uri="{FF2B5EF4-FFF2-40B4-BE49-F238E27FC236}">
                <a16:creationId xmlns:a16="http://schemas.microsoft.com/office/drawing/2014/main" id="{0A230257-401B-4F89-8E35-D2083AC812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9A195-8DD6-4475-A212-B7EFDA01405A}"/>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42007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635C-352B-49B2-A01D-13269A5D0A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3173C6-2395-49FE-8AA8-13EF4BCA2691}"/>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4" name="Footer Placeholder 3">
            <a:extLst>
              <a:ext uri="{FF2B5EF4-FFF2-40B4-BE49-F238E27FC236}">
                <a16:creationId xmlns:a16="http://schemas.microsoft.com/office/drawing/2014/main" id="{0EBDD844-F01A-4BED-BF95-721218B84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405955-F801-4684-B622-4BC45CB6C150}"/>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137057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36C92-39D7-4F0A-9E81-0FE700897057}"/>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3" name="Footer Placeholder 2">
            <a:extLst>
              <a:ext uri="{FF2B5EF4-FFF2-40B4-BE49-F238E27FC236}">
                <a16:creationId xmlns:a16="http://schemas.microsoft.com/office/drawing/2014/main" id="{A766A394-5088-4B13-A8E6-4A5BB59BA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65BE97-2208-4D21-9D64-C833EAEF0AED}"/>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365648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5A54-1CF1-43D0-96F3-14B6DBF21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54E6F1-F21B-4710-8C14-50FC90589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946B10-390B-470D-82B6-93B5C397A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E99F0-C312-425B-8A1F-76D65819211E}"/>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6" name="Footer Placeholder 5">
            <a:extLst>
              <a:ext uri="{FF2B5EF4-FFF2-40B4-BE49-F238E27FC236}">
                <a16:creationId xmlns:a16="http://schemas.microsoft.com/office/drawing/2014/main" id="{66DFB855-9B51-4F57-A015-EDD427819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F4AAA6-A264-495C-8A4F-1F8401CE7E84}"/>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324253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C5DF-B143-4ADE-822E-2FC75698E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5ADB03-69D8-4B53-A47D-957635562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3EAE54-3047-48E4-B130-EE4A5ED00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FA691-2953-4D14-9503-43D5DF88E11D}"/>
              </a:ext>
            </a:extLst>
          </p:cNvPr>
          <p:cNvSpPr>
            <a:spLocks noGrp="1"/>
          </p:cNvSpPr>
          <p:nvPr>
            <p:ph type="dt" sz="half" idx="10"/>
          </p:nvPr>
        </p:nvSpPr>
        <p:spPr/>
        <p:txBody>
          <a:bodyPr/>
          <a:lstStyle/>
          <a:p>
            <a:fld id="{368DAF7F-D3F1-45F6-A5E7-4A87EB4710C8}" type="datetimeFigureOut">
              <a:rPr lang="en-IN" smtClean="0"/>
              <a:t>18-05-2021</a:t>
            </a:fld>
            <a:endParaRPr lang="en-IN"/>
          </a:p>
        </p:txBody>
      </p:sp>
      <p:sp>
        <p:nvSpPr>
          <p:cNvPr id="6" name="Footer Placeholder 5">
            <a:extLst>
              <a:ext uri="{FF2B5EF4-FFF2-40B4-BE49-F238E27FC236}">
                <a16:creationId xmlns:a16="http://schemas.microsoft.com/office/drawing/2014/main" id="{080AAC53-CAC9-4AD1-B0C1-6C8B7D1F5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0DCB3-F394-40C8-B467-0F2D9F7DE6AC}"/>
              </a:ext>
            </a:extLst>
          </p:cNvPr>
          <p:cNvSpPr>
            <a:spLocks noGrp="1"/>
          </p:cNvSpPr>
          <p:nvPr>
            <p:ph type="sldNum" sz="quarter" idx="12"/>
          </p:nvPr>
        </p:nvSpPr>
        <p:spPr/>
        <p:txBody>
          <a:bodyPr/>
          <a:lstStyle/>
          <a:p>
            <a:fld id="{70A007ED-3627-46DE-8510-80739583B029}" type="slidenum">
              <a:rPr lang="en-IN" smtClean="0"/>
              <a:t>‹#›</a:t>
            </a:fld>
            <a:endParaRPr lang="en-IN"/>
          </a:p>
        </p:txBody>
      </p:sp>
    </p:spTree>
    <p:extLst>
      <p:ext uri="{BB962C8B-B14F-4D97-AF65-F5344CB8AC3E}">
        <p14:creationId xmlns:p14="http://schemas.microsoft.com/office/powerpoint/2010/main" val="34663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673AD-8CE2-4BE5-A28B-5146C2FF4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7D893-3DAC-4E7A-9887-0BBA7ED59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CB267-66B9-4D0C-97F0-8B92838F7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DAF7F-D3F1-45F6-A5E7-4A87EB4710C8}" type="datetimeFigureOut">
              <a:rPr lang="en-IN" smtClean="0"/>
              <a:t>18-05-2021</a:t>
            </a:fld>
            <a:endParaRPr lang="en-IN"/>
          </a:p>
        </p:txBody>
      </p:sp>
      <p:sp>
        <p:nvSpPr>
          <p:cNvPr id="5" name="Footer Placeholder 4">
            <a:extLst>
              <a:ext uri="{FF2B5EF4-FFF2-40B4-BE49-F238E27FC236}">
                <a16:creationId xmlns:a16="http://schemas.microsoft.com/office/drawing/2014/main" id="{21D38E25-9231-43CF-930D-B7C309DA5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BBD8EB-63B1-4804-9A76-2E61A1E24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007ED-3627-46DE-8510-80739583B029}" type="slidenum">
              <a:rPr lang="en-IN" smtClean="0"/>
              <a:t>‹#›</a:t>
            </a:fld>
            <a:endParaRPr lang="en-IN"/>
          </a:p>
        </p:txBody>
      </p:sp>
    </p:spTree>
    <p:extLst>
      <p:ext uri="{BB962C8B-B14F-4D97-AF65-F5344CB8AC3E}">
        <p14:creationId xmlns:p14="http://schemas.microsoft.com/office/powerpoint/2010/main" val="2664095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9AD9-5330-4499-B01E-BBC97D12EC0F}"/>
              </a:ext>
            </a:extLst>
          </p:cNvPr>
          <p:cNvSpPr>
            <a:spLocks noGrp="1"/>
          </p:cNvSpPr>
          <p:nvPr>
            <p:ph type="title"/>
          </p:nvPr>
        </p:nvSpPr>
        <p:spPr/>
        <p:txBody>
          <a:bodyPr/>
          <a:lstStyle/>
          <a:p>
            <a:r>
              <a:rPr lang="en-US" dirty="0"/>
              <a:t>Fanout Pattern 2</a:t>
            </a:r>
            <a:endParaRPr lang="en-IN" dirty="0"/>
          </a:p>
        </p:txBody>
      </p:sp>
      <p:sp>
        <p:nvSpPr>
          <p:cNvPr id="3" name="Content Placeholder 2">
            <a:extLst>
              <a:ext uri="{FF2B5EF4-FFF2-40B4-BE49-F238E27FC236}">
                <a16:creationId xmlns:a16="http://schemas.microsoft.com/office/drawing/2014/main" id="{6B97C803-3072-4D03-BACC-ECAC055E8D05}"/>
              </a:ext>
            </a:extLst>
          </p:cNvPr>
          <p:cNvSpPr>
            <a:spLocks noGrp="1"/>
          </p:cNvSpPr>
          <p:nvPr>
            <p:ph idx="1"/>
          </p:nvPr>
        </p:nvSpPr>
        <p:spPr>
          <a:xfrm>
            <a:off x="838200" y="1533832"/>
            <a:ext cx="10515600" cy="5102942"/>
          </a:xfrm>
        </p:spPr>
        <p:txBody>
          <a:bodyPr>
            <a:normAutofit/>
          </a:bodyPr>
          <a:lstStyle/>
          <a:p>
            <a:r>
              <a:rPr lang="en-IN" dirty="0"/>
              <a:t>You are a manager and you hire one new employee for the exact amount of work you have to get done.</a:t>
            </a:r>
          </a:p>
          <a:p>
            <a:r>
              <a:rPr lang="en-IN" dirty="0"/>
              <a:t>Each new employee knows immediately what they are expected to do and starts their work.</a:t>
            </a:r>
          </a:p>
          <a:p>
            <a:r>
              <a:rPr lang="en-IN" dirty="0"/>
              <a:t>However, you don't want all the employees working at once.</a:t>
            </a:r>
          </a:p>
          <a:p>
            <a:r>
              <a:rPr lang="en-IN" dirty="0"/>
              <a:t>You want to limit how many of them are working at any given time. </a:t>
            </a:r>
          </a:p>
          <a:p>
            <a:r>
              <a:rPr lang="en-IN" dirty="0"/>
              <a:t>You sit waiting for all the results of the employees work.</a:t>
            </a:r>
          </a:p>
          <a:p>
            <a:r>
              <a:rPr lang="en-IN" dirty="0"/>
              <a:t>The amount of time you wait on the employees is unknown because you need a guarantee that all the results sent by employees are received by you. </a:t>
            </a:r>
          </a:p>
        </p:txBody>
      </p:sp>
    </p:spTree>
    <p:extLst>
      <p:ext uri="{BB962C8B-B14F-4D97-AF65-F5344CB8AC3E}">
        <p14:creationId xmlns:p14="http://schemas.microsoft.com/office/powerpoint/2010/main" val="57300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54357-B9B5-4414-9451-33D4A2E35046}"/>
              </a:ext>
            </a:extLst>
          </p:cNvPr>
          <p:cNvSpPr>
            <a:spLocks noGrp="1"/>
          </p:cNvSpPr>
          <p:nvPr>
            <p:ph idx="1"/>
          </p:nvPr>
        </p:nvSpPr>
        <p:spPr>
          <a:xfrm>
            <a:off x="838200" y="845574"/>
            <a:ext cx="10515600" cy="5331389"/>
          </a:xfrm>
        </p:spPr>
        <p:txBody>
          <a:bodyPr/>
          <a:lstStyle/>
          <a:p>
            <a:r>
              <a:rPr lang="en-IN" dirty="0"/>
              <a:t>26: 	select {</a:t>
            </a:r>
          </a:p>
          <a:p>
            <a:r>
              <a:rPr lang="en-IN" dirty="0"/>
              <a:t>27: 	case p := &lt;-</a:t>
            </a:r>
            <a:r>
              <a:rPr lang="en-IN" dirty="0" err="1"/>
              <a:t>ch</a:t>
            </a:r>
            <a:r>
              <a:rPr lang="en-IN" dirty="0"/>
              <a:t>:</a:t>
            </a:r>
          </a:p>
          <a:p>
            <a:r>
              <a:rPr lang="en-IN" dirty="0"/>
              <a:t>28: 		</a:t>
            </a:r>
            <a:r>
              <a:rPr lang="en-IN" dirty="0" err="1"/>
              <a:t>fmt.Println</a:t>
            </a:r>
            <a:r>
              <a:rPr lang="en-IN" dirty="0"/>
              <a:t>("work complete", p)</a:t>
            </a:r>
          </a:p>
          <a:p>
            <a:r>
              <a:rPr lang="en-IN" dirty="0"/>
              <a:t>29: </a:t>
            </a:r>
          </a:p>
          <a:p>
            <a:r>
              <a:rPr lang="en-IN" dirty="0"/>
              <a:t>30: 	case &lt;-</a:t>
            </a:r>
            <a:r>
              <a:rPr lang="en-IN" dirty="0" err="1"/>
              <a:t>ctx.Done</a:t>
            </a:r>
            <a:r>
              <a:rPr lang="en-IN" dirty="0"/>
              <a:t>():</a:t>
            </a:r>
          </a:p>
          <a:p>
            <a:r>
              <a:rPr lang="en-IN" dirty="0"/>
              <a:t>31: 		</a:t>
            </a:r>
            <a:r>
              <a:rPr lang="en-IN" dirty="0" err="1"/>
              <a:t>fmt.Println</a:t>
            </a:r>
            <a:r>
              <a:rPr lang="en-IN" dirty="0"/>
              <a:t>("moving on")</a:t>
            </a:r>
          </a:p>
          <a:p>
            <a:r>
              <a:rPr lang="en-IN" dirty="0"/>
              <a:t>32: 	}</a:t>
            </a:r>
          </a:p>
          <a:p>
            <a:r>
              <a:rPr lang="en-IN" dirty="0"/>
              <a:t>33: 	</a:t>
            </a:r>
            <a:r>
              <a:rPr lang="en-IN" dirty="0" err="1"/>
              <a:t>wg.Wait</a:t>
            </a:r>
            <a:r>
              <a:rPr lang="en-IN" dirty="0"/>
              <a:t>()</a:t>
            </a:r>
          </a:p>
          <a:p>
            <a:r>
              <a:rPr lang="en-IN" dirty="0"/>
              <a:t>34: }</a:t>
            </a:r>
          </a:p>
          <a:p>
            <a:r>
              <a:rPr lang="en-IN" dirty="0"/>
              <a:t>35:</a:t>
            </a:r>
          </a:p>
        </p:txBody>
      </p:sp>
    </p:spTree>
    <p:extLst>
      <p:ext uri="{BB962C8B-B14F-4D97-AF65-F5344CB8AC3E}">
        <p14:creationId xmlns:p14="http://schemas.microsoft.com/office/powerpoint/2010/main" val="119851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9DC61-9F57-43BA-B01C-282CC2EDBEDA}"/>
              </a:ext>
            </a:extLst>
          </p:cNvPr>
          <p:cNvSpPr>
            <a:spLocks noGrp="1"/>
          </p:cNvSpPr>
          <p:nvPr>
            <p:ph idx="1"/>
          </p:nvPr>
        </p:nvSpPr>
        <p:spPr>
          <a:xfrm>
            <a:off x="631723" y="1465007"/>
            <a:ext cx="10515600" cy="4827638"/>
          </a:xfrm>
        </p:spPr>
        <p:txBody>
          <a:bodyPr>
            <a:normAutofit/>
          </a:bodyPr>
          <a:lstStyle/>
          <a:p>
            <a:r>
              <a:rPr lang="en-IN" b="0" dirty="0">
                <a:solidFill>
                  <a:srgbClr val="0C1543"/>
                </a:solidFill>
                <a:effectLst/>
              </a:rPr>
              <a:t>An important aspect of this algorithm is the use of the Buffered channel of 1.</a:t>
            </a:r>
          </a:p>
          <a:p>
            <a:endParaRPr lang="en-IN" sz="800" b="0" dirty="0">
              <a:solidFill>
                <a:srgbClr val="0C1543"/>
              </a:solidFill>
              <a:effectLst/>
            </a:endParaRPr>
          </a:p>
          <a:p>
            <a:r>
              <a:rPr lang="en-IN" b="0" dirty="0">
                <a:solidFill>
                  <a:srgbClr val="0C1543"/>
                </a:solidFill>
                <a:effectLst/>
              </a:rPr>
              <a:t>If the employee doesn’t finish in time, you are moving on without giving the employee any notice.</a:t>
            </a:r>
          </a:p>
          <a:p>
            <a:endParaRPr lang="en-IN" sz="800" b="0" dirty="0">
              <a:solidFill>
                <a:srgbClr val="0C1543"/>
              </a:solidFill>
              <a:effectLst/>
            </a:endParaRPr>
          </a:p>
          <a:p>
            <a:r>
              <a:rPr lang="en-IN" b="0" dirty="0">
                <a:solidFill>
                  <a:srgbClr val="0C1543"/>
                </a:solidFill>
                <a:effectLst/>
              </a:rPr>
              <a:t>From the employee perspective, they will always send you the report on line 22 and they are blind if you are there or not to receive it. If you use an Unbuffered channel, the employee will block forever trying to send you the report if you move on. </a:t>
            </a:r>
          </a:p>
          <a:p>
            <a:endParaRPr lang="en-IN" b="0" dirty="0">
              <a:solidFill>
                <a:srgbClr val="0C1543"/>
              </a:solidFill>
              <a:effectLst/>
            </a:endParaRPr>
          </a:p>
          <a:p>
            <a:endParaRPr lang="en-IN" b="0" dirty="0">
              <a:solidFill>
                <a:srgbClr val="0C1543"/>
              </a:solidFill>
              <a:effectLst/>
            </a:endParaRPr>
          </a:p>
        </p:txBody>
      </p:sp>
      <p:sp>
        <p:nvSpPr>
          <p:cNvPr id="4" name="TextBox 3">
            <a:extLst>
              <a:ext uri="{FF2B5EF4-FFF2-40B4-BE49-F238E27FC236}">
                <a16:creationId xmlns:a16="http://schemas.microsoft.com/office/drawing/2014/main" id="{6EB880A8-67FA-4AA1-B66A-3BA57CD2DBE9}"/>
              </a:ext>
            </a:extLst>
          </p:cNvPr>
          <p:cNvSpPr txBox="1"/>
          <p:nvPr/>
        </p:nvSpPr>
        <p:spPr>
          <a:xfrm>
            <a:off x="1828801" y="403123"/>
            <a:ext cx="3618270" cy="646331"/>
          </a:xfrm>
          <a:prstGeom prst="rect">
            <a:avLst/>
          </a:prstGeom>
          <a:noFill/>
        </p:spPr>
        <p:txBody>
          <a:bodyPr wrap="square" rtlCol="0">
            <a:spAutoFit/>
          </a:bodyPr>
          <a:lstStyle/>
          <a:p>
            <a:r>
              <a:rPr lang="en-US" sz="3600" b="1" dirty="0"/>
              <a:t>Things To Note</a:t>
            </a:r>
            <a:endParaRPr lang="en-IN" sz="3600" b="1" dirty="0"/>
          </a:p>
        </p:txBody>
      </p:sp>
    </p:spTree>
    <p:extLst>
      <p:ext uri="{BB962C8B-B14F-4D97-AF65-F5344CB8AC3E}">
        <p14:creationId xmlns:p14="http://schemas.microsoft.com/office/powerpoint/2010/main" val="146246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8E053-8E21-4FE2-A007-051296963B59}"/>
              </a:ext>
            </a:extLst>
          </p:cNvPr>
          <p:cNvSpPr>
            <a:spLocks noGrp="1"/>
          </p:cNvSpPr>
          <p:nvPr>
            <p:ph idx="1"/>
          </p:nvPr>
        </p:nvSpPr>
        <p:spPr>
          <a:xfrm>
            <a:off x="690716" y="508103"/>
            <a:ext cx="10515600" cy="5686220"/>
          </a:xfrm>
        </p:spPr>
        <p:txBody>
          <a:bodyPr>
            <a:normAutofit/>
          </a:bodyPr>
          <a:lstStyle/>
          <a:p>
            <a:endParaRPr lang="en-IN" b="0" dirty="0">
              <a:solidFill>
                <a:srgbClr val="0C1543"/>
              </a:solidFill>
              <a:effectLst/>
            </a:endParaRPr>
          </a:p>
          <a:p>
            <a:r>
              <a:rPr lang="en-IN" b="0" dirty="0">
                <a:solidFill>
                  <a:srgbClr val="0C1543"/>
                </a:solidFill>
                <a:effectLst/>
              </a:rPr>
              <a:t>This would create a goroutine leak. So a Buffered channel of 1 is being used to prevent this from happening.</a:t>
            </a:r>
            <a:endParaRPr lang="en-IN" dirty="0"/>
          </a:p>
          <a:p>
            <a:endParaRPr lang="en-IN" sz="800" dirty="0"/>
          </a:p>
          <a:p>
            <a:r>
              <a:rPr lang="en-IN" dirty="0"/>
              <a:t>The context package creates a goroutine that will close the Unbuffered channel associated with the Context value once the duration is met. </a:t>
            </a:r>
          </a:p>
          <a:p>
            <a:endParaRPr lang="en-IN" sz="800" dirty="0"/>
          </a:p>
          <a:p>
            <a:r>
              <a:rPr lang="en-IN" dirty="0"/>
              <a:t>You are responsible for calling the cancel function regardless of how things turn out. </a:t>
            </a:r>
          </a:p>
          <a:p>
            <a:endParaRPr lang="en-IN" sz="800" dirty="0"/>
          </a:p>
          <a:p>
            <a:r>
              <a:rPr lang="en-IN" dirty="0"/>
              <a:t>This will clean things up that have been created for the Context. It is ok for the cancel function to be called more than once.</a:t>
            </a:r>
          </a:p>
        </p:txBody>
      </p:sp>
    </p:spTree>
    <p:extLst>
      <p:ext uri="{BB962C8B-B14F-4D97-AF65-F5344CB8AC3E}">
        <p14:creationId xmlns:p14="http://schemas.microsoft.com/office/powerpoint/2010/main" val="43088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5F1B-C2AC-41A7-8472-28BB0AFD3DB3}"/>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Conclusion</a:t>
            </a:r>
            <a:endParaRPr lang="en-IN" dirty="0"/>
          </a:p>
        </p:txBody>
      </p:sp>
      <p:sp>
        <p:nvSpPr>
          <p:cNvPr id="3" name="Content Placeholder 2">
            <a:extLst>
              <a:ext uri="{FF2B5EF4-FFF2-40B4-BE49-F238E27FC236}">
                <a16:creationId xmlns:a16="http://schemas.microsoft.com/office/drawing/2014/main" id="{C1D75076-1FE8-4977-980B-7725909C4908}"/>
              </a:ext>
            </a:extLst>
          </p:cNvPr>
          <p:cNvSpPr>
            <a:spLocks noGrp="1"/>
          </p:cNvSpPr>
          <p:nvPr>
            <p:ph idx="1"/>
          </p:nvPr>
        </p:nvSpPr>
        <p:spPr/>
        <p:txBody>
          <a:bodyPr/>
          <a:lstStyle/>
          <a:p>
            <a:pPr algn="l">
              <a:buFont typeface="Arial" panose="020B0604020202020204" pitchFamily="34" charset="0"/>
              <a:buChar char="•"/>
            </a:pPr>
            <a:r>
              <a:rPr lang="en-IN" b="0" i="0" dirty="0">
                <a:solidFill>
                  <a:srgbClr val="0C1543"/>
                </a:solidFill>
                <a:effectLst/>
              </a:rPr>
              <a:t>Unbuffered channels:</a:t>
            </a:r>
          </a:p>
          <a:p>
            <a:pPr marL="742950" lvl="1" indent="-285750" algn="l">
              <a:buFont typeface="Arial" panose="020B0604020202020204" pitchFamily="34" charset="0"/>
              <a:buChar char="•"/>
            </a:pPr>
            <a:r>
              <a:rPr lang="en-IN" b="0" i="0" dirty="0">
                <a:solidFill>
                  <a:srgbClr val="0C1543"/>
                </a:solidFill>
                <a:effectLst/>
              </a:rPr>
              <a:t>Receive happens before the Send.</a:t>
            </a:r>
          </a:p>
          <a:p>
            <a:pPr marL="742950" lvl="1" indent="-285750" algn="l">
              <a:buFont typeface="Arial" panose="020B0604020202020204" pitchFamily="34" charset="0"/>
              <a:buChar char="•"/>
            </a:pPr>
            <a:r>
              <a:rPr lang="en-IN" b="0" i="0" dirty="0">
                <a:solidFill>
                  <a:srgbClr val="0C1543"/>
                </a:solidFill>
                <a:effectLst/>
              </a:rPr>
              <a:t>Benefit: 100% guarantee the signal has been received.</a:t>
            </a:r>
          </a:p>
          <a:p>
            <a:pPr marL="742950" lvl="1" indent="-285750" algn="l">
              <a:buFont typeface="Arial" panose="020B0604020202020204" pitchFamily="34" charset="0"/>
              <a:buChar char="•"/>
            </a:pPr>
            <a:r>
              <a:rPr lang="en-IN" b="0" i="0" dirty="0">
                <a:solidFill>
                  <a:srgbClr val="0C1543"/>
                </a:solidFill>
                <a:effectLst/>
              </a:rPr>
              <a:t>Cost: Unknown latency on when the signal will be received.</a:t>
            </a:r>
          </a:p>
          <a:p>
            <a:pPr marL="742950" lvl="1" indent="-285750" algn="l">
              <a:buFont typeface="Arial" panose="020B0604020202020204" pitchFamily="34" charset="0"/>
              <a:buChar char="•"/>
            </a:pPr>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Buffered channels: Send happens before the Receive.</a:t>
            </a:r>
          </a:p>
          <a:p>
            <a:pPr lvl="1"/>
            <a:r>
              <a:rPr lang="en-IN" b="0" i="0" dirty="0">
                <a:solidFill>
                  <a:srgbClr val="0C1543"/>
                </a:solidFill>
                <a:effectLst/>
              </a:rPr>
              <a:t>Benefit: Reduce blocking latency between </a:t>
            </a:r>
            <a:r>
              <a:rPr lang="en-IN" b="0" i="0" dirty="0" err="1">
                <a:solidFill>
                  <a:srgbClr val="0C1543"/>
                </a:solidFill>
                <a:effectLst/>
              </a:rPr>
              <a:t>signaling</a:t>
            </a:r>
            <a:r>
              <a:rPr lang="en-IN" b="0" i="0" dirty="0">
                <a:solidFill>
                  <a:srgbClr val="0C1543"/>
                </a:solidFill>
                <a:effectLst/>
              </a:rPr>
              <a:t>.</a:t>
            </a:r>
          </a:p>
          <a:p>
            <a:pPr lvl="1"/>
            <a:r>
              <a:rPr lang="en-IN" b="0" i="0" dirty="0">
                <a:solidFill>
                  <a:srgbClr val="0C1543"/>
                </a:solidFill>
                <a:effectLst/>
              </a:rPr>
              <a:t>Cost:  No guarantee when the signal has been received.</a:t>
            </a:r>
          </a:p>
          <a:p>
            <a:endParaRPr lang="en-IN" dirty="0"/>
          </a:p>
        </p:txBody>
      </p:sp>
    </p:spTree>
    <p:extLst>
      <p:ext uri="{BB962C8B-B14F-4D97-AF65-F5344CB8AC3E}">
        <p14:creationId xmlns:p14="http://schemas.microsoft.com/office/powerpoint/2010/main" val="58685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54B2-9905-46DB-A265-2546C064333F}"/>
              </a:ext>
            </a:extLst>
          </p:cNvPr>
          <p:cNvSpPr>
            <a:spLocks noGrp="1"/>
          </p:cNvSpPr>
          <p:nvPr>
            <p:ph type="title"/>
          </p:nvPr>
        </p:nvSpPr>
        <p:spPr/>
        <p:txBody>
          <a:bodyPr/>
          <a:lstStyle/>
          <a:p>
            <a:r>
              <a:rPr lang="en-IN" b="1" i="0" dirty="0">
                <a:solidFill>
                  <a:srgbClr val="0C1543"/>
                </a:solidFill>
                <a:effectLst/>
                <a:latin typeface="lato" panose="020F0502020204030203" pitchFamily="34" charset="0"/>
              </a:rPr>
              <a:t>Design Philosophy</a:t>
            </a:r>
            <a:endParaRPr lang="en-IN" dirty="0"/>
          </a:p>
        </p:txBody>
      </p:sp>
      <p:sp>
        <p:nvSpPr>
          <p:cNvPr id="3" name="Content Placeholder 2">
            <a:extLst>
              <a:ext uri="{FF2B5EF4-FFF2-40B4-BE49-F238E27FC236}">
                <a16:creationId xmlns:a16="http://schemas.microsoft.com/office/drawing/2014/main" id="{6D2D21D5-1F3A-4D6A-802A-CD9B8B8FA137}"/>
              </a:ext>
            </a:extLst>
          </p:cNvPr>
          <p:cNvSpPr>
            <a:spLocks noGrp="1"/>
          </p:cNvSpPr>
          <p:nvPr>
            <p:ph idx="1"/>
          </p:nvPr>
        </p:nvSpPr>
        <p:spPr/>
        <p:txBody>
          <a:bodyPr/>
          <a:lstStyle/>
          <a:p>
            <a:r>
              <a:rPr lang="en-IN" b="0" i="0" dirty="0">
                <a:solidFill>
                  <a:srgbClr val="0C1543"/>
                </a:solidFill>
                <a:effectLst/>
              </a:rPr>
              <a:t>Buffers larger than 1 must have reason/measurements.</a:t>
            </a:r>
          </a:p>
          <a:p>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If a buffer of one is giving you good enough throughput then keep it.</a:t>
            </a:r>
          </a:p>
          <a:p>
            <a:pPr algn="l">
              <a:buFont typeface="Arial" panose="020B0604020202020204" pitchFamily="34" charset="0"/>
              <a:buChar char="•"/>
            </a:pPr>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Question buffers that are larger than one and measure for size.</a:t>
            </a:r>
          </a:p>
          <a:p>
            <a:pPr algn="l">
              <a:buFont typeface="Arial" panose="020B0604020202020204" pitchFamily="34" charset="0"/>
              <a:buChar char="•"/>
            </a:pPr>
            <a:endParaRPr lang="en-IN" b="0" i="0" dirty="0">
              <a:solidFill>
                <a:srgbClr val="0C1543"/>
              </a:solidFill>
              <a:effectLst/>
            </a:endParaRPr>
          </a:p>
          <a:p>
            <a:pPr algn="l">
              <a:buFont typeface="Arial" panose="020B0604020202020204" pitchFamily="34" charset="0"/>
              <a:buChar char="•"/>
            </a:pPr>
            <a:r>
              <a:rPr lang="en-IN" b="0" i="0" dirty="0">
                <a:solidFill>
                  <a:srgbClr val="0C1543"/>
                </a:solidFill>
                <a:effectLst/>
              </a:rPr>
              <a:t>Find the smallest buffer possible that provides good enough throughput.</a:t>
            </a:r>
          </a:p>
          <a:p>
            <a:endParaRPr lang="en-IN" dirty="0"/>
          </a:p>
        </p:txBody>
      </p:sp>
    </p:spTree>
    <p:extLst>
      <p:ext uri="{BB962C8B-B14F-4D97-AF65-F5344CB8AC3E}">
        <p14:creationId xmlns:p14="http://schemas.microsoft.com/office/powerpoint/2010/main" val="39012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E561AF-1717-4D93-B4BF-26B553DA6B4B}"/>
              </a:ext>
            </a:extLst>
          </p:cNvPr>
          <p:cNvSpPr>
            <a:spLocks noChangeArrowheads="1"/>
          </p:cNvSpPr>
          <p:nvPr/>
        </p:nvSpPr>
        <p:spPr bwMode="auto">
          <a:xfrm>
            <a:off x="1509251" y="2994161"/>
            <a:ext cx="91734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4BC808C-697A-4EBF-A5FD-28183FA13F81}"/>
              </a:ext>
            </a:extLst>
          </p:cNvPr>
          <p:cNvSpPr txBox="1"/>
          <p:nvPr/>
        </p:nvSpPr>
        <p:spPr>
          <a:xfrm>
            <a:off x="835741" y="408837"/>
            <a:ext cx="8642555" cy="5324535"/>
          </a:xfrm>
          <a:prstGeom prst="rect">
            <a:avLst/>
          </a:prstGeom>
          <a:noFill/>
        </p:spPr>
        <p:txBody>
          <a:bodyPr wrap="square">
            <a:spAutoFit/>
          </a:bodyPr>
          <a:lstStyle/>
          <a:p>
            <a:r>
              <a:rPr lang="en-IN" sz="2000" dirty="0"/>
              <a:t>14: 	emps := 5</a:t>
            </a:r>
          </a:p>
          <a:p>
            <a:r>
              <a:rPr lang="en-IN" sz="2000" dirty="0"/>
              <a:t>15: 	</a:t>
            </a:r>
            <a:r>
              <a:rPr lang="en-IN" sz="2000" dirty="0" err="1"/>
              <a:t>ch</a:t>
            </a:r>
            <a:r>
              <a:rPr lang="en-IN" sz="2000" dirty="0"/>
              <a:t> := make(</a:t>
            </a:r>
            <a:r>
              <a:rPr lang="en-IN" sz="2000" dirty="0" err="1"/>
              <a:t>chan</a:t>
            </a:r>
            <a:r>
              <a:rPr lang="en-IN" sz="2000" dirty="0"/>
              <a:t> string, emps)</a:t>
            </a:r>
          </a:p>
          <a:p>
            <a:r>
              <a:rPr lang="en-IN" sz="2000" dirty="0"/>
              <a:t>16: 	//g := </a:t>
            </a:r>
            <a:r>
              <a:rPr lang="en-IN" sz="2000" dirty="0" err="1"/>
              <a:t>runtime.GOMAXPROCS</a:t>
            </a:r>
            <a:r>
              <a:rPr lang="en-IN" sz="2000" dirty="0"/>
              <a:t>(0)</a:t>
            </a:r>
          </a:p>
          <a:p>
            <a:r>
              <a:rPr lang="en-IN" sz="2000" dirty="0"/>
              <a:t>17: 	g := 2</a:t>
            </a:r>
          </a:p>
          <a:p>
            <a:r>
              <a:rPr lang="en-IN" sz="2000" dirty="0"/>
              <a:t>18: 	</a:t>
            </a:r>
            <a:r>
              <a:rPr lang="en-IN" sz="2000" dirty="0" err="1"/>
              <a:t>sem</a:t>
            </a:r>
            <a:r>
              <a:rPr lang="en-IN" sz="2000" dirty="0"/>
              <a:t> := make(</a:t>
            </a:r>
            <a:r>
              <a:rPr lang="en-IN" sz="2000" dirty="0" err="1"/>
              <a:t>chan</a:t>
            </a:r>
            <a:r>
              <a:rPr lang="en-IN" sz="2000" dirty="0"/>
              <a:t> bool, g)</a:t>
            </a:r>
          </a:p>
          <a:p>
            <a:r>
              <a:rPr lang="en-IN" sz="2000" dirty="0"/>
              <a:t>19: </a:t>
            </a:r>
          </a:p>
          <a:p>
            <a:r>
              <a:rPr lang="en-IN" sz="2000" dirty="0"/>
              <a:t>20: 	for e := 0; e &lt; emps; e++ {</a:t>
            </a:r>
          </a:p>
          <a:p>
            <a:r>
              <a:rPr lang="en-IN" sz="2000" dirty="0"/>
              <a:t>21: 		go </a:t>
            </a:r>
            <a:r>
              <a:rPr lang="en-IN" sz="2000" dirty="0" err="1"/>
              <a:t>func</a:t>
            </a:r>
            <a:r>
              <a:rPr lang="en-IN" sz="2000" dirty="0"/>
              <a:t>(emp int) {</a:t>
            </a:r>
          </a:p>
          <a:p>
            <a:r>
              <a:rPr lang="en-IN" sz="2000" dirty="0"/>
              <a:t>22: 			</a:t>
            </a:r>
            <a:r>
              <a:rPr lang="en-IN" sz="2000" dirty="0" err="1"/>
              <a:t>sem</a:t>
            </a:r>
            <a:r>
              <a:rPr lang="en-IN" sz="2000" dirty="0"/>
              <a:t> &lt;- true</a:t>
            </a:r>
          </a:p>
          <a:p>
            <a:r>
              <a:rPr lang="en-IN" sz="2000" dirty="0"/>
              <a:t>23: 			{</a:t>
            </a:r>
          </a:p>
          <a:p>
            <a:r>
              <a:rPr lang="en-IN" sz="2000" dirty="0"/>
              <a:t>24: 				</a:t>
            </a:r>
            <a:r>
              <a:rPr lang="en-IN" sz="2000" dirty="0" err="1"/>
              <a:t>time.Sleep</a:t>
            </a:r>
            <a:r>
              <a:rPr lang="en-IN" sz="2000" dirty="0"/>
              <a:t>(</a:t>
            </a:r>
            <a:r>
              <a:rPr lang="en-IN" sz="2000" dirty="0" err="1"/>
              <a:t>time.Duration</a:t>
            </a:r>
            <a:r>
              <a:rPr lang="en-IN" sz="2000" dirty="0"/>
              <a:t>(2 * </a:t>
            </a:r>
            <a:r>
              <a:rPr lang="en-IN" sz="2000" dirty="0" err="1"/>
              <a:t>time.Second</a:t>
            </a:r>
            <a:r>
              <a:rPr lang="en-IN" sz="2000" dirty="0"/>
              <a:t>))</a:t>
            </a:r>
          </a:p>
          <a:p>
            <a:r>
              <a:rPr lang="en-IN" sz="2000" dirty="0"/>
              <a:t>25: 				</a:t>
            </a:r>
            <a:r>
              <a:rPr lang="en-IN" sz="2000" dirty="0" err="1"/>
              <a:t>ch</a:t>
            </a:r>
            <a:r>
              <a:rPr lang="en-IN" sz="2000" dirty="0"/>
              <a:t> &lt;- "paper" + </a:t>
            </a:r>
            <a:r>
              <a:rPr lang="en-IN" sz="2000" dirty="0" err="1"/>
              <a:t>strconv.Itoa</a:t>
            </a:r>
            <a:r>
              <a:rPr lang="en-IN" sz="2000" dirty="0"/>
              <a:t>(emp)</a:t>
            </a:r>
          </a:p>
          <a:p>
            <a:r>
              <a:rPr lang="en-IN" sz="2000" dirty="0"/>
              <a:t>26: 				</a:t>
            </a:r>
            <a:r>
              <a:rPr lang="en-IN" sz="2000" dirty="0" err="1"/>
              <a:t>fmt.Println</a:t>
            </a:r>
            <a:r>
              <a:rPr lang="en-IN" sz="2000" dirty="0"/>
              <a:t>("employee : sent signal :", emp)</a:t>
            </a:r>
          </a:p>
          <a:p>
            <a:r>
              <a:rPr lang="en-IN" sz="2000" dirty="0"/>
              <a:t>27: 			}</a:t>
            </a:r>
          </a:p>
          <a:p>
            <a:r>
              <a:rPr lang="en-IN" sz="2000" dirty="0"/>
              <a:t>28: 			&lt;-</a:t>
            </a:r>
            <a:r>
              <a:rPr lang="en-IN" sz="2000" dirty="0" err="1"/>
              <a:t>sem</a:t>
            </a:r>
            <a:endParaRPr lang="en-IN" sz="2000" dirty="0"/>
          </a:p>
          <a:p>
            <a:r>
              <a:rPr lang="en-IN" sz="2000" dirty="0"/>
              <a:t>29: 		}(e)</a:t>
            </a:r>
          </a:p>
          <a:p>
            <a:r>
              <a:rPr lang="en-IN" sz="2000" dirty="0"/>
              <a:t>30: 	}</a:t>
            </a:r>
          </a:p>
        </p:txBody>
      </p:sp>
    </p:spTree>
    <p:extLst>
      <p:ext uri="{BB962C8B-B14F-4D97-AF65-F5344CB8AC3E}">
        <p14:creationId xmlns:p14="http://schemas.microsoft.com/office/powerpoint/2010/main" val="4655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8710C-D2A2-4939-B521-8B239A5EAD99}"/>
              </a:ext>
            </a:extLst>
          </p:cNvPr>
          <p:cNvSpPr txBox="1"/>
          <p:nvPr/>
        </p:nvSpPr>
        <p:spPr>
          <a:xfrm>
            <a:off x="1337187" y="582756"/>
            <a:ext cx="9733936" cy="4154984"/>
          </a:xfrm>
          <a:prstGeom prst="rect">
            <a:avLst/>
          </a:prstGeom>
          <a:noFill/>
        </p:spPr>
        <p:txBody>
          <a:bodyPr wrap="square">
            <a:spAutoFit/>
          </a:bodyPr>
          <a:lstStyle/>
          <a:p>
            <a:r>
              <a:rPr lang="en-IN" sz="2400" dirty="0"/>
              <a:t>32: 	for emps &gt; 0 {</a:t>
            </a:r>
          </a:p>
          <a:p>
            <a:r>
              <a:rPr lang="en-IN" sz="2400" dirty="0"/>
              <a:t>33: 		p := &lt;-</a:t>
            </a:r>
            <a:r>
              <a:rPr lang="en-IN" sz="2400" dirty="0" err="1"/>
              <a:t>ch</a:t>
            </a:r>
            <a:endParaRPr lang="en-IN" sz="2400" dirty="0"/>
          </a:p>
          <a:p>
            <a:r>
              <a:rPr lang="en-IN" sz="2400" dirty="0"/>
              <a:t>34: 		emps--</a:t>
            </a:r>
          </a:p>
          <a:p>
            <a:r>
              <a:rPr lang="en-IN" sz="2400" dirty="0"/>
              <a:t>35: 		//</a:t>
            </a:r>
            <a:r>
              <a:rPr lang="en-IN" sz="2400" dirty="0" err="1"/>
              <a:t>fmt.Println</a:t>
            </a:r>
            <a:r>
              <a:rPr lang="en-IN" sz="2400" dirty="0"/>
              <a:t>(p)</a:t>
            </a:r>
          </a:p>
          <a:p>
            <a:r>
              <a:rPr lang="en-IN" sz="2400" dirty="0"/>
              <a:t>36: 		</a:t>
            </a:r>
            <a:r>
              <a:rPr lang="en-IN" sz="2400" dirty="0" err="1"/>
              <a:t>fmt.Println</a:t>
            </a:r>
            <a:r>
              <a:rPr lang="en-IN" sz="2400" dirty="0"/>
              <a:t>("manager : </a:t>
            </a:r>
            <a:r>
              <a:rPr lang="en-IN" sz="2400" dirty="0" err="1"/>
              <a:t>recv'd</a:t>
            </a:r>
            <a:r>
              <a:rPr lang="en-IN" sz="2400" dirty="0"/>
              <a:t> signal :", p)</a:t>
            </a:r>
          </a:p>
          <a:p>
            <a:r>
              <a:rPr lang="en-IN" sz="2400" dirty="0"/>
              <a:t>37: 	}</a:t>
            </a:r>
          </a:p>
          <a:p>
            <a:r>
              <a:rPr lang="en-IN" sz="2400" dirty="0"/>
              <a:t>38: </a:t>
            </a:r>
          </a:p>
          <a:p>
            <a:r>
              <a:rPr lang="en-IN" sz="2400" dirty="0"/>
              <a:t>39: 	</a:t>
            </a:r>
            <a:r>
              <a:rPr lang="en-IN" sz="2400" dirty="0" err="1"/>
              <a:t>time.Sleep</a:t>
            </a:r>
            <a:r>
              <a:rPr lang="en-IN" sz="2400" dirty="0"/>
              <a:t>(</a:t>
            </a:r>
            <a:r>
              <a:rPr lang="en-IN" sz="2400" dirty="0" err="1"/>
              <a:t>time.Second</a:t>
            </a:r>
            <a:r>
              <a:rPr lang="en-IN" sz="2400" dirty="0"/>
              <a:t>)</a:t>
            </a:r>
          </a:p>
          <a:p>
            <a:r>
              <a:rPr lang="en-IN" sz="2400" dirty="0"/>
              <a:t>40: 	</a:t>
            </a:r>
            <a:r>
              <a:rPr lang="en-IN" sz="2400" dirty="0" err="1"/>
              <a:t>fmt.Println</a:t>
            </a:r>
            <a:r>
              <a:rPr lang="en-IN" sz="2400" dirty="0"/>
              <a:t>("-------------------------------------------------------------")</a:t>
            </a:r>
          </a:p>
          <a:p>
            <a:r>
              <a:rPr lang="en-IN" sz="2400" dirty="0"/>
              <a:t>41: }</a:t>
            </a:r>
          </a:p>
          <a:p>
            <a:r>
              <a:rPr lang="en-IN" sz="2400" dirty="0"/>
              <a:t>42: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B6BC0D6-7B98-4E33-9EFB-9A4CC1C20F94}"/>
                  </a:ext>
                </a:extLst>
              </p14:cNvPr>
              <p14:cNvContentPartPr/>
              <p14:nvPr/>
            </p14:nvContentPartPr>
            <p14:xfrm>
              <a:off x="3214800" y="1347120"/>
              <a:ext cx="5240880" cy="1193760"/>
            </p14:xfrm>
          </p:contentPart>
        </mc:Choice>
        <mc:Fallback xmlns="">
          <p:pic>
            <p:nvPicPr>
              <p:cNvPr id="2" name="Ink 1">
                <a:extLst>
                  <a:ext uri="{FF2B5EF4-FFF2-40B4-BE49-F238E27FC236}">
                    <a16:creationId xmlns:a16="http://schemas.microsoft.com/office/drawing/2014/main" id="{1B6BC0D6-7B98-4E33-9EFB-9A4CC1C20F94}"/>
                  </a:ext>
                </a:extLst>
              </p:cNvPr>
              <p:cNvPicPr/>
              <p:nvPr/>
            </p:nvPicPr>
            <p:blipFill>
              <a:blip r:embed="rId3"/>
              <a:stretch>
                <a:fillRect/>
              </a:stretch>
            </p:blipFill>
            <p:spPr>
              <a:xfrm>
                <a:off x="3205440" y="1337760"/>
                <a:ext cx="5259600" cy="1212480"/>
              </a:xfrm>
              <a:prstGeom prst="rect">
                <a:avLst/>
              </a:prstGeom>
            </p:spPr>
          </p:pic>
        </mc:Fallback>
      </mc:AlternateContent>
    </p:spTree>
    <p:extLst>
      <p:ext uri="{BB962C8B-B14F-4D97-AF65-F5344CB8AC3E}">
        <p14:creationId xmlns:p14="http://schemas.microsoft.com/office/powerpoint/2010/main" val="1924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7AA5-7943-4D26-9D2A-1359E6E8E07F}"/>
              </a:ext>
            </a:extLst>
          </p:cNvPr>
          <p:cNvSpPr>
            <a:spLocks noGrp="1"/>
          </p:cNvSpPr>
          <p:nvPr>
            <p:ph type="title"/>
          </p:nvPr>
        </p:nvSpPr>
        <p:spPr/>
        <p:txBody>
          <a:bodyPr>
            <a:normAutofit/>
          </a:bodyPr>
          <a:lstStyle/>
          <a:p>
            <a:pPr algn="l"/>
            <a:r>
              <a:rPr lang="en-IN" sz="3600" b="1" i="0" dirty="0">
                <a:solidFill>
                  <a:srgbClr val="0C1543"/>
                </a:solidFill>
                <a:effectLst/>
                <a:latin typeface="lato" panose="020F0502020204030203" pitchFamily="34" charset="0"/>
              </a:rPr>
              <a:t>Signal With Data - Buffered Channel 1</a:t>
            </a:r>
          </a:p>
        </p:txBody>
      </p:sp>
      <p:sp>
        <p:nvSpPr>
          <p:cNvPr id="3" name="Content Placeholder 2">
            <a:extLst>
              <a:ext uri="{FF2B5EF4-FFF2-40B4-BE49-F238E27FC236}">
                <a16:creationId xmlns:a16="http://schemas.microsoft.com/office/drawing/2014/main" id="{DF4E73DF-262A-4115-B141-2C35E4CDC7F1}"/>
              </a:ext>
            </a:extLst>
          </p:cNvPr>
          <p:cNvSpPr>
            <a:spLocks noGrp="1"/>
          </p:cNvSpPr>
          <p:nvPr>
            <p:ph idx="1"/>
          </p:nvPr>
        </p:nvSpPr>
        <p:spPr/>
        <p:txBody>
          <a:bodyPr>
            <a:normAutofit/>
          </a:bodyPr>
          <a:lstStyle/>
          <a:p>
            <a:r>
              <a:rPr lang="en-IN" dirty="0"/>
              <a:t>In this scenario you have a new employee but they are going to do more than just one task. </a:t>
            </a:r>
          </a:p>
          <a:p>
            <a:endParaRPr lang="en-IN" dirty="0"/>
          </a:p>
          <a:p>
            <a:r>
              <a:rPr lang="en-IN" dirty="0"/>
              <a:t>You are going to feed them many tasks, one after the other. However, they must finish each individual task before they can start a new one. </a:t>
            </a:r>
          </a:p>
          <a:p>
            <a:endParaRPr lang="en-IN" dirty="0"/>
          </a:p>
          <a:p>
            <a:r>
              <a:rPr lang="en-IN" dirty="0"/>
              <a:t>Since they can only work on one task at a time there could be latency issues between the handoff of work.</a:t>
            </a:r>
          </a:p>
          <a:p>
            <a:endParaRPr lang="en-IN" dirty="0"/>
          </a:p>
        </p:txBody>
      </p:sp>
    </p:spTree>
    <p:extLst>
      <p:ext uri="{BB962C8B-B14F-4D97-AF65-F5344CB8AC3E}">
        <p14:creationId xmlns:p14="http://schemas.microsoft.com/office/powerpoint/2010/main" val="346163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57698-48BD-4621-AEDB-1826D9476C8D}"/>
              </a:ext>
            </a:extLst>
          </p:cNvPr>
          <p:cNvSpPr>
            <a:spLocks noGrp="1"/>
          </p:cNvSpPr>
          <p:nvPr>
            <p:ph idx="1"/>
          </p:nvPr>
        </p:nvSpPr>
        <p:spPr>
          <a:xfrm>
            <a:off x="838200" y="717755"/>
            <a:ext cx="10515600" cy="5459208"/>
          </a:xfrm>
        </p:spPr>
        <p:txBody>
          <a:bodyPr>
            <a:normAutofit lnSpcReduction="10000"/>
          </a:bodyPr>
          <a:lstStyle/>
          <a:p>
            <a:r>
              <a:rPr lang="en-IN" dirty="0"/>
              <a:t>This is where a Buffered channel of 1 has benefit. If everything is running at the expected pace between you and the employee, neither of you will need to wait for the other. Every time you send a piece of paper, the buffer is empty. Every time your employee reaches for more work, the buffer is full. It is a perfect symmetry of work flow.</a:t>
            </a:r>
          </a:p>
          <a:p>
            <a:endParaRPr lang="en-IN" dirty="0"/>
          </a:p>
          <a:p>
            <a:r>
              <a:rPr lang="en-IN" dirty="0"/>
              <a:t>The best part is this. If at any time you attempt to send a piece of paper and you can’t because the buffer is full, you know your employee is having a problem and you stop. </a:t>
            </a:r>
          </a:p>
          <a:p>
            <a:r>
              <a:rPr lang="en-IN" dirty="0"/>
              <a:t>When the buffer is empty and you perform the send, you have the guarantee that your employee has taken the last piece of work you sent. If you perform the send and you can’t, you have the guarantee they haven’t</a:t>
            </a:r>
          </a:p>
        </p:txBody>
      </p:sp>
    </p:spTree>
    <p:extLst>
      <p:ext uri="{BB962C8B-B14F-4D97-AF65-F5344CB8AC3E}">
        <p14:creationId xmlns:p14="http://schemas.microsoft.com/office/powerpoint/2010/main" val="400420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EF141-5074-4ADA-9789-1D5DC6CD9C3B}"/>
              </a:ext>
            </a:extLst>
          </p:cNvPr>
          <p:cNvSpPr>
            <a:spLocks noGrp="1"/>
          </p:cNvSpPr>
          <p:nvPr>
            <p:ph idx="1"/>
          </p:nvPr>
        </p:nvSpPr>
        <p:spPr>
          <a:xfrm>
            <a:off x="838200" y="216310"/>
            <a:ext cx="10515600" cy="5960653"/>
          </a:xfrm>
        </p:spPr>
        <p:txBody>
          <a:bodyPr>
            <a:normAutofit fontScale="77500" lnSpcReduction="20000"/>
          </a:bodyPr>
          <a:lstStyle/>
          <a:p>
            <a:r>
              <a:rPr lang="en-IN" dirty="0" err="1"/>
              <a:t>func</a:t>
            </a:r>
            <a:r>
              <a:rPr lang="en-IN" dirty="0"/>
              <a:t> </a:t>
            </a:r>
            <a:r>
              <a:rPr lang="en-IN" dirty="0" err="1"/>
              <a:t>waitForTasks</a:t>
            </a:r>
            <a:r>
              <a:rPr lang="en-IN" dirty="0"/>
              <a:t>() {</a:t>
            </a:r>
          </a:p>
          <a:p>
            <a:r>
              <a:rPr lang="en-IN" dirty="0"/>
              <a:t>02     </a:t>
            </a:r>
            <a:r>
              <a:rPr lang="en-IN" dirty="0" err="1"/>
              <a:t>ch</a:t>
            </a:r>
            <a:r>
              <a:rPr lang="en-IN" dirty="0"/>
              <a:t> := make(</a:t>
            </a:r>
            <a:r>
              <a:rPr lang="en-IN" dirty="0" err="1"/>
              <a:t>chan</a:t>
            </a:r>
            <a:r>
              <a:rPr lang="en-IN" dirty="0"/>
              <a:t> string, 1)</a:t>
            </a:r>
          </a:p>
          <a:p>
            <a:r>
              <a:rPr lang="en-IN" dirty="0"/>
              <a:t>03</a:t>
            </a:r>
          </a:p>
          <a:p>
            <a:r>
              <a:rPr lang="en-IN" dirty="0"/>
              <a:t>04     go </a:t>
            </a:r>
            <a:r>
              <a:rPr lang="en-IN" dirty="0" err="1"/>
              <a:t>func</a:t>
            </a:r>
            <a:r>
              <a:rPr lang="en-IN" dirty="0"/>
              <a:t>() {</a:t>
            </a:r>
          </a:p>
          <a:p>
            <a:r>
              <a:rPr lang="en-IN" dirty="0"/>
              <a:t>05         for p := range </a:t>
            </a:r>
            <a:r>
              <a:rPr lang="en-IN" dirty="0" err="1"/>
              <a:t>ch</a:t>
            </a:r>
            <a:r>
              <a:rPr lang="en-IN" dirty="0"/>
              <a:t> {</a:t>
            </a:r>
          </a:p>
          <a:p>
            <a:r>
              <a:rPr lang="en-IN" dirty="0"/>
              <a:t>06             </a:t>
            </a:r>
            <a:r>
              <a:rPr lang="en-IN" dirty="0" err="1"/>
              <a:t>fmt.Println</a:t>
            </a:r>
            <a:r>
              <a:rPr lang="en-IN" dirty="0"/>
              <a:t>("employee : working :", p)</a:t>
            </a:r>
          </a:p>
          <a:p>
            <a:r>
              <a:rPr lang="en-IN" dirty="0"/>
              <a:t>07         }</a:t>
            </a:r>
          </a:p>
          <a:p>
            <a:r>
              <a:rPr lang="en-IN" dirty="0"/>
              <a:t>08     }()</a:t>
            </a:r>
          </a:p>
          <a:p>
            <a:r>
              <a:rPr lang="en-IN" dirty="0"/>
              <a:t>09</a:t>
            </a:r>
          </a:p>
          <a:p>
            <a:r>
              <a:rPr lang="en-IN" dirty="0"/>
              <a:t>10     </a:t>
            </a:r>
            <a:r>
              <a:rPr lang="en-IN" dirty="0" err="1"/>
              <a:t>const</a:t>
            </a:r>
            <a:r>
              <a:rPr lang="en-IN" dirty="0"/>
              <a:t> work = 10</a:t>
            </a:r>
          </a:p>
          <a:p>
            <a:r>
              <a:rPr lang="en-IN" dirty="0"/>
              <a:t>11     for w := 0; w &lt; work; w++ {</a:t>
            </a:r>
          </a:p>
          <a:p>
            <a:r>
              <a:rPr lang="en-IN" dirty="0"/>
              <a:t>12         </a:t>
            </a:r>
            <a:r>
              <a:rPr lang="pl-PL" dirty="0"/>
              <a:t>ch &lt;- "paper" + strconv.Itoa(w)</a:t>
            </a:r>
            <a:endParaRPr lang="en-IN" dirty="0"/>
          </a:p>
          <a:p>
            <a:r>
              <a:rPr lang="en-IN" dirty="0"/>
              <a:t>13     }</a:t>
            </a:r>
          </a:p>
          <a:p>
            <a:r>
              <a:rPr lang="en-IN" dirty="0"/>
              <a:t>14</a:t>
            </a:r>
          </a:p>
          <a:p>
            <a:r>
              <a:rPr lang="en-IN" dirty="0"/>
              <a:t>15     close(</a:t>
            </a:r>
            <a:r>
              <a:rPr lang="en-IN" dirty="0" err="1"/>
              <a:t>ch</a:t>
            </a:r>
            <a:r>
              <a:rPr lang="en-IN" dirty="0"/>
              <a:t>)</a:t>
            </a:r>
          </a:p>
          <a:p>
            <a:r>
              <a:rPr lang="en-IN" dirty="0"/>
              <a:t>16 }</a:t>
            </a:r>
          </a:p>
        </p:txBody>
      </p:sp>
    </p:spTree>
    <p:extLst>
      <p:ext uri="{BB962C8B-B14F-4D97-AF65-F5344CB8AC3E}">
        <p14:creationId xmlns:p14="http://schemas.microsoft.com/office/powerpoint/2010/main" val="309747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4C81-9CA0-4D42-A6D8-6AF190C4BE4F}"/>
              </a:ext>
            </a:extLst>
          </p:cNvPr>
          <p:cNvSpPr>
            <a:spLocks noGrp="1"/>
          </p:cNvSpPr>
          <p:nvPr>
            <p:ph type="title"/>
          </p:nvPr>
        </p:nvSpPr>
        <p:spPr/>
        <p:txBody>
          <a:bodyPr>
            <a:normAutofit/>
          </a:bodyPr>
          <a:lstStyle/>
          <a:p>
            <a:r>
              <a:rPr lang="en-IN" sz="3600" b="1" i="0" dirty="0">
                <a:solidFill>
                  <a:srgbClr val="0C1543"/>
                </a:solidFill>
                <a:effectLst/>
                <a:latin typeface="lato" panose="020F0502020204030203" pitchFamily="34" charset="0"/>
              </a:rPr>
              <a:t>Signal Without Data - Context</a:t>
            </a:r>
            <a:endParaRPr lang="en-IN" sz="3600" dirty="0"/>
          </a:p>
        </p:txBody>
      </p:sp>
      <p:sp>
        <p:nvSpPr>
          <p:cNvPr id="3" name="Content Placeholder 2">
            <a:extLst>
              <a:ext uri="{FF2B5EF4-FFF2-40B4-BE49-F238E27FC236}">
                <a16:creationId xmlns:a16="http://schemas.microsoft.com/office/drawing/2014/main" id="{9B64D9C0-D4D4-4B0D-B588-CBB79EF19F05}"/>
              </a:ext>
            </a:extLst>
          </p:cNvPr>
          <p:cNvSpPr>
            <a:spLocks noGrp="1"/>
          </p:cNvSpPr>
          <p:nvPr>
            <p:ph idx="1"/>
          </p:nvPr>
        </p:nvSpPr>
        <p:spPr/>
        <p:txBody>
          <a:bodyPr/>
          <a:lstStyle/>
          <a:p>
            <a:r>
              <a:rPr lang="en-IN" dirty="0"/>
              <a:t>In this last scenario you will see how you can cancel a running goroutine using a Context value from the context package.</a:t>
            </a:r>
          </a:p>
          <a:p>
            <a:pPr marL="0" indent="0">
              <a:buNone/>
            </a:pPr>
            <a:endParaRPr lang="en-IN" dirty="0"/>
          </a:p>
          <a:p>
            <a:r>
              <a:rPr lang="en-IN" dirty="0"/>
              <a:t>This all works by leveraging an Unbuffered channel that is closed to perform a signal without data.</a:t>
            </a:r>
          </a:p>
        </p:txBody>
      </p:sp>
    </p:spTree>
    <p:extLst>
      <p:ext uri="{BB962C8B-B14F-4D97-AF65-F5344CB8AC3E}">
        <p14:creationId xmlns:p14="http://schemas.microsoft.com/office/powerpoint/2010/main" val="248937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B8092-5FD9-479A-9D32-BEDA99421542}"/>
              </a:ext>
            </a:extLst>
          </p:cNvPr>
          <p:cNvSpPr>
            <a:spLocks noGrp="1"/>
          </p:cNvSpPr>
          <p:nvPr>
            <p:ph idx="1"/>
          </p:nvPr>
        </p:nvSpPr>
        <p:spPr/>
        <p:txBody>
          <a:bodyPr/>
          <a:lstStyle/>
          <a:p>
            <a:r>
              <a:rPr lang="en-IN" b="0" i="0" dirty="0">
                <a:solidFill>
                  <a:srgbClr val="0C1543"/>
                </a:solidFill>
                <a:effectLst/>
              </a:rPr>
              <a:t>You are the manager one last time and you hire a single employee to get work done.</a:t>
            </a:r>
          </a:p>
          <a:p>
            <a:r>
              <a:rPr lang="en-IN" b="0" i="0" dirty="0">
                <a:solidFill>
                  <a:srgbClr val="0C1543"/>
                </a:solidFill>
                <a:effectLst/>
              </a:rPr>
              <a:t> This time you are not willing to wait for some unknown amount of time for the employee to finish. You are on a discrete deadline and if the employee doesn’t finish in time, you are not willing to wait.</a:t>
            </a:r>
            <a:endParaRPr lang="en-IN" dirty="0"/>
          </a:p>
          <a:p>
            <a:endParaRPr lang="en-IN" dirty="0"/>
          </a:p>
        </p:txBody>
      </p:sp>
    </p:spTree>
    <p:extLst>
      <p:ext uri="{BB962C8B-B14F-4D97-AF65-F5344CB8AC3E}">
        <p14:creationId xmlns:p14="http://schemas.microsoft.com/office/powerpoint/2010/main" val="39495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C266A-F7A5-44C2-B733-C08B13A277DE}"/>
              </a:ext>
            </a:extLst>
          </p:cNvPr>
          <p:cNvSpPr>
            <a:spLocks noGrp="1"/>
          </p:cNvSpPr>
          <p:nvPr>
            <p:ph idx="1"/>
          </p:nvPr>
        </p:nvSpPr>
        <p:spPr>
          <a:xfrm>
            <a:off x="838200" y="521110"/>
            <a:ext cx="10390239" cy="5820696"/>
          </a:xfrm>
        </p:spPr>
        <p:txBody>
          <a:bodyPr>
            <a:normAutofit fontScale="92500" lnSpcReduction="20000"/>
          </a:bodyPr>
          <a:lstStyle/>
          <a:p>
            <a:r>
              <a:rPr lang="en-IN" dirty="0"/>
              <a:t>12 </a:t>
            </a:r>
            <a:r>
              <a:rPr lang="en-IN" dirty="0" err="1"/>
              <a:t>func</a:t>
            </a:r>
            <a:r>
              <a:rPr lang="en-IN" dirty="0"/>
              <a:t> main () {</a:t>
            </a:r>
          </a:p>
          <a:p>
            <a:r>
              <a:rPr lang="en-IN" dirty="0"/>
              <a:t>13: 	duration := 50 * </a:t>
            </a:r>
            <a:r>
              <a:rPr lang="en-IN" dirty="0" err="1"/>
              <a:t>time.Millisecond</a:t>
            </a:r>
            <a:endParaRPr lang="en-IN" dirty="0"/>
          </a:p>
          <a:p>
            <a:r>
              <a:rPr lang="en-IN" dirty="0"/>
              <a:t>14: </a:t>
            </a:r>
          </a:p>
          <a:p>
            <a:r>
              <a:rPr lang="en-IN" dirty="0"/>
              <a:t>15: 	</a:t>
            </a:r>
            <a:r>
              <a:rPr lang="en-IN" dirty="0" err="1"/>
              <a:t>ctx</a:t>
            </a:r>
            <a:r>
              <a:rPr lang="en-IN" dirty="0"/>
              <a:t>, cancel := </a:t>
            </a:r>
            <a:r>
              <a:rPr lang="en-IN" dirty="0" err="1"/>
              <a:t>context.WithTimeout</a:t>
            </a:r>
            <a:r>
              <a:rPr lang="en-IN" dirty="0"/>
              <a:t>(</a:t>
            </a:r>
            <a:r>
              <a:rPr lang="en-IN" dirty="0" err="1"/>
              <a:t>context.Background</a:t>
            </a:r>
            <a:r>
              <a:rPr lang="en-IN" dirty="0"/>
              <a:t>(), duration)</a:t>
            </a:r>
          </a:p>
          <a:p>
            <a:r>
              <a:rPr lang="en-IN" dirty="0"/>
              <a:t>16: 	defer cancel()</a:t>
            </a:r>
          </a:p>
          <a:p>
            <a:r>
              <a:rPr lang="en-IN" dirty="0"/>
              <a:t>17: </a:t>
            </a:r>
          </a:p>
          <a:p>
            <a:r>
              <a:rPr lang="en-IN" dirty="0"/>
              <a:t>18: 	</a:t>
            </a:r>
            <a:r>
              <a:rPr lang="en-IN" dirty="0" err="1"/>
              <a:t>ch</a:t>
            </a:r>
            <a:r>
              <a:rPr lang="en-IN" dirty="0"/>
              <a:t> := make(</a:t>
            </a:r>
            <a:r>
              <a:rPr lang="en-IN" dirty="0" err="1"/>
              <a:t>chan</a:t>
            </a:r>
            <a:r>
              <a:rPr lang="en-IN" dirty="0"/>
              <a:t> string,1)</a:t>
            </a:r>
          </a:p>
          <a:p>
            <a:r>
              <a:rPr lang="en-IN" dirty="0"/>
              <a:t>19: 	</a:t>
            </a:r>
            <a:r>
              <a:rPr lang="en-IN" dirty="0" err="1"/>
              <a:t>wg.Add</a:t>
            </a:r>
            <a:r>
              <a:rPr lang="en-IN" dirty="0"/>
              <a:t>(1)</a:t>
            </a:r>
          </a:p>
          <a:p>
            <a:r>
              <a:rPr lang="en-IN" dirty="0"/>
              <a:t>20: 	go </a:t>
            </a:r>
            <a:r>
              <a:rPr lang="en-IN" dirty="0" err="1"/>
              <a:t>func</a:t>
            </a:r>
            <a:r>
              <a:rPr lang="en-IN" dirty="0"/>
              <a:t>() {</a:t>
            </a:r>
          </a:p>
          <a:p>
            <a:r>
              <a:rPr lang="en-IN" dirty="0"/>
              <a:t>21: 		</a:t>
            </a:r>
            <a:r>
              <a:rPr lang="en-IN" dirty="0" err="1"/>
              <a:t>time.Sleep</a:t>
            </a:r>
            <a:r>
              <a:rPr lang="en-IN" dirty="0"/>
              <a:t>(</a:t>
            </a:r>
            <a:r>
              <a:rPr lang="en-IN" dirty="0" err="1"/>
              <a:t>time.Duration</a:t>
            </a:r>
            <a:r>
              <a:rPr lang="en-IN" dirty="0"/>
              <a:t>(</a:t>
            </a:r>
            <a:r>
              <a:rPr lang="en-IN" dirty="0" err="1"/>
              <a:t>rand.Intn</a:t>
            </a:r>
            <a:r>
              <a:rPr lang="en-IN" dirty="0"/>
              <a:t>(100)) * </a:t>
            </a:r>
            <a:r>
              <a:rPr lang="en-IN" dirty="0" err="1"/>
              <a:t>time.Millisecond</a:t>
            </a:r>
            <a:r>
              <a:rPr lang="en-IN" dirty="0"/>
              <a:t>)</a:t>
            </a:r>
          </a:p>
          <a:p>
            <a:r>
              <a:rPr lang="en-IN" dirty="0"/>
              <a:t>22: 		</a:t>
            </a:r>
            <a:r>
              <a:rPr lang="en-IN" dirty="0" err="1"/>
              <a:t>ch</a:t>
            </a:r>
            <a:r>
              <a:rPr lang="en-IN" dirty="0"/>
              <a:t> &lt;- "paper"</a:t>
            </a:r>
          </a:p>
          <a:p>
            <a:r>
              <a:rPr lang="en-IN" dirty="0"/>
              <a:t>23: 		</a:t>
            </a:r>
            <a:r>
              <a:rPr lang="en-IN" dirty="0" err="1"/>
              <a:t>wg.Done</a:t>
            </a:r>
            <a:r>
              <a:rPr lang="en-IN" dirty="0"/>
              <a:t>()</a:t>
            </a:r>
          </a:p>
          <a:p>
            <a:r>
              <a:rPr lang="en-IN" dirty="0"/>
              <a:t>24: 	}()</a:t>
            </a:r>
          </a:p>
          <a:p>
            <a:r>
              <a:rPr lang="en-IN" dirty="0"/>
              <a:t>25:</a:t>
            </a:r>
          </a:p>
        </p:txBody>
      </p:sp>
    </p:spTree>
    <p:extLst>
      <p:ext uri="{BB962C8B-B14F-4D97-AF65-F5344CB8AC3E}">
        <p14:creationId xmlns:p14="http://schemas.microsoft.com/office/powerpoint/2010/main" val="176998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1248</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vt:lpstr>
      <vt:lpstr>Office Theme</vt:lpstr>
      <vt:lpstr>Fanout Pattern 2</vt:lpstr>
      <vt:lpstr>PowerPoint Presentation</vt:lpstr>
      <vt:lpstr>PowerPoint Presentation</vt:lpstr>
      <vt:lpstr>Signal With Data - Buffered Channel 1</vt:lpstr>
      <vt:lpstr>PowerPoint Presentation</vt:lpstr>
      <vt:lpstr>PowerPoint Presentation</vt:lpstr>
      <vt:lpstr>Signal Without Data - Context</vt:lpstr>
      <vt:lpstr>PowerPoint Presentation</vt:lpstr>
      <vt:lpstr>PowerPoint Presentation</vt:lpstr>
      <vt:lpstr>PowerPoint Presentation</vt:lpstr>
      <vt:lpstr>PowerPoint Presentation</vt:lpstr>
      <vt:lpstr>PowerPoint Presentation</vt:lpstr>
      <vt:lpstr>Conclusion</vt:lpstr>
      <vt:lpstr>Design Philosophy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Fanout Pattern 2</dc:title>
  <dc:creator>DIWAKAR SINGH</dc:creator>
  <cp:lastModifiedBy>DIWAKAR SINGH</cp:lastModifiedBy>
  <cp:revision>19</cp:revision>
  <dcterms:created xsi:type="dcterms:W3CDTF">2021-05-17T17:21:06Z</dcterms:created>
  <dcterms:modified xsi:type="dcterms:W3CDTF">2021-05-18T10:05:33Z</dcterms:modified>
</cp:coreProperties>
</file>