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9" r:id="rId5"/>
    <p:sldId id="261" r:id="rId6"/>
    <p:sldId id="260" r:id="rId7"/>
    <p:sldId id="269" r:id="rId8"/>
    <p:sldId id="268" r:id="rId9"/>
    <p:sldId id="267" r:id="rId10"/>
    <p:sldId id="262" r:id="rId11"/>
    <p:sldId id="263" r:id="rId12"/>
    <p:sldId id="264" r:id="rId13"/>
    <p:sldId id="266" r:id="rId14"/>
    <p:sldId id="273" r:id="rId15"/>
    <p:sldId id="274" r:id="rId16"/>
    <p:sldId id="275" r:id="rId17"/>
    <p:sldId id="270" r:id="rId18"/>
    <p:sldId id="271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F9FC-73FF-8AD5-03FA-064545E6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40F9-C22A-123F-69B7-0C192031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9EF-7CDE-BDBC-5E89-4D00D97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86EB-A7B1-ECFF-FBFC-7141228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1EB1-A784-6805-C7F9-A69DBD7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1F5D-DFE7-5CC4-680A-76262B5C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88C5-D0C6-EC48-C1F3-99EE894E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51BC-5087-D073-9F11-25B31F3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233F-8FE5-36D8-D58C-0517D0A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3792-FA75-C08C-CE52-84FB3BF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CB68A-5A55-B751-F611-39EE2488B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C8050-2627-8C58-8B02-9E1B0B060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14EB-3872-897E-B899-DC680CA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3AF4-6F1F-C66C-23D5-95DF7136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ED0-CF35-924E-4C44-89E9ED4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DD93-EE6C-065F-7994-957FE95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C7F3-F68F-5417-948C-329E849F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879D-33AE-47AB-DEA1-8178CD11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722D-5402-734B-C401-622D2A2C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E2C1-F566-99C8-645D-296289E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3608-9B68-0450-5556-E4EB69FD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D199-E85B-425A-FED0-692B881A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7179-756C-FD3E-22E8-3332333F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BA3C-79C8-76EF-7C90-046211DF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E8F7-EF51-DEAF-B1B7-8DF6291E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FEE3-EB61-BD04-4D40-B8FC5F4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5F1F-1382-5C0C-648E-C62D3DBE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F9AD-3513-A35A-A2D6-D3F7C63C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A8A5-25D9-ACBE-C61A-DAA0DB4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9CC2B-E43B-B632-A386-7ACB243F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281A-A599-0C49-BE52-1EDB850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F8EF-A81D-AEA3-096D-157CB9B6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34BA-6148-940C-4EB6-FF60240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CCA7-13AC-B4F5-6183-C40257B7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B60C-273F-D471-3536-7E1A132DB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ACE7-7F38-8C9C-769D-DF536F15C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4D884-B3D0-58CF-118B-423FE83B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035A-E8CE-F486-922A-FC4E732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5C3C0-DCA6-57A5-115F-96CD02B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D2EB-6FA7-141F-99A7-DC574BE7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D2446-EB98-F819-8EE0-73063CC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FB7E9-EE75-4F90-7B9C-74D6186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F1C49-DA38-CD50-9C3C-7934F54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E5439-0D45-0D5B-74D6-5D2FD65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B244E-4FFC-2BC7-2D3D-84F4F15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A3CE-7A39-F4D0-93D8-A3007F1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4A6-C306-3465-F2A1-350467B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1FB6-AABC-F933-1F59-90A5EC6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80530-4524-932D-B671-0E549871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2243-A8B9-1137-045F-DE78661A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A869-C6E4-4B03-CD62-1C96724A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36E4-09DA-1C65-6E68-8E78D446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145-8D4C-A998-48D5-D3A3A32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30EC3-54EE-02EF-B47D-3BA02EAC9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F4AD7-F116-3D82-F85D-8D05A2BE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C0C5E-6635-E658-55BE-293782BD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4DF9B-D1F2-2FD7-0C3B-616A9E00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90BC-25AD-A8F3-8F1C-F4FF157F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C1C7E-1F76-C697-E961-6A297EE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12DB-B213-EAA9-8310-347C7194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457E-F338-623B-4B46-2F55F9BD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8DED-51CE-4F22-A9B1-C7A7852516B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F4F5-D679-BED0-F575-3EB2EF40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CFEC-37BC-4BFD-9944-A11E1167E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F275-F4E5-4FE3-9648-A6487815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lven/svfinal_risc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4E79-E84F-1E94-68BC-34151194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4"/>
            <a:ext cx="10515600" cy="1325563"/>
          </a:xfrm>
        </p:spPr>
        <p:txBody>
          <a:bodyPr/>
          <a:lstStyle/>
          <a:p>
            <a:r>
              <a:rPr lang="en-US" dirty="0"/>
              <a:t>          Intro to System Verilog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E3D8-6CD8-74AF-24EF-5253D029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RISC 16-bit Processor</a:t>
            </a:r>
          </a:p>
          <a:p>
            <a:pPr mar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                                               </a:t>
            </a:r>
            <a:r>
              <a:rPr lang="en-US" sz="3200" b="1" dirty="0">
                <a:latin typeface="+mj-lt"/>
                <a:ea typeface="+mj-ea"/>
                <a:cs typeface="+mj-cs"/>
              </a:rPr>
              <a:t>Team Members: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Sri L Venkata Satya Sai Anusha Pasumarthi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953843689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Ram Gopal Kasireddy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						             PSU ID : 977511305</a:t>
            </a:r>
          </a:p>
        </p:txBody>
      </p:sp>
    </p:spTree>
    <p:extLst>
      <p:ext uri="{BB962C8B-B14F-4D97-AF65-F5344CB8AC3E}">
        <p14:creationId xmlns:p14="http://schemas.microsoft.com/office/powerpoint/2010/main" val="27861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90FD-ADE8-E4CC-2226-E05304BD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when implementing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E598-20C7-7984-BDA6-1D7506AC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Understanding the architecture of RISC processor.</a:t>
            </a:r>
          </a:p>
          <a:p>
            <a:r>
              <a:rPr lang="en-US" dirty="0"/>
              <a:t>Connection issues while instantiating and connecting the modules.</a:t>
            </a:r>
          </a:p>
          <a:p>
            <a:r>
              <a:rPr lang="en-US" dirty="0"/>
              <a:t>Compilation errors while compiling the design.</a:t>
            </a:r>
          </a:p>
          <a:p>
            <a:r>
              <a:rPr lang="en-US" dirty="0"/>
              <a:t>Errors while calling the files in the design.</a:t>
            </a:r>
          </a:p>
          <a:p>
            <a:r>
              <a:rPr lang="en-US" dirty="0"/>
              <a:t>Faced little difficulty while implementing the control flow instructions.</a:t>
            </a:r>
          </a:p>
        </p:txBody>
      </p:sp>
    </p:spTree>
    <p:extLst>
      <p:ext uri="{BB962C8B-B14F-4D97-AF65-F5344CB8AC3E}">
        <p14:creationId xmlns:p14="http://schemas.microsoft.com/office/powerpoint/2010/main" val="89693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4E-27A3-F1B6-9BED-2F8EA55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 to overcome the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D06F-7F28-8DCD-85C8-9AD87C31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Redrawing the architecture (adding mux and wires ) to make it easier and simple.</a:t>
            </a:r>
          </a:p>
          <a:p>
            <a:r>
              <a:rPr lang="en-US" dirty="0"/>
              <a:t>We used Divide and Conquer methodology to understand the functionality.</a:t>
            </a:r>
          </a:p>
          <a:p>
            <a:r>
              <a:rPr lang="en-US" dirty="0"/>
              <a:t>To reduce the compilation errors, we went through the code line by line and rectified the mistakes likes not using colons, closing braces </a:t>
            </a:r>
            <a:r>
              <a:rPr lang="en-US" dirty="0" err="1"/>
              <a:t>etc</a:t>
            </a:r>
            <a:r>
              <a:rPr lang="en-US" dirty="0"/>
              <a:t> and recompiled it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4324-701A-1676-0512-D5DD88F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Test Plan &amp; Testing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1A6A-42B6-3F8A-5719-015858B4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systemverilog</a:t>
            </a:r>
            <a:r>
              <a:rPr lang="en-US" dirty="0"/>
              <a:t> to code the design and testbench. </a:t>
            </a:r>
          </a:p>
          <a:p>
            <a:r>
              <a:rPr lang="en-US" dirty="0"/>
              <a:t>We started with a directed testbench by giving the inputs through the </a:t>
            </a:r>
            <a:r>
              <a:rPr lang="en-US" dirty="0" err="1"/>
              <a:t>readmemb</a:t>
            </a:r>
            <a:r>
              <a:rPr lang="en-US" dirty="0"/>
              <a:t>() to verify the functional of the design.</a:t>
            </a:r>
          </a:p>
          <a:p>
            <a:r>
              <a:rPr lang="en-US" dirty="0"/>
              <a:t>We wrote separate testbenches for each design module and followed the bottom-up approach while connecting them. </a:t>
            </a:r>
          </a:p>
          <a:p>
            <a:r>
              <a:rPr lang="en-US" dirty="0"/>
              <a:t>We then extended the testbench to randomize the input instructions.</a:t>
            </a:r>
          </a:p>
          <a:p>
            <a:r>
              <a:rPr lang="en-US" dirty="0"/>
              <a:t>Defined applicable constraints on the randomized inputs.</a:t>
            </a:r>
          </a:p>
          <a:p>
            <a:r>
              <a:rPr lang="en-US" dirty="0"/>
              <a:t>Implemented coverage to the appropriate bins.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 faced in Verifying: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715-FF84-A565-66CD-6D5E8A4A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few connection issues that we faced; we were seeing some X’s on the outputs of the modules.</a:t>
            </a:r>
          </a:p>
          <a:p>
            <a:r>
              <a:rPr lang="en-US" dirty="0"/>
              <a:t>Initial randomization yielded in a lot of out-of-bound values. We resolved them using constraints.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without randomization: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B6D0C0-265C-71E1-B63E-BE68B7B5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1" y="1825625"/>
            <a:ext cx="9553537" cy="4351338"/>
          </a:xfrm>
        </p:spPr>
      </p:pic>
    </p:spTree>
    <p:extLst>
      <p:ext uri="{BB962C8B-B14F-4D97-AF65-F5344CB8AC3E}">
        <p14:creationId xmlns:p14="http://schemas.microsoft.com/office/powerpoint/2010/main" val="218656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A90147-E9C3-F87E-386E-D5F5F85F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674"/>
            <a:ext cx="10515600" cy="2489239"/>
          </a:xfrm>
        </p:spPr>
      </p:pic>
    </p:spTree>
    <p:extLst>
      <p:ext uri="{BB962C8B-B14F-4D97-AF65-F5344CB8AC3E}">
        <p14:creationId xmlns:p14="http://schemas.microsoft.com/office/powerpoint/2010/main" val="41311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594AB-494B-E9F1-FD5D-CA7D9AC73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291"/>
            <a:ext cx="10515600" cy="2900005"/>
          </a:xfrm>
        </p:spPr>
      </p:pic>
    </p:spTree>
    <p:extLst>
      <p:ext uri="{BB962C8B-B14F-4D97-AF65-F5344CB8AC3E}">
        <p14:creationId xmlns:p14="http://schemas.microsoft.com/office/powerpoint/2010/main" val="383168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 with randomization: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769642-A894-98D0-B671-A05CE030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0281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FC23018-003A-DE09-FFE4-B147C2A35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157"/>
            <a:ext cx="10515600" cy="3902273"/>
          </a:xfrm>
        </p:spPr>
      </p:pic>
    </p:spTree>
    <p:extLst>
      <p:ext uri="{BB962C8B-B14F-4D97-AF65-F5344CB8AC3E}">
        <p14:creationId xmlns:p14="http://schemas.microsoft.com/office/powerpoint/2010/main" val="27318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B180AC-2736-E6D3-4D80-ACABA81C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968"/>
            <a:ext cx="10515600" cy="2924651"/>
          </a:xfrm>
        </p:spPr>
      </p:pic>
    </p:spTree>
    <p:extLst>
      <p:ext uri="{BB962C8B-B14F-4D97-AF65-F5344CB8AC3E}">
        <p14:creationId xmlns:p14="http://schemas.microsoft.com/office/powerpoint/2010/main" val="170540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B40DC-05D4-987E-1A72-74EF161EA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RISC Processor?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37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Github</a:t>
            </a:r>
            <a:r>
              <a:rPr lang="en-US" u="sng" dirty="0"/>
              <a:t> link: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DEF4-237B-2E5D-D5E1-A230BAE7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https://github.com/srilven/svfinal_risc.git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108-18E8-3818-305F-FD9FDCBF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43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1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25B1-34C6-F953-C597-ABF25831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002681"/>
          </a:xfrm>
        </p:spPr>
        <p:txBody>
          <a:bodyPr/>
          <a:lstStyle/>
          <a:p>
            <a:r>
              <a:rPr lang="en-US" dirty="0"/>
              <a:t>RISC is known as Reduced Instruction Set Computer.</a:t>
            </a:r>
          </a:p>
          <a:p>
            <a:endParaRPr lang="en-US" dirty="0"/>
          </a:p>
          <a:p>
            <a:r>
              <a:rPr lang="en-US" dirty="0"/>
              <a:t>A common misunderstanding of the phrase "Reduced Instruction Set    Computer" is the mistaken idea that instructions are simply eliminated, resulting in a smaller set of instructions.</a:t>
            </a:r>
          </a:p>
          <a:p>
            <a:endParaRPr lang="en-US" dirty="0"/>
          </a:p>
          <a:p>
            <a:r>
              <a:rPr lang="en-US" dirty="0"/>
              <a:t>The term "Reduced" in that phrase was intended to describe the fact that the amount of work any single instruction accomplishes is reduced at most a single data memory cycle compared to the "complex instructions" of CISC CPUs that may require number of data memory cycles in order to execute a single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35202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FBB1-CC3B-DE4A-D850-6E414A1E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the RISC 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C92E-EF34-637D-E581-51D30BA45536}"/>
              </a:ext>
            </a:extLst>
          </p:cNvPr>
          <p:cNvSpPr/>
          <p:nvPr/>
        </p:nvSpPr>
        <p:spPr>
          <a:xfrm>
            <a:off x="960120" y="1525604"/>
            <a:ext cx="10515600" cy="4668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CEEDD-C2DE-A39B-6994-B557EAEC99C0}"/>
              </a:ext>
            </a:extLst>
          </p:cNvPr>
          <p:cNvSpPr/>
          <p:nvPr/>
        </p:nvSpPr>
        <p:spPr>
          <a:xfrm>
            <a:off x="1329288" y="2144346"/>
            <a:ext cx="3479131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7116-1CE8-2A71-EC60-9C35BAF8F049}"/>
              </a:ext>
            </a:extLst>
          </p:cNvPr>
          <p:cNvSpPr/>
          <p:nvPr/>
        </p:nvSpPr>
        <p:spPr>
          <a:xfrm>
            <a:off x="1614238" y="2500117"/>
            <a:ext cx="1183907" cy="198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25077-5729-426C-57E7-D295231F9714}"/>
              </a:ext>
            </a:extLst>
          </p:cNvPr>
          <p:cNvSpPr/>
          <p:nvPr/>
        </p:nvSpPr>
        <p:spPr>
          <a:xfrm>
            <a:off x="3068854" y="2459255"/>
            <a:ext cx="1568918" cy="2059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4BF1-1D7E-109C-8865-F5156A0B204A}"/>
              </a:ext>
            </a:extLst>
          </p:cNvPr>
          <p:cNvSpPr txBox="1"/>
          <p:nvPr/>
        </p:nvSpPr>
        <p:spPr>
          <a:xfrm>
            <a:off x="1720116" y="2997029"/>
            <a:ext cx="1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  <a:r>
              <a:rPr lang="en-US" sz="1200" dirty="0"/>
              <a:t> </a:t>
            </a:r>
            <a:r>
              <a:rPr lang="en-US" dirty="0"/>
              <a:t>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00C1A-EE91-A96F-00A2-8FDE4FAD5209}"/>
              </a:ext>
            </a:extLst>
          </p:cNvPr>
          <p:cNvSpPr txBox="1"/>
          <p:nvPr/>
        </p:nvSpPr>
        <p:spPr>
          <a:xfrm>
            <a:off x="3279407" y="2997028"/>
            <a:ext cx="123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E222A-53B7-0358-4B31-C41943E2AED8}"/>
              </a:ext>
            </a:extLst>
          </p:cNvPr>
          <p:cNvSpPr/>
          <p:nvPr/>
        </p:nvSpPr>
        <p:spPr>
          <a:xfrm>
            <a:off x="5487202" y="2036985"/>
            <a:ext cx="3234090" cy="36479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E68EB-E9D7-AE83-0C97-AF16FE392FAE}"/>
              </a:ext>
            </a:extLst>
          </p:cNvPr>
          <p:cNvSpPr/>
          <p:nvPr/>
        </p:nvSpPr>
        <p:spPr>
          <a:xfrm>
            <a:off x="5832508" y="2331720"/>
            <a:ext cx="1271739" cy="115743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5BA15-F46C-1ADF-5C95-4E0997DF6A4B}"/>
              </a:ext>
            </a:extLst>
          </p:cNvPr>
          <p:cNvSpPr/>
          <p:nvPr/>
        </p:nvSpPr>
        <p:spPr>
          <a:xfrm>
            <a:off x="5647223" y="4129299"/>
            <a:ext cx="2926882" cy="107657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6B71B-D50C-6B06-EE16-C236C1FA6E27}"/>
              </a:ext>
            </a:extLst>
          </p:cNvPr>
          <p:cNvSpPr/>
          <p:nvPr/>
        </p:nvSpPr>
        <p:spPr>
          <a:xfrm>
            <a:off x="7350492" y="2377442"/>
            <a:ext cx="1229628" cy="109727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A9EA9-51B4-6229-5016-23740C716554}"/>
              </a:ext>
            </a:extLst>
          </p:cNvPr>
          <p:cNvSpPr txBox="1"/>
          <p:nvPr/>
        </p:nvSpPr>
        <p:spPr>
          <a:xfrm flipH="1">
            <a:off x="5951220" y="2511027"/>
            <a:ext cx="122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3F9CF-50B4-7F26-7921-43F09CB7409F}"/>
              </a:ext>
            </a:extLst>
          </p:cNvPr>
          <p:cNvSpPr txBox="1"/>
          <p:nvPr/>
        </p:nvSpPr>
        <p:spPr>
          <a:xfrm>
            <a:off x="7565859" y="2627697"/>
            <a:ext cx="11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E3C2F-46D6-8FB0-54D2-BEA6D9BE54C2}"/>
              </a:ext>
            </a:extLst>
          </p:cNvPr>
          <p:cNvSpPr txBox="1"/>
          <p:nvPr/>
        </p:nvSpPr>
        <p:spPr>
          <a:xfrm>
            <a:off x="6096000" y="4482921"/>
            <a:ext cx="25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960003-AD89-953C-F238-0C41134CFBB4}"/>
              </a:ext>
            </a:extLst>
          </p:cNvPr>
          <p:cNvSpPr/>
          <p:nvPr/>
        </p:nvSpPr>
        <p:spPr>
          <a:xfrm>
            <a:off x="9365381" y="3157358"/>
            <a:ext cx="1771048" cy="1361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5FFE3-C675-1BDA-370F-E4BE0705BE3D}"/>
              </a:ext>
            </a:extLst>
          </p:cNvPr>
          <p:cNvSpPr txBox="1"/>
          <p:nvPr/>
        </p:nvSpPr>
        <p:spPr>
          <a:xfrm>
            <a:off x="9769642" y="3691288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4473-033C-2831-CB79-42DC4A2D2768}"/>
              </a:ext>
            </a:extLst>
          </p:cNvPr>
          <p:cNvSpPr txBox="1"/>
          <p:nvPr/>
        </p:nvSpPr>
        <p:spPr>
          <a:xfrm flipH="1">
            <a:off x="2428774" y="1643529"/>
            <a:ext cx="13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4D50D-0260-67AF-1ACE-56D098FD61FD}"/>
              </a:ext>
            </a:extLst>
          </p:cNvPr>
          <p:cNvSpPr txBox="1"/>
          <p:nvPr/>
        </p:nvSpPr>
        <p:spPr>
          <a:xfrm>
            <a:off x="6217920" y="1674796"/>
            <a:ext cx="18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UNIT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69528-E4D7-6AF1-58E3-3DEC83CDFAE6}"/>
              </a:ext>
            </a:extLst>
          </p:cNvPr>
          <p:cNvSpPr txBox="1"/>
          <p:nvPr/>
        </p:nvSpPr>
        <p:spPr>
          <a:xfrm>
            <a:off x="9524800" y="2757424"/>
            <a:ext cx="145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0C6BC34-2BF0-28E9-DDAB-F1B5D9D25BDB}"/>
              </a:ext>
            </a:extLst>
          </p:cNvPr>
          <p:cNvSpPr/>
          <p:nvPr/>
        </p:nvSpPr>
        <p:spPr>
          <a:xfrm>
            <a:off x="4985886" y="3561347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7B5575-B281-0677-AD9F-C395C99B5EF1}"/>
              </a:ext>
            </a:extLst>
          </p:cNvPr>
          <p:cNvSpPr/>
          <p:nvPr/>
        </p:nvSpPr>
        <p:spPr>
          <a:xfrm>
            <a:off x="8867579" y="3577570"/>
            <a:ext cx="466622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Architecture of RISC Processor: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2B92B-603E-33F5-C224-D4D13F60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50239"/>
            <a:ext cx="10240479" cy="5427461"/>
          </a:xfrm>
        </p:spPr>
      </p:pic>
    </p:spTree>
    <p:extLst>
      <p:ext uri="{BB962C8B-B14F-4D97-AF65-F5344CB8AC3E}">
        <p14:creationId xmlns:p14="http://schemas.microsoft.com/office/powerpoint/2010/main" val="7708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8000" b="1" i="0" dirty="0">
                <a:solidFill>
                  <a:srgbClr val="000000"/>
                </a:solidFill>
                <a:effectLst/>
              </a:rPr>
              <a:t>A. Memory Access Instructions</a:t>
            </a:r>
          </a:p>
          <a:p>
            <a:pPr marL="0" indent="0" algn="l">
              <a:buNone/>
            </a:pP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Load Word:</a:t>
            </a:r>
            <a:br>
              <a:rPr lang="en-US" sz="8000" dirty="0"/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LD </a:t>
            </a:r>
            <a:r>
              <a:rPr lang="en-US" sz="8000" b="0" i="0" dirty="0" err="1">
                <a:solidFill>
                  <a:srgbClr val="000000"/>
                </a:solidFill>
                <a:effectLst/>
              </a:rPr>
              <a:t>ws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, offset(rs1) </a:t>
            </a:r>
            <a:r>
              <a:rPr lang="en-US" sz="8000" b="0" i="0" dirty="0" err="1">
                <a:solidFill>
                  <a:srgbClr val="000000"/>
                </a:solidFill>
                <a:effectLst/>
              </a:rPr>
              <a:t>ws</a:t>
            </a:r>
            <a:r>
              <a:rPr lang="en-US" sz="8000" b="0" i="0" dirty="0">
                <a:solidFill>
                  <a:srgbClr val="000000"/>
                </a:solidFill>
                <a:effectLst/>
              </a:rPr>
              <a:t>:=Mem16[rs1 + offset]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Store Word: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ST rs2, offset(rs1) Mem16[rs1 + offset]=rs2</a:t>
            </a:r>
            <a:br>
              <a:rPr lang="en-US" sz="8000" b="1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1" dirty="0">
                <a:solidFill>
                  <a:srgbClr val="000000"/>
                </a:solidFill>
              </a:rPr>
              <a:t>B</a:t>
            </a:r>
            <a:r>
              <a:rPr lang="en-US" sz="8000" b="1" i="0" dirty="0">
                <a:solidFill>
                  <a:srgbClr val="000000"/>
                </a:solidFill>
                <a:effectLst/>
              </a:rPr>
              <a:t>. Control Flow Instructions</a:t>
            </a:r>
          </a:p>
          <a:p>
            <a:pPr marL="0" indent="0" algn="l">
              <a:buNone/>
            </a:pP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1. Branch on Equal: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BEQ rs1, rs2,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 Branch to (PC + 2 + (offset &lt;&lt; 1)) when rs1 = rs2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2. Branch on Not Equal: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BNE rs1, rs2, offset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              Branch to (PC + 2 + (offset &lt;&lt; 1)) when rs1 != rs2</a:t>
            </a:r>
            <a:br>
              <a:rPr lang="en-US" sz="8000" b="0" i="0" dirty="0">
                <a:solidFill>
                  <a:srgbClr val="000000"/>
                </a:solidFill>
                <a:effectLst/>
              </a:rPr>
            </a:br>
            <a:r>
              <a:rPr lang="en-US" sz="8000" b="0" i="0" dirty="0">
                <a:solidFill>
                  <a:srgbClr val="000000"/>
                </a:solidFill>
                <a:effectLst/>
              </a:rPr>
              <a:t>3. Jump: JMP offset Jump to {PC [15:13], (offset &lt;&lt; 1)}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set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821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C. Data Processing Instructions</a:t>
            </a:r>
          </a:p>
          <a:p>
            <a:pPr marL="0" indent="0" algn="l">
              <a:buNone/>
            </a:pPr>
            <a:br>
              <a:rPr lang="en-US" sz="1600" b="0" i="0" dirty="0">
                <a:solidFill>
                  <a:srgbClr val="000000"/>
                </a:solidFill>
                <a:effectLst/>
              </a:rPr>
            </a:br>
            <a:r>
              <a:rPr lang="en-US" sz="1600" dirty="0">
                <a:solidFill>
                  <a:srgbClr val="000000"/>
                </a:solidFill>
              </a:rPr>
              <a:t>1. Add (+)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2. Subtract (-)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3. Invert (1‘s complement)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4. Logical Shift Left (&lt;&lt;)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5. Logical Shift Right (&gt;&gt;)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6. Bitwise AND(&amp;)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</a:rPr>
              <a:t>7. Bitwise OR (|)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8. Increment (+1)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</a:rPr>
              <a:t>9. Decrement (-1)</a:t>
            </a:r>
            <a:endParaRPr lang="en-US" sz="1600" dirty="0"/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br>
              <a:rPr lang="en-US" sz="1600" b="1" i="0" dirty="0">
                <a:solidFill>
                  <a:srgbClr val="000000"/>
                </a:solidFill>
                <a:effectLst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449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044B-1E5E-2926-7019-DF0ACF0D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 Instruction format of RISC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DAA-895F-8063-C904-6F3F79C4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r>
              <a:rPr lang="en-US" dirty="0"/>
              <a:t>Store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r>
              <a:rPr lang="en-US" dirty="0"/>
              <a:t>ALU - opcode= 4 bits, src_reg1 = 3 bits, src_reg2 = 3 bits, </a:t>
            </a:r>
            <a:r>
              <a:rPr lang="en-US" dirty="0" err="1"/>
              <a:t>dest_reg</a:t>
            </a:r>
            <a:r>
              <a:rPr lang="en-US" dirty="0"/>
              <a:t>=3 bits, offset= 3 bits</a:t>
            </a:r>
          </a:p>
          <a:p>
            <a:r>
              <a:rPr lang="en-US" dirty="0"/>
              <a:t>Jump – opcode = 4 bits, offset = 12 bits</a:t>
            </a:r>
          </a:p>
          <a:p>
            <a:r>
              <a:rPr lang="en-US" dirty="0"/>
              <a:t>Branch – opcode= 4 bits, </a:t>
            </a:r>
            <a:r>
              <a:rPr lang="en-US" dirty="0" err="1"/>
              <a:t>src_reg</a:t>
            </a:r>
            <a:r>
              <a:rPr lang="en-US" dirty="0"/>
              <a:t> = 3 bits, </a:t>
            </a:r>
            <a:r>
              <a:rPr lang="en-US" dirty="0" err="1"/>
              <a:t>dest_reg</a:t>
            </a:r>
            <a:r>
              <a:rPr lang="en-US" dirty="0"/>
              <a:t>=3 bits, offset= 6 bits</a:t>
            </a:r>
          </a:p>
          <a:p>
            <a:pPr lvl="1"/>
            <a:r>
              <a:rPr lang="en-US" dirty="0"/>
              <a:t>Branch to (PC + 1 +offset(&lt;&lt;1) when src_Reg1=src_reg2 on BEQ</a:t>
            </a:r>
          </a:p>
          <a:p>
            <a:pPr lvl="1"/>
            <a:r>
              <a:rPr lang="en-US" dirty="0"/>
              <a:t>Branch to (PC + 1 +offset(&lt;&lt;1) when src_Reg1!=src_reg2 on BNE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9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5AE9-26EF-DEBB-91F1-EEDBEA88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Design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0CD-CD16-7090-544D-F031D693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by defining the input ports and output ports of each module.</a:t>
            </a:r>
          </a:p>
          <a:p>
            <a:r>
              <a:rPr lang="en-US" dirty="0"/>
              <a:t>Documented the requirements of each module.</a:t>
            </a:r>
          </a:p>
          <a:p>
            <a:r>
              <a:rPr lang="en-US" dirty="0"/>
              <a:t>Coded the design taking into consideration all the possible scenarios and exceptions.</a:t>
            </a:r>
          </a:p>
        </p:txBody>
      </p:sp>
    </p:spTree>
    <p:extLst>
      <p:ext uri="{BB962C8B-B14F-4D97-AF65-F5344CB8AC3E}">
        <p14:creationId xmlns:p14="http://schemas.microsoft.com/office/powerpoint/2010/main" val="1774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872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         Intro to System Verilog Final Project</vt:lpstr>
      <vt:lpstr>What is RISC Processor?</vt:lpstr>
      <vt:lpstr>PowerPoint Presentation</vt:lpstr>
      <vt:lpstr>Overview of the RISC Processor</vt:lpstr>
      <vt:lpstr>Architecture of RISC Processor:</vt:lpstr>
      <vt:lpstr> Instruction set of RISC Processor:</vt:lpstr>
      <vt:lpstr> Instruction set of RISC Processor:</vt:lpstr>
      <vt:lpstr> Instruction format of RISC Processor:</vt:lpstr>
      <vt:lpstr>Design Implementation:</vt:lpstr>
      <vt:lpstr>Challenges when implementing design:</vt:lpstr>
      <vt:lpstr>Approach to overcome the challenges:</vt:lpstr>
      <vt:lpstr>Test Plan &amp; Testing Methodology:</vt:lpstr>
      <vt:lpstr>Challenges faced in Verifying:</vt:lpstr>
      <vt:lpstr>Results without randomization:</vt:lpstr>
      <vt:lpstr>Results:</vt:lpstr>
      <vt:lpstr>Results:</vt:lpstr>
      <vt:lpstr>Results with randomization:</vt:lpstr>
      <vt:lpstr>Results:</vt:lpstr>
      <vt:lpstr>Results:</vt:lpstr>
      <vt:lpstr>Github link: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System Verilog Final Project</dc:title>
  <dc:creator>Siri Vamshi</dc:creator>
  <cp:lastModifiedBy>Siri Vamshi</cp:lastModifiedBy>
  <cp:revision>3</cp:revision>
  <dcterms:created xsi:type="dcterms:W3CDTF">2023-03-21T21:03:54Z</dcterms:created>
  <dcterms:modified xsi:type="dcterms:W3CDTF">2023-03-22T22:57:39Z</dcterms:modified>
</cp:coreProperties>
</file>