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79" r:id="rId3"/>
    <p:sldId id="256" r:id="rId4"/>
    <p:sldId id="258" r:id="rId5"/>
    <p:sldId id="259" r:id="rId6"/>
    <p:sldId id="261" r:id="rId7"/>
    <p:sldId id="260" r:id="rId8"/>
    <p:sldId id="269" r:id="rId9"/>
    <p:sldId id="268" r:id="rId10"/>
    <p:sldId id="267" r:id="rId11"/>
    <p:sldId id="262" r:id="rId12"/>
    <p:sldId id="263" r:id="rId13"/>
    <p:sldId id="264" r:id="rId14"/>
    <p:sldId id="266" r:id="rId15"/>
    <p:sldId id="273" r:id="rId16"/>
    <p:sldId id="274" r:id="rId17"/>
    <p:sldId id="275" r:id="rId18"/>
    <p:sldId id="270" r:id="rId19"/>
    <p:sldId id="271" r:id="rId20"/>
    <p:sldId id="272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7" d="100"/>
          <a:sy n="97" d="100"/>
        </p:scale>
        <p:origin x="76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DF9FC-73FF-8AD5-03FA-064545E63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A140F9-C22A-123F-69B7-0C192031C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C19EF-7CDE-BDBC-5E89-4D00D970C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E8DED-51CE-4F22-A9B1-C7A7852516B7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186EB-A7B1-ECFF-FBFC-71412285D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31EB1-A784-6805-C7F9-A69DBD702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AF275-F4E5-4FE3-9648-A64878154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87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A1F5D-DFE7-5CC4-680A-76262B5CE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0688C5-D0C6-EC48-C1F3-99EE894E6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F51BC-5087-D073-9F11-25B31F38A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E8DED-51CE-4F22-A9B1-C7A7852516B7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C233F-8FE5-36D8-D58C-0517D0A39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43792-FA75-C08C-CE52-84FB3BF37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AF275-F4E5-4FE3-9648-A64878154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88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8CB68A-5A55-B751-F611-39EE2488B6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9C8050-2627-8C58-8B02-9E1B0B060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D14EB-3872-897E-B899-DC680CAA0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E8DED-51CE-4F22-A9B1-C7A7852516B7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E3AF4-6F1F-C66C-23D5-95DF71369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75ED0-CF35-924E-4C44-89E9ED42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AF275-F4E5-4FE3-9648-A64878154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DD93-EE6C-065F-7994-957FE95D5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7C7F3-F68F-5417-948C-329E849F5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7879D-33AE-47AB-DEA1-8178CD112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E8DED-51CE-4F22-A9B1-C7A7852516B7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8722D-5402-734B-C401-622D2A2C4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5E2C1-F566-99C8-645D-296289EB6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AF275-F4E5-4FE3-9648-A64878154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39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D3608-9B68-0450-5556-E4EB69FD1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BD199-E85B-425A-FED0-692B881AA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57179-756C-FD3E-22E8-3332333F8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E8DED-51CE-4F22-A9B1-C7A7852516B7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5BA3C-79C8-76EF-7C90-046211DF6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5E8F7-EF51-DEAF-B1B7-8DF6291E8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AF275-F4E5-4FE3-9648-A64878154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68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3FEE3-EB61-BD04-4D40-B8FC5F422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55F1F-1382-5C0C-648E-C62D3DBEF1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42F9AD-3513-A35A-A2D6-D3F7C63CF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EA8A5-25D9-ACBE-C61A-DAA0DB493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E8DED-51CE-4F22-A9B1-C7A7852516B7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9CC2B-E43B-B632-A386-7ACB243FF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D1281A-A599-0C49-BE52-1EDB85045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AF275-F4E5-4FE3-9648-A64878154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52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CF8EF-A81D-AEA3-096D-157CB9B66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734BA-6148-940C-4EB6-FF60240A1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7ACCA7-13AC-B4F5-6183-C40257B70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D3B60C-273F-D471-3536-7E1A132DB6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2CACE7-7F38-8C9C-769D-DF536F15C5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A4D884-B3D0-58CF-118B-423FE83B9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E8DED-51CE-4F22-A9B1-C7A7852516B7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A8035A-E8CE-F486-922A-FC4E73280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55C3C0-DCA6-57A5-115F-96CD02B2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AF275-F4E5-4FE3-9648-A64878154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683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8D2EB-6FA7-141F-99A7-DC574BE72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5D2446-EB98-F819-8EE0-73063CCDB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E8DED-51CE-4F22-A9B1-C7A7852516B7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7FB7E9-EE75-4F90-7B9C-74D618681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1F1C49-DA38-CD50-9C3C-7934F5444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AF275-F4E5-4FE3-9648-A64878154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84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9E5439-0D45-0D5B-74D6-5D2FD65E4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E8DED-51CE-4F22-A9B1-C7A7852516B7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DB244E-4FFC-2BC7-2D3D-84F4F1509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4CA3CE-7A39-F4D0-93D8-A3007F127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AF275-F4E5-4FE3-9648-A64878154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850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B94A6-C306-3465-F2A1-350467B02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21FB6-AABC-F933-1F59-90A5EC6E7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E80530-4524-932D-B671-0E549871E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22243-A8B9-1137-045F-DE78661AD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E8DED-51CE-4F22-A9B1-C7A7852516B7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1DA869-C6E4-4B03-CD62-1C96724A4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B36E4-09DA-1C65-6E68-8E78D446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AF275-F4E5-4FE3-9648-A64878154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477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D2145-8D4C-A998-48D5-D3A3A32FB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130EC3-54EE-02EF-B47D-3BA02EAC91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FF4AD7-F116-3D82-F85D-8D05A2BE6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1C0C5E-6635-E658-55BE-293782BDE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E8DED-51CE-4F22-A9B1-C7A7852516B7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A4DF9B-D1F2-2FD7-0C3B-616A9E00F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890BC-25AD-A8F3-8F1C-F4FF157FC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AF275-F4E5-4FE3-9648-A64878154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29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FC1C7E-1F76-C697-E961-6A297EE64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512DB-B213-EAA9-8310-347C71942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E457E-F338-623B-4B46-2F55F9BD3E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E8DED-51CE-4F22-A9B1-C7A7852516B7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7F4F5-D679-BED0-F575-3EB2EF4051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CFEC-37BC-4BFD-9944-A11E1167E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AF275-F4E5-4FE3-9648-A64878154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32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jert.org/research/design-of-16-bit-risc-processor-IJERTV2IS70828.pdf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rilven/svfinal_risc.git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54E79-E84F-1E94-68BC-341511943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874"/>
            <a:ext cx="10515600" cy="1325563"/>
          </a:xfrm>
        </p:spPr>
        <p:txBody>
          <a:bodyPr/>
          <a:lstStyle/>
          <a:p>
            <a:r>
              <a:rPr lang="en-US" dirty="0"/>
              <a:t>          Intro to System Verilog Final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7E3D8-6CD8-74AF-24EF-5253D0291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dirty="0">
                <a:latin typeface="+mj-lt"/>
                <a:ea typeface="+mj-ea"/>
                <a:cs typeface="+mj-cs"/>
              </a:rPr>
              <a:t>                       RISC 16-bit Processor</a:t>
            </a:r>
          </a:p>
          <a:p>
            <a:pPr marL="0" indent="0">
              <a:buNone/>
            </a:pPr>
            <a:endParaRPr lang="en-US" sz="4400" dirty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sz="4400" dirty="0">
                <a:latin typeface="+mj-lt"/>
                <a:ea typeface="+mj-ea"/>
                <a:cs typeface="+mj-cs"/>
              </a:rPr>
              <a:t>                                                </a:t>
            </a:r>
            <a:r>
              <a:rPr lang="en-US" sz="3200" b="1" dirty="0">
                <a:latin typeface="+mj-lt"/>
                <a:ea typeface="+mj-ea"/>
                <a:cs typeface="+mj-cs"/>
              </a:rPr>
              <a:t>Team Members:</a:t>
            </a:r>
          </a:p>
          <a:p>
            <a:pPr marL="0" indent="0">
              <a:buNone/>
            </a:pPr>
            <a:r>
              <a:rPr lang="en-US" sz="1800" dirty="0">
                <a:latin typeface="+mj-lt"/>
                <a:ea typeface="+mj-ea"/>
                <a:cs typeface="+mj-cs"/>
              </a:rPr>
              <a:t>                                                                                                                     Sri L Venkata Satya Sai Anusha Pasumarthi</a:t>
            </a:r>
          </a:p>
          <a:p>
            <a:pPr marL="0" indent="0">
              <a:buNone/>
            </a:pPr>
            <a:r>
              <a:rPr lang="en-US" sz="1800" dirty="0">
                <a:latin typeface="+mj-lt"/>
                <a:ea typeface="+mj-ea"/>
                <a:cs typeface="+mj-cs"/>
              </a:rPr>
              <a:t>						             PSU ID : 953843689</a:t>
            </a:r>
          </a:p>
          <a:p>
            <a:pPr marL="0" indent="0">
              <a:buNone/>
            </a:pPr>
            <a:r>
              <a:rPr lang="en-US" sz="1800" dirty="0">
                <a:latin typeface="+mj-lt"/>
                <a:ea typeface="+mj-ea"/>
                <a:cs typeface="+mj-cs"/>
              </a:rPr>
              <a:t>                                                                                                                     Ram Gopal Kasireddy</a:t>
            </a:r>
          </a:p>
          <a:p>
            <a:pPr marL="0" indent="0">
              <a:buNone/>
            </a:pPr>
            <a:r>
              <a:rPr lang="en-US" sz="1800" dirty="0">
                <a:latin typeface="+mj-lt"/>
                <a:ea typeface="+mj-ea"/>
                <a:cs typeface="+mj-cs"/>
              </a:rPr>
              <a:t>						             PSU ID : 977511305</a:t>
            </a:r>
          </a:p>
        </p:txBody>
      </p:sp>
    </p:spTree>
    <p:extLst>
      <p:ext uri="{BB962C8B-B14F-4D97-AF65-F5344CB8AC3E}">
        <p14:creationId xmlns:p14="http://schemas.microsoft.com/office/powerpoint/2010/main" val="2786108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E5AE9-26EF-DEBB-91F1-EEDBEA88F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Design Implementation: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880CD-CD16-7090-544D-F031D6934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started by defining the input ports and output ports of each module.</a:t>
            </a:r>
          </a:p>
          <a:p>
            <a:r>
              <a:rPr lang="en-US" dirty="0"/>
              <a:t>Documented the requirements of each module.</a:t>
            </a:r>
          </a:p>
          <a:p>
            <a:r>
              <a:rPr lang="en-US" dirty="0"/>
              <a:t>Coded the design taking into consideration all the possible scenarios and exceptions.</a:t>
            </a:r>
          </a:p>
        </p:txBody>
      </p:sp>
    </p:spTree>
    <p:extLst>
      <p:ext uri="{BB962C8B-B14F-4D97-AF65-F5344CB8AC3E}">
        <p14:creationId xmlns:p14="http://schemas.microsoft.com/office/powerpoint/2010/main" val="177405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B90FD-ADE8-E4CC-2226-E05304BD6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Challenges when implementing design: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BE598-20C7-7984-BDA6-1D7506AC9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Understanding the architecture of RISC processor.</a:t>
            </a:r>
          </a:p>
          <a:p>
            <a:r>
              <a:rPr lang="en-US" dirty="0"/>
              <a:t>Connection issues while instantiating and connecting the modules.</a:t>
            </a:r>
          </a:p>
          <a:p>
            <a:r>
              <a:rPr lang="en-US" dirty="0"/>
              <a:t>Compilation errors while compiling the design.</a:t>
            </a:r>
          </a:p>
          <a:p>
            <a:r>
              <a:rPr lang="en-US" dirty="0"/>
              <a:t>Errors while calling the files in the design.</a:t>
            </a:r>
          </a:p>
          <a:p>
            <a:r>
              <a:rPr lang="en-US" dirty="0"/>
              <a:t>Faced little difficulty while implementing the control flow instructions.</a:t>
            </a:r>
          </a:p>
        </p:txBody>
      </p:sp>
    </p:spTree>
    <p:extLst>
      <p:ext uri="{BB962C8B-B14F-4D97-AF65-F5344CB8AC3E}">
        <p14:creationId xmlns:p14="http://schemas.microsoft.com/office/powerpoint/2010/main" val="896936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0F74E-27A3-F1B6-9BED-2F8EA557E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Approach to overcome the challenges: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7D06F-7F28-8DCD-85C8-9AD87C31E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Redrawing the architecture (adding mux and wires ) to make it easier and simple.</a:t>
            </a:r>
          </a:p>
          <a:p>
            <a:r>
              <a:rPr lang="en-US" dirty="0"/>
              <a:t>We used Divide and Conquer methodology to understand the functionality.</a:t>
            </a:r>
          </a:p>
          <a:p>
            <a:r>
              <a:rPr lang="en-US" dirty="0"/>
              <a:t>To reduce the compilation errors, we went through the code line by line and rectified the mistakes likes not using colons, closing braces </a:t>
            </a:r>
            <a:r>
              <a:rPr lang="en-US" dirty="0" err="1"/>
              <a:t>etc</a:t>
            </a:r>
            <a:r>
              <a:rPr lang="en-US" dirty="0"/>
              <a:t> and recompiled it again.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28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94324-701A-1676-0512-D5DD88FDD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Test Plan &amp; Testing Methodology: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11A6A-42B6-3F8A-5719-015858B41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used </a:t>
            </a:r>
            <a:r>
              <a:rPr lang="en-US" dirty="0" err="1"/>
              <a:t>systemverilog</a:t>
            </a:r>
            <a:r>
              <a:rPr lang="en-US" dirty="0"/>
              <a:t> to code the design and testbench. </a:t>
            </a:r>
          </a:p>
          <a:p>
            <a:r>
              <a:rPr lang="en-US" dirty="0"/>
              <a:t>We started with a directed testbench by giving the inputs through the </a:t>
            </a:r>
            <a:r>
              <a:rPr lang="en-US" dirty="0" err="1"/>
              <a:t>readmemb</a:t>
            </a:r>
            <a:r>
              <a:rPr lang="en-US" dirty="0"/>
              <a:t>() to verify the functional of the design.</a:t>
            </a:r>
          </a:p>
          <a:p>
            <a:r>
              <a:rPr lang="en-US" dirty="0"/>
              <a:t>We wrote separate testbenches for each design module and followed the bottom-up approach while connecting them. </a:t>
            </a:r>
          </a:p>
          <a:p>
            <a:r>
              <a:rPr lang="en-US" dirty="0"/>
              <a:t>We then extended the testbench to randomize the input instructions.</a:t>
            </a:r>
          </a:p>
          <a:p>
            <a:r>
              <a:rPr lang="en-US" dirty="0"/>
              <a:t>Defined applicable constraints on the randomized inputs.</a:t>
            </a:r>
          </a:p>
          <a:p>
            <a:r>
              <a:rPr lang="en-US" dirty="0"/>
              <a:t>Implemented coverage to the appropriate bins.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153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75108-18E8-3818-305F-FD9FDCBFA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Challenges faced in Verifying: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EF715-FF84-A565-66CD-6D5E8A4A9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Due to the few connection issues that we faced; we were seeing some X’s on the outputs of the modules.</a:t>
            </a:r>
          </a:p>
          <a:p>
            <a:r>
              <a:rPr lang="en-US" dirty="0"/>
              <a:t>Initial randomization yielded in a lot of out-of-bound values. We resolved them using constraints.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369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75108-18E8-3818-305F-FD9FDCBFA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Results without randomization:</a:t>
            </a:r>
          </a:p>
        </p:txBody>
      </p:sp>
      <p:pic>
        <p:nvPicPr>
          <p:cNvPr id="7" name="Content Placeholder 6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2FB6D0C0-265C-71E1-B63E-BE68B7B562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231" y="1825625"/>
            <a:ext cx="9553537" cy="4351338"/>
          </a:xfrm>
        </p:spPr>
      </p:pic>
    </p:spTree>
    <p:extLst>
      <p:ext uri="{BB962C8B-B14F-4D97-AF65-F5344CB8AC3E}">
        <p14:creationId xmlns:p14="http://schemas.microsoft.com/office/powerpoint/2010/main" val="2186565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75108-18E8-3818-305F-FD9FDCBFA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Results:</a:t>
            </a:r>
          </a:p>
        </p:txBody>
      </p:sp>
      <p:pic>
        <p:nvPicPr>
          <p:cNvPr id="7" name="Content Placeholder 6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77A90147-E9C3-F87E-386E-D5F5F85FE7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56674"/>
            <a:ext cx="10515600" cy="2489239"/>
          </a:xfrm>
        </p:spPr>
      </p:pic>
    </p:spTree>
    <p:extLst>
      <p:ext uri="{BB962C8B-B14F-4D97-AF65-F5344CB8AC3E}">
        <p14:creationId xmlns:p14="http://schemas.microsoft.com/office/powerpoint/2010/main" val="413113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75108-18E8-3818-305F-FD9FDCBFA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Results:</a:t>
            </a:r>
          </a:p>
        </p:txBody>
      </p:sp>
      <p:pic>
        <p:nvPicPr>
          <p:cNvPr id="7" name="Content Placeholder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21594AB-494B-E9F1-FD5D-CA7D9AC73E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51291"/>
            <a:ext cx="10515600" cy="2900005"/>
          </a:xfrm>
        </p:spPr>
      </p:pic>
    </p:spTree>
    <p:extLst>
      <p:ext uri="{BB962C8B-B14F-4D97-AF65-F5344CB8AC3E}">
        <p14:creationId xmlns:p14="http://schemas.microsoft.com/office/powerpoint/2010/main" val="3831684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75108-18E8-3818-305F-FD9FDCBFA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Results with randomization:</a:t>
            </a:r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6769642-A894-98D0-B671-A05CE03044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702819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75108-18E8-3818-305F-FD9FDCBFA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Results:</a:t>
            </a:r>
          </a:p>
        </p:txBody>
      </p:sp>
      <p:pic>
        <p:nvPicPr>
          <p:cNvPr id="7" name="Content Placeholder 6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1FC23018-003A-DE09-FFE4-B147C2A354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0157"/>
            <a:ext cx="10515600" cy="3902273"/>
          </a:xfrm>
        </p:spPr>
      </p:pic>
    </p:spTree>
    <p:extLst>
      <p:ext uri="{BB962C8B-B14F-4D97-AF65-F5344CB8AC3E}">
        <p14:creationId xmlns:p14="http://schemas.microsoft.com/office/powerpoint/2010/main" val="2731807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9044B-1E5E-2926-7019-DF0ACF0DC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Starting point of the project: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99DAA-895F-8063-C904-6F3F79C45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used an existing block diagram as a reference to the project from the following IEEE paper.</a:t>
            </a:r>
          </a:p>
          <a:p>
            <a:pPr lvl="1"/>
            <a:r>
              <a:rPr lang="en-US" dirty="0">
                <a:hlinkClick r:id="rId2"/>
              </a:rPr>
              <a:t>https://www.ijert.org/research/design-of-16-bit-risc-processor-IJERTV2IS70828.pdf</a:t>
            </a:r>
            <a:endParaRPr lang="en-US" dirty="0"/>
          </a:p>
          <a:p>
            <a:r>
              <a:rPr lang="en-US" dirty="0"/>
              <a:t>We made some changes to the block diagram as that was missing some details.</a:t>
            </a:r>
          </a:p>
          <a:p>
            <a:r>
              <a:rPr lang="en-US" dirty="0"/>
              <a:t>We developed the source code for the design and testbench in System Verilog.</a:t>
            </a:r>
          </a:p>
        </p:txBody>
      </p:sp>
    </p:spTree>
    <p:extLst>
      <p:ext uri="{BB962C8B-B14F-4D97-AF65-F5344CB8AC3E}">
        <p14:creationId xmlns:p14="http://schemas.microsoft.com/office/powerpoint/2010/main" val="1469120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75108-18E8-3818-305F-FD9FDCBFA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Results:</a:t>
            </a:r>
          </a:p>
        </p:txBody>
      </p:sp>
      <p:pic>
        <p:nvPicPr>
          <p:cNvPr id="7" name="Content Placeholder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EB180AC-2736-E6D3-4D80-ACABA81C9B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38968"/>
            <a:ext cx="10515600" cy="2924651"/>
          </a:xfrm>
        </p:spPr>
      </p:pic>
    </p:spTree>
    <p:extLst>
      <p:ext uri="{BB962C8B-B14F-4D97-AF65-F5344CB8AC3E}">
        <p14:creationId xmlns:p14="http://schemas.microsoft.com/office/powerpoint/2010/main" val="17054096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75108-18E8-3818-305F-FD9FDCBFA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/>
              <a:t>Github</a:t>
            </a:r>
            <a:r>
              <a:rPr lang="en-US" u="sng" dirty="0"/>
              <a:t> link: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1FDEF4-237B-2E5D-D5E1-A230BAE7A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https://github.com/srilven/svfinal_risc.git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7930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75108-18E8-3818-305F-FD9FDCBFA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4439"/>
            <a:ext cx="10515600" cy="1325563"/>
          </a:xfrm>
        </p:spPr>
        <p:txBody>
          <a:bodyPr/>
          <a:lstStyle/>
          <a:p>
            <a:pPr algn="ctr"/>
            <a:r>
              <a:rPr lang="en-US" u="sng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87135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36B40DC-05D4-987E-1A72-74EF161EA74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RISC Processor?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3374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025B1-34C6-F953-C597-ABF25831E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4281"/>
            <a:ext cx="10515600" cy="5002681"/>
          </a:xfrm>
        </p:spPr>
        <p:txBody>
          <a:bodyPr/>
          <a:lstStyle/>
          <a:p>
            <a:r>
              <a:rPr lang="en-US" dirty="0"/>
              <a:t>RISC is known as Reduced Instruction Set Computer.</a:t>
            </a:r>
          </a:p>
          <a:p>
            <a:endParaRPr lang="en-US" dirty="0"/>
          </a:p>
          <a:p>
            <a:r>
              <a:rPr lang="en-US" dirty="0"/>
              <a:t>A common misunderstanding of the phrase "Reduced Instruction Set    Computer" is the mistaken idea that instructions are simply eliminated, resulting in a smaller set of instructions.</a:t>
            </a:r>
          </a:p>
          <a:p>
            <a:endParaRPr lang="en-US" dirty="0"/>
          </a:p>
          <a:p>
            <a:r>
              <a:rPr lang="en-US" dirty="0"/>
              <a:t>The term "Reduced" in that phrase was intended to describe the fact that the amount of work any single instruction accomplishes is reduced at most a single data memory cycle compared to the "complex instructions" of CISC CPUs that may require number of data memory cycles in order to execute a single instruction. </a:t>
            </a:r>
          </a:p>
        </p:txBody>
      </p:sp>
    </p:spTree>
    <p:extLst>
      <p:ext uri="{BB962C8B-B14F-4D97-AF65-F5344CB8AC3E}">
        <p14:creationId xmlns:p14="http://schemas.microsoft.com/office/powerpoint/2010/main" val="3352026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BFBB1-CC3B-DE4A-D850-6E414A1EE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Overview of the RISC Processor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F2C92E-EF34-637D-E581-51D30BA45536}"/>
              </a:ext>
            </a:extLst>
          </p:cNvPr>
          <p:cNvSpPr/>
          <p:nvPr/>
        </p:nvSpPr>
        <p:spPr>
          <a:xfrm>
            <a:off x="960120" y="1525604"/>
            <a:ext cx="10515600" cy="4668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B5CEEDD-C2DE-A39B-6994-B557EAEC99C0}"/>
              </a:ext>
            </a:extLst>
          </p:cNvPr>
          <p:cNvSpPr/>
          <p:nvPr/>
        </p:nvSpPr>
        <p:spPr>
          <a:xfrm>
            <a:off x="1329288" y="2144346"/>
            <a:ext cx="3479131" cy="3647974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707116-1CE8-2A71-EC60-9C35BAF8F049}"/>
              </a:ext>
            </a:extLst>
          </p:cNvPr>
          <p:cNvSpPr/>
          <p:nvPr/>
        </p:nvSpPr>
        <p:spPr>
          <a:xfrm>
            <a:off x="1614238" y="2500117"/>
            <a:ext cx="1183907" cy="19828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225077-5729-426C-57E7-D295231F9714}"/>
              </a:ext>
            </a:extLst>
          </p:cNvPr>
          <p:cNvSpPr/>
          <p:nvPr/>
        </p:nvSpPr>
        <p:spPr>
          <a:xfrm>
            <a:off x="3068854" y="2459255"/>
            <a:ext cx="1568918" cy="20598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554BF1-1D7E-109C-8865-F5156A0B204A}"/>
              </a:ext>
            </a:extLst>
          </p:cNvPr>
          <p:cNvSpPr txBox="1"/>
          <p:nvPr/>
        </p:nvSpPr>
        <p:spPr>
          <a:xfrm>
            <a:off x="1720116" y="2997029"/>
            <a:ext cx="118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</a:t>
            </a:r>
            <a:r>
              <a:rPr lang="en-US" sz="1200" dirty="0"/>
              <a:t> </a:t>
            </a:r>
            <a:r>
              <a:rPr lang="en-US" dirty="0"/>
              <a:t>counter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900C1A-EE91-A96F-00A2-8FDE4FAD5209}"/>
              </a:ext>
            </a:extLst>
          </p:cNvPr>
          <p:cNvSpPr txBox="1"/>
          <p:nvPr/>
        </p:nvSpPr>
        <p:spPr>
          <a:xfrm>
            <a:off x="3279407" y="2997028"/>
            <a:ext cx="1232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Instruction</a:t>
            </a:r>
          </a:p>
          <a:p>
            <a:r>
              <a:rPr lang="en-US" dirty="0"/>
              <a:t>Memory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D1E222A-53B7-0358-4B31-C41943E2AED8}"/>
              </a:ext>
            </a:extLst>
          </p:cNvPr>
          <p:cNvSpPr/>
          <p:nvPr/>
        </p:nvSpPr>
        <p:spPr>
          <a:xfrm>
            <a:off x="5487202" y="2036985"/>
            <a:ext cx="3234090" cy="3647974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7E68EB-E9D7-AE83-0C97-AF16FE392FAE}"/>
              </a:ext>
            </a:extLst>
          </p:cNvPr>
          <p:cNvSpPr/>
          <p:nvPr/>
        </p:nvSpPr>
        <p:spPr>
          <a:xfrm>
            <a:off x="5832508" y="2331720"/>
            <a:ext cx="1271739" cy="115743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15BA15-F46C-1ADF-5C95-4E0997DF6A4B}"/>
              </a:ext>
            </a:extLst>
          </p:cNvPr>
          <p:cNvSpPr/>
          <p:nvPr/>
        </p:nvSpPr>
        <p:spPr>
          <a:xfrm>
            <a:off x="5647223" y="4129299"/>
            <a:ext cx="2926882" cy="1076575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F6B71B-D50C-6B06-EE16-C236C1FA6E27}"/>
              </a:ext>
            </a:extLst>
          </p:cNvPr>
          <p:cNvSpPr/>
          <p:nvPr/>
        </p:nvSpPr>
        <p:spPr>
          <a:xfrm>
            <a:off x="7350492" y="2377442"/>
            <a:ext cx="1229628" cy="1097279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1A9EA9-51B4-6229-5016-23740C716554}"/>
              </a:ext>
            </a:extLst>
          </p:cNvPr>
          <p:cNvSpPr txBox="1"/>
          <p:nvPr/>
        </p:nvSpPr>
        <p:spPr>
          <a:xfrm flipH="1">
            <a:off x="5951220" y="2511027"/>
            <a:ext cx="1229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Instruction</a:t>
            </a:r>
            <a:br>
              <a:rPr lang="en-US" dirty="0"/>
            </a:br>
            <a:r>
              <a:rPr lang="en-US" dirty="0"/>
              <a:t>Register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13F9CF-50B4-7F26-7921-43F09CB7409F}"/>
              </a:ext>
            </a:extLst>
          </p:cNvPr>
          <p:cNvSpPr txBox="1"/>
          <p:nvPr/>
        </p:nvSpPr>
        <p:spPr>
          <a:xfrm>
            <a:off x="7565859" y="2627697"/>
            <a:ext cx="1171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GPRS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0E3C2F-46D6-8FB0-54D2-BEA6D9BE54C2}"/>
              </a:ext>
            </a:extLst>
          </p:cNvPr>
          <p:cNvSpPr txBox="1"/>
          <p:nvPr/>
        </p:nvSpPr>
        <p:spPr>
          <a:xfrm>
            <a:off x="6096000" y="4482921"/>
            <a:ext cx="2508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 Unit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3960003-AD89-953C-F238-0C41134CFBB4}"/>
              </a:ext>
            </a:extLst>
          </p:cNvPr>
          <p:cNvSpPr/>
          <p:nvPr/>
        </p:nvSpPr>
        <p:spPr>
          <a:xfrm>
            <a:off x="9365381" y="3157358"/>
            <a:ext cx="1771048" cy="13617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85FFE3-C675-1BDA-370F-E4BE0705BE3D}"/>
              </a:ext>
            </a:extLst>
          </p:cNvPr>
          <p:cNvSpPr txBox="1"/>
          <p:nvPr/>
        </p:nvSpPr>
        <p:spPr>
          <a:xfrm>
            <a:off x="9769642" y="3691288"/>
            <a:ext cx="119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ALU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844473-033C-2831-CB79-42DC4A2D2768}"/>
              </a:ext>
            </a:extLst>
          </p:cNvPr>
          <p:cNvSpPr txBox="1"/>
          <p:nvPr/>
        </p:nvSpPr>
        <p:spPr>
          <a:xfrm flipH="1">
            <a:off x="2428774" y="1643529"/>
            <a:ext cx="1390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FETCH UNIT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A4D50D-0260-67AF-1ACE-56D098FD61FD}"/>
              </a:ext>
            </a:extLst>
          </p:cNvPr>
          <p:cNvSpPr txBox="1"/>
          <p:nvPr/>
        </p:nvSpPr>
        <p:spPr>
          <a:xfrm>
            <a:off x="6217920" y="1674796"/>
            <a:ext cx="184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DECODE UNIT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369528-E4D7-6AF1-58E3-3DEC83CDFAE6}"/>
              </a:ext>
            </a:extLst>
          </p:cNvPr>
          <p:cNvSpPr txBox="1"/>
          <p:nvPr/>
        </p:nvSpPr>
        <p:spPr>
          <a:xfrm>
            <a:off x="9524800" y="2757424"/>
            <a:ext cx="145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EXECUTION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70C6BC34-2BF0-28E9-DDAB-F1B5D9D25BDB}"/>
              </a:ext>
            </a:extLst>
          </p:cNvPr>
          <p:cNvSpPr/>
          <p:nvPr/>
        </p:nvSpPr>
        <p:spPr>
          <a:xfrm>
            <a:off x="4985886" y="3561347"/>
            <a:ext cx="466622" cy="2983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7D7B5575-B281-0677-AD9F-C395C99B5EF1}"/>
              </a:ext>
            </a:extLst>
          </p:cNvPr>
          <p:cNvSpPr/>
          <p:nvPr/>
        </p:nvSpPr>
        <p:spPr>
          <a:xfrm>
            <a:off x="8867579" y="3577570"/>
            <a:ext cx="466622" cy="2983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49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E5AE9-26EF-DEBB-91F1-EEDBEA88F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Architecture of RISC Processor: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42B92B-603E-33F5-C224-D4D13F6063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450239"/>
            <a:ext cx="10240479" cy="5427461"/>
          </a:xfrm>
        </p:spPr>
      </p:pic>
    </p:spTree>
    <p:extLst>
      <p:ext uri="{BB962C8B-B14F-4D97-AF65-F5344CB8AC3E}">
        <p14:creationId xmlns:p14="http://schemas.microsoft.com/office/powerpoint/2010/main" val="770821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9044B-1E5E-2926-7019-DF0ACF0DC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 Instruction set of RISC Processor: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99DAA-895F-8063-C904-6F3F79C45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 algn="l">
              <a:buNone/>
            </a:pPr>
            <a:endParaRPr lang="en-US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sz="8000" b="1" i="0" dirty="0">
                <a:solidFill>
                  <a:srgbClr val="000000"/>
                </a:solidFill>
                <a:effectLst/>
              </a:rPr>
              <a:t>A. Memory Access Instructions</a:t>
            </a:r>
          </a:p>
          <a:p>
            <a:pPr marL="0" indent="0" algn="l">
              <a:buNone/>
            </a:pPr>
            <a:br>
              <a:rPr lang="en-US" sz="8000" dirty="0"/>
            </a:br>
            <a:r>
              <a:rPr lang="en-US" sz="8000" b="0" i="0" dirty="0">
                <a:solidFill>
                  <a:srgbClr val="000000"/>
                </a:solidFill>
                <a:effectLst/>
              </a:rPr>
              <a:t>1. Load Word: (Opcode – 0000)               LD </a:t>
            </a:r>
            <a:r>
              <a:rPr lang="en-US" sz="8000" b="0" i="0" dirty="0" err="1">
                <a:solidFill>
                  <a:srgbClr val="000000"/>
                </a:solidFill>
                <a:effectLst/>
              </a:rPr>
              <a:t>ws</a:t>
            </a:r>
            <a:r>
              <a:rPr lang="en-US" sz="8000" b="0" i="0" dirty="0">
                <a:solidFill>
                  <a:srgbClr val="000000"/>
                </a:solidFill>
                <a:effectLst/>
              </a:rPr>
              <a:t>, offset(</a:t>
            </a:r>
            <a:r>
              <a:rPr lang="en-US" sz="8000" dirty="0">
                <a:solidFill>
                  <a:srgbClr val="000000"/>
                </a:solidFill>
              </a:rPr>
              <a:t>src_1</a:t>
            </a:r>
            <a:r>
              <a:rPr lang="en-US" sz="8000" b="0" i="0" dirty="0">
                <a:solidFill>
                  <a:srgbClr val="000000"/>
                </a:solidFill>
                <a:effectLst/>
              </a:rPr>
              <a:t>) </a:t>
            </a:r>
            <a:r>
              <a:rPr lang="en-US" sz="8000" b="0" i="0" dirty="0" err="1">
                <a:solidFill>
                  <a:srgbClr val="000000"/>
                </a:solidFill>
                <a:effectLst/>
              </a:rPr>
              <a:t>ws</a:t>
            </a:r>
            <a:r>
              <a:rPr lang="en-US" sz="8000" b="0" i="0" dirty="0">
                <a:solidFill>
                  <a:srgbClr val="000000"/>
                </a:solidFill>
                <a:effectLst/>
              </a:rPr>
              <a:t>:=Mem16[rs1 + offset]</a:t>
            </a:r>
            <a:br>
              <a:rPr lang="en-US" sz="8000" b="0" i="0" dirty="0">
                <a:solidFill>
                  <a:srgbClr val="000000"/>
                </a:solidFill>
                <a:effectLst/>
              </a:rPr>
            </a:br>
            <a:r>
              <a:rPr lang="en-US" sz="8000" b="0" i="0" dirty="0">
                <a:solidFill>
                  <a:srgbClr val="000000"/>
                </a:solidFill>
                <a:effectLst/>
              </a:rPr>
              <a:t>2. Store Word: (Opcode – 0001)              ST rs2, offset(</a:t>
            </a:r>
            <a:r>
              <a:rPr lang="en-US" sz="8000" dirty="0">
                <a:solidFill>
                  <a:srgbClr val="000000"/>
                </a:solidFill>
              </a:rPr>
              <a:t>src_2</a:t>
            </a:r>
            <a:r>
              <a:rPr lang="en-US" sz="8000" b="0" i="0" dirty="0">
                <a:solidFill>
                  <a:srgbClr val="000000"/>
                </a:solidFill>
                <a:effectLst/>
              </a:rPr>
              <a:t>) Mem16[rs1 + offset]=rs2</a:t>
            </a:r>
            <a:br>
              <a:rPr lang="en-US" sz="8000" b="1" i="0" dirty="0">
                <a:solidFill>
                  <a:srgbClr val="000000"/>
                </a:solidFill>
                <a:effectLst/>
              </a:rPr>
            </a:br>
            <a:br>
              <a:rPr lang="en-US" sz="8000" b="0" i="0" dirty="0">
                <a:solidFill>
                  <a:srgbClr val="000000"/>
                </a:solidFill>
                <a:effectLst/>
              </a:rPr>
            </a:br>
            <a:br>
              <a:rPr lang="en-US" sz="8000" b="0" i="0" dirty="0">
                <a:solidFill>
                  <a:srgbClr val="000000"/>
                </a:solidFill>
                <a:effectLst/>
              </a:rPr>
            </a:br>
            <a:r>
              <a:rPr lang="en-US" sz="8000" b="1" dirty="0">
                <a:solidFill>
                  <a:srgbClr val="000000"/>
                </a:solidFill>
              </a:rPr>
              <a:t>B</a:t>
            </a:r>
            <a:r>
              <a:rPr lang="en-US" sz="8000" b="1" i="0" dirty="0">
                <a:solidFill>
                  <a:srgbClr val="000000"/>
                </a:solidFill>
                <a:effectLst/>
              </a:rPr>
              <a:t>. Control Flow Instructions</a:t>
            </a:r>
          </a:p>
          <a:p>
            <a:pPr marL="0" indent="0" algn="l">
              <a:buNone/>
            </a:pPr>
            <a:br>
              <a:rPr lang="en-US" sz="8000" b="0" i="0" dirty="0">
                <a:solidFill>
                  <a:srgbClr val="000000"/>
                </a:solidFill>
                <a:effectLst/>
              </a:rPr>
            </a:br>
            <a:r>
              <a:rPr lang="en-US" sz="8000" b="0" i="0" dirty="0">
                <a:solidFill>
                  <a:srgbClr val="000000"/>
                </a:solidFill>
                <a:effectLst/>
              </a:rPr>
              <a:t>1. Branch on Equal: (Opcode – 1011)               BEQ rs1, rs2, offset</a:t>
            </a:r>
            <a:br>
              <a:rPr lang="en-US" sz="8000" b="0" i="0" dirty="0">
                <a:solidFill>
                  <a:srgbClr val="000000"/>
                </a:solidFill>
                <a:effectLst/>
              </a:rPr>
            </a:br>
            <a:r>
              <a:rPr lang="en-US" sz="8000" b="0" i="0" dirty="0">
                <a:solidFill>
                  <a:srgbClr val="000000"/>
                </a:solidFill>
                <a:effectLst/>
              </a:rPr>
              <a:t>               Branch to (PC + 1 + (offset &lt;&lt; 1)) when rs1 = rs2</a:t>
            </a:r>
          </a:p>
          <a:p>
            <a:pPr marL="0" indent="0" algn="l">
              <a:buNone/>
            </a:pPr>
            <a:br>
              <a:rPr lang="en-US" sz="8000" b="0" i="0" dirty="0">
                <a:solidFill>
                  <a:srgbClr val="000000"/>
                </a:solidFill>
                <a:effectLst/>
              </a:rPr>
            </a:br>
            <a:r>
              <a:rPr lang="en-US" sz="8000" b="0" i="0" dirty="0">
                <a:solidFill>
                  <a:srgbClr val="000000"/>
                </a:solidFill>
                <a:effectLst/>
              </a:rPr>
              <a:t>2. Branch on Not Equal: (Opcode – 1100)              BNE rs1, rs2, offset</a:t>
            </a:r>
            <a:br>
              <a:rPr lang="en-US" sz="8000" b="0" i="0" dirty="0">
                <a:solidFill>
                  <a:srgbClr val="000000"/>
                </a:solidFill>
                <a:effectLst/>
              </a:rPr>
            </a:br>
            <a:r>
              <a:rPr lang="en-US" sz="8000" b="0" i="0" dirty="0">
                <a:solidFill>
                  <a:srgbClr val="000000"/>
                </a:solidFill>
                <a:effectLst/>
              </a:rPr>
              <a:t>              Branch to (PC + 1 + (offset &lt;&lt; 1)) when rs1 != rs2</a:t>
            </a:r>
          </a:p>
          <a:p>
            <a:pPr marL="0" indent="0" algn="l">
              <a:buNone/>
            </a:pPr>
            <a:br>
              <a:rPr lang="en-US" sz="8000" b="0" i="0" dirty="0">
                <a:solidFill>
                  <a:srgbClr val="000000"/>
                </a:solidFill>
                <a:effectLst/>
              </a:rPr>
            </a:br>
            <a:r>
              <a:rPr lang="en-US" sz="8000" b="0" i="0" dirty="0">
                <a:solidFill>
                  <a:srgbClr val="000000"/>
                </a:solidFill>
                <a:effectLst/>
              </a:rPr>
              <a:t>3. Jump: JMP offset Jump to offset (Opcode – 1101)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30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9044B-1E5E-2926-7019-DF0ACF0DC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 Instruction set of RISC Processor: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99DAA-895F-8063-C904-6F3F79C45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03821" cy="4351338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endParaRPr lang="en-US" sz="1600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</a:rPr>
              <a:t>C. Data Processing Instructions</a:t>
            </a:r>
          </a:p>
          <a:p>
            <a:r>
              <a:rPr lang="en-US" sz="1600" dirty="0">
                <a:solidFill>
                  <a:srgbClr val="000000"/>
                </a:solidFill>
              </a:rPr>
              <a:t> Add (+)  (Opcode = 0010)</a:t>
            </a:r>
          </a:p>
          <a:p>
            <a:r>
              <a:rPr lang="en-US" sz="1600" dirty="0">
                <a:solidFill>
                  <a:srgbClr val="000000"/>
                </a:solidFill>
              </a:rPr>
              <a:t> Subtract (-) (Opcode = 0011)</a:t>
            </a:r>
          </a:p>
          <a:p>
            <a:r>
              <a:rPr lang="en-US" sz="1600" dirty="0">
                <a:solidFill>
                  <a:srgbClr val="000000"/>
                </a:solidFill>
              </a:rPr>
              <a:t> Invert (1‘s complement) (Opcode = 0100)</a:t>
            </a:r>
          </a:p>
          <a:p>
            <a:r>
              <a:rPr lang="en-US" sz="1600" dirty="0">
                <a:solidFill>
                  <a:srgbClr val="000000"/>
                </a:solidFill>
              </a:rPr>
              <a:t> Logical Shift Left (&lt;&lt;) (Opcode = 0101)</a:t>
            </a:r>
          </a:p>
          <a:p>
            <a:r>
              <a:rPr lang="en-US" sz="1600" dirty="0">
                <a:solidFill>
                  <a:srgbClr val="000000"/>
                </a:solidFill>
              </a:rPr>
              <a:t> Logical Shift Right (&gt;&gt;) (Opcode = 0110)</a:t>
            </a:r>
          </a:p>
          <a:p>
            <a:r>
              <a:rPr lang="en-US" sz="1600" dirty="0">
                <a:solidFill>
                  <a:srgbClr val="000000"/>
                </a:solidFill>
              </a:rPr>
              <a:t> Bitwise AND(&amp;) (Opcode = 0111)</a:t>
            </a:r>
          </a:p>
          <a:p>
            <a:r>
              <a:rPr lang="en-US" sz="1600" dirty="0">
                <a:solidFill>
                  <a:srgbClr val="000000"/>
                </a:solidFill>
              </a:rPr>
              <a:t> Bitwise OR (|) (Opcode = 1000)</a:t>
            </a:r>
          </a:p>
          <a:p>
            <a:r>
              <a:rPr lang="en-US" sz="1600" dirty="0">
                <a:solidFill>
                  <a:srgbClr val="000000"/>
                </a:solidFill>
              </a:rPr>
              <a:t> Increment (+1) (Opcode = 1001)</a:t>
            </a:r>
          </a:p>
          <a:p>
            <a:r>
              <a:rPr lang="en-US" sz="1600" dirty="0">
                <a:solidFill>
                  <a:srgbClr val="000000"/>
                </a:solidFill>
              </a:rPr>
              <a:t> Decrement (-1) (Opcode = 1010)</a:t>
            </a:r>
            <a:endParaRPr lang="en-US" sz="1600" dirty="0"/>
          </a:p>
          <a:p>
            <a:pPr marL="0" indent="0" algn="l"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>
              <a:buNone/>
            </a:pPr>
            <a:br>
              <a:rPr lang="en-US" sz="1600" b="1" i="0" dirty="0">
                <a:solidFill>
                  <a:srgbClr val="000000"/>
                </a:solidFill>
                <a:effectLst/>
              </a:rPr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24497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9044B-1E5E-2926-7019-DF0ACF0DC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 Instruction format of RISC Processor: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99DAA-895F-8063-C904-6F3F79C45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– opcode= 4 bits, </a:t>
            </a:r>
            <a:r>
              <a:rPr lang="en-US" dirty="0" err="1"/>
              <a:t>src_reg</a:t>
            </a:r>
            <a:r>
              <a:rPr lang="en-US" dirty="0"/>
              <a:t> = 3 bits, </a:t>
            </a:r>
            <a:r>
              <a:rPr lang="en-US" dirty="0" err="1"/>
              <a:t>dest_reg</a:t>
            </a:r>
            <a:r>
              <a:rPr lang="en-US" dirty="0"/>
              <a:t>=3 bits, offset= 6 bits</a:t>
            </a:r>
          </a:p>
          <a:p>
            <a:r>
              <a:rPr lang="en-US" dirty="0"/>
              <a:t>Store – opcode= 4 bits, </a:t>
            </a:r>
            <a:r>
              <a:rPr lang="en-US" dirty="0" err="1"/>
              <a:t>src_reg</a:t>
            </a:r>
            <a:r>
              <a:rPr lang="en-US" dirty="0"/>
              <a:t> = 3 bits, </a:t>
            </a:r>
            <a:r>
              <a:rPr lang="en-US" dirty="0" err="1"/>
              <a:t>dest_reg</a:t>
            </a:r>
            <a:r>
              <a:rPr lang="en-US" dirty="0"/>
              <a:t>=3 bits, offset= 6 bits</a:t>
            </a:r>
          </a:p>
          <a:p>
            <a:r>
              <a:rPr lang="en-US" dirty="0"/>
              <a:t>ALU - opcode= 4 bits, src_reg1 = 3 bits, src_reg2 = 3 bits, </a:t>
            </a:r>
            <a:r>
              <a:rPr lang="en-US" dirty="0" err="1"/>
              <a:t>dest_reg</a:t>
            </a:r>
            <a:r>
              <a:rPr lang="en-US" dirty="0"/>
              <a:t>=3 bits, offset= 3 bits</a:t>
            </a:r>
          </a:p>
          <a:p>
            <a:r>
              <a:rPr lang="en-US" dirty="0"/>
              <a:t>Jump – opcode = 4 bits, offset = 12 bits</a:t>
            </a:r>
          </a:p>
          <a:p>
            <a:r>
              <a:rPr lang="en-US" dirty="0"/>
              <a:t>Branch – opcode= 4 bits, </a:t>
            </a:r>
            <a:r>
              <a:rPr lang="en-US" dirty="0" err="1"/>
              <a:t>src_reg</a:t>
            </a:r>
            <a:r>
              <a:rPr lang="en-US" dirty="0"/>
              <a:t> = 3 bits, </a:t>
            </a:r>
            <a:r>
              <a:rPr lang="en-US" dirty="0" err="1"/>
              <a:t>dest_reg</a:t>
            </a:r>
            <a:r>
              <a:rPr lang="en-US" dirty="0"/>
              <a:t>=3 bits, offset= 6 bits</a:t>
            </a:r>
          </a:p>
          <a:p>
            <a:pPr lvl="1"/>
            <a:r>
              <a:rPr lang="en-US" dirty="0"/>
              <a:t>Branch to (PC + 1 +offset(&lt;&lt;1) when src_Reg1=src_reg2 on BEQ</a:t>
            </a:r>
          </a:p>
          <a:p>
            <a:pPr lvl="1"/>
            <a:r>
              <a:rPr lang="en-US" dirty="0"/>
              <a:t>Branch to (PC + 1 +offset(&lt;&lt;1) when src_Reg1!=src_reg2 on BNE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795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1568</TotalTime>
  <Words>979</Words>
  <Application>Microsoft Office PowerPoint</Application>
  <PresentationFormat>Widescreen</PresentationFormat>
  <Paragraphs>97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          Intro to System Verilog Final Project</vt:lpstr>
      <vt:lpstr>Starting point of the project:</vt:lpstr>
      <vt:lpstr>What is RISC Processor?</vt:lpstr>
      <vt:lpstr>PowerPoint Presentation</vt:lpstr>
      <vt:lpstr>Overview of the RISC Processor</vt:lpstr>
      <vt:lpstr>Architecture of RISC Processor:</vt:lpstr>
      <vt:lpstr> Instruction set of RISC Processor:</vt:lpstr>
      <vt:lpstr> Instruction set of RISC Processor:</vt:lpstr>
      <vt:lpstr> Instruction format of RISC Processor:</vt:lpstr>
      <vt:lpstr>Design Implementation:</vt:lpstr>
      <vt:lpstr>Challenges when implementing design:</vt:lpstr>
      <vt:lpstr>Approach to overcome the challenges:</vt:lpstr>
      <vt:lpstr>Test Plan &amp; Testing Methodology:</vt:lpstr>
      <vt:lpstr>Challenges faced in Verifying:</vt:lpstr>
      <vt:lpstr>Results without randomization:</vt:lpstr>
      <vt:lpstr>Results:</vt:lpstr>
      <vt:lpstr>Results:</vt:lpstr>
      <vt:lpstr>Results with randomization:</vt:lpstr>
      <vt:lpstr>Results:</vt:lpstr>
      <vt:lpstr>Results:</vt:lpstr>
      <vt:lpstr>Github link: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System Verilog Final Project</dc:title>
  <dc:creator>Siri Vamshi</dc:creator>
  <cp:lastModifiedBy>Sai Vamshi Thondepu</cp:lastModifiedBy>
  <cp:revision>6</cp:revision>
  <dcterms:created xsi:type="dcterms:W3CDTF">2023-03-21T21:03:54Z</dcterms:created>
  <dcterms:modified xsi:type="dcterms:W3CDTF">2023-03-22T23:15:50Z</dcterms:modified>
</cp:coreProperties>
</file>