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9" r:id="rId3"/>
    <p:sldId id="256" r:id="rId4"/>
    <p:sldId id="258" r:id="rId5"/>
    <p:sldId id="259" r:id="rId6"/>
    <p:sldId id="261" r:id="rId7"/>
    <p:sldId id="281" r:id="rId8"/>
    <p:sldId id="282" r:id="rId9"/>
    <p:sldId id="260" r:id="rId10"/>
    <p:sldId id="269" r:id="rId11"/>
    <p:sldId id="267" r:id="rId12"/>
    <p:sldId id="262" r:id="rId13"/>
    <p:sldId id="263" r:id="rId14"/>
    <p:sldId id="264" r:id="rId15"/>
    <p:sldId id="266" r:id="rId16"/>
    <p:sldId id="273" r:id="rId17"/>
    <p:sldId id="274" r:id="rId18"/>
    <p:sldId id="275" r:id="rId19"/>
    <p:sldId id="270" r:id="rId20"/>
    <p:sldId id="271" r:id="rId21"/>
    <p:sldId id="272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" userId="e8dec0a0489f0b3c" providerId="LiveId" clId="{3603F6A8-D5FA-4301-8E27-1230D4AE8D32}"/>
    <pc:docChg chg="undo redo custSel addSld delSld modSld sldOrd">
      <pc:chgData name="Ram" userId="e8dec0a0489f0b3c" providerId="LiveId" clId="{3603F6A8-D5FA-4301-8E27-1230D4AE8D32}" dt="2023-03-24T23:36:54.845" v="1224" actId="313"/>
      <pc:docMkLst>
        <pc:docMk/>
      </pc:docMkLst>
      <pc:sldChg chg="modSp mod">
        <pc:chgData name="Ram" userId="e8dec0a0489f0b3c" providerId="LiveId" clId="{3603F6A8-D5FA-4301-8E27-1230D4AE8D32}" dt="2023-03-23T00:30:42.184" v="466" actId="20577"/>
        <pc:sldMkLst>
          <pc:docMk/>
          <pc:sldMk cId="86330892" sldId="260"/>
        </pc:sldMkLst>
        <pc:spChg chg="mod">
          <ac:chgData name="Ram" userId="e8dec0a0489f0b3c" providerId="LiveId" clId="{3603F6A8-D5FA-4301-8E27-1230D4AE8D32}" dt="2023-03-23T00:30:42.184" v="466" actId="20577"/>
          <ac:spMkLst>
            <pc:docMk/>
            <pc:sldMk cId="86330892" sldId="260"/>
            <ac:spMk id="3" creationId="{FC399DAA-895F-8063-C904-6F3F79C45B3E}"/>
          </ac:spMkLst>
        </pc:spChg>
      </pc:sldChg>
      <pc:sldChg chg="modSp mod">
        <pc:chgData name="Ram" userId="e8dec0a0489f0b3c" providerId="LiveId" clId="{3603F6A8-D5FA-4301-8E27-1230D4AE8D32}" dt="2023-03-24T23:36:54.845" v="1224" actId="313"/>
        <pc:sldMkLst>
          <pc:docMk/>
          <pc:sldMk cId="183828232" sldId="263"/>
        </pc:sldMkLst>
        <pc:spChg chg="mod">
          <ac:chgData name="Ram" userId="e8dec0a0489f0b3c" providerId="LiveId" clId="{3603F6A8-D5FA-4301-8E27-1230D4AE8D32}" dt="2023-03-24T23:36:54.845" v="1224" actId="313"/>
          <ac:spMkLst>
            <pc:docMk/>
            <pc:sldMk cId="183828232" sldId="263"/>
            <ac:spMk id="3" creationId="{8B57D06F-7F28-8DCD-85C8-9AD87C31EED2}"/>
          </ac:spMkLst>
        </pc:spChg>
      </pc:sldChg>
      <pc:sldChg chg="del ord">
        <pc:chgData name="Ram" userId="e8dec0a0489f0b3c" providerId="LiveId" clId="{3603F6A8-D5FA-4301-8E27-1230D4AE8D32}" dt="2023-03-24T23:31:30.176" v="1211" actId="47"/>
        <pc:sldMkLst>
          <pc:docMk/>
          <pc:sldMk cId="3986795051" sldId="268"/>
        </pc:sldMkLst>
      </pc:sldChg>
      <pc:sldChg chg="modSp mod">
        <pc:chgData name="Ram" userId="e8dec0a0489f0b3c" providerId="LiveId" clId="{3603F6A8-D5FA-4301-8E27-1230D4AE8D32}" dt="2023-03-24T23:36:08.584" v="1223" actId="27636"/>
        <pc:sldMkLst>
          <pc:docMk/>
          <pc:sldMk cId="413113147" sldId="274"/>
        </pc:sldMkLst>
        <pc:spChg chg="mod">
          <ac:chgData name="Ram" userId="e8dec0a0489f0b3c" providerId="LiveId" clId="{3603F6A8-D5FA-4301-8E27-1230D4AE8D32}" dt="2023-03-24T23:36:08.584" v="1223" actId="27636"/>
          <ac:spMkLst>
            <pc:docMk/>
            <pc:sldMk cId="413113147" sldId="274"/>
            <ac:spMk id="2" creationId="{1C275108-18E8-3818-305F-FD9FDCBFA154}"/>
          </ac:spMkLst>
        </pc:spChg>
        <pc:picChg chg="mod">
          <ac:chgData name="Ram" userId="e8dec0a0489f0b3c" providerId="LiveId" clId="{3603F6A8-D5FA-4301-8E27-1230D4AE8D32}" dt="2023-03-23T02:08:09.580" v="469" actId="14100"/>
          <ac:picMkLst>
            <pc:docMk/>
            <pc:sldMk cId="413113147" sldId="274"/>
            <ac:picMk id="7" creationId="{77A90147-E9C3-F87E-386E-D5F5F85FE759}"/>
          </ac:picMkLst>
        </pc:picChg>
      </pc:sldChg>
      <pc:sldChg chg="modSp mod">
        <pc:chgData name="Ram" userId="e8dec0a0489f0b3c" providerId="LiveId" clId="{3603F6A8-D5FA-4301-8E27-1230D4AE8D32}" dt="2023-03-22T23:38:10.488" v="4" actId="20577"/>
        <pc:sldMkLst>
          <pc:docMk/>
          <pc:sldMk cId="1469120162" sldId="279"/>
        </pc:sldMkLst>
        <pc:spChg chg="mod">
          <ac:chgData name="Ram" userId="e8dec0a0489f0b3c" providerId="LiveId" clId="{3603F6A8-D5FA-4301-8E27-1230D4AE8D32}" dt="2023-03-22T23:38:10.488" v="4" actId="20577"/>
          <ac:spMkLst>
            <pc:docMk/>
            <pc:sldMk cId="1469120162" sldId="279"/>
            <ac:spMk id="3" creationId="{FC399DAA-895F-8063-C904-6F3F79C45B3E}"/>
          </ac:spMkLst>
        </pc:spChg>
      </pc:sldChg>
      <pc:sldChg chg="addSp delSp modSp new del mod ord">
        <pc:chgData name="Ram" userId="e8dec0a0489f0b3c" providerId="LiveId" clId="{3603F6A8-D5FA-4301-8E27-1230D4AE8D32}" dt="2023-03-23T00:02:33.545" v="318" actId="2696"/>
        <pc:sldMkLst>
          <pc:docMk/>
          <pc:sldMk cId="1205453490" sldId="280"/>
        </pc:sldMkLst>
        <pc:spChg chg="del mod">
          <ac:chgData name="Ram" userId="e8dec0a0489f0b3c" providerId="LiveId" clId="{3603F6A8-D5FA-4301-8E27-1230D4AE8D32}" dt="2023-03-22T23:53:30.709" v="79" actId="478"/>
          <ac:spMkLst>
            <pc:docMk/>
            <pc:sldMk cId="1205453490" sldId="280"/>
            <ac:spMk id="2" creationId="{A74D8478-7C81-7D07-5E5C-C54A3FD952D0}"/>
          </ac:spMkLst>
        </pc:spChg>
        <pc:spChg chg="del mod">
          <ac:chgData name="Ram" userId="e8dec0a0489f0b3c" providerId="LiveId" clId="{3603F6A8-D5FA-4301-8E27-1230D4AE8D32}" dt="2023-03-22T23:51:27.599" v="10" actId="3680"/>
          <ac:spMkLst>
            <pc:docMk/>
            <pc:sldMk cId="1205453490" sldId="280"/>
            <ac:spMk id="3" creationId="{90F0EBC9-F0CD-1224-FDB2-D04164758043}"/>
          </ac:spMkLst>
        </pc:spChg>
        <pc:graphicFrameChg chg="add mod ord modGraphic">
          <ac:chgData name="Ram" userId="e8dec0a0489f0b3c" providerId="LiveId" clId="{3603F6A8-D5FA-4301-8E27-1230D4AE8D32}" dt="2023-03-23T00:02:24.039" v="316" actId="21"/>
          <ac:graphicFrameMkLst>
            <pc:docMk/>
            <pc:sldMk cId="1205453490" sldId="280"/>
            <ac:graphicFrameMk id="4" creationId="{91A00538-E0EA-0B07-F676-C36DE196E327}"/>
          </ac:graphicFrameMkLst>
        </pc:graphicFrameChg>
      </pc:sldChg>
      <pc:sldChg chg="addSp delSp modSp new mod">
        <pc:chgData name="Ram" userId="e8dec0a0489f0b3c" providerId="LiveId" clId="{3603F6A8-D5FA-4301-8E27-1230D4AE8D32}" dt="2023-03-24T23:35:11.724" v="1221" actId="14100"/>
        <pc:sldMkLst>
          <pc:docMk/>
          <pc:sldMk cId="3364354608" sldId="281"/>
        </pc:sldMkLst>
        <pc:spChg chg="mod">
          <ac:chgData name="Ram" userId="e8dec0a0489f0b3c" providerId="LiveId" clId="{3603F6A8-D5FA-4301-8E27-1230D4AE8D32}" dt="2023-03-23T00:03:42.586" v="359" actId="14100"/>
          <ac:spMkLst>
            <pc:docMk/>
            <pc:sldMk cId="3364354608" sldId="281"/>
            <ac:spMk id="2" creationId="{2F4A6626-91CB-5C6F-042B-B341F5017127}"/>
          </ac:spMkLst>
        </pc:spChg>
        <pc:spChg chg="del">
          <ac:chgData name="Ram" userId="e8dec0a0489f0b3c" providerId="LiveId" clId="{3603F6A8-D5FA-4301-8E27-1230D4AE8D32}" dt="2023-03-23T00:04:01.268" v="361" actId="478"/>
          <ac:spMkLst>
            <pc:docMk/>
            <pc:sldMk cId="3364354608" sldId="281"/>
            <ac:spMk id="3" creationId="{03256D4F-E341-BA34-F3AF-DF02921A5C2B}"/>
          </ac:spMkLst>
        </pc:spChg>
        <pc:graphicFrameChg chg="add mod modGraphic">
          <ac:chgData name="Ram" userId="e8dec0a0489f0b3c" providerId="LiveId" clId="{3603F6A8-D5FA-4301-8E27-1230D4AE8D32}" dt="2023-03-24T23:35:11.724" v="1221" actId="14100"/>
          <ac:graphicFrameMkLst>
            <pc:docMk/>
            <pc:sldMk cId="3364354608" sldId="281"/>
            <ac:graphicFrameMk id="4" creationId="{A2733919-63B3-7EB7-CD3B-49BF949EDA88}"/>
          </ac:graphicFrameMkLst>
        </pc:graphicFrameChg>
      </pc:sldChg>
      <pc:sldChg chg="addSp delSp modSp new mod modClrScheme chgLayout">
        <pc:chgData name="Ram" userId="e8dec0a0489f0b3c" providerId="LiveId" clId="{3603F6A8-D5FA-4301-8E27-1230D4AE8D32}" dt="2023-03-24T23:30:52.051" v="1210" actId="20577"/>
        <pc:sldMkLst>
          <pc:docMk/>
          <pc:sldMk cId="1657825189" sldId="282"/>
        </pc:sldMkLst>
        <pc:spChg chg="add mod ord">
          <ac:chgData name="Ram" userId="e8dec0a0489f0b3c" providerId="LiveId" clId="{3603F6A8-D5FA-4301-8E27-1230D4AE8D32}" dt="2023-03-24T22:54:14.839" v="495" actId="1076"/>
          <ac:spMkLst>
            <pc:docMk/>
            <pc:sldMk cId="1657825189" sldId="282"/>
            <ac:spMk id="2" creationId="{9CBEBB53-381E-DE23-6ACD-871F043075A8}"/>
          </ac:spMkLst>
        </pc:spChg>
        <pc:spChg chg="add del mod ord">
          <ac:chgData name="Ram" userId="e8dec0a0489f0b3c" providerId="LiveId" clId="{3603F6A8-D5FA-4301-8E27-1230D4AE8D32}" dt="2023-03-24T22:53:59.178" v="491" actId="700"/>
          <ac:spMkLst>
            <pc:docMk/>
            <pc:sldMk cId="1657825189" sldId="282"/>
            <ac:spMk id="3" creationId="{4F8AD4A8-AFE6-FA0F-3FEC-7CBD7DB5E9FC}"/>
          </ac:spMkLst>
        </pc:spChg>
        <pc:spChg chg="add mod ord">
          <ac:chgData name="Ram" userId="e8dec0a0489f0b3c" providerId="LiveId" clId="{3603F6A8-D5FA-4301-8E27-1230D4AE8D32}" dt="2023-03-24T23:30:52.051" v="1210" actId="20577"/>
          <ac:spMkLst>
            <pc:docMk/>
            <pc:sldMk cId="1657825189" sldId="282"/>
            <ac:spMk id="4" creationId="{3CE4109E-28D2-2550-5DC9-B189A45224A1}"/>
          </ac:spMkLst>
        </pc:spChg>
        <pc:graphicFrameChg chg="add del mod modGraphic">
          <ac:chgData name="Ram" userId="e8dec0a0489f0b3c" providerId="LiveId" clId="{3603F6A8-D5FA-4301-8E27-1230D4AE8D32}" dt="2023-03-24T22:56:52.966" v="516" actId="478"/>
          <ac:graphicFrameMkLst>
            <pc:docMk/>
            <pc:sldMk cId="1657825189" sldId="282"/>
            <ac:graphicFrameMk id="5" creationId="{4BAFA92C-4A35-50E3-C5E3-E6B60A2D80F6}"/>
          </ac:graphicFrameMkLst>
        </pc:graphicFrameChg>
        <pc:graphicFrameChg chg="add mod modGraphic">
          <ac:chgData name="Ram" userId="e8dec0a0489f0b3c" providerId="LiveId" clId="{3603F6A8-D5FA-4301-8E27-1230D4AE8D32}" dt="2023-03-24T23:11:05.723" v="776" actId="20577"/>
          <ac:graphicFrameMkLst>
            <pc:docMk/>
            <pc:sldMk cId="1657825189" sldId="282"/>
            <ac:graphicFrameMk id="6" creationId="{E9882B0A-3717-0759-9B9E-9B21CE2FE433}"/>
          </ac:graphicFrameMkLst>
        </pc:graphicFrameChg>
        <pc:graphicFrameChg chg="add mod modGraphic">
          <ac:chgData name="Ram" userId="e8dec0a0489f0b3c" providerId="LiveId" clId="{3603F6A8-D5FA-4301-8E27-1230D4AE8D32}" dt="2023-03-24T23:26:18.055" v="1091" actId="20577"/>
          <ac:graphicFrameMkLst>
            <pc:docMk/>
            <pc:sldMk cId="1657825189" sldId="282"/>
            <ac:graphicFrameMk id="7" creationId="{C4139505-D9E1-A522-0467-17693EC9F36F}"/>
          </ac:graphicFrameMkLst>
        </pc:graphicFrameChg>
        <pc:graphicFrameChg chg="add mod modGraphic">
          <ac:chgData name="Ram" userId="e8dec0a0489f0b3c" providerId="LiveId" clId="{3603F6A8-D5FA-4301-8E27-1230D4AE8D32}" dt="2023-03-24T23:25:10.161" v="1061" actId="14100"/>
          <ac:graphicFrameMkLst>
            <pc:docMk/>
            <pc:sldMk cId="1657825189" sldId="282"/>
            <ac:graphicFrameMk id="8" creationId="{F0B6B274-9C9F-EC82-7303-4D483D07C9A5}"/>
          </ac:graphicFrameMkLst>
        </pc:graphicFrameChg>
        <pc:graphicFrameChg chg="add mod modGraphic">
          <ac:chgData name="Ram" userId="e8dec0a0489f0b3c" providerId="LiveId" clId="{3603F6A8-D5FA-4301-8E27-1230D4AE8D32}" dt="2023-03-24T23:30:26.696" v="1186" actId="14100"/>
          <ac:graphicFrameMkLst>
            <pc:docMk/>
            <pc:sldMk cId="1657825189" sldId="282"/>
            <ac:graphicFrameMk id="9" creationId="{8D93D546-BAAB-2ADB-DFC4-B1C5979BED58}"/>
          </ac:graphicFrameMkLst>
        </pc:graphicFrameChg>
        <pc:graphicFrameChg chg="add mod modGraphic">
          <ac:chgData name="Ram" userId="e8dec0a0489f0b3c" providerId="LiveId" clId="{3603F6A8-D5FA-4301-8E27-1230D4AE8D32}" dt="2023-03-24T23:30:04.819" v="1185" actId="14734"/>
          <ac:graphicFrameMkLst>
            <pc:docMk/>
            <pc:sldMk cId="1657825189" sldId="282"/>
            <ac:graphicFrameMk id="10" creationId="{FF282C02-3847-C4F9-5432-823F58A6F0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F9FC-73FF-8AD5-03FA-064545E6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40F9-C22A-123F-69B7-0C192031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19EF-7CDE-BDBC-5E89-4D00D970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86EB-A7B1-ECFF-FBFC-7141228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1EB1-A784-6805-C7F9-A69DBD70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1F5D-DFE7-5CC4-680A-76262B5C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88C5-D0C6-EC48-C1F3-99EE894E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51BC-5087-D073-9F11-25B31F3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233F-8FE5-36D8-D58C-0517D0A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3792-FA75-C08C-CE52-84FB3BF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CB68A-5A55-B751-F611-39EE2488B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C8050-2627-8C58-8B02-9E1B0B060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14EB-3872-897E-B899-DC680CAA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3AF4-6F1F-C66C-23D5-95DF7136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5ED0-CF35-924E-4C44-89E9ED4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DD93-EE6C-065F-7994-957FE95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C7F3-F68F-5417-948C-329E849F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879D-33AE-47AB-DEA1-8178CD11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722D-5402-734B-C401-622D2A2C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E2C1-F566-99C8-645D-296289E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3608-9B68-0450-5556-E4EB69FD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D199-E85B-425A-FED0-692B881A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7179-756C-FD3E-22E8-3332333F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BA3C-79C8-76EF-7C90-046211DF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E8F7-EF51-DEAF-B1B7-8DF6291E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FEE3-EB61-BD04-4D40-B8FC5F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5F1F-1382-5C0C-648E-C62D3DBE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F9AD-3513-A35A-A2D6-D3F7C63C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A8A5-25D9-ACBE-C61A-DAA0DB4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CC2B-E43B-B632-A386-7ACB243F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281A-A599-0C49-BE52-1EDB850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F8EF-A81D-AEA3-096D-157CB9B6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734BA-6148-940C-4EB6-FF60240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CCA7-13AC-B4F5-6183-C40257B7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B60C-273F-D471-3536-7E1A132DB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ACE7-7F38-8C9C-769D-DF536F15C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4D884-B3D0-58CF-118B-423FE83B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035A-E8CE-F486-922A-FC4E732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5C3C0-DCA6-57A5-115F-96CD02B2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D2EB-6FA7-141F-99A7-DC574BE7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D2446-EB98-F819-8EE0-73063CC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FB7E9-EE75-4F90-7B9C-74D61868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F1C49-DA38-CD50-9C3C-7934F54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E5439-0D45-0D5B-74D6-5D2FD65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B244E-4FFC-2BC7-2D3D-84F4F15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A3CE-7A39-F4D0-93D8-A3007F12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4A6-C306-3465-F2A1-350467B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1FB6-AABC-F933-1F59-90A5EC6E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80530-4524-932D-B671-0E549871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2243-A8B9-1137-045F-DE78661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A869-C6E4-4B03-CD62-1C96724A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36E4-09DA-1C65-6E68-8E78D44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145-8D4C-A998-48D5-D3A3A32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30EC3-54EE-02EF-B47D-3BA02EAC9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F4AD7-F116-3D82-F85D-8D05A2BE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C0C5E-6635-E658-55BE-293782BD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4DF9B-D1F2-2FD7-0C3B-616A9E00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90BC-25AD-A8F3-8F1C-F4FF157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C1C7E-1F76-C697-E961-6A297EE6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12DB-B213-EAA9-8310-347C7194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457E-F338-623B-4B46-2F55F9BD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8DED-51CE-4F22-A9B1-C7A7852516B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F4F5-D679-BED0-F575-3EB2EF40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CFEC-37BC-4BFD-9944-A11E1167E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ert.org/research/design-of-16-bit-risc-processor-IJERTV2IS70828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lven/svfinal_risc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4E79-E84F-1E94-68BC-34151194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4"/>
            <a:ext cx="10515600" cy="1325563"/>
          </a:xfrm>
        </p:spPr>
        <p:txBody>
          <a:bodyPr/>
          <a:lstStyle/>
          <a:p>
            <a:r>
              <a:rPr lang="en-US" dirty="0"/>
              <a:t>          Intro to System Verilog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E3D8-6CD8-74AF-24EF-5253D029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                      RISC 16-bit Processor</a:t>
            </a:r>
          </a:p>
          <a:p>
            <a:pPr mar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                                               </a:t>
            </a:r>
            <a:r>
              <a:rPr lang="en-US" sz="3200" b="1" dirty="0">
                <a:latin typeface="+mj-lt"/>
                <a:ea typeface="+mj-ea"/>
                <a:cs typeface="+mj-cs"/>
              </a:rPr>
              <a:t>Team Members: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Sri L Venkata Satya Sai Anusha Pasumarthi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						             PSU ID : 953843689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Ram Gopal Kasireddy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						             PSU ID : 977511305</a:t>
            </a:r>
          </a:p>
        </p:txBody>
      </p:sp>
    </p:spTree>
    <p:extLst>
      <p:ext uri="{BB962C8B-B14F-4D97-AF65-F5344CB8AC3E}">
        <p14:creationId xmlns:p14="http://schemas.microsoft.com/office/powerpoint/2010/main" val="278610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set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3821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C. Data Processing Instructions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Add (+)  (Opcode = 0010)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Subtract (-) (Opcode = 0011)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Invert (1‘s complement) (Opcode = 0100)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Logical Shift Left (&lt;&lt;) (Opcode = 0101)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Logical Shift Right (&gt;&gt;) (Opcode = 0110)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Bitwise AND(&amp;) (Opcode = 0111)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Bitwise OR (|) (Opcode = 1000)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Increment (+1) (Opcode = 1001)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Decrement (-1) (Opcode = 1010)</a:t>
            </a:r>
            <a:endParaRPr lang="en-US" sz="1600" dirty="0"/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br>
              <a:rPr lang="en-US" sz="1600" b="1" i="0" dirty="0">
                <a:solidFill>
                  <a:srgbClr val="000000"/>
                </a:solidFill>
                <a:effectLst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449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AE9-26EF-DEBB-91F1-EEDBEA88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Design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0CD-CD16-7090-544D-F031D693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by defining the input ports and output ports of each module.</a:t>
            </a:r>
          </a:p>
          <a:p>
            <a:r>
              <a:rPr lang="en-US" dirty="0"/>
              <a:t>Documented the requirements of each module.</a:t>
            </a:r>
          </a:p>
          <a:p>
            <a:r>
              <a:rPr lang="en-US" dirty="0"/>
              <a:t>Coded the design taking into consideration all the possible scenarios and exceptions.</a:t>
            </a:r>
          </a:p>
        </p:txBody>
      </p:sp>
    </p:spTree>
    <p:extLst>
      <p:ext uri="{BB962C8B-B14F-4D97-AF65-F5344CB8AC3E}">
        <p14:creationId xmlns:p14="http://schemas.microsoft.com/office/powerpoint/2010/main" val="17740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90FD-ADE8-E4CC-2226-E05304BD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 when implementing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E598-20C7-7984-BDA6-1D7506AC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Understanding the architecture of RISC processor.</a:t>
            </a:r>
          </a:p>
          <a:p>
            <a:r>
              <a:rPr lang="en-US" dirty="0"/>
              <a:t>Connection issues while instantiating and connecting the modules.</a:t>
            </a:r>
          </a:p>
          <a:p>
            <a:r>
              <a:rPr lang="en-US" dirty="0"/>
              <a:t>Compilation errors while compiling the design.</a:t>
            </a:r>
          </a:p>
          <a:p>
            <a:r>
              <a:rPr lang="en-US" dirty="0"/>
              <a:t>Errors while calling the files in the design.</a:t>
            </a:r>
          </a:p>
          <a:p>
            <a:r>
              <a:rPr lang="en-US" dirty="0"/>
              <a:t>Faced little difficulty while implementing the control flow instructions.</a:t>
            </a:r>
          </a:p>
        </p:txBody>
      </p:sp>
    </p:spTree>
    <p:extLst>
      <p:ext uri="{BB962C8B-B14F-4D97-AF65-F5344CB8AC3E}">
        <p14:creationId xmlns:p14="http://schemas.microsoft.com/office/powerpoint/2010/main" val="89693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4E-27A3-F1B6-9BED-2F8EA55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Approach to overcome the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D06F-7F28-8DCD-85C8-9AD87C31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Redrawing the architecture (adding mux and wires ) to make it easier and simple.</a:t>
            </a:r>
          </a:p>
          <a:p>
            <a:r>
              <a:rPr lang="en-US" dirty="0"/>
              <a:t>We used Divide and Conquer methodology to understand the functionality.</a:t>
            </a:r>
          </a:p>
          <a:p>
            <a:r>
              <a:rPr lang="en-US" dirty="0"/>
              <a:t>To reduce the compilation errors, we went through the code line by line and rectified the mistakes likes not using colons, closing braces etc. and recompiled it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4324-701A-1676-0512-D5DD88F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Plan &amp; Testing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1A6A-42B6-3F8A-5719-015858B4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systemverilog</a:t>
            </a:r>
            <a:r>
              <a:rPr lang="en-US" dirty="0"/>
              <a:t> to code the design and testbench. </a:t>
            </a:r>
          </a:p>
          <a:p>
            <a:r>
              <a:rPr lang="en-US" dirty="0"/>
              <a:t>We started with a directed testbench by giving the inputs through the </a:t>
            </a:r>
            <a:r>
              <a:rPr lang="en-US" dirty="0" err="1"/>
              <a:t>readmemb</a:t>
            </a:r>
            <a:r>
              <a:rPr lang="en-US" dirty="0"/>
              <a:t>() to verify the functional of the design.</a:t>
            </a:r>
          </a:p>
          <a:p>
            <a:r>
              <a:rPr lang="en-US" dirty="0"/>
              <a:t>We wrote separate testbenches for each design module and followed the bottom-up approach while connecting them. </a:t>
            </a:r>
          </a:p>
          <a:p>
            <a:r>
              <a:rPr lang="en-US" dirty="0"/>
              <a:t>We then extended the testbench to randomize the input instructions.</a:t>
            </a:r>
          </a:p>
          <a:p>
            <a:r>
              <a:rPr lang="en-US" dirty="0"/>
              <a:t>Defined applicable constraints on the randomized inputs.</a:t>
            </a:r>
          </a:p>
          <a:p>
            <a:r>
              <a:rPr lang="en-US" dirty="0"/>
              <a:t>Implemented coverage to the appropriate bins.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5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 faced in Verifying: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715-FF84-A565-66CD-6D5E8A4A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few connection issues that we faced; we were seeing some X’s on the outputs of the modules.</a:t>
            </a:r>
          </a:p>
          <a:p>
            <a:r>
              <a:rPr lang="en-US" dirty="0"/>
              <a:t>Initial randomization yielded in a lot of out-of-bound values. We resolved them using constraints.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without randomization: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B6D0C0-265C-71E1-B63E-BE68B7B5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31" y="1825625"/>
            <a:ext cx="9553537" cy="4351338"/>
          </a:xfrm>
        </p:spPr>
      </p:pic>
    </p:spTree>
    <p:extLst>
      <p:ext uri="{BB962C8B-B14F-4D97-AF65-F5344CB8AC3E}">
        <p14:creationId xmlns:p14="http://schemas.microsoft.com/office/powerpoint/2010/main" val="218656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13190" cy="36073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A90147-E9C3-F87E-386E-D5F5F85F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9" y="942680"/>
            <a:ext cx="11189615" cy="4303233"/>
          </a:xfrm>
        </p:spPr>
      </p:pic>
    </p:spTree>
    <p:extLst>
      <p:ext uri="{BB962C8B-B14F-4D97-AF65-F5344CB8AC3E}">
        <p14:creationId xmlns:p14="http://schemas.microsoft.com/office/powerpoint/2010/main" val="41311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594AB-494B-E9F1-FD5D-CA7D9AC73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291"/>
            <a:ext cx="10515600" cy="2900005"/>
          </a:xfrm>
        </p:spPr>
      </p:pic>
    </p:spTree>
    <p:extLst>
      <p:ext uri="{BB962C8B-B14F-4D97-AF65-F5344CB8AC3E}">
        <p14:creationId xmlns:p14="http://schemas.microsoft.com/office/powerpoint/2010/main" val="383168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with randomization: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769642-A894-98D0-B671-A05CE030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028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Starting point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an existing block diagram as a reference to the project from the following paper.</a:t>
            </a:r>
          </a:p>
          <a:p>
            <a:pPr lvl="1"/>
            <a:r>
              <a:rPr lang="en-US" dirty="0">
                <a:hlinkClick r:id="rId2"/>
              </a:rPr>
              <a:t>https://www.ijert.org/research/design-of-16-bit-risc-processor-IJERTV2IS70828.pdf</a:t>
            </a:r>
            <a:endParaRPr lang="en-US" dirty="0"/>
          </a:p>
          <a:p>
            <a:r>
              <a:rPr lang="en-US" dirty="0"/>
              <a:t>We made some changes to the block diagram as that was missing some details.</a:t>
            </a:r>
          </a:p>
          <a:p>
            <a:r>
              <a:rPr lang="en-US" dirty="0"/>
              <a:t>We developed the source code for the design and testbench in System Verilog.</a:t>
            </a:r>
          </a:p>
        </p:txBody>
      </p:sp>
    </p:spTree>
    <p:extLst>
      <p:ext uri="{BB962C8B-B14F-4D97-AF65-F5344CB8AC3E}">
        <p14:creationId xmlns:p14="http://schemas.microsoft.com/office/powerpoint/2010/main" val="146912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FC23018-003A-DE09-FFE4-B147C2A35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157"/>
            <a:ext cx="10515600" cy="3902273"/>
          </a:xfrm>
        </p:spPr>
      </p:pic>
    </p:spTree>
    <p:extLst>
      <p:ext uri="{BB962C8B-B14F-4D97-AF65-F5344CB8AC3E}">
        <p14:creationId xmlns:p14="http://schemas.microsoft.com/office/powerpoint/2010/main" val="273180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B180AC-2736-E6D3-4D80-ACABA81C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8968"/>
            <a:ext cx="10515600" cy="2924651"/>
          </a:xfrm>
        </p:spPr>
      </p:pic>
    </p:spTree>
    <p:extLst>
      <p:ext uri="{BB962C8B-B14F-4D97-AF65-F5344CB8AC3E}">
        <p14:creationId xmlns:p14="http://schemas.microsoft.com/office/powerpoint/2010/main" val="170540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Github</a:t>
            </a:r>
            <a:r>
              <a:rPr lang="en-US" u="sng" dirty="0"/>
              <a:t> link: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DEF4-237B-2E5D-D5E1-A230BAE7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https://github.com/srilven/svfinal_risc.git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43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1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B40DC-05D4-987E-1A72-74EF161EA7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RISC Processor?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3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25B1-34C6-F953-C597-ABF25831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002681"/>
          </a:xfrm>
        </p:spPr>
        <p:txBody>
          <a:bodyPr/>
          <a:lstStyle/>
          <a:p>
            <a:r>
              <a:rPr lang="en-US" dirty="0"/>
              <a:t>RISC is known as Reduced Instruction Set Computer.</a:t>
            </a:r>
          </a:p>
          <a:p>
            <a:endParaRPr lang="en-US" dirty="0"/>
          </a:p>
          <a:p>
            <a:r>
              <a:rPr lang="en-US" dirty="0"/>
              <a:t>A common misunderstanding of the phrase "Reduced Instruction Set    Computer" is the mistaken idea that instructions are simply eliminated, resulting in a smaller set of instructions.</a:t>
            </a:r>
          </a:p>
          <a:p>
            <a:endParaRPr lang="en-US" dirty="0"/>
          </a:p>
          <a:p>
            <a:r>
              <a:rPr lang="en-US" dirty="0"/>
              <a:t>The term "Reduced" in that phrase was intended to describe the fact that the amount of work any single instruction accomplishes is reduced at most a single data memory cycle compared to the "complex instructions" of CISC CPUs that may require number of data memory cycles in order to execute a single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3520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FBB1-CC3B-DE4A-D850-6E414A1E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 of the RISC 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C92E-EF34-637D-E581-51D30BA45536}"/>
              </a:ext>
            </a:extLst>
          </p:cNvPr>
          <p:cNvSpPr/>
          <p:nvPr/>
        </p:nvSpPr>
        <p:spPr>
          <a:xfrm>
            <a:off x="960120" y="1525604"/>
            <a:ext cx="10515600" cy="4668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CEEDD-C2DE-A39B-6994-B557EAEC99C0}"/>
              </a:ext>
            </a:extLst>
          </p:cNvPr>
          <p:cNvSpPr/>
          <p:nvPr/>
        </p:nvSpPr>
        <p:spPr>
          <a:xfrm>
            <a:off x="1329288" y="2144346"/>
            <a:ext cx="3479131" cy="36479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7116-1CE8-2A71-EC60-9C35BAF8F049}"/>
              </a:ext>
            </a:extLst>
          </p:cNvPr>
          <p:cNvSpPr/>
          <p:nvPr/>
        </p:nvSpPr>
        <p:spPr>
          <a:xfrm>
            <a:off x="1614238" y="2500117"/>
            <a:ext cx="1183907" cy="198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25077-5729-426C-57E7-D295231F9714}"/>
              </a:ext>
            </a:extLst>
          </p:cNvPr>
          <p:cNvSpPr/>
          <p:nvPr/>
        </p:nvSpPr>
        <p:spPr>
          <a:xfrm>
            <a:off x="3068854" y="2459255"/>
            <a:ext cx="1568918" cy="2059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54BF1-1D7E-109C-8865-F5156A0B204A}"/>
              </a:ext>
            </a:extLst>
          </p:cNvPr>
          <p:cNvSpPr txBox="1"/>
          <p:nvPr/>
        </p:nvSpPr>
        <p:spPr>
          <a:xfrm>
            <a:off x="1720116" y="2997029"/>
            <a:ext cx="1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  <a:r>
              <a:rPr lang="en-US" sz="1200" dirty="0"/>
              <a:t> </a:t>
            </a:r>
            <a:r>
              <a:rPr lang="en-US" dirty="0"/>
              <a:t>counter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00C1A-EE91-A96F-00A2-8FDE4FAD5209}"/>
              </a:ext>
            </a:extLst>
          </p:cNvPr>
          <p:cNvSpPr txBox="1"/>
          <p:nvPr/>
        </p:nvSpPr>
        <p:spPr>
          <a:xfrm>
            <a:off x="3279407" y="2997028"/>
            <a:ext cx="1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E222A-53B7-0358-4B31-C41943E2AED8}"/>
              </a:ext>
            </a:extLst>
          </p:cNvPr>
          <p:cNvSpPr/>
          <p:nvPr/>
        </p:nvSpPr>
        <p:spPr>
          <a:xfrm>
            <a:off x="5487202" y="2036985"/>
            <a:ext cx="3234090" cy="36479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E68EB-E9D7-AE83-0C97-AF16FE392FAE}"/>
              </a:ext>
            </a:extLst>
          </p:cNvPr>
          <p:cNvSpPr/>
          <p:nvPr/>
        </p:nvSpPr>
        <p:spPr>
          <a:xfrm>
            <a:off x="5832508" y="2331720"/>
            <a:ext cx="1271739" cy="11574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5BA15-F46C-1ADF-5C95-4E0997DF6A4B}"/>
              </a:ext>
            </a:extLst>
          </p:cNvPr>
          <p:cNvSpPr/>
          <p:nvPr/>
        </p:nvSpPr>
        <p:spPr>
          <a:xfrm>
            <a:off x="5647223" y="4129299"/>
            <a:ext cx="2926882" cy="107657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6B71B-D50C-6B06-EE16-C236C1FA6E27}"/>
              </a:ext>
            </a:extLst>
          </p:cNvPr>
          <p:cNvSpPr/>
          <p:nvPr/>
        </p:nvSpPr>
        <p:spPr>
          <a:xfrm>
            <a:off x="7350492" y="2377442"/>
            <a:ext cx="1229628" cy="109727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A9EA9-51B4-6229-5016-23740C716554}"/>
              </a:ext>
            </a:extLst>
          </p:cNvPr>
          <p:cNvSpPr txBox="1"/>
          <p:nvPr/>
        </p:nvSpPr>
        <p:spPr>
          <a:xfrm flipH="1">
            <a:off x="5951220" y="2511027"/>
            <a:ext cx="12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Register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3F9CF-50B4-7F26-7921-43F09CB7409F}"/>
              </a:ext>
            </a:extLst>
          </p:cNvPr>
          <p:cNvSpPr txBox="1"/>
          <p:nvPr/>
        </p:nvSpPr>
        <p:spPr>
          <a:xfrm>
            <a:off x="7565859" y="2627697"/>
            <a:ext cx="117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E3C2F-46D6-8FB0-54D2-BEA6D9BE54C2}"/>
              </a:ext>
            </a:extLst>
          </p:cNvPr>
          <p:cNvSpPr txBox="1"/>
          <p:nvPr/>
        </p:nvSpPr>
        <p:spPr>
          <a:xfrm>
            <a:off x="6096000" y="4482921"/>
            <a:ext cx="25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960003-AD89-953C-F238-0C41134CFBB4}"/>
              </a:ext>
            </a:extLst>
          </p:cNvPr>
          <p:cNvSpPr/>
          <p:nvPr/>
        </p:nvSpPr>
        <p:spPr>
          <a:xfrm>
            <a:off x="9365381" y="3157358"/>
            <a:ext cx="1771048" cy="1361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5FFE3-C675-1BDA-370F-E4BE0705BE3D}"/>
              </a:ext>
            </a:extLst>
          </p:cNvPr>
          <p:cNvSpPr txBox="1"/>
          <p:nvPr/>
        </p:nvSpPr>
        <p:spPr>
          <a:xfrm>
            <a:off x="9769642" y="3691288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44473-033C-2831-CB79-42DC4A2D2768}"/>
              </a:ext>
            </a:extLst>
          </p:cNvPr>
          <p:cNvSpPr txBox="1"/>
          <p:nvPr/>
        </p:nvSpPr>
        <p:spPr>
          <a:xfrm flipH="1">
            <a:off x="2428774" y="1643529"/>
            <a:ext cx="13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4D50D-0260-67AF-1ACE-56D098FD61FD}"/>
              </a:ext>
            </a:extLst>
          </p:cNvPr>
          <p:cNvSpPr txBox="1"/>
          <p:nvPr/>
        </p:nvSpPr>
        <p:spPr>
          <a:xfrm>
            <a:off x="6217920" y="1674796"/>
            <a:ext cx="18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UNIT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69528-E4D7-6AF1-58E3-3DEC83CDFAE6}"/>
              </a:ext>
            </a:extLst>
          </p:cNvPr>
          <p:cNvSpPr txBox="1"/>
          <p:nvPr/>
        </p:nvSpPr>
        <p:spPr>
          <a:xfrm>
            <a:off x="9524800" y="2757424"/>
            <a:ext cx="145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0C6BC34-2BF0-28E9-DDAB-F1B5D9D25BDB}"/>
              </a:ext>
            </a:extLst>
          </p:cNvPr>
          <p:cNvSpPr/>
          <p:nvPr/>
        </p:nvSpPr>
        <p:spPr>
          <a:xfrm>
            <a:off x="4985886" y="3561347"/>
            <a:ext cx="466622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7B5575-B281-0677-AD9F-C395C99B5EF1}"/>
              </a:ext>
            </a:extLst>
          </p:cNvPr>
          <p:cNvSpPr/>
          <p:nvPr/>
        </p:nvSpPr>
        <p:spPr>
          <a:xfrm>
            <a:off x="8867579" y="3577570"/>
            <a:ext cx="466622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AE9-26EF-DEBB-91F1-EEDBEA88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Architecture of RISC Processor: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2B92B-603E-33F5-C224-D4D13F60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50239"/>
            <a:ext cx="10240479" cy="5427461"/>
          </a:xfrm>
        </p:spPr>
      </p:pic>
    </p:spTree>
    <p:extLst>
      <p:ext uri="{BB962C8B-B14F-4D97-AF65-F5344CB8AC3E}">
        <p14:creationId xmlns:p14="http://schemas.microsoft.com/office/powerpoint/2010/main" val="77082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6626-91CB-5C6F-042B-B341F501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25" y="0"/>
            <a:ext cx="4386606" cy="1112363"/>
          </a:xfrm>
        </p:spPr>
        <p:txBody>
          <a:bodyPr/>
          <a:lstStyle/>
          <a:p>
            <a:r>
              <a:rPr lang="en-IN" dirty="0"/>
              <a:t>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733919-63B3-7EB7-CD3B-49BF949ED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37601"/>
              </p:ext>
            </p:extLst>
          </p:nvPr>
        </p:nvGraphicFramePr>
        <p:xfrm>
          <a:off x="1686613" y="1112363"/>
          <a:ext cx="7052034" cy="54864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3526017">
                  <a:extLst>
                    <a:ext uri="{9D8B030D-6E8A-4147-A177-3AD203B41FA5}">
                      <a16:colId xmlns:a16="http://schemas.microsoft.com/office/drawing/2014/main" val="2728160951"/>
                    </a:ext>
                  </a:extLst>
                </a:gridCol>
                <a:gridCol w="3526017">
                  <a:extLst>
                    <a:ext uri="{9D8B030D-6E8A-4147-A177-3AD203B41FA5}">
                      <a16:colId xmlns:a16="http://schemas.microsoft.com/office/drawing/2014/main" val="141633666"/>
                    </a:ext>
                  </a:extLst>
                </a:gridCol>
              </a:tblGrid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44212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0000(0)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5630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0001(1)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6509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0010(2)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8495783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0011(3)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5126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0100(4)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30840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0101(5)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LOGICAL SHIFT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41103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0110(6)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LOGICAL 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49855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0111(7)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21070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1000(8)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01607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1001(9)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62976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1010(10)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37133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1011(11)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BRANCH ON EQUAL(BEQ)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40509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1100(12)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BRANCH NOT EQUAL(BNE)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21049"/>
                  </a:ext>
                </a:extLst>
              </a:tr>
              <a:tr h="360732">
                <a:tc>
                  <a:txBody>
                    <a:bodyPr/>
                    <a:lstStyle/>
                    <a:p>
                      <a:r>
                        <a:rPr lang="en-IN" dirty="0"/>
                        <a:t>1101(13)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7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5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B53-381E-DE23-6ACD-871F0430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299137"/>
            <a:ext cx="8550897" cy="615263"/>
          </a:xfrm>
        </p:spPr>
        <p:txBody>
          <a:bodyPr>
            <a:normAutofit fontScale="90000"/>
          </a:bodyPr>
          <a:lstStyle/>
          <a:p>
            <a:r>
              <a:rPr lang="en-US" sz="4400" u="sng" dirty="0"/>
              <a:t>Instruction format of RISC Processor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4109E-28D2-2550-5DC9-B189A452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60" y="914400"/>
            <a:ext cx="11212398" cy="526256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LOAD</a:t>
            </a:r>
            <a:r>
              <a:rPr lang="en-IN" dirty="0"/>
              <a:t>:										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sz="1800" dirty="0"/>
              <a:t>4bits		    3bits		      3bits		          6bits</a:t>
            </a:r>
          </a:p>
          <a:p>
            <a:pPr marL="0" indent="0">
              <a:buNone/>
            </a:pPr>
            <a:r>
              <a:rPr lang="en-IN" u="sng" dirty="0"/>
              <a:t>STORE</a:t>
            </a:r>
            <a:r>
              <a:rPr lang="en-IN" dirty="0"/>
              <a:t>:</a:t>
            </a:r>
            <a:r>
              <a:rPr lang="en-IN" u="sng" dirty="0"/>
              <a:t> </a:t>
            </a:r>
          </a:p>
          <a:p>
            <a:pPr marL="0" indent="0">
              <a:buNone/>
            </a:pPr>
            <a:r>
              <a:rPr lang="en-IN" sz="1800" dirty="0"/>
              <a:t>                                   4bits 		    3bits		         3bits		              6bits</a:t>
            </a:r>
          </a:p>
          <a:p>
            <a:pPr marL="0" indent="0">
              <a:buNone/>
            </a:pPr>
            <a:r>
              <a:rPr lang="en-IN" u="sng" dirty="0"/>
              <a:t>ALU OPERATIONS</a:t>
            </a:r>
            <a:r>
              <a:rPr lang="en-IN" dirty="0"/>
              <a:t>:												    	  </a:t>
            </a:r>
            <a:r>
              <a:rPr lang="en-IN" sz="1800" dirty="0"/>
              <a:t>4bits</a:t>
            </a:r>
            <a:r>
              <a:rPr lang="en-IN" dirty="0"/>
              <a:t> 		 </a:t>
            </a:r>
            <a:r>
              <a:rPr lang="en-IN" sz="1800" dirty="0"/>
              <a:t>3bits		   3bits		  3bits		 3bits</a:t>
            </a:r>
          </a:p>
          <a:p>
            <a:pPr marL="0" indent="0">
              <a:buNone/>
            </a:pPr>
            <a:r>
              <a:rPr lang="en-IN" u="sng" dirty="0"/>
              <a:t>BRANCH</a:t>
            </a:r>
            <a:r>
              <a:rPr lang="en-IN" dirty="0"/>
              <a:t>:									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1800" dirty="0"/>
              <a:t>4bits		      3bits			3bits		6bits</a:t>
            </a:r>
          </a:p>
          <a:p>
            <a:pPr marL="0" indent="0">
              <a:buNone/>
            </a:pPr>
            <a:r>
              <a:rPr lang="en-IN" u="sng" dirty="0"/>
              <a:t>JUMP</a:t>
            </a:r>
            <a:r>
              <a:rPr lang="en-IN" dirty="0"/>
              <a:t>:							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1600" dirty="0"/>
              <a:t>4bits		12bits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882B0A-3717-0759-9B9E-9B21CE2FE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0909"/>
              </p:ext>
            </p:extLst>
          </p:nvPr>
        </p:nvGraphicFramePr>
        <p:xfrm>
          <a:off x="1715678" y="992335"/>
          <a:ext cx="8180763" cy="374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99">
                  <a:extLst>
                    <a:ext uri="{9D8B030D-6E8A-4147-A177-3AD203B41FA5}">
                      <a16:colId xmlns:a16="http://schemas.microsoft.com/office/drawing/2014/main" val="925735202"/>
                    </a:ext>
                  </a:extLst>
                </a:gridCol>
                <a:gridCol w="2055688">
                  <a:extLst>
                    <a:ext uri="{9D8B030D-6E8A-4147-A177-3AD203B41FA5}">
                      <a16:colId xmlns:a16="http://schemas.microsoft.com/office/drawing/2014/main" val="1338635125"/>
                    </a:ext>
                  </a:extLst>
                </a:gridCol>
                <a:gridCol w="2055688">
                  <a:extLst>
                    <a:ext uri="{9D8B030D-6E8A-4147-A177-3AD203B41FA5}">
                      <a16:colId xmlns:a16="http://schemas.microsoft.com/office/drawing/2014/main" val="385514913"/>
                    </a:ext>
                  </a:extLst>
                </a:gridCol>
                <a:gridCol w="2055688">
                  <a:extLst>
                    <a:ext uri="{9D8B030D-6E8A-4147-A177-3AD203B41FA5}">
                      <a16:colId xmlns:a16="http://schemas.microsoft.com/office/drawing/2014/main" val="2325611490"/>
                    </a:ext>
                  </a:extLst>
                </a:gridCol>
              </a:tblGrid>
              <a:tr h="374069">
                <a:tc>
                  <a:txBody>
                    <a:bodyPr/>
                    <a:lstStyle/>
                    <a:p>
                      <a:r>
                        <a:rPr lang="en-IN" dirty="0"/>
                        <a:t>OPCODE[15:12]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SRC_REG[11:9]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DEST_REG[8:6]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OFFSET[5:0]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9200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139505-D9E1-A522-0467-17693EC9F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30337"/>
              </p:ext>
            </p:extLst>
          </p:nvPr>
        </p:nvGraphicFramePr>
        <p:xfrm>
          <a:off x="1715677" y="1981667"/>
          <a:ext cx="85218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458">
                  <a:extLst>
                    <a:ext uri="{9D8B030D-6E8A-4147-A177-3AD203B41FA5}">
                      <a16:colId xmlns:a16="http://schemas.microsoft.com/office/drawing/2014/main" val="2454077520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577350252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511870112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144071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OPCODE[15:12]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SRC_REG-1[11:9]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SRC_REG-2[8:6]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OFFSET[5:0]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0352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B6B274-9C9F-EC82-7303-4D483D07C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16604"/>
              </p:ext>
            </p:extLst>
          </p:nvPr>
        </p:nvGraphicFramePr>
        <p:xfrm>
          <a:off x="2903455" y="2921263"/>
          <a:ext cx="9147145" cy="42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429">
                  <a:extLst>
                    <a:ext uri="{9D8B030D-6E8A-4147-A177-3AD203B41FA5}">
                      <a16:colId xmlns:a16="http://schemas.microsoft.com/office/drawing/2014/main" val="2909561111"/>
                    </a:ext>
                  </a:extLst>
                </a:gridCol>
                <a:gridCol w="1829429">
                  <a:extLst>
                    <a:ext uri="{9D8B030D-6E8A-4147-A177-3AD203B41FA5}">
                      <a16:colId xmlns:a16="http://schemas.microsoft.com/office/drawing/2014/main" val="213174073"/>
                    </a:ext>
                  </a:extLst>
                </a:gridCol>
                <a:gridCol w="1829429">
                  <a:extLst>
                    <a:ext uri="{9D8B030D-6E8A-4147-A177-3AD203B41FA5}">
                      <a16:colId xmlns:a16="http://schemas.microsoft.com/office/drawing/2014/main" val="1043498916"/>
                    </a:ext>
                  </a:extLst>
                </a:gridCol>
                <a:gridCol w="1829429">
                  <a:extLst>
                    <a:ext uri="{9D8B030D-6E8A-4147-A177-3AD203B41FA5}">
                      <a16:colId xmlns:a16="http://schemas.microsoft.com/office/drawing/2014/main" val="3463507571"/>
                    </a:ext>
                  </a:extLst>
                </a:gridCol>
                <a:gridCol w="1829429">
                  <a:extLst>
                    <a:ext uri="{9D8B030D-6E8A-4147-A177-3AD203B41FA5}">
                      <a16:colId xmlns:a16="http://schemas.microsoft.com/office/drawing/2014/main" val="194065915"/>
                    </a:ext>
                  </a:extLst>
                </a:gridCol>
              </a:tblGrid>
              <a:tr h="425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OPCODE[15:12]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SRC_REG-1[11:9]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SRC_REG-2[8:6]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DEST_REG[5:3]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OFFSET[2:0]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860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D93D546-BAAB-2ADB-DFC4-B1C5979B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04011"/>
              </p:ext>
            </p:extLst>
          </p:nvPr>
        </p:nvGraphicFramePr>
        <p:xfrm>
          <a:off x="1918879" y="3798517"/>
          <a:ext cx="831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58">
                  <a:extLst>
                    <a:ext uri="{9D8B030D-6E8A-4147-A177-3AD203B41FA5}">
                      <a16:colId xmlns:a16="http://schemas.microsoft.com/office/drawing/2014/main" val="953890012"/>
                    </a:ext>
                  </a:extLst>
                </a:gridCol>
                <a:gridCol w="2079658">
                  <a:extLst>
                    <a:ext uri="{9D8B030D-6E8A-4147-A177-3AD203B41FA5}">
                      <a16:colId xmlns:a16="http://schemas.microsoft.com/office/drawing/2014/main" val="959796725"/>
                    </a:ext>
                  </a:extLst>
                </a:gridCol>
                <a:gridCol w="2079658">
                  <a:extLst>
                    <a:ext uri="{9D8B030D-6E8A-4147-A177-3AD203B41FA5}">
                      <a16:colId xmlns:a16="http://schemas.microsoft.com/office/drawing/2014/main" val="105935586"/>
                    </a:ext>
                  </a:extLst>
                </a:gridCol>
                <a:gridCol w="2079658">
                  <a:extLst>
                    <a:ext uri="{9D8B030D-6E8A-4147-A177-3AD203B41FA5}">
                      <a16:colId xmlns:a16="http://schemas.microsoft.com/office/drawing/2014/main" val="73962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OPCODE[15:12]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SRC_REG-1[11:9]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SRC_REG-2[8:6]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OFFSET[5:0]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218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282C02-3847-C4F9-5432-823F58A6F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49891"/>
              </p:ext>
            </p:extLst>
          </p:nvPr>
        </p:nvGraphicFramePr>
        <p:xfrm>
          <a:off x="1353269" y="4815753"/>
          <a:ext cx="63955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356">
                  <a:extLst>
                    <a:ext uri="{9D8B030D-6E8A-4147-A177-3AD203B41FA5}">
                      <a16:colId xmlns:a16="http://schemas.microsoft.com/office/drawing/2014/main" val="2423761433"/>
                    </a:ext>
                  </a:extLst>
                </a:gridCol>
                <a:gridCol w="4223208">
                  <a:extLst>
                    <a:ext uri="{9D8B030D-6E8A-4147-A177-3AD203B41FA5}">
                      <a16:colId xmlns:a16="http://schemas.microsoft.com/office/drawing/2014/main" val="250961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OPCODE[15:12]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OFFSET[11:0]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2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set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000000"/>
                </a:solidFill>
                <a:effectLst/>
              </a:rPr>
              <a:t>A. Memory Access Instructions</a:t>
            </a:r>
          </a:p>
          <a:p>
            <a:pPr marL="0" indent="0" algn="l">
              <a:buNone/>
            </a:pPr>
            <a:br>
              <a:rPr lang="en-US" sz="8000" dirty="0"/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1. Load Word: (Opcode – 0000)            LD </a:t>
            </a:r>
            <a:r>
              <a:rPr lang="en-US" sz="8000" dirty="0" err="1">
                <a:solidFill>
                  <a:srgbClr val="000000"/>
                </a:solidFill>
              </a:rPr>
              <a:t>dest_reg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n-US" sz="8000" b="0" i="0" dirty="0" err="1">
                <a:solidFill>
                  <a:srgbClr val="000000"/>
                </a:solidFill>
                <a:effectLst/>
              </a:rPr>
              <a:t>dest_reg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:=Mem16[src_1 + offset]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2. Store Word: (Opcode – 0001)            ST src_2,  Mem16[src_1 + offset]=src_2</a:t>
            </a:r>
            <a:br>
              <a:rPr lang="en-US" sz="8000" b="1" i="0" dirty="0">
                <a:solidFill>
                  <a:srgbClr val="000000"/>
                </a:solidFill>
                <a:effectLst/>
              </a:rPr>
            </a:b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1" dirty="0">
                <a:solidFill>
                  <a:srgbClr val="000000"/>
                </a:solidFill>
              </a:rPr>
              <a:t>B</a:t>
            </a:r>
            <a:r>
              <a:rPr lang="en-US" sz="8000" b="1" i="0" dirty="0">
                <a:solidFill>
                  <a:srgbClr val="000000"/>
                </a:solidFill>
                <a:effectLst/>
              </a:rPr>
              <a:t>. Control Flow Instructions</a:t>
            </a: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1. Branch on Equal: (Opcode – 1011)               BEQ reg1, </a:t>
            </a:r>
            <a:r>
              <a:rPr lang="en-US" sz="8000" dirty="0">
                <a:solidFill>
                  <a:srgbClr val="000000"/>
                </a:solidFill>
              </a:rPr>
              <a:t>reg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2, offset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 Branch to (PC + 1 + (offset &lt;&lt; 1))       when reg1 = reg2</a:t>
            </a: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2. Branch on Not Equal: (Opcode – 1100)              </a:t>
            </a:r>
            <a:r>
              <a:rPr lang="en-US" sz="8000" b="0" i="0">
                <a:solidFill>
                  <a:srgbClr val="000000"/>
                </a:solidFill>
                <a:effectLst/>
              </a:rPr>
              <a:t>BNE reg1, reg2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, offset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Branch to (PC + 1 + (offset &lt;&lt; 1)) </a:t>
            </a:r>
            <a:r>
              <a:rPr lang="en-US" sz="8000" b="0" i="0">
                <a:solidFill>
                  <a:srgbClr val="000000"/>
                </a:solidFill>
                <a:effectLst/>
              </a:rPr>
              <a:t>when reg1 != reg2</a:t>
            </a:r>
            <a:endParaRPr lang="en-US" sz="80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3. Jump: JMP offset Jump to offset (Opcode – 1101)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1078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        Intro to System Verilog Final Project</vt:lpstr>
      <vt:lpstr>Starting point of the project:</vt:lpstr>
      <vt:lpstr>What is RISC Processor?</vt:lpstr>
      <vt:lpstr>PowerPoint Presentation</vt:lpstr>
      <vt:lpstr>Overview of the RISC Processor</vt:lpstr>
      <vt:lpstr>Architecture of RISC Processor:</vt:lpstr>
      <vt:lpstr>OPERATIONS</vt:lpstr>
      <vt:lpstr>Instruction format of RISC Processor:</vt:lpstr>
      <vt:lpstr> Instruction set of RISC Processor:</vt:lpstr>
      <vt:lpstr> Instruction set of RISC Processor:</vt:lpstr>
      <vt:lpstr>Design Implementation:</vt:lpstr>
      <vt:lpstr>Challenges when implementing design:</vt:lpstr>
      <vt:lpstr>Approach to overcome the challenges:</vt:lpstr>
      <vt:lpstr>Test Plan &amp; Testing Methodology:</vt:lpstr>
      <vt:lpstr>Challenges faced in Verifying:</vt:lpstr>
      <vt:lpstr>Results without randomization:</vt:lpstr>
      <vt:lpstr>Results:</vt:lpstr>
      <vt:lpstr>Results:</vt:lpstr>
      <vt:lpstr>Results with randomization:</vt:lpstr>
      <vt:lpstr>Results:</vt:lpstr>
      <vt:lpstr>Results:</vt:lpstr>
      <vt:lpstr>Github link: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System Verilog Final Project</dc:title>
  <dc:creator>Siri Vamshi</dc:creator>
  <cp:lastModifiedBy>Ram</cp:lastModifiedBy>
  <cp:revision>6</cp:revision>
  <dcterms:created xsi:type="dcterms:W3CDTF">2023-03-21T21:03:54Z</dcterms:created>
  <dcterms:modified xsi:type="dcterms:W3CDTF">2023-03-24T23:36:57Z</dcterms:modified>
</cp:coreProperties>
</file>