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2" r:id="rId16"/>
    <p:sldId id="273" r:id="rId17"/>
    <p:sldId id="274" r:id="rId18"/>
    <p:sldId id="275" r:id="rId19"/>
    <p:sldId id="276" r:id="rId20"/>
  </p:sldIdLst>
  <p:sldSz cx="9144000" cy="6858000" type="screen4x3"/>
  <p:notesSz cx="6858000" cy="9144000"/>
  <p:embeddedFontLst>
    <p:embeddedFont>
      <p:font typeface="Calibri" pitchFamily="34" charset="0"/>
      <p:regular r:id="rId22"/>
      <p:bold r:id="rId23"/>
      <p:italic r:id="rId24"/>
      <p:boldItalic r:id="rId25"/>
    </p:embeddedFont>
    <p:embeddedFont>
      <p:font typeface="Arim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2" autoAdjust="0"/>
    <p:restoredTop sz="94660"/>
  </p:normalViewPr>
  <p:slideViewPr>
    <p:cSldViewPr snapToGrid="0">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6" name="Google Shape;146;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74DDD07-3D1D-4D7D-9535-D02B9FA79E3B}" type="datetime1">
              <a:rPr lang="en-US" smtClean="0"/>
              <a:pPr/>
              <a:t>4/11/2022</a:t>
            </a:fld>
            <a:endParaRPr/>
          </a:p>
        </p:txBody>
      </p:sp>
      <p:sp>
        <p:nvSpPr>
          <p:cNvPr id="21" name="Google Shape;2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22" name="Google Shape;2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DC0EF0A-5994-4BAE-9BDB-A8BE6564C491}" type="datetime1">
              <a:rPr lang="en-US" smtClean="0"/>
              <a:pPr/>
              <a:t>4/11/2022</a:t>
            </a:fld>
            <a:endParaRPr/>
          </a:p>
        </p:txBody>
      </p:sp>
      <p:sp>
        <p:nvSpPr>
          <p:cNvPr id="78" name="Google Shape;78;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79" name="Google Shape;7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7AF798B-5BE7-4E1F-A0E3-9FFCBA06BA2C}" type="datetime1">
              <a:rPr lang="en-US" smtClean="0"/>
              <a:pPr/>
              <a:t>4/11/2022</a:t>
            </a:fld>
            <a:endParaRPr/>
          </a:p>
        </p:txBody>
      </p:sp>
      <p:sp>
        <p:nvSpPr>
          <p:cNvPr id="84" name="Google Shape;84;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85" name="Google Shape;85;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6" name="Google Shape;2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E9FD434-0F6A-44F3-B33E-5128DE59E0A7}" type="datetime1">
              <a:rPr lang="en-US" smtClean="0"/>
              <a:pPr/>
              <a:t>4/11/2022</a:t>
            </a:fld>
            <a:endParaRPr/>
          </a:p>
        </p:txBody>
      </p:sp>
      <p:sp>
        <p:nvSpPr>
          <p:cNvPr id="27" name="Google Shape;2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28" name="Google Shape;2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8547DE5-9AEF-4313-93CB-AFE7A7641E64}" type="datetime1">
              <a:rPr lang="en-US" smtClean="0"/>
              <a:pPr/>
              <a:t>4/11/2022</a:t>
            </a:fld>
            <a:endParaRPr/>
          </a:p>
        </p:txBody>
      </p:sp>
      <p:sp>
        <p:nvSpPr>
          <p:cNvPr id="33" name="Google Shape;3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34" name="Google Shape;3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53ECCC1-143B-4C26-880E-08BAA27B544B}" type="datetime1">
              <a:rPr lang="en-US" smtClean="0"/>
              <a:pPr/>
              <a:t>4/11/2022</a:t>
            </a:fld>
            <a:endParaRPr/>
          </a:p>
        </p:txBody>
      </p:sp>
      <p:sp>
        <p:nvSpPr>
          <p:cNvPr id="40" name="Google Shape;4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41" name="Google Shape;4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7"/>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859E4A5-8FCE-42A8-A81A-49E983730D56}" type="datetime1">
              <a:rPr lang="en-US" smtClean="0"/>
              <a:pPr/>
              <a:t>4/11/2022</a:t>
            </a:fld>
            <a:endParaRPr/>
          </a:p>
        </p:txBody>
      </p:sp>
      <p:sp>
        <p:nvSpPr>
          <p:cNvPr id="49" name="Google Shape;4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50" name="Google Shape;5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D0E08D1-531D-44EF-B50C-F949143D2342}" type="datetime1">
              <a:rPr lang="en-US" smtClean="0"/>
              <a:pPr/>
              <a:t>4/11/2022</a:t>
            </a:fld>
            <a:endParaRPr/>
          </a:p>
        </p:txBody>
      </p:sp>
      <p:sp>
        <p:nvSpPr>
          <p:cNvPr id="54" name="Google Shape;54;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55" name="Google Shape;55;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5CF713F-1B16-4008-8EAA-21CCC91D7C30}" type="datetime1">
              <a:rPr lang="en-US" smtClean="0"/>
              <a:pPr/>
              <a:t>4/11/2022</a:t>
            </a:fld>
            <a:endParaRPr/>
          </a:p>
        </p:txBody>
      </p:sp>
      <p:sp>
        <p:nvSpPr>
          <p:cNvPr id="58" name="Google Shape;5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59" name="Google Shape;5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1C4A48F-9511-4F16-8B50-D1E2858811FF}" type="datetime1">
              <a:rPr lang="en-US" smtClean="0"/>
              <a:pPr/>
              <a:t>4/11/2022</a:t>
            </a:fld>
            <a:endParaRPr/>
          </a:p>
        </p:txBody>
      </p:sp>
      <p:sp>
        <p:nvSpPr>
          <p:cNvPr id="65" name="Google Shape;65;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66" name="Google Shape;6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1"/>
          <p:cNvSpPr>
            <a:spLocks noGrp="1"/>
          </p:cNvSpPr>
          <p:nvPr>
            <p:ph type="pic" idx="2"/>
          </p:nvPr>
        </p:nvSpPr>
        <p:spPr>
          <a:xfrm>
            <a:off x="1792288" y="612775"/>
            <a:ext cx="5486400" cy="4114800"/>
          </a:xfrm>
          <a:prstGeom prst="rect">
            <a:avLst/>
          </a:prstGeom>
          <a:noFill/>
          <a:ln>
            <a:noFill/>
          </a:ln>
        </p:spPr>
      </p:sp>
      <p:sp>
        <p:nvSpPr>
          <p:cNvPr id="70" name="Google Shape;70;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581BBEF-BB36-416A-B297-F0A1E2648B60}" type="datetime1">
              <a:rPr lang="en-US" smtClean="0"/>
              <a:pPr/>
              <a:t>4/11/2022</a:t>
            </a:fld>
            <a:endParaRPr/>
          </a:p>
        </p:txBody>
      </p:sp>
      <p:sp>
        <p:nvSpPr>
          <p:cNvPr id="72" name="Google Shape;7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Department of CSE</a:t>
            </a:r>
            <a:endParaRPr/>
          </a:p>
        </p:txBody>
      </p:sp>
      <p:sp>
        <p:nvSpPr>
          <p:cNvPr id="73" name="Google Shape;7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90204"/>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7992386-11C6-4AAB-8AFB-7F895F107BBC}" type="datetime1">
              <a:rPr lang="en-US" smtClean="0"/>
              <a:pPr/>
              <a:t>4/11/2022</a:t>
            </a:fld>
            <a:endParaRPr/>
          </a:p>
        </p:txBody>
      </p:sp>
      <p:sp>
        <p:nvSpPr>
          <p:cNvPr id="13" name="Google Shape;1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Department of CSE</a:t>
            </a:r>
            <a:endParaRPr/>
          </a:p>
        </p:txBody>
      </p:sp>
      <p:sp>
        <p:nvSpPr>
          <p:cNvPr id="14" name="Google Shape;1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
        <p:nvSpPr>
          <p:cNvPr id="15" name="Google Shape;15;p22"/>
          <p:cNvSpPr/>
          <p:nvPr/>
        </p:nvSpPr>
        <p:spPr>
          <a:xfrm>
            <a:off x="298940" y="177143"/>
            <a:ext cx="8610600" cy="65532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6" name="Google Shape;16;p22"/>
          <p:cNvCxnSpPr/>
          <p:nvPr/>
        </p:nvCxnSpPr>
        <p:spPr>
          <a:xfrm>
            <a:off x="298940" y="1219200"/>
            <a:ext cx="8610600" cy="1588"/>
          </a:xfrm>
          <a:prstGeom prst="straightConnector1">
            <a:avLst/>
          </a:prstGeom>
          <a:noFill/>
          <a:ln w="25400" cap="flat" cmpd="sng">
            <a:solidFill>
              <a:schemeClr val="dk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seaborn.pydata.org/generated/seaborn.kdeplot.htm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seaborn.pydata.org/generated/seaborn.rugplot.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Arial" panose="020B0604020202090204"/>
              <a:buNone/>
            </a:pPr>
            <a:r>
              <a:rPr lang="en-US">
                <a:latin typeface="Arial" panose="020B0604020202090204"/>
                <a:ea typeface="Arial" panose="020B0604020202090204"/>
                <a:cs typeface="Arial" panose="020B0604020202090204"/>
                <a:sym typeface="Arial" panose="020B0604020202090204"/>
              </a:rPr>
              <a:t> </a:t>
            </a:r>
            <a:endParaRPr>
              <a:latin typeface="Arial" panose="020B0604020202090204"/>
              <a:ea typeface="Arial" panose="020B0604020202090204"/>
              <a:cs typeface="Arial" panose="020B0604020202090204"/>
              <a:sym typeface="Arial" panose="020B0604020202090204"/>
            </a:endParaRPr>
          </a:p>
        </p:txBody>
      </p:sp>
      <p:sp>
        <p:nvSpPr>
          <p:cNvPr id="91" name="Google Shape;91;p1"/>
          <p:cNvSpPr txBox="1">
            <a:spLocks noGrp="1"/>
          </p:cNvSpPr>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dirty="0"/>
              <a:t> </a:t>
            </a:r>
          </a:p>
        </p:txBody>
      </p:sp>
      <p:sp>
        <p:nvSpPr>
          <p:cNvPr id="92" name="Google Shape;9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782E71C-240C-4918-96BA-81DB63F8F267}" type="datetime1">
              <a:rPr lang="en-US" sz="1600" b="1" smtClean="0"/>
              <a:pPr marL="0" lvl="0" indent="0" algn="l" rtl="0">
                <a:spcBef>
                  <a:spcPts val="0"/>
                </a:spcBef>
                <a:spcAft>
                  <a:spcPts val="0"/>
                </a:spcAft>
                <a:buNone/>
              </a:pPr>
              <a:t>4/11/2022</a:t>
            </a:fld>
            <a:endParaRPr sz="1600" b="1"/>
          </a:p>
        </p:txBody>
      </p:sp>
      <p:sp>
        <p:nvSpPr>
          <p:cNvPr id="93" name="Google Shape;9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600" b="1"/>
              <a:t>Department of CSE</a:t>
            </a:r>
            <a:endParaRPr sz="1600" b="1"/>
          </a:p>
        </p:txBody>
      </p:sp>
      <p:sp>
        <p:nvSpPr>
          <p:cNvPr id="94" name="Google Shape;9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600"/>
              <a:pPr marL="0" lvl="0" indent="0" algn="r" rtl="0">
                <a:spcBef>
                  <a:spcPts val="0"/>
                </a:spcBef>
                <a:spcAft>
                  <a:spcPts val="0"/>
                </a:spcAft>
                <a:buNone/>
              </a:pPr>
              <a:t>1</a:t>
            </a:fld>
            <a:endParaRPr sz="1600"/>
          </a:p>
        </p:txBody>
      </p:sp>
      <p:sp>
        <p:nvSpPr>
          <p:cNvPr id="95" name="Google Shape;95;p1"/>
          <p:cNvSpPr/>
          <p:nvPr/>
        </p:nvSpPr>
        <p:spPr>
          <a:xfrm>
            <a:off x="63500" y="1905000"/>
            <a:ext cx="8622665" cy="8286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smtClean="0">
                <a:solidFill>
                  <a:srgbClr val="C00000"/>
                </a:solidFill>
              </a:rPr>
              <a:t>PREDICTION OF HOUSE RENT</a:t>
            </a:r>
            <a:endParaRPr sz="2400" b="1" i="0" u="none" strike="noStrike" cap="none">
              <a:solidFill>
                <a:srgbClr val="C00000"/>
              </a:solidFill>
              <a:latin typeface="Arial" panose="020B0604020202090204"/>
              <a:ea typeface="Arial" panose="020B0604020202090204"/>
              <a:cs typeface="Arial" panose="020B0604020202090204"/>
              <a:sym typeface="Arial" panose="020B0604020202090204"/>
            </a:endParaRPr>
          </a:p>
          <a:p>
            <a:pPr marL="0" marR="0" lvl="0" indent="0" algn="ctr" rtl="0">
              <a:spcBef>
                <a:spcPts val="0"/>
              </a:spcBef>
              <a:spcAft>
                <a:spcPts val="0"/>
              </a:spcAft>
              <a:buNone/>
            </a:pPr>
            <a:r>
              <a:rPr lang="en-US" sz="2400" b="1" i="0" u="none" strike="noStrike" cap="none" dirty="0">
                <a:solidFill>
                  <a:srgbClr val="C00000"/>
                </a:solidFill>
                <a:latin typeface="Arial" panose="020B0604020202090204"/>
                <a:ea typeface="Arial" panose="020B0604020202090204"/>
                <a:cs typeface="Arial" panose="020B0604020202090204"/>
                <a:sym typeface="Arial" panose="020B0604020202090204"/>
              </a:rPr>
              <a:t>USING MULTIPLE  LINEAR REGRESSION</a:t>
            </a:r>
          </a:p>
        </p:txBody>
      </p:sp>
      <p:sp>
        <p:nvSpPr>
          <p:cNvPr id="96" name="Google Shape;96;p1"/>
          <p:cNvSpPr/>
          <p:nvPr/>
        </p:nvSpPr>
        <p:spPr>
          <a:xfrm>
            <a:off x="762000" y="3048000"/>
            <a:ext cx="6400800" cy="178244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0" i="0" u="none" strike="noStrike" cap="none" dirty="0">
                <a:solidFill>
                  <a:schemeClr val="dk1"/>
                </a:solidFill>
                <a:latin typeface="Arial Regular" panose="020B0604020202090204" charset="0"/>
                <a:ea typeface="Arial" panose="020B0604020202090204"/>
                <a:cs typeface="Arial Regular" panose="020B0604020202090204" charset="0"/>
                <a:sym typeface="Arial" panose="020B0604020202090204"/>
              </a:rPr>
              <a:t>Project Supervisor: </a:t>
            </a:r>
            <a:r>
              <a:rPr lang="en-US" sz="2000" dirty="0" smtClean="0">
                <a:solidFill>
                  <a:schemeClr val="dk1"/>
                </a:solidFill>
                <a:latin typeface="Arial Regular" panose="020B0604020202090204" charset="0"/>
                <a:cs typeface="Arial Regular" panose="020B0604020202090204" charset="0"/>
                <a:sym typeface="Times" panose="00000500000000020000"/>
              </a:rPr>
              <a:t>Mrs. J. </a:t>
            </a:r>
            <a:r>
              <a:rPr lang="en-US" sz="2000" dirty="0" err="1" smtClean="0">
                <a:solidFill>
                  <a:schemeClr val="dk1"/>
                </a:solidFill>
                <a:latin typeface="Arial Regular" panose="020B0604020202090204" charset="0"/>
                <a:cs typeface="Arial Regular" panose="020B0604020202090204" charset="0"/>
                <a:sym typeface="Times" panose="00000500000000020000"/>
              </a:rPr>
              <a:t>Refonaa</a:t>
            </a:r>
            <a:r>
              <a:rPr lang="en-US" sz="2000" dirty="0" smtClean="0">
                <a:solidFill>
                  <a:schemeClr val="dk1"/>
                </a:solidFill>
                <a:latin typeface="Arial Regular" panose="020B0604020202090204" charset="0"/>
                <a:cs typeface="Arial Regular" panose="020B0604020202090204" charset="0"/>
                <a:sym typeface="Times" panose="00000500000000020000"/>
              </a:rPr>
              <a:t>, M.E.,(</a:t>
            </a:r>
            <a:r>
              <a:rPr lang="en-US" sz="2000" dirty="0" err="1" smtClean="0">
                <a:solidFill>
                  <a:schemeClr val="dk1"/>
                </a:solidFill>
                <a:latin typeface="Arial Regular" panose="020B0604020202090204" charset="0"/>
                <a:cs typeface="Arial Regular" panose="020B0604020202090204" charset="0"/>
                <a:sym typeface="Times" panose="00000500000000020000"/>
              </a:rPr>
              <a:t>Ph.D</a:t>
            </a:r>
            <a:r>
              <a:rPr lang="en-US" sz="2000" dirty="0" smtClean="0">
                <a:solidFill>
                  <a:schemeClr val="dk1"/>
                </a:solidFill>
                <a:latin typeface="Arial Regular" panose="020B0604020202090204" charset="0"/>
                <a:cs typeface="Arial Regular" panose="020B0604020202090204" charset="0"/>
                <a:sym typeface="Times" panose="00000500000000020000"/>
              </a:rPr>
              <a:t>)</a:t>
            </a:r>
            <a:endParaRPr sz="2000" b="0" i="0" u="none" strike="noStrike" cap="none">
              <a:solidFill>
                <a:schemeClr val="dk1"/>
              </a:solidFill>
              <a:latin typeface="Arial Regular" panose="020B0604020202090204" charset="0"/>
              <a:ea typeface="Arial" panose="020B0604020202090204"/>
              <a:cs typeface="Arial Regular" panose="020B0604020202090204" charset="0"/>
              <a:sym typeface="Arial" panose="020B0604020202090204"/>
            </a:endParaRPr>
          </a:p>
          <a:p>
            <a:pPr marL="0" marR="0" lvl="0" indent="0" algn="ctr" rtl="0">
              <a:lnSpc>
                <a:spcPct val="150000"/>
              </a:lnSpc>
              <a:spcBef>
                <a:spcPts val="0"/>
              </a:spcBef>
              <a:spcAft>
                <a:spcPts val="0"/>
              </a:spcAft>
              <a:buNone/>
            </a:pPr>
            <a:endParaRPr sz="2000" b="0" i="0" u="none" strike="noStrike" cap="none">
              <a:solidFill>
                <a:schemeClr val="dk1"/>
              </a:solidFill>
              <a:latin typeface="Arial Regular" panose="020B0604020202090204" charset="0"/>
              <a:ea typeface="Arial" panose="020B0604020202090204"/>
              <a:cs typeface="Arial Regular" panose="020B0604020202090204" charset="0"/>
              <a:sym typeface="Arial" panose="020B0604020202090204"/>
            </a:endParaRPr>
          </a:p>
          <a:p>
            <a:pPr marL="0" marR="0" lvl="0" indent="0" algn="l" rtl="0">
              <a:spcBef>
                <a:spcPts val="0"/>
              </a:spcBef>
              <a:spcAft>
                <a:spcPts val="0"/>
              </a:spcAft>
              <a:buNone/>
            </a:pPr>
            <a:r>
              <a:rPr lang="en-US" sz="2000" b="0" i="0" u="none" strike="noStrike" cap="none" dirty="0">
                <a:solidFill>
                  <a:schemeClr val="dk1"/>
                </a:solidFill>
                <a:latin typeface="Arial Regular" panose="020B0604020202090204" charset="0"/>
                <a:ea typeface="Arial" panose="020B0604020202090204"/>
                <a:cs typeface="Arial Regular" panose="020B0604020202090204" charset="0"/>
                <a:sym typeface="Arial" panose="020B0604020202090204"/>
              </a:rPr>
              <a:t>Name of the Student: </a:t>
            </a:r>
            <a:r>
              <a:rPr lang="en-US" sz="2000" dirty="0" smtClean="0">
                <a:solidFill>
                  <a:schemeClr val="dk1"/>
                </a:solidFill>
                <a:latin typeface="Arial Regular" panose="020B0604020202090204" charset="0"/>
                <a:cs typeface="Arial Regular" panose="020B0604020202090204" charset="0"/>
                <a:sym typeface="Times" panose="00000500000000020000"/>
              </a:rPr>
              <a:t>A. Sri </a:t>
            </a:r>
            <a:r>
              <a:rPr lang="en-US" sz="2000" dirty="0" err="1" smtClean="0">
                <a:solidFill>
                  <a:schemeClr val="dk1"/>
                </a:solidFill>
                <a:latin typeface="Arial Regular" panose="020B0604020202090204" charset="0"/>
                <a:cs typeface="Arial Regular" panose="020B0604020202090204" charset="0"/>
                <a:sym typeface="Times" panose="00000500000000020000"/>
              </a:rPr>
              <a:t>Mahalakshmi</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lnSpc>
                <a:spcPct val="150000"/>
              </a:lnSpc>
              <a:spcBef>
                <a:spcPts val="0"/>
              </a:spcBef>
              <a:spcAft>
                <a:spcPts val="0"/>
              </a:spcAft>
              <a:buNone/>
            </a:pPr>
            <a:r>
              <a:rPr lang="en-US" sz="2000" dirty="0">
                <a:solidFill>
                  <a:schemeClr val="dk1"/>
                </a:solidFill>
                <a:latin typeface="Arial Regular" panose="020B0604020202090204" charset="0"/>
                <a:ea typeface="Arial" panose="020B0604020202090204"/>
                <a:cs typeface="Arial Regular" panose="020B0604020202090204" charset="0"/>
                <a:sym typeface="Arial" panose="020B0604020202090204"/>
              </a:rPr>
              <a:t>Register Number: </a:t>
            </a:r>
            <a:r>
              <a:rPr lang="en-US" sz="2000" dirty="0" smtClean="0">
                <a:solidFill>
                  <a:schemeClr val="dk1"/>
                </a:solidFill>
                <a:latin typeface="Arial Regular" panose="020B0604020202090204" charset="0"/>
                <a:ea typeface="Times" panose="00000500000000020000"/>
                <a:cs typeface="Arial Regular" panose="020B0604020202090204" charset="0"/>
                <a:sym typeface="Times" panose="00000500000000020000"/>
              </a:rPr>
              <a:t>39110025</a:t>
            </a:r>
            <a:endParaRPr sz="2000">
              <a:solidFill>
                <a:schemeClr val="dk1"/>
              </a:solidFill>
              <a:latin typeface="Arial Regular" panose="020B0604020202090204" charset="0"/>
              <a:ea typeface="Arial" panose="020B0604020202090204"/>
              <a:cs typeface="Arial Regular" panose="020B0604020202090204" charset="0"/>
              <a:sym typeface="Arial" panose="020B0604020202090204"/>
            </a:endParaRPr>
          </a:p>
        </p:txBody>
      </p:sp>
      <p:pic>
        <p:nvPicPr>
          <p:cNvPr id="97" name="Google Shape;97;p1" descr="new letter head July30_2020.png"/>
          <p:cNvPicPr preferRelativeResize="0"/>
          <p:nvPr/>
        </p:nvPicPr>
        <p:blipFill rotWithShape="1">
          <a:blip r:embed="rId3"/>
          <a:srcRect/>
          <a:stretch>
            <a:fillRect/>
          </a:stretch>
        </p:blipFill>
        <p:spPr>
          <a:xfrm>
            <a:off x="228600" y="1"/>
            <a:ext cx="8686800" cy="17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865D75EF-8B59-48E4-BC40-B6A0672354A5}" type="datetime1">
              <a:rPr lang="en-US" smtClean="0"/>
              <a:pPr marL="0" lvl="0" indent="0" algn="l" rtl="0">
                <a:spcBef>
                  <a:spcPts val="0"/>
                </a:spcBef>
                <a:spcAft>
                  <a:spcPts val="0"/>
                </a:spcAft>
                <a:buNone/>
              </a:pPr>
              <a:t>4/11/2022</a:t>
            </a:fld>
            <a:endParaRPr/>
          </a:p>
        </p:txBody>
      </p:sp>
      <p:sp>
        <p:nvSpPr>
          <p:cNvPr id="186" name="Google Shape;18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87" name="Google Shape;18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lang="en-US"/>
          </a:p>
        </p:txBody>
      </p:sp>
      <p:sp>
        <p:nvSpPr>
          <p:cNvPr id="188" name="Google Shape;188;p11"/>
          <p:cNvSpPr txBox="1">
            <a:spLocks noGrp="1"/>
          </p:cNvSpPr>
          <p:nvPr>
            <p:ph type="title"/>
          </p:nvPr>
        </p:nvSpPr>
        <p:spPr>
          <a:xfrm>
            <a:off x="381000" y="457200"/>
            <a:ext cx="8229600" cy="6556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2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Project Implementation</a:t>
            </a:r>
            <a:endParaRPr sz="2800">
              <a:solidFill>
                <a:srgbClr val="C00000"/>
              </a:solidFill>
            </a:endParaRPr>
          </a:p>
        </p:txBody>
      </p:sp>
      <p:sp>
        <p:nvSpPr>
          <p:cNvPr id="189" name="Google Shape;189;p11"/>
          <p:cNvSpPr txBox="1">
            <a:spLocks noGrp="1"/>
          </p:cNvSpPr>
          <p:nvPr>
            <p:ph type="body" idx="1"/>
          </p:nvPr>
        </p:nvSpPr>
        <p:spPr>
          <a:xfrm>
            <a:off x="381000" y="1416685"/>
            <a:ext cx="8305800" cy="344678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C00000"/>
              </a:buClr>
              <a:buSzPts val="2000"/>
              <a:buNone/>
            </a:pPr>
            <a:r>
              <a:rPr lang="en-US" sz="2000">
                <a:solidFill>
                  <a:srgbClr val="C00000"/>
                </a:solidFill>
                <a:latin typeface="Arial Regular" panose="020B0604020202090204" charset="0"/>
                <a:ea typeface="Arial" panose="020B0604020202090204"/>
                <a:cs typeface="Arial Regular" panose="020B0604020202090204" charset="0"/>
                <a:sym typeface="Arial" panose="020B0604020202090204"/>
              </a:rPr>
              <a:t>MEASUREMENT TECHNIQUES</a:t>
            </a:r>
            <a:endParaRPr sz="2000">
              <a:solidFill>
                <a:schemeClr val="dk1"/>
              </a:solidFill>
              <a:latin typeface="Arial Regular" panose="020B0604020202090204" charset="0"/>
              <a:ea typeface="Arial" panose="020B0604020202090204"/>
              <a:cs typeface="Arial Regular" panose="020B0604020202090204" charset="0"/>
              <a:sym typeface="Arial" panose="020B0604020202090204"/>
            </a:endParaRPr>
          </a:p>
          <a:p>
            <a:pPr marL="342900" lvl="0" indent="-342900" algn="l" rtl="0">
              <a:lnSpc>
                <a:spcPct val="150000"/>
              </a:lnSpc>
              <a:spcBef>
                <a:spcPts val="400"/>
              </a:spcBef>
              <a:spcAft>
                <a:spcPts val="0"/>
              </a:spcAft>
              <a:buClr>
                <a:schemeClr val="dk1"/>
              </a:buClr>
              <a:buSzPts val="2000"/>
              <a:buChar char="•"/>
            </a:pPr>
            <a:r>
              <a:rPr lang="en-US" sz="2000" u="sng">
                <a:solidFill>
                  <a:schemeClr val="dk1"/>
                </a:solidFill>
                <a:latin typeface="Arial Regular" panose="020B0604020202090204" charset="0"/>
                <a:ea typeface="Times" panose="00000500000000020000"/>
                <a:cs typeface="Arial Regular" panose="020B0604020202090204" charset="0"/>
                <a:sym typeface="Times" panose="00000500000000020000"/>
              </a:rPr>
              <a:t>Mean Absolute Error</a:t>
            </a: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 </a:t>
            </a:r>
            <a:r>
              <a:rPr lang="en-US" sz="2000">
                <a:solidFill>
                  <a:srgbClr val="302D31"/>
                </a:solidFill>
                <a:latin typeface="Arial Regular" panose="020B0604020202090204" charset="0"/>
                <a:ea typeface="Times" panose="00000500000000020000"/>
                <a:cs typeface="Arial Regular" panose="020B0604020202090204" charset="0"/>
                <a:sym typeface="Times" panose="00000500000000020000"/>
              </a:rPr>
              <a:t>Less Sensitive to outliners</a:t>
            </a:r>
            <a:endParaRPr sz="2000">
              <a:latin typeface="Arial Regular" panose="020B0604020202090204" charset="0"/>
              <a:ea typeface="Arial" panose="020B0604020202090204"/>
              <a:cs typeface="Arial Regular" panose="020B0604020202090204" charset="0"/>
              <a:sym typeface="Arial" panose="020B0604020202090204"/>
            </a:endParaRPr>
          </a:p>
          <a:p>
            <a:pPr marL="342900" lvl="0" indent="-342900" algn="l" rtl="0">
              <a:spcBef>
                <a:spcPts val="640"/>
              </a:spcBef>
              <a:spcAft>
                <a:spcPts val="0"/>
              </a:spcAft>
              <a:buClr>
                <a:schemeClr val="dk1"/>
              </a:buClr>
              <a:buSzPts val="3200"/>
              <a:buNone/>
            </a:pPr>
            <a:endParaRPr sz="2000">
              <a:latin typeface="Arial Regular" panose="020B0604020202090204" charset="0"/>
              <a:cs typeface="Arial Regular" panose="020B0604020202090204" charset="0"/>
            </a:endParaRPr>
          </a:p>
          <a:p>
            <a:pPr marL="342900" lvl="0" indent="-342900" algn="l" rtl="0">
              <a:spcBef>
                <a:spcPts val="640"/>
              </a:spcBef>
              <a:spcAft>
                <a:spcPts val="0"/>
              </a:spcAft>
              <a:buClr>
                <a:schemeClr val="dk1"/>
              </a:buClr>
              <a:buSzPts val="3200"/>
              <a:buNone/>
            </a:pPr>
            <a:endParaRPr sz="2000">
              <a:latin typeface="Arial Regular" panose="020B0604020202090204" charset="0"/>
              <a:cs typeface="Arial Regular" panose="020B0604020202090204" charset="0"/>
            </a:endParaRPr>
          </a:p>
          <a:p>
            <a:pPr marL="342900" lvl="0" indent="-342900" algn="l" rtl="0">
              <a:spcBef>
                <a:spcPts val="400"/>
              </a:spcBef>
              <a:spcAft>
                <a:spcPts val="0"/>
              </a:spcAft>
              <a:buClr>
                <a:schemeClr val="dk1"/>
              </a:buClr>
              <a:buSzPts val="2000"/>
              <a:buFont typeface="Arial" panose="020B0604020202090204"/>
              <a:buChar char="•"/>
            </a:pPr>
            <a:r>
              <a:rPr lang="en-US" sz="2000" u="sng">
                <a:solidFill>
                  <a:schemeClr val="dk1"/>
                </a:solidFill>
                <a:latin typeface="Arial Regular" panose="020B0604020202090204" charset="0"/>
                <a:ea typeface="Times" panose="00000500000000020000"/>
                <a:cs typeface="Arial Regular" panose="020B0604020202090204" charset="0"/>
                <a:sym typeface="Times" panose="00000500000000020000"/>
              </a:rPr>
              <a:t>Mean Square Error</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a:t>
            </a:r>
            <a:r>
              <a:rPr lang="en-US" sz="2000">
                <a:solidFill>
                  <a:schemeClr val="dk1"/>
                </a:solidFill>
                <a:latin typeface="Arial Regular" panose="020B0604020202090204" charset="0"/>
                <a:cs typeface="Arial Regular" panose="020B0604020202090204" charset="0"/>
              </a:rPr>
              <a:t>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Very sensitive to outliners</a:t>
            </a:r>
            <a:r>
              <a:rPr lang="en-US" sz="2000">
                <a:solidFill>
                  <a:schemeClr val="dk1"/>
                </a:solidFill>
                <a:latin typeface="Arial Regular" panose="020B0604020202090204" charset="0"/>
                <a:cs typeface="Arial Regular" panose="020B0604020202090204" charset="0"/>
              </a:rPr>
              <a:t> </a:t>
            </a:r>
            <a:endParaRPr sz="2000">
              <a:solidFill>
                <a:schemeClr val="dk1"/>
              </a:solidFill>
              <a:latin typeface="Arial Regular" panose="020B0604020202090204" charset="0"/>
              <a:cs typeface="Arial Regular" panose="020B0604020202090204" charset="0"/>
            </a:endParaRPr>
          </a:p>
        </p:txBody>
      </p:sp>
      <p:pic>
        <p:nvPicPr>
          <p:cNvPr id="190" name="Google Shape;190;p11" descr="Screenshot 2021-11-08 at 11.48.00 PM"/>
          <p:cNvPicPr preferRelativeResize="0"/>
          <p:nvPr/>
        </p:nvPicPr>
        <p:blipFill rotWithShape="1">
          <a:blip r:embed="rId3"/>
          <a:srcRect/>
          <a:stretch>
            <a:fillRect/>
          </a:stretch>
        </p:blipFill>
        <p:spPr>
          <a:xfrm>
            <a:off x="2038985" y="2491105"/>
            <a:ext cx="4595495" cy="711835"/>
          </a:xfrm>
          <a:prstGeom prst="rect">
            <a:avLst/>
          </a:prstGeom>
          <a:noFill/>
          <a:ln>
            <a:noFill/>
          </a:ln>
        </p:spPr>
      </p:pic>
      <p:pic>
        <p:nvPicPr>
          <p:cNvPr id="191" name="Google Shape;191;p11" descr="Screenshot 2021-11-08 at 11.51.36 PM"/>
          <p:cNvPicPr preferRelativeResize="0"/>
          <p:nvPr/>
        </p:nvPicPr>
        <p:blipFill rotWithShape="1">
          <a:blip r:embed="rId4"/>
          <a:srcRect/>
          <a:stretch>
            <a:fillRect/>
          </a:stretch>
        </p:blipFill>
        <p:spPr>
          <a:xfrm>
            <a:off x="1807210" y="3890010"/>
            <a:ext cx="3610610" cy="702945"/>
          </a:xfrm>
          <a:prstGeom prst="rect">
            <a:avLst/>
          </a:prstGeom>
          <a:noFill/>
          <a:ln>
            <a:noFill/>
          </a:ln>
        </p:spPr>
      </p:pic>
      <p:pic>
        <p:nvPicPr>
          <p:cNvPr id="192" name="Google Shape;192;p11" descr="Screenshot 2021-11-08 at 11.57.20 PM"/>
          <p:cNvPicPr preferRelativeResize="0"/>
          <p:nvPr/>
        </p:nvPicPr>
        <p:blipFill rotWithShape="1">
          <a:blip r:embed="rId5"/>
          <a:srcRect/>
          <a:stretch>
            <a:fillRect/>
          </a:stretch>
        </p:blipFill>
        <p:spPr>
          <a:xfrm>
            <a:off x="6918325" y="3890010"/>
            <a:ext cx="1601470" cy="698500"/>
          </a:xfrm>
          <a:prstGeom prst="rect">
            <a:avLst/>
          </a:prstGeom>
          <a:noFill/>
          <a:ln>
            <a:noFill/>
          </a:ln>
        </p:spPr>
      </p:pic>
      <p:sp>
        <p:nvSpPr>
          <p:cNvPr id="193" name="Google Shape;193;p11"/>
          <p:cNvSpPr txBox="1"/>
          <p:nvPr/>
        </p:nvSpPr>
        <p:spPr>
          <a:xfrm>
            <a:off x="5935345" y="4057650"/>
            <a:ext cx="804545"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where</a:t>
            </a:r>
            <a:endParaRPr sz="1800">
              <a:solidFill>
                <a:schemeClr val="dk1"/>
              </a:solidFill>
              <a:latin typeface="Calibri"/>
              <a:ea typeface="Calibri"/>
              <a:cs typeface="Calibri"/>
              <a:sym typeface="Calibri"/>
            </a:endParaRPr>
          </a:p>
        </p:txBody>
      </p:sp>
      <p:sp>
        <p:nvSpPr>
          <p:cNvPr id="194" name="Google Shape;194;p11"/>
          <p:cNvSpPr txBox="1"/>
          <p:nvPr/>
        </p:nvSpPr>
        <p:spPr>
          <a:xfrm>
            <a:off x="444500" y="4953635"/>
            <a:ext cx="8242935" cy="1320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90204"/>
              <a:buChar char="•"/>
            </a:pPr>
            <a:r>
              <a:rPr lang="en-US" sz="2000" u="sng">
                <a:solidFill>
                  <a:schemeClr val="dk1"/>
                </a:solidFill>
                <a:latin typeface="Arial Regular" panose="020B0604020202090204" charset="0"/>
                <a:ea typeface="Times" panose="00000500000000020000"/>
                <a:cs typeface="Arial Regular" panose="020B0604020202090204" charset="0"/>
                <a:sym typeface="Times" panose="00000500000000020000"/>
              </a:rPr>
              <a:t>R2 Score</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R-squared (R2) is a statistical measure that represents the proportion of the variance for a dependent variable, which ranges between 0 and 1.</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endParaRPr sz="2000">
              <a:solidFill>
                <a:schemeClr val="dk1"/>
              </a:solidFill>
              <a:latin typeface="Arial Regular" panose="020B0604020202090204" charset="0"/>
              <a:ea typeface="Calibri"/>
              <a:cs typeface="Arial Regular" panose="020B0604020202090204" charset="0"/>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
            </a:r>
            <a:br>
              <a:rPr lang="en-US" sz="2800">
                <a:solidFill>
                  <a:srgbClr val="C00000"/>
                </a:solidFill>
                <a:latin typeface="Arial" panose="020B0604020202090204"/>
                <a:ea typeface="Arial" panose="020B0604020202090204"/>
                <a:cs typeface="Arial" panose="020B0604020202090204"/>
                <a:sym typeface="Arial" panose="020B0604020202090204"/>
              </a:rPr>
            </a:br>
            <a:r>
              <a:rPr lang="en-US" sz="2800">
                <a:solidFill>
                  <a:srgbClr val="C00000"/>
                </a:solidFill>
                <a:latin typeface="Arial" panose="020B0604020202090204"/>
                <a:ea typeface="Arial" panose="020B0604020202090204"/>
                <a:cs typeface="Arial" panose="020B0604020202090204"/>
                <a:sym typeface="Arial" panose="020B0604020202090204"/>
              </a:rPr>
              <a:t>Module Implementation</a:t>
            </a:r>
            <a:r>
              <a:rPr lang="en-US">
                <a:solidFill>
                  <a:schemeClr val="dk1"/>
                </a:solidFill>
                <a:latin typeface="Arial" panose="020B0604020202090204"/>
                <a:ea typeface="Arial" panose="020B0604020202090204"/>
                <a:cs typeface="Arial" panose="020B0604020202090204"/>
                <a:sym typeface="Arial" panose="020B0604020202090204"/>
              </a:rPr>
              <a:t/>
            </a:r>
            <a:br>
              <a:rPr lang="en-US">
                <a:solidFill>
                  <a:schemeClr val="dk1"/>
                </a:solidFill>
                <a:latin typeface="Arial" panose="020B0604020202090204"/>
                <a:ea typeface="Arial" panose="020B0604020202090204"/>
                <a:cs typeface="Arial" panose="020B0604020202090204"/>
                <a:sym typeface="Arial" panose="020B0604020202090204"/>
              </a:rPr>
            </a:br>
            <a:endParaRPr lang="en-US">
              <a:solidFill>
                <a:schemeClr val="dk1"/>
              </a:solidFill>
              <a:latin typeface="Arial" panose="020B0604020202090204"/>
              <a:ea typeface="Arial" panose="020B0604020202090204"/>
              <a:cs typeface="Arial" panose="020B0604020202090204"/>
              <a:sym typeface="Arial" panose="020B0604020202090204"/>
            </a:endParaRPr>
          </a:p>
        </p:txBody>
      </p:sp>
      <p:sp>
        <p:nvSpPr>
          <p:cNvPr id="200" name="Google Shape;20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60745F8-B6F2-41D4-9EEB-F21EFD4B24B2}" type="datetime1">
              <a:rPr lang="en-US" smtClean="0"/>
              <a:pPr marL="0" lvl="0" indent="0" algn="l" rtl="0">
                <a:spcBef>
                  <a:spcPts val="0"/>
                </a:spcBef>
                <a:spcAft>
                  <a:spcPts val="0"/>
                </a:spcAft>
                <a:buNone/>
              </a:pPr>
              <a:t>4/11/2022</a:t>
            </a:fld>
            <a:endParaRPr/>
          </a:p>
        </p:txBody>
      </p:sp>
      <p:sp>
        <p:nvSpPr>
          <p:cNvPr id="201" name="Google Shape;20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02" name="Google Shape;20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lang="en-US"/>
          </a:p>
        </p:txBody>
      </p:sp>
      <p:sp>
        <p:nvSpPr>
          <p:cNvPr id="203" name="Google Shape;203;p12"/>
          <p:cNvSpPr txBox="1"/>
          <p:nvPr/>
        </p:nvSpPr>
        <p:spPr>
          <a:xfrm>
            <a:off x="457200" y="1268730"/>
            <a:ext cx="8230235" cy="532193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BE2033"/>
              </a:buClr>
              <a:buSzPts val="1800"/>
              <a:buFont typeface="Noto Sans Symbols"/>
              <a:buChar char="⮚"/>
            </a:pP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Pandas</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 Used for data wrangling and analysis.</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171450" algn="l" rtl="0">
              <a:spcBef>
                <a:spcPts val="0"/>
              </a:spcBef>
              <a:spcAft>
                <a:spcPts val="0"/>
              </a:spcAft>
              <a:buClr>
                <a:schemeClr val="dk1"/>
              </a:buClr>
              <a:buSzPts val="1800"/>
              <a:buFont typeface="Noto Sans Symbols"/>
              <a:buNone/>
            </a:pP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rgbClr val="BE2033"/>
              </a:buClr>
              <a:buSzPts val="1800"/>
              <a:buFont typeface="Noto Sans Symbols"/>
              <a:buChar char="⮚"/>
            </a:pP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Numpy </a:t>
            </a:r>
            <a:r>
              <a:rPr lang="en-US" sz="2000">
                <a:solidFill>
                  <a:srgbClr val="302D31"/>
                </a:solidFill>
                <a:latin typeface="Arial Regular" panose="020B0604020202090204" charset="0"/>
                <a:ea typeface="Times" panose="00000500000000020000"/>
                <a:cs typeface="Arial Regular" panose="020B0604020202090204" charset="0"/>
                <a:sym typeface="Times" panose="00000500000000020000"/>
              </a:rPr>
              <a:t>:</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Stands for Numerical Python.</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171450" algn="l" rtl="0">
              <a:spcBef>
                <a:spcPts val="0"/>
              </a:spcBef>
              <a:spcAft>
                <a:spcPts val="0"/>
              </a:spcAft>
              <a:buClr>
                <a:schemeClr val="dk1"/>
              </a:buClr>
              <a:buSzPts val="1800"/>
              <a:buFont typeface="Noto Sans Symbols"/>
              <a:buNone/>
            </a:pP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rgbClr val="BE2033"/>
              </a:buClr>
              <a:buSzPts val="1800"/>
              <a:buFont typeface="Noto Sans Symbols"/>
              <a:buChar char="⮚"/>
            </a:pP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Matplotlib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:Matplotlib is a plotting library for the Python programming language.</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171450" algn="l" rtl="0">
              <a:spcBef>
                <a:spcPts val="0"/>
              </a:spcBef>
              <a:spcAft>
                <a:spcPts val="0"/>
              </a:spcAft>
              <a:buClr>
                <a:schemeClr val="dk1"/>
              </a:buClr>
              <a:buSzPts val="1800"/>
              <a:buFont typeface="Noto Sans Symbols"/>
              <a:buNone/>
            </a:pP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rgbClr val="BE2033"/>
              </a:buClr>
              <a:buSzPts val="1800"/>
              <a:buFont typeface="Noto Sans Symbols"/>
              <a:buChar char="⮚"/>
            </a:pP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Sklearn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:The sklearn library contains a lot of efficient tools for machine learning and statistical modeling including classification, regression, clustering and dimensionality reduction.</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171450" algn="l" rtl="0">
              <a:spcBef>
                <a:spcPts val="0"/>
              </a:spcBef>
              <a:spcAft>
                <a:spcPts val="0"/>
              </a:spcAft>
              <a:buClr>
                <a:schemeClr val="dk1"/>
              </a:buClr>
              <a:buSzPts val="1800"/>
              <a:buFont typeface="Noto Sans Symbols"/>
              <a:buNone/>
            </a:pP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rgbClr val="BE2033"/>
              </a:buClr>
              <a:buSzPts val="1800"/>
              <a:buFont typeface="Noto Sans Symbols"/>
              <a:buChar char="⮚"/>
            </a:pP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Linear Regressor </a:t>
            </a:r>
            <a:r>
              <a:rPr lang="en-US" sz="2000">
                <a:solidFill>
                  <a:srgbClr val="302D31"/>
                </a:solidFill>
                <a:latin typeface="Arial Regular" panose="020B0604020202090204" charset="0"/>
                <a:ea typeface="Times" panose="00000500000000020000"/>
                <a:cs typeface="Arial Regular" panose="020B0604020202090204" charset="0"/>
                <a:sym typeface="Times" panose="00000500000000020000"/>
              </a:rPr>
              <a:t>: Performs the task to predict a dependent variable value (y) based on a given independent variable (x).</a:t>
            </a:r>
            <a:endParaRPr sz="2000">
              <a:solidFill>
                <a:srgbClr val="302D3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Clr>
                <a:schemeClr val="dk1"/>
              </a:buClr>
              <a:buSzPts val="1800"/>
              <a:buFont typeface="Noto Sans Symbols"/>
              <a:buNone/>
            </a:pPr>
            <a:endParaRPr sz="2000">
              <a:solidFill>
                <a:srgbClr val="302D3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rgbClr val="BE2033"/>
              </a:buClr>
              <a:buSzPts val="1800"/>
              <a:buFont typeface="Noto Sans Symbols"/>
              <a:buChar char="⮚"/>
            </a:pP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Metrics </a:t>
            </a:r>
            <a:r>
              <a:rPr lang="en-US" sz="2000">
                <a:solidFill>
                  <a:srgbClr val="302D31"/>
                </a:solidFill>
                <a:latin typeface="Arial Regular" panose="020B0604020202090204" charset="0"/>
                <a:ea typeface="Times" panose="00000500000000020000"/>
                <a:cs typeface="Arial Regular" panose="020B0604020202090204" charset="0"/>
                <a:sym typeface="Times" panose="00000500000000020000"/>
              </a:rPr>
              <a:t>: Metrics influences how the performance of machine learning algorithms is measured and compared.</a:t>
            </a:r>
            <a:endParaRPr sz="2000">
              <a:solidFill>
                <a:srgbClr val="302D3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endParaRPr sz="2000">
              <a:solidFill>
                <a:schemeClr val="dk1"/>
              </a:solidFill>
              <a:latin typeface="Arial Regular" panose="020B0604020202090204" charset="0"/>
              <a:ea typeface="Calibri"/>
              <a:cs typeface="Arial Regular" panose="020B0604020202090204" charset="0"/>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AFBC9B4-A34F-44FC-BF94-E3D38513F504}" type="datetime1">
              <a:rPr lang="en-US" smtClean="0"/>
              <a:pPr marL="0" lvl="0" indent="0" algn="l" rtl="0">
                <a:spcBef>
                  <a:spcPts val="0"/>
                </a:spcBef>
                <a:spcAft>
                  <a:spcPts val="0"/>
                </a:spcAft>
                <a:buNone/>
              </a:pPr>
              <a:t>4/11/2022</a:t>
            </a:fld>
            <a:endParaRPr/>
          </a:p>
        </p:txBody>
      </p:sp>
      <p:sp>
        <p:nvSpPr>
          <p:cNvPr id="209" name="Google Shape;20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10" name="Google Shape;21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lang="en-US"/>
          </a:p>
        </p:txBody>
      </p:sp>
      <p:sp>
        <p:nvSpPr>
          <p:cNvPr id="211" name="Google Shape;211;p13"/>
          <p:cNvSpPr txBox="1">
            <a:spLocks noGrp="1"/>
          </p:cNvSpPr>
          <p:nvPr>
            <p:ph type="title"/>
          </p:nvPr>
        </p:nvSpPr>
        <p:spPr>
          <a:xfrm>
            <a:off x="495300" y="533400"/>
            <a:ext cx="8229600" cy="503238"/>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C00000"/>
              </a:buClr>
              <a:buSzPct val="1000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Methodology</a:t>
            </a:r>
            <a:endParaRPr sz="2800">
              <a:solidFill>
                <a:srgbClr val="C00000"/>
              </a:solidFill>
              <a:latin typeface="Arial" panose="020B0604020202090204"/>
              <a:ea typeface="Arial" panose="020B0604020202090204"/>
              <a:cs typeface="Arial" panose="020B0604020202090204"/>
              <a:sym typeface="Arial" panose="020B0604020202090204"/>
            </a:endParaRPr>
          </a:p>
        </p:txBody>
      </p:sp>
      <p:sp>
        <p:nvSpPr>
          <p:cNvPr id="212" name="Google Shape;212;p13"/>
          <p:cNvSpPr txBox="1">
            <a:spLocks noGrp="1"/>
          </p:cNvSpPr>
          <p:nvPr>
            <p:ph type="body" idx="1"/>
          </p:nvPr>
        </p:nvSpPr>
        <p:spPr>
          <a:xfrm>
            <a:off x="457200" y="1371600"/>
            <a:ext cx="8305800" cy="5029200"/>
          </a:xfrm>
          <a:prstGeom prst="rect">
            <a:avLst/>
          </a:prstGeom>
          <a:noFill/>
          <a:ln>
            <a:noFill/>
          </a:ln>
        </p:spPr>
        <p:txBody>
          <a:bodyPr spcFirstLastPara="1" wrap="square" lIns="91425" tIns="45700" rIns="91425" bIns="45700" anchor="t" anchorCtr="0">
            <a:normAutofit fontScale="90000" lnSpcReduction="20000"/>
          </a:bodyPr>
          <a:lstStyle/>
          <a:p>
            <a:pPr marL="285750" lvl="0" indent="-285750" algn="l" rtl="0">
              <a:spcBef>
                <a:spcPts val="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Import Libraries</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342900" lvl="0" indent="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Load the Dataset</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19685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Cleaning the Data</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19685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Data Visualization</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19685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Divide the dataset into independent and dependent variables</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19685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Splitting the Data into Training data and Testing data</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19685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Fit the Linear Regression Model</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19685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Predict the output</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19685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Get the Coefficients, Intercept</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196850" algn="l" rtl="0">
              <a:spcBef>
                <a:spcPts val="280"/>
              </a:spcBef>
              <a:spcAft>
                <a:spcPts val="0"/>
              </a:spcAft>
              <a:buClr>
                <a:schemeClr val="dk1"/>
              </a:buClr>
              <a:buSzPct val="100000"/>
              <a:buFont typeface="Noto Sans Symbols"/>
              <a:buNone/>
            </a:pPr>
            <a:endParaRPr sz="2000">
              <a:effectLst/>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280"/>
              </a:spcBef>
              <a:spcAft>
                <a:spcPts val="0"/>
              </a:spcAft>
              <a:buClr>
                <a:schemeClr val="dk1"/>
              </a:buClr>
              <a:buSzPct val="100000"/>
              <a:buFont typeface="Noto Sans Symbols"/>
              <a:buChar char="⮚"/>
            </a:pPr>
            <a:r>
              <a:rPr lang="en-US" sz="2000">
                <a:effectLst/>
                <a:latin typeface="Arial Regular" panose="020B0604020202090204" charset="0"/>
                <a:ea typeface="Times" panose="00000500000000020000"/>
                <a:cs typeface="Arial Regular" panose="020B0604020202090204" charset="0"/>
                <a:sym typeface="Times" panose="00000500000000020000"/>
              </a:rPr>
              <a:t>Apply metrics and get r2_score, mean absolute error and mean square error</a:t>
            </a:r>
            <a:endParaRPr sz="2000">
              <a:effectLst/>
              <a:latin typeface="Arial Regular" panose="020B0604020202090204" charset="0"/>
              <a:ea typeface="Times" panose="00000500000000020000"/>
              <a:cs typeface="Arial Regular" panose="020B0604020202090204" charset="0"/>
              <a:sym typeface="Times" panose="00000500000000020000"/>
            </a:endParaRPr>
          </a:p>
          <a:p>
            <a:pPr marL="342900" lvl="0" indent="-254000" algn="just" rtl="0">
              <a:lnSpc>
                <a:spcPct val="90000"/>
              </a:lnSpc>
              <a:spcBef>
                <a:spcPts val="280"/>
              </a:spcBef>
              <a:spcAft>
                <a:spcPts val="0"/>
              </a:spcAft>
              <a:buClr>
                <a:schemeClr val="dk1"/>
              </a:buClr>
              <a:buSzPct val="100000"/>
              <a:buNone/>
            </a:pPr>
            <a:endParaRPr sz="2000">
              <a:latin typeface="Arial Regular" panose="020B0604020202090204" charset="0"/>
              <a:ea typeface="Arial" panose="020B0604020202090204"/>
              <a:cs typeface="Arial Regular" panose="020B0604020202090204" charset="0"/>
              <a:sym typeface="Arial" panose="020B0604020202090204"/>
            </a:endParaRPr>
          </a:p>
          <a:p>
            <a:pPr marL="342900" lvl="0" indent="-241300" algn="l" rtl="0">
              <a:spcBef>
                <a:spcPts val="320"/>
              </a:spcBef>
              <a:spcAft>
                <a:spcPts val="0"/>
              </a:spcAft>
              <a:buClr>
                <a:schemeClr val="dk1"/>
              </a:buClr>
              <a:buSzPct val="100000"/>
              <a:buNone/>
            </a:pPr>
            <a:endParaRPr sz="2000">
              <a:latin typeface="Arial Regular" panose="020B0604020202090204" charset="0"/>
              <a:cs typeface="Arial Regular" panose="020B060402020209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6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Methodology</a:t>
            </a:r>
          </a:p>
        </p:txBody>
      </p:sp>
      <p:sp>
        <p:nvSpPr>
          <p:cNvPr id="218" name="Google Shape;21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rgbClr val="C00000"/>
              </a:buClr>
              <a:buSzPct val="100000"/>
              <a:buNone/>
            </a:pPr>
            <a:r>
              <a:rPr lang="en-US" sz="2000" dirty="0">
                <a:solidFill>
                  <a:srgbClr val="C00000"/>
                </a:solidFill>
                <a:latin typeface="Arial Regular" panose="020B0604020202090204" charset="0"/>
                <a:cs typeface="Arial Regular" panose="020B0604020202090204" charset="0"/>
              </a:rPr>
              <a:t>TRAIN TEST AND VALIDATION ANALYSIS</a:t>
            </a:r>
          </a:p>
          <a:p>
            <a:pPr marL="342900" lvl="0" indent="-241300" algn="l" rtl="0">
              <a:spcBef>
                <a:spcPts val="320"/>
              </a:spcBef>
              <a:spcAft>
                <a:spcPts val="0"/>
              </a:spcAft>
              <a:buClr>
                <a:schemeClr val="dk1"/>
              </a:buClr>
              <a:buSzPct val="100000"/>
              <a:buNone/>
            </a:pPr>
            <a:endParaRPr sz="2000">
              <a:latin typeface="Arial Regular" panose="020B0604020202090204" charset="0"/>
              <a:cs typeface="Arial Regular" panose="020B0604020202090204" charset="0"/>
            </a:endParaRPr>
          </a:p>
          <a:p>
            <a:pPr marL="342900" lvl="0" indent="-342900" algn="l" rtl="0">
              <a:spcBef>
                <a:spcPts val="320"/>
              </a:spcBef>
              <a:spcAft>
                <a:spcPts val="0"/>
              </a:spcAft>
              <a:buClr>
                <a:schemeClr val="dk1"/>
              </a:buClr>
              <a:buSzPct val="100000"/>
              <a:buChar char="•"/>
            </a:pPr>
            <a:r>
              <a:rPr lang="en-US" sz="2000" dirty="0" err="1">
                <a:latin typeface="Arial Regular" panose="020B0604020202090204" charset="0"/>
                <a:cs typeface="Arial Regular" panose="020B0604020202090204" charset="0"/>
              </a:rPr>
              <a:t>x_train,x_test,y_train,y_test</a:t>
            </a:r>
            <a:r>
              <a:rPr lang="en-US" sz="2000" dirty="0">
                <a:latin typeface="Arial Regular" panose="020B0604020202090204" charset="0"/>
                <a:cs typeface="Arial Regular" panose="020B0604020202090204" charset="0"/>
              </a:rPr>
              <a:t> = </a:t>
            </a:r>
            <a:r>
              <a:rPr lang="en-US" sz="2000" dirty="0" err="1">
                <a:latin typeface="Arial Regular" panose="020B0604020202090204" charset="0"/>
                <a:cs typeface="Arial Regular" panose="020B0604020202090204" charset="0"/>
              </a:rPr>
              <a:t>train_test_split</a:t>
            </a:r>
            <a:r>
              <a:rPr lang="en-US" sz="2000" dirty="0">
                <a:latin typeface="Arial Regular" panose="020B0604020202090204" charset="0"/>
                <a:cs typeface="Arial Regular" panose="020B0604020202090204" charset="0"/>
              </a:rPr>
              <a:t> (x , y , </a:t>
            </a:r>
            <a:r>
              <a:rPr lang="en-US" sz="2000" dirty="0" err="1">
                <a:latin typeface="Arial Regular" panose="020B0604020202090204" charset="0"/>
                <a:cs typeface="Arial Regular" panose="020B0604020202090204" charset="0"/>
              </a:rPr>
              <a:t>test_size</a:t>
            </a:r>
            <a:r>
              <a:rPr lang="en-US" sz="2000" dirty="0">
                <a:latin typeface="Arial Regular" panose="020B0604020202090204" charset="0"/>
                <a:cs typeface="Arial Regular" panose="020B0604020202090204" charset="0"/>
              </a:rPr>
              <a:t>=0.2 , </a:t>
            </a:r>
            <a:r>
              <a:rPr lang="en-US" sz="2000" dirty="0" err="1">
                <a:latin typeface="Arial Regular" panose="020B0604020202090204" charset="0"/>
                <a:cs typeface="Arial Regular" panose="020B0604020202090204" charset="0"/>
              </a:rPr>
              <a:t>random_state</a:t>
            </a:r>
            <a:r>
              <a:rPr lang="en-US" sz="2000" dirty="0">
                <a:latin typeface="Arial Regular" panose="020B0604020202090204" charset="0"/>
                <a:cs typeface="Arial Regular" panose="020B0604020202090204" charset="0"/>
              </a:rPr>
              <a:t> = 0)</a:t>
            </a:r>
          </a:p>
          <a:p>
            <a:pPr marL="342900" lvl="0" indent="-241300" algn="l" rtl="0">
              <a:spcBef>
                <a:spcPts val="320"/>
              </a:spcBef>
              <a:spcAft>
                <a:spcPts val="0"/>
              </a:spcAft>
              <a:buClr>
                <a:schemeClr val="dk1"/>
              </a:buClr>
              <a:buSzPct val="100000"/>
              <a:buNone/>
            </a:pPr>
            <a:endParaRPr sz="2000">
              <a:latin typeface="Arial Regular" panose="020B0604020202090204" charset="0"/>
              <a:cs typeface="Arial Regular" panose="020B0604020202090204" charset="0"/>
            </a:endParaRPr>
          </a:p>
          <a:p>
            <a:pPr marL="342900" lvl="0" indent="-342900" algn="l" rtl="0">
              <a:spcBef>
                <a:spcPts val="320"/>
              </a:spcBef>
              <a:spcAft>
                <a:spcPts val="0"/>
              </a:spcAft>
              <a:buClr>
                <a:schemeClr val="dk1"/>
              </a:buClr>
              <a:buSzPct val="100000"/>
              <a:buChar char="•"/>
            </a:pPr>
            <a:r>
              <a:rPr lang="en-US" sz="2000" dirty="0">
                <a:latin typeface="Arial Regular" panose="020B0604020202090204" charset="0"/>
                <a:cs typeface="Arial Regular" panose="020B0604020202090204" charset="0"/>
              </a:rPr>
              <a:t>Divide the total dataset into two subsets: ​</a:t>
            </a:r>
          </a:p>
          <a:p>
            <a:pPr marL="342900" lvl="0" indent="-342900" algn="l" rtl="0">
              <a:spcBef>
                <a:spcPts val="320"/>
              </a:spcBef>
              <a:spcAft>
                <a:spcPts val="0"/>
              </a:spcAft>
              <a:buClr>
                <a:schemeClr val="dk1"/>
              </a:buClr>
              <a:buSzPct val="100000"/>
              <a:buChar char="•"/>
            </a:pPr>
            <a:r>
              <a:rPr lang="en-US" sz="2000" dirty="0">
                <a:latin typeface="Arial Regular" panose="020B0604020202090204" charset="0"/>
                <a:cs typeface="Arial Regular" panose="020B0604020202090204" charset="0"/>
              </a:rPr>
              <a:t>Training data is used for learning the parameters of the model.​</a:t>
            </a:r>
          </a:p>
          <a:p>
            <a:pPr marL="342900" lvl="0" indent="-241300" algn="l" rtl="0">
              <a:spcBef>
                <a:spcPts val="320"/>
              </a:spcBef>
              <a:spcAft>
                <a:spcPts val="0"/>
              </a:spcAft>
              <a:buClr>
                <a:schemeClr val="dk1"/>
              </a:buClr>
              <a:buSzPct val="100000"/>
              <a:buNone/>
            </a:pPr>
            <a:endParaRPr sz="2000">
              <a:latin typeface="Arial Regular" panose="020B0604020202090204" charset="0"/>
              <a:cs typeface="Arial Regular" panose="020B0604020202090204" charset="0"/>
            </a:endParaRPr>
          </a:p>
          <a:p>
            <a:pPr marL="342900" lvl="0" indent="-342900" algn="l" rtl="0">
              <a:spcBef>
                <a:spcPts val="320"/>
              </a:spcBef>
              <a:spcAft>
                <a:spcPts val="0"/>
              </a:spcAft>
              <a:buClr>
                <a:schemeClr val="dk1"/>
              </a:buClr>
              <a:buSzPct val="100000"/>
              <a:buChar char="•"/>
            </a:pPr>
            <a:r>
              <a:rPr lang="en-US" sz="2000" dirty="0">
                <a:latin typeface="Arial Regular" panose="020B0604020202090204" charset="0"/>
                <a:cs typeface="Arial Regular" panose="020B0604020202090204" charset="0"/>
              </a:rPr>
              <a:t>Test data is used to evaluate the fit machine learning model</a:t>
            </a:r>
          </a:p>
          <a:p>
            <a:pPr marL="342900" lvl="0" indent="-241300" algn="l" rtl="0">
              <a:spcBef>
                <a:spcPts val="320"/>
              </a:spcBef>
              <a:spcAft>
                <a:spcPts val="0"/>
              </a:spcAft>
              <a:buClr>
                <a:schemeClr val="dk1"/>
              </a:buClr>
              <a:buSzPct val="100000"/>
              <a:buNone/>
            </a:pPr>
            <a:endParaRPr sz="2000">
              <a:latin typeface="Arial Regular" panose="020B0604020202090204" charset="0"/>
              <a:cs typeface="Arial Regular" panose="020B0604020202090204" charset="0"/>
            </a:endParaRPr>
          </a:p>
          <a:p>
            <a:pPr marL="0" lvl="0" indent="0" algn="l" rtl="0">
              <a:spcBef>
                <a:spcPts val="320"/>
              </a:spcBef>
              <a:spcAft>
                <a:spcPts val="0"/>
              </a:spcAft>
              <a:buClr>
                <a:schemeClr val="dk1"/>
              </a:buClr>
              <a:buSzPct val="100000"/>
              <a:buNone/>
            </a:pPr>
            <a:r>
              <a:rPr lang="en-US" sz="2000" dirty="0">
                <a:latin typeface="Arial Regular" panose="020B0604020202090204" charset="0"/>
                <a:cs typeface="Arial Regular" panose="020B0604020202090204" charset="0"/>
              </a:rPr>
              <a:t>This splitting can prevent your model from </a:t>
            </a:r>
            <a:r>
              <a:rPr lang="en-US" sz="2000" dirty="0" err="1">
                <a:latin typeface="Arial Regular" panose="020B0604020202090204" charset="0"/>
                <a:cs typeface="Arial Regular" panose="020B0604020202090204" charset="0"/>
              </a:rPr>
              <a:t>overfitting</a:t>
            </a:r>
            <a:r>
              <a:rPr lang="en-US" sz="2000" dirty="0">
                <a:latin typeface="Arial Regular" panose="020B0604020202090204" charset="0"/>
                <a:cs typeface="Arial Regular" panose="020B0604020202090204" charset="0"/>
              </a:rPr>
              <a:t> and to accurately evaluate our model</a:t>
            </a:r>
          </a:p>
          <a:p>
            <a:pPr marL="342900" lvl="0" indent="-241300" algn="l" rtl="0">
              <a:spcBef>
                <a:spcPts val="320"/>
              </a:spcBef>
              <a:spcAft>
                <a:spcPts val="0"/>
              </a:spcAft>
              <a:buClr>
                <a:schemeClr val="dk1"/>
              </a:buClr>
              <a:buSzPct val="100000"/>
              <a:buNone/>
            </a:pPr>
            <a:endParaRPr sz="2000">
              <a:latin typeface="Arial Regular" panose="020B0604020202090204" charset="0"/>
              <a:cs typeface="Arial Regular" panose="020B0604020202090204" charset="0"/>
            </a:endParaRPr>
          </a:p>
          <a:p>
            <a:pPr marL="0" lvl="0" indent="0" algn="l" rtl="0">
              <a:spcBef>
                <a:spcPts val="320"/>
              </a:spcBef>
              <a:spcAft>
                <a:spcPts val="0"/>
              </a:spcAft>
              <a:buClr>
                <a:schemeClr val="dk1"/>
              </a:buClr>
              <a:buSzPct val="100000"/>
              <a:buNone/>
            </a:pPr>
            <a:r>
              <a:rPr lang="en-US" sz="2000" dirty="0">
                <a:latin typeface="Arial Regular" panose="020B0604020202090204" charset="0"/>
                <a:cs typeface="Arial Regular" panose="020B0604020202090204" charset="0"/>
              </a:rPr>
              <a:t>The random state parameter is used for initializing the internal random number generator, which will decide the splitting of data into train and </a:t>
            </a:r>
            <a:r>
              <a:rPr lang="en-US" sz="2000" dirty="0" err="1">
                <a:latin typeface="Arial Regular" panose="020B0604020202090204" charset="0"/>
                <a:cs typeface="Arial Regular" panose="020B0604020202090204" charset="0"/>
              </a:rPr>
              <a:t>test.Setting</a:t>
            </a:r>
            <a:r>
              <a:rPr lang="en-US" sz="2000" dirty="0">
                <a:latin typeface="Arial Regular" panose="020B0604020202090204" charset="0"/>
                <a:cs typeface="Arial Regular" panose="020B0604020202090204" charset="0"/>
              </a:rPr>
              <a:t> </a:t>
            </a:r>
            <a:r>
              <a:rPr lang="en-US" sz="2000" dirty="0" err="1">
                <a:latin typeface="Arial Regular" panose="020B0604020202090204" charset="0"/>
                <a:cs typeface="Arial Regular" panose="020B0604020202090204" charset="0"/>
              </a:rPr>
              <a:t>random_state</a:t>
            </a:r>
            <a:r>
              <a:rPr lang="en-US" sz="2000" dirty="0">
                <a:latin typeface="Arial Regular" panose="020B0604020202090204" charset="0"/>
                <a:cs typeface="Arial Regular" panose="020B0604020202090204" charset="0"/>
              </a:rPr>
              <a:t> a fixed </a:t>
            </a:r>
            <a:r>
              <a:rPr lang="en-US" sz="2000" dirty="0" err="1">
                <a:latin typeface="Arial Regular" panose="020B0604020202090204" charset="0"/>
                <a:cs typeface="Arial Regular" panose="020B0604020202090204" charset="0"/>
              </a:rPr>
              <a:t>valuewill</a:t>
            </a:r>
            <a:r>
              <a:rPr lang="en-US" sz="2000" dirty="0">
                <a:latin typeface="Arial Regular" panose="020B0604020202090204" charset="0"/>
                <a:cs typeface="Arial Regular" panose="020B0604020202090204" charset="0"/>
              </a:rPr>
              <a:t> guarantee that the same sequence of random numbers is generated each time.</a:t>
            </a:r>
            <a:r>
              <a:rPr lang="en-US" dirty="0"/>
              <a:t> </a:t>
            </a:r>
          </a:p>
        </p:txBody>
      </p:sp>
      <p:sp>
        <p:nvSpPr>
          <p:cNvPr id="219" name="Google Shape;21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18DC849-239C-4E30-8764-64343C171BD6}" type="datetime1">
              <a:rPr lang="en-US" smtClean="0"/>
              <a:pPr marL="0" lvl="0" indent="0" algn="l" rtl="0">
                <a:spcBef>
                  <a:spcPts val="0"/>
                </a:spcBef>
                <a:spcAft>
                  <a:spcPts val="0"/>
                </a:spcAft>
                <a:buNone/>
              </a:pPr>
              <a:t>4/11/2022</a:t>
            </a:fld>
            <a:endParaRPr/>
          </a:p>
        </p:txBody>
      </p:sp>
      <p:sp>
        <p:nvSpPr>
          <p:cNvPr id="220" name="Google Shape;220;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21" name="Google Shape;22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A51E9CF-6D1F-43C0-977A-2171727C680A}" type="datetime1">
              <a:rPr lang="en-US" smtClean="0"/>
              <a:pPr marL="0" lvl="0" indent="0" algn="l" rtl="0">
                <a:spcBef>
                  <a:spcPts val="0"/>
                </a:spcBef>
                <a:spcAft>
                  <a:spcPts val="0"/>
                </a:spcAft>
                <a:buNone/>
              </a:pPr>
              <a:t>4/11/2022</a:t>
            </a:fld>
            <a:endParaRPr/>
          </a:p>
        </p:txBody>
      </p:sp>
      <p:sp>
        <p:nvSpPr>
          <p:cNvPr id="227" name="Google Shape;22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28" name="Google Shape;22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lang="en-US"/>
          </a:p>
        </p:txBody>
      </p:sp>
      <p:sp>
        <p:nvSpPr>
          <p:cNvPr id="229" name="Google Shape;229;p15"/>
          <p:cNvSpPr txBox="1">
            <a:spLocks noGrp="1"/>
          </p:cNvSpPr>
          <p:nvPr>
            <p:ph type="title"/>
          </p:nvPr>
        </p:nvSpPr>
        <p:spPr>
          <a:xfrm>
            <a:off x="381000" y="381000"/>
            <a:ext cx="8229600" cy="685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ct val="1000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Results and Discussion</a:t>
            </a:r>
            <a:endParaRPr sz="2800">
              <a:solidFill>
                <a:srgbClr val="C00000"/>
              </a:solidFill>
              <a:latin typeface="Arial" panose="020B0604020202090204"/>
              <a:ea typeface="Arial" panose="020B0604020202090204"/>
              <a:cs typeface="Arial" panose="020B0604020202090204"/>
              <a:sym typeface="Arial" panose="020B0604020202090204"/>
            </a:endParaRPr>
          </a:p>
        </p:txBody>
      </p:sp>
      <p:pic>
        <p:nvPicPr>
          <p:cNvPr id="230" name="Google Shape;230;p15" descr="Screenshot 2021-11-08 at 10.42.43 PM"/>
          <p:cNvPicPr preferRelativeResize="0"/>
          <p:nvPr/>
        </p:nvPicPr>
        <p:blipFill rotWithShape="1">
          <a:blip r:embed="rId3"/>
          <a:srcRect/>
          <a:stretch>
            <a:fillRect/>
          </a:stretch>
        </p:blipFill>
        <p:spPr>
          <a:xfrm>
            <a:off x="621665" y="1497965"/>
            <a:ext cx="6019165" cy="916305"/>
          </a:xfrm>
          <a:prstGeom prst="rect">
            <a:avLst/>
          </a:prstGeom>
          <a:noFill/>
          <a:ln>
            <a:noFill/>
          </a:ln>
        </p:spPr>
      </p:pic>
      <p:pic>
        <p:nvPicPr>
          <p:cNvPr id="231" name="Google Shape;231;p15" descr="Screenshot 2021-11-08 at 10.43.08 PM"/>
          <p:cNvPicPr preferRelativeResize="0"/>
          <p:nvPr/>
        </p:nvPicPr>
        <p:blipFill rotWithShape="1">
          <a:blip r:embed="rId4"/>
          <a:srcRect/>
          <a:stretch>
            <a:fillRect/>
          </a:stretch>
        </p:blipFill>
        <p:spPr>
          <a:xfrm>
            <a:off x="835025" y="2520950"/>
            <a:ext cx="5403850" cy="40741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340215" y="216535"/>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BE2033"/>
              </a:buClr>
              <a:buSzPct val="100000"/>
              <a:buFont typeface="Arial" panose="020B0604020202090204"/>
              <a:buNone/>
            </a:pPr>
            <a:r>
              <a:rPr lang="en-US" sz="3200">
                <a:solidFill>
                  <a:srgbClr val="BE2033"/>
                </a:solidFill>
                <a:latin typeface="Arial" panose="020B0604020202090204"/>
                <a:ea typeface="Arial" panose="020B0604020202090204"/>
                <a:cs typeface="Arial" panose="020B0604020202090204"/>
                <a:sym typeface="Arial" panose="020B0604020202090204"/>
              </a:rPr>
              <a:t/>
            </a:r>
            <a:br>
              <a:rPr lang="en-US" sz="3200">
                <a:solidFill>
                  <a:srgbClr val="BE2033"/>
                </a:solidFill>
                <a:latin typeface="Arial" panose="020B0604020202090204"/>
                <a:ea typeface="Arial" panose="020B0604020202090204"/>
                <a:cs typeface="Arial" panose="020B0604020202090204"/>
                <a:sym typeface="Arial" panose="020B0604020202090204"/>
              </a:rPr>
            </a:br>
            <a:r>
              <a:rPr lang="en-US" sz="2800">
                <a:solidFill>
                  <a:srgbClr val="BE2033"/>
                </a:solidFill>
                <a:latin typeface="Arial" panose="020B0604020202090204"/>
                <a:ea typeface="Arial" panose="020B0604020202090204"/>
                <a:cs typeface="Arial" panose="020B0604020202090204"/>
                <a:sym typeface="Arial" panose="020B0604020202090204"/>
              </a:rPr>
              <a:t>Performance Analysis</a:t>
            </a:r>
            <a:r>
              <a:rPr lang="en-US">
                <a:solidFill>
                  <a:srgbClr val="BE2033"/>
                </a:solidFill>
                <a:latin typeface="Arial" panose="020B0604020202090204"/>
                <a:ea typeface="Arial" panose="020B0604020202090204"/>
                <a:cs typeface="Arial" panose="020B0604020202090204"/>
                <a:sym typeface="Arial" panose="020B0604020202090204"/>
              </a:rPr>
              <a:t/>
            </a:r>
            <a:br>
              <a:rPr lang="en-US">
                <a:solidFill>
                  <a:srgbClr val="BE2033"/>
                </a:solidFill>
                <a:latin typeface="Arial" panose="020B0604020202090204"/>
                <a:ea typeface="Arial" panose="020B0604020202090204"/>
                <a:cs typeface="Arial" panose="020B0604020202090204"/>
                <a:sym typeface="Arial" panose="020B0604020202090204"/>
              </a:rPr>
            </a:br>
            <a:endParaRPr lang="en-US">
              <a:solidFill>
                <a:srgbClr val="BE2033"/>
              </a:solidFill>
              <a:latin typeface="Arial" panose="020B0604020202090204"/>
              <a:ea typeface="Arial" panose="020B0604020202090204"/>
              <a:cs typeface="Arial" panose="020B0604020202090204"/>
              <a:sym typeface="Arial" panose="020B0604020202090204"/>
            </a:endParaRPr>
          </a:p>
        </p:txBody>
      </p:sp>
      <p:sp>
        <p:nvSpPr>
          <p:cNvPr id="246" name="Google Shape;2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AF45EFB-FEA0-4024-88DD-C39847B69768}" type="datetime1">
              <a:rPr lang="en-US" smtClean="0"/>
              <a:pPr marL="0" lvl="0" indent="0" algn="l" rtl="0">
                <a:spcBef>
                  <a:spcPts val="0"/>
                </a:spcBef>
                <a:spcAft>
                  <a:spcPts val="0"/>
                </a:spcAft>
                <a:buNone/>
              </a:pPr>
              <a:t>4/11/2022</a:t>
            </a:fld>
            <a:endParaRPr/>
          </a:p>
        </p:txBody>
      </p:sp>
      <p:sp>
        <p:nvSpPr>
          <p:cNvPr id="247" name="Google Shape;2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48" name="Google Shape;2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lang="en-US"/>
          </a:p>
        </p:txBody>
      </p:sp>
      <p:sp>
        <p:nvSpPr>
          <p:cNvPr id="249" name="Google Shape;249;p17"/>
          <p:cNvSpPr txBox="1"/>
          <p:nvPr/>
        </p:nvSpPr>
        <p:spPr>
          <a:xfrm>
            <a:off x="457200" y="1359535"/>
            <a:ext cx="7844155" cy="1598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By comparing the predicted value and provided value we can identify how exactly our machine learning is working? and we can also plot that difference between the test value and predicted value using distplot() in seaborn</a:t>
            </a:r>
            <a:endParaRPr sz="1800" b="0" i="0" u="none" strike="noStrike" cap="none">
              <a:solidFill>
                <a:schemeClr val="dk1"/>
              </a:solidFill>
              <a:latin typeface="Times" panose="00000500000000020000"/>
              <a:ea typeface="Times" panose="00000500000000020000"/>
              <a:cs typeface="Times" panose="00000500000000020000"/>
              <a:sym typeface="Times" panose="00000500000000020000"/>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0" name="Google Shape;250;p17" descr="Screenshot 2021-11-10 at 9.35.46 AM"/>
          <p:cNvPicPr preferRelativeResize="0"/>
          <p:nvPr/>
        </p:nvPicPr>
        <p:blipFill rotWithShape="1">
          <a:blip r:embed="rId3"/>
          <a:srcRect t="299" r="41357"/>
          <a:stretch>
            <a:fillRect/>
          </a:stretch>
        </p:blipFill>
        <p:spPr>
          <a:xfrm>
            <a:off x="635000" y="2826385"/>
            <a:ext cx="3592195" cy="2964180"/>
          </a:xfrm>
          <a:prstGeom prst="rect">
            <a:avLst/>
          </a:prstGeom>
          <a:noFill/>
          <a:ln>
            <a:noFill/>
          </a:ln>
        </p:spPr>
      </p:pic>
      <p:pic>
        <p:nvPicPr>
          <p:cNvPr id="251" name="Google Shape;251;p17" descr="Screenshot 2021-11-09 at 3.21.48 PM"/>
          <p:cNvPicPr preferRelativeResize="0"/>
          <p:nvPr/>
        </p:nvPicPr>
        <p:blipFill rotWithShape="1">
          <a:blip r:embed="rId4"/>
          <a:srcRect/>
          <a:stretch>
            <a:fillRect/>
          </a:stretch>
        </p:blipFill>
        <p:spPr>
          <a:xfrm>
            <a:off x="4986020" y="2826385"/>
            <a:ext cx="3831590" cy="27355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BE2033"/>
              </a:buClr>
              <a:buSzPts val="3200"/>
              <a:buFont typeface="Arial" panose="020B0604020202090204"/>
              <a:buNone/>
            </a:pPr>
            <a:r>
              <a:rPr lang="en-US" sz="2800">
                <a:solidFill>
                  <a:srgbClr val="C00000"/>
                </a:solidFill>
                <a:latin typeface="Arial Regular" panose="020B0604020202090204" charset="0"/>
                <a:cs typeface="Arial Regular" panose="020B0604020202090204" charset="0"/>
              </a:rPr>
              <a:t>Performance Analysis</a:t>
            </a:r>
          </a:p>
        </p:txBody>
      </p:sp>
      <p:sp>
        <p:nvSpPr>
          <p:cNvPr id="257" name="Google Shape;25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0A5AB66-D6C4-46CD-9E85-25B7F8BF712A}" type="datetime1">
              <a:rPr lang="en-US" smtClean="0"/>
              <a:pPr marL="0" lvl="0" indent="0" algn="l" rtl="0">
                <a:spcBef>
                  <a:spcPts val="0"/>
                </a:spcBef>
                <a:spcAft>
                  <a:spcPts val="0"/>
                </a:spcAft>
                <a:buNone/>
              </a:pPr>
              <a:t>4/11/2022</a:t>
            </a:fld>
            <a:endParaRPr/>
          </a:p>
        </p:txBody>
      </p:sp>
      <p:sp>
        <p:nvSpPr>
          <p:cNvPr id="258" name="Google Shape;25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59" name="Google Shape;25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lang="en-US"/>
          </a:p>
        </p:txBody>
      </p:sp>
      <p:sp>
        <p:nvSpPr>
          <p:cNvPr id="260" name="Google Shape;260;p18"/>
          <p:cNvSpPr txBox="1"/>
          <p:nvPr/>
        </p:nvSpPr>
        <p:spPr>
          <a:xfrm>
            <a:off x="535940" y="1371600"/>
            <a:ext cx="8150225" cy="19367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Times" panose="00000500000000020000"/>
              <a:buNone/>
            </a:pPr>
            <a:r>
              <a:rPr lang="en-US" sz="2000" b="1">
                <a:solidFill>
                  <a:schemeClr val="dk1"/>
                </a:solidFill>
                <a:latin typeface="Arial Bold" panose="020B0604020202090204" charset="0"/>
                <a:ea typeface="Times" panose="00000500000000020000"/>
                <a:cs typeface="Arial Bold" panose="020B0604020202090204" charset="0"/>
                <a:sym typeface="Times" panose="00000500000000020000"/>
              </a:rPr>
              <a:t>Distplot()</a:t>
            </a:r>
            <a:endParaRPr sz="2000">
              <a:solidFill>
                <a:schemeClr val="dk1"/>
              </a:solidFill>
              <a:latin typeface="Arial" panose="020B0604020202090204" pitchFamily="34" charset="0"/>
              <a:ea typeface="Times" panose="00000500000000020000"/>
              <a:cs typeface="Arial" panose="020B0604020202090204" pitchFamily="34" charset="0"/>
              <a:sym typeface="Times" panose="00000500000000020000"/>
            </a:endParaRPr>
          </a:p>
          <a:p>
            <a:pPr marL="0" marR="0" lvl="0" indent="0" algn="l" rtl="0">
              <a:spcBef>
                <a:spcPts val="0"/>
              </a:spcBef>
              <a:spcAft>
                <a:spcPts val="0"/>
              </a:spcAft>
              <a:buClr>
                <a:schemeClr val="dk1"/>
              </a:buClr>
              <a:buSzPts val="1800"/>
              <a:buFont typeface="Calibri"/>
              <a:buNone/>
            </a:pPr>
            <a:endParaRPr sz="2000">
              <a:solidFill>
                <a:schemeClr val="dk1"/>
              </a:solidFill>
              <a:latin typeface="Arial" panose="020B0604020202090204" pitchFamily="34" charset="0"/>
              <a:ea typeface="Times" panose="00000500000000020000"/>
              <a:cs typeface="Arial" panose="020B0604020202090204" pitchFamily="34" charset="0"/>
              <a:sym typeface="Times" panose="00000500000000020000"/>
            </a:endParaRPr>
          </a:p>
          <a:p>
            <a:pPr marL="0" marR="0" lvl="0" indent="0" algn="l" rtl="0">
              <a:spcBef>
                <a:spcPts val="0"/>
              </a:spcBef>
              <a:spcAft>
                <a:spcPts val="0"/>
              </a:spcAft>
              <a:buClr>
                <a:schemeClr val="dk1"/>
              </a:buClr>
              <a:buSzPts val="1800"/>
              <a:buFont typeface="Times" panose="00000500000000020000"/>
              <a:buNone/>
            </a:pPr>
            <a:r>
              <a:rPr lang="en-US" sz="2000">
                <a:solidFill>
                  <a:schemeClr val="dk1"/>
                </a:solidFill>
                <a:latin typeface="Arial" panose="020B0604020202090204" pitchFamily="34" charset="0"/>
                <a:ea typeface="Times" panose="00000500000000020000"/>
                <a:cs typeface="Arial" panose="020B0604020202090204" pitchFamily="34" charset="0"/>
                <a:sym typeface="Times" panose="00000500000000020000"/>
              </a:rPr>
              <a:t>This function combines the matplotlib hist function (with automatic calculation of a good default bin size) with the seaborn </a:t>
            </a:r>
            <a:r>
              <a:rPr lang="en-US" sz="2000" u="sng">
                <a:solidFill>
                  <a:srgbClr val="BE2033"/>
                </a:solidFill>
                <a:latin typeface="Arial" panose="020B0604020202090204" pitchFamily="34" charset="0"/>
                <a:ea typeface="Times" panose="00000500000000020000"/>
                <a:cs typeface="Arial" panose="020B0604020202090204" pitchFamily="34" charset="0"/>
                <a:sym typeface="Times" panose="00000500000000020000"/>
                <a:hlinkClick r:id="rId3"/>
              </a:rPr>
              <a:t>kdeplot(</a:t>
            </a:r>
            <a:r>
              <a:rPr lang="en-US" sz="2000">
                <a:solidFill>
                  <a:schemeClr val="dk1"/>
                </a:solidFill>
                <a:latin typeface="Arial" panose="020B0604020202090204" pitchFamily="34" charset="0"/>
                <a:ea typeface="Times" panose="00000500000000020000"/>
                <a:cs typeface="Arial" panose="020B0604020202090204" pitchFamily="34" charset="0"/>
                <a:sym typeface="Times" panose="00000500000000020000"/>
              </a:rPr>
              <a:t>) and </a:t>
            </a:r>
            <a:r>
              <a:rPr lang="en-US" sz="2000" u="sng">
                <a:solidFill>
                  <a:srgbClr val="BE2033"/>
                </a:solidFill>
                <a:latin typeface="Arial" panose="020B0604020202090204" pitchFamily="34" charset="0"/>
                <a:ea typeface="Times" panose="00000500000000020000"/>
                <a:cs typeface="Arial" panose="020B0604020202090204" pitchFamily="34" charset="0"/>
                <a:sym typeface="Times" panose="00000500000000020000"/>
                <a:hlinkClick r:id="rId4"/>
              </a:rPr>
              <a:t>rugplot()</a:t>
            </a:r>
            <a:r>
              <a:rPr lang="en-US" sz="2000">
                <a:solidFill>
                  <a:schemeClr val="dk1"/>
                </a:solidFill>
                <a:latin typeface="Arial" panose="020B0604020202090204" pitchFamily="34" charset="0"/>
                <a:ea typeface="Times" panose="00000500000000020000"/>
                <a:cs typeface="Arial" panose="020B0604020202090204" pitchFamily="34" charset="0"/>
                <a:sym typeface="Times" panose="00000500000000020000"/>
              </a:rPr>
              <a:t> functions. It can also fit scipy.stats distributions and plot the estimated PDF over the data.</a:t>
            </a:r>
            <a:endParaRPr sz="2000">
              <a:solidFill>
                <a:schemeClr val="dk1"/>
              </a:solidFill>
              <a:latin typeface="Arial" panose="020B0604020202090204" pitchFamily="34" charset="0"/>
              <a:ea typeface="Calibri"/>
              <a:cs typeface="Arial" panose="020B0604020202090204" pitchFamily="34" charset="0"/>
              <a:sym typeface="Calibri"/>
            </a:endParaRPr>
          </a:p>
        </p:txBody>
      </p:sp>
      <p:pic>
        <p:nvPicPr>
          <p:cNvPr id="2" name="Picture 0" descr="Screenshot 2021-11-13 at 2.00.25 PM"/>
          <p:cNvPicPr>
            <a:picLocks noChangeAspect="1"/>
          </p:cNvPicPr>
          <p:nvPr/>
        </p:nvPicPr>
        <p:blipFill>
          <a:blip r:embed="rId5"/>
          <a:stretch>
            <a:fillRect/>
          </a:stretch>
        </p:blipFill>
        <p:spPr>
          <a:xfrm>
            <a:off x="1175385" y="3399790"/>
            <a:ext cx="6477000" cy="32010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BE2033"/>
              </a:buClr>
              <a:buSzPct val="100000"/>
              <a:buFont typeface="Arial" panose="020B0604020202090204"/>
              <a:buNone/>
            </a:pPr>
            <a:r>
              <a:rPr lang="en-US" sz="3200">
                <a:solidFill>
                  <a:srgbClr val="BE2033"/>
                </a:solidFill>
                <a:latin typeface="Arial" panose="020B0604020202090204"/>
                <a:ea typeface="Arial" panose="020B0604020202090204"/>
                <a:cs typeface="Arial" panose="020B0604020202090204"/>
                <a:sym typeface="Arial" panose="020B0604020202090204"/>
              </a:rPr>
              <a:t/>
            </a:r>
            <a:br>
              <a:rPr lang="en-US" sz="3200">
                <a:solidFill>
                  <a:srgbClr val="BE2033"/>
                </a:solidFill>
                <a:latin typeface="Arial" panose="020B0604020202090204"/>
                <a:ea typeface="Arial" panose="020B0604020202090204"/>
                <a:cs typeface="Arial" panose="020B0604020202090204"/>
                <a:sym typeface="Arial" panose="020B0604020202090204"/>
              </a:rPr>
            </a:br>
            <a:r>
              <a:rPr lang="en-US" sz="3200">
                <a:solidFill>
                  <a:srgbClr val="BE2033"/>
                </a:solidFill>
                <a:latin typeface="Arial" panose="020B0604020202090204"/>
                <a:ea typeface="Arial" panose="020B0604020202090204"/>
                <a:cs typeface="Arial" panose="020B0604020202090204"/>
                <a:sym typeface="Arial" panose="020B0604020202090204"/>
              </a:rPr>
              <a:t/>
            </a:r>
            <a:br>
              <a:rPr lang="en-US" sz="3200">
                <a:solidFill>
                  <a:srgbClr val="BE2033"/>
                </a:solidFill>
                <a:latin typeface="Arial" panose="020B0604020202090204"/>
                <a:ea typeface="Arial" panose="020B0604020202090204"/>
                <a:cs typeface="Arial" panose="020B0604020202090204"/>
                <a:sym typeface="Arial" panose="020B0604020202090204"/>
              </a:rPr>
            </a:br>
            <a:r>
              <a:rPr lang="en-US" sz="3200">
                <a:solidFill>
                  <a:srgbClr val="C00000"/>
                </a:solidFill>
                <a:latin typeface="Arial Regular" panose="020B0604020202090204" charset="0"/>
                <a:cs typeface="Arial Regular" panose="020B0604020202090204" charset="0"/>
                <a:sym typeface="+mn-ea"/>
              </a:rPr>
              <a:t>Performance Analysis</a:t>
            </a:r>
            <a:r>
              <a:rPr lang="en-US" sz="3200">
                <a:solidFill>
                  <a:srgbClr val="C00000"/>
                </a:solidFill>
                <a:latin typeface="Arial Regular" panose="020B0604020202090204" charset="0"/>
                <a:cs typeface="Arial Regular" panose="020B0604020202090204" charset="0"/>
              </a:rPr>
              <a:t/>
            </a:r>
            <a:br>
              <a:rPr lang="en-US" sz="3200">
                <a:solidFill>
                  <a:srgbClr val="C00000"/>
                </a:solidFill>
                <a:latin typeface="Arial Regular" panose="020B0604020202090204" charset="0"/>
                <a:cs typeface="Arial Regular" panose="020B0604020202090204" charset="0"/>
              </a:rPr>
            </a:br>
            <a:r>
              <a:rPr lang="en-US"/>
              <a:t/>
            </a:r>
            <a:br>
              <a:rPr lang="en-US"/>
            </a:br>
            <a:endParaRPr lang="en-US"/>
          </a:p>
        </p:txBody>
      </p:sp>
      <p:sp>
        <p:nvSpPr>
          <p:cNvPr id="267" name="Google Shape;267;p1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Clr>
                <a:schemeClr val="dk1"/>
              </a:buClr>
              <a:buSzPts val="2000"/>
              <a:buFont typeface="Noto Sans Symbols"/>
              <a:buChar char="⮚"/>
            </a:pPr>
            <a:r>
              <a:rPr lang="en-US" sz="2000">
                <a:latin typeface="Arial Regular" panose="020B0604020202090204" charset="0"/>
                <a:ea typeface="Times" panose="00000500000000020000"/>
                <a:cs typeface="Arial Regular" panose="020B0604020202090204" charset="0"/>
                <a:sym typeface="Times" panose="00000500000000020000"/>
              </a:rPr>
              <a:t>Root Mean Square Error (RMSE) is the standard deviation of the residuals (prediction errors). Residuals are a measure of how far from the regression line data points are; RMSE is a measure of how spread out these residuals are.</a:t>
            </a:r>
            <a:r>
              <a:rPr lang="en-US" sz="2000">
                <a:latin typeface="Times" panose="00000500000000020000"/>
                <a:ea typeface="Times" panose="00000500000000020000"/>
                <a:cs typeface="Times" panose="00000500000000020000"/>
                <a:sym typeface="Times" panose="00000500000000020000"/>
              </a:rPr>
              <a:t> </a:t>
            </a:r>
            <a:endParaRPr>
              <a:latin typeface="Times" panose="00000500000000020000"/>
              <a:ea typeface="Times" panose="00000500000000020000"/>
              <a:cs typeface="Times" panose="00000500000000020000"/>
              <a:sym typeface="Times" panose="00000500000000020000"/>
            </a:endParaRPr>
          </a:p>
          <a:p>
            <a:pPr marL="342900" lvl="0" indent="-139700" algn="l" rtl="0">
              <a:spcBef>
                <a:spcPts val="640"/>
              </a:spcBef>
              <a:spcAft>
                <a:spcPts val="0"/>
              </a:spcAft>
              <a:buClr>
                <a:schemeClr val="dk1"/>
              </a:buClr>
              <a:buSzPts val="3200"/>
              <a:buNone/>
            </a:pPr>
            <a:endParaRPr/>
          </a:p>
        </p:txBody>
      </p:sp>
      <p:sp>
        <p:nvSpPr>
          <p:cNvPr id="268" name="Google Shape;26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8118464-3D09-466E-B255-B8694B2E60A9}" type="datetime1">
              <a:rPr lang="en-US" smtClean="0"/>
              <a:pPr marL="0" lvl="0" indent="0" algn="l" rtl="0">
                <a:spcBef>
                  <a:spcPts val="0"/>
                </a:spcBef>
                <a:spcAft>
                  <a:spcPts val="0"/>
                </a:spcAft>
                <a:buNone/>
              </a:pPr>
              <a:t>4/11/2022</a:t>
            </a:fld>
            <a:endParaRPr/>
          </a:p>
        </p:txBody>
      </p:sp>
      <p:sp>
        <p:nvSpPr>
          <p:cNvPr id="269" name="Google Shape;26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70" name="Google Shape;27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lang="en-US"/>
          </a:p>
        </p:txBody>
      </p:sp>
      <p:pic>
        <p:nvPicPr>
          <p:cNvPr id="271" name="Google Shape;271;p19" descr="Screenshot 2021-11-09 at 8.23.39 PM"/>
          <p:cNvPicPr preferRelativeResize="0"/>
          <p:nvPr/>
        </p:nvPicPr>
        <p:blipFill rotWithShape="1">
          <a:blip r:embed="rId3"/>
          <a:srcRect/>
          <a:stretch>
            <a:fillRect/>
          </a:stretch>
        </p:blipFill>
        <p:spPr>
          <a:xfrm>
            <a:off x="726440" y="2757269"/>
            <a:ext cx="7207738" cy="1927274"/>
          </a:xfrm>
          <a:prstGeom prst="rect">
            <a:avLst/>
          </a:prstGeom>
          <a:noFill/>
          <a:ln>
            <a:noFill/>
          </a:ln>
        </p:spPr>
      </p:pic>
      <p:pic>
        <p:nvPicPr>
          <p:cNvPr id="9" name="Picture 8" descr="rrr.PNG"/>
          <p:cNvPicPr>
            <a:picLocks noChangeAspect="1"/>
          </p:cNvPicPr>
          <p:nvPr/>
        </p:nvPicPr>
        <p:blipFill>
          <a:blip r:embed="rId4"/>
          <a:stretch>
            <a:fillRect/>
          </a:stretch>
        </p:blipFill>
        <p:spPr>
          <a:xfrm>
            <a:off x="1659988" y="4697521"/>
            <a:ext cx="5739618" cy="895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02FA058-EC41-43EF-8604-3F56533D7E93}" type="datetime1">
              <a:rPr lang="en-US" smtClean="0"/>
              <a:pPr marL="0" lvl="0" indent="0" algn="l" rtl="0">
                <a:spcBef>
                  <a:spcPts val="0"/>
                </a:spcBef>
                <a:spcAft>
                  <a:spcPts val="0"/>
                </a:spcAft>
                <a:buNone/>
              </a:pPr>
              <a:t>4/11/2022</a:t>
            </a:fld>
            <a:endParaRPr/>
          </a:p>
        </p:txBody>
      </p:sp>
      <p:sp>
        <p:nvSpPr>
          <p:cNvPr id="277" name="Google Shape;27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78" name="Google Shape;27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lang="en-US"/>
          </a:p>
        </p:txBody>
      </p:sp>
      <p:sp>
        <p:nvSpPr>
          <p:cNvPr id="279" name="Google Shape;279;p20"/>
          <p:cNvSpPr txBox="1">
            <a:spLocks noGrp="1"/>
          </p:cNvSpPr>
          <p:nvPr>
            <p:ph type="title"/>
          </p:nvPr>
        </p:nvSpPr>
        <p:spPr>
          <a:xfrm>
            <a:off x="533400" y="38100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panose="020B0604020202090204"/>
              <a:buNone/>
            </a:pPr>
            <a:r>
              <a:rPr lang="en-US">
                <a:latin typeface="Arial" panose="020B0604020202090204"/>
                <a:ea typeface="Arial" panose="020B0604020202090204"/>
                <a:cs typeface="Arial" panose="020B0604020202090204"/>
                <a:sym typeface="Arial" panose="020B0604020202090204"/>
              </a:rPr>
              <a:t/>
            </a:r>
            <a:br>
              <a:rPr lang="en-US">
                <a:latin typeface="Arial" panose="020B0604020202090204"/>
                <a:ea typeface="Arial" panose="020B0604020202090204"/>
                <a:cs typeface="Arial" panose="020B0604020202090204"/>
                <a:sym typeface="Arial" panose="020B0604020202090204"/>
              </a:rPr>
            </a:br>
            <a:r>
              <a:rPr lang="en-US" sz="2800">
                <a:solidFill>
                  <a:srgbClr val="C00000"/>
                </a:solidFill>
                <a:latin typeface="Arial" panose="020B0604020202090204"/>
                <a:ea typeface="Arial" panose="020B0604020202090204"/>
                <a:cs typeface="Arial" panose="020B0604020202090204"/>
                <a:sym typeface="Arial" panose="020B0604020202090204"/>
              </a:rPr>
              <a:t>Conclusion</a:t>
            </a:r>
            <a:r>
              <a:rPr lang="en-US">
                <a:latin typeface="Arial" panose="020B0604020202090204"/>
                <a:ea typeface="Arial" panose="020B0604020202090204"/>
                <a:cs typeface="Arial" panose="020B0604020202090204"/>
                <a:sym typeface="Arial" panose="020B0604020202090204"/>
              </a:rPr>
              <a:t/>
            </a:r>
            <a:br>
              <a:rPr lang="en-US">
                <a:latin typeface="Arial" panose="020B0604020202090204"/>
                <a:ea typeface="Arial" panose="020B0604020202090204"/>
                <a:cs typeface="Arial" panose="020B0604020202090204"/>
                <a:sym typeface="Arial" panose="020B0604020202090204"/>
              </a:rPr>
            </a:br>
            <a:endParaRPr>
              <a:latin typeface="Arial" panose="020B0604020202090204"/>
              <a:ea typeface="Arial" panose="020B0604020202090204"/>
              <a:cs typeface="Arial" panose="020B0604020202090204"/>
              <a:sym typeface="Arial" panose="020B0604020202090204"/>
            </a:endParaRPr>
          </a:p>
        </p:txBody>
      </p:sp>
      <p:sp>
        <p:nvSpPr>
          <p:cNvPr id="280" name="Google Shape;280;p20"/>
          <p:cNvSpPr txBox="1">
            <a:spLocks noGrp="1"/>
          </p:cNvSpPr>
          <p:nvPr>
            <p:ph type="body" idx="1"/>
          </p:nvPr>
        </p:nvSpPr>
        <p:spPr>
          <a:xfrm>
            <a:off x="533400" y="1676400"/>
            <a:ext cx="8229600" cy="4525963"/>
          </a:xfrm>
          <a:prstGeom prst="rect">
            <a:avLst/>
          </a:prstGeom>
          <a:noFill/>
          <a:ln>
            <a:noFill/>
          </a:ln>
        </p:spPr>
        <p:txBody>
          <a:bodyPr spcFirstLastPara="1" wrap="square" lIns="91425" tIns="45700" rIns="91425" bIns="45700" anchor="t" anchorCtr="0">
            <a:normAutofit fontScale="90000" lnSpcReduction="10000"/>
          </a:bodyPr>
          <a:lstStyle/>
          <a:p>
            <a:pPr marL="285750" lvl="0" indent="-285750" algn="l" rtl="0">
              <a:spcBef>
                <a:spcPts val="0"/>
              </a:spcBef>
              <a:spcAft>
                <a:spcPts val="0"/>
              </a:spcAft>
              <a:buClr>
                <a:schemeClr val="dk1"/>
              </a:buClr>
              <a:buSzPct val="100000"/>
              <a:buFont typeface="Noto Sans Symbols"/>
              <a:buChar char="⮚"/>
            </a:pPr>
            <a:r>
              <a:rPr lang="en-US" sz="2000" dirty="0">
                <a:latin typeface="Arial Regular" panose="020B0604020202090204" charset="0"/>
                <a:ea typeface="Times" panose="00000500000000020000"/>
                <a:cs typeface="Arial Regular" panose="020B0604020202090204" charset="0"/>
                <a:sym typeface="Times" panose="00000500000000020000"/>
              </a:rPr>
              <a:t>Multiple linear regression is used to evaluate predictors for a continuously distributed outcome variable. The procedure calculates coefficients for each of the independent variables (predictors) that best agree with the observed data in the sample.</a:t>
            </a:r>
            <a:endParaRPr sz="2000">
              <a:latin typeface="Arial Regular" panose="020B0604020202090204" charset="0"/>
              <a:ea typeface="Times" panose="00000500000000020000"/>
              <a:cs typeface="Arial Regular" panose="020B0604020202090204" charset="0"/>
              <a:sym typeface="Times" panose="00000500000000020000"/>
            </a:endParaRPr>
          </a:p>
          <a:p>
            <a:pPr marL="342900" lvl="0" indent="-236220" algn="l" rtl="0">
              <a:spcBef>
                <a:spcPts val="335"/>
              </a:spcBef>
              <a:spcAft>
                <a:spcPts val="0"/>
              </a:spcAft>
              <a:buClr>
                <a:schemeClr val="dk1"/>
              </a:buClr>
              <a:buSzPct val="100000"/>
              <a:buNone/>
            </a:pPr>
            <a:endParaRPr sz="2000">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335"/>
              </a:spcBef>
              <a:spcAft>
                <a:spcPts val="0"/>
              </a:spcAft>
              <a:buClr>
                <a:schemeClr val="dk1"/>
              </a:buClr>
              <a:buSzPct val="100000"/>
              <a:buFont typeface="Noto Sans Symbols"/>
              <a:buChar char="⮚"/>
            </a:pPr>
            <a:r>
              <a:rPr lang="en-US" sz="2000" dirty="0">
                <a:latin typeface="Arial Regular" panose="020B0604020202090204" charset="0"/>
                <a:ea typeface="Times" panose="00000500000000020000"/>
                <a:cs typeface="Arial Regular" panose="020B0604020202090204" charset="0"/>
                <a:sym typeface="Times" panose="00000500000000020000"/>
              </a:rPr>
              <a:t>The primary aim of this project is to use these machine learning techniques and curate them into ML model which can then serve the </a:t>
            </a:r>
            <a:r>
              <a:rPr lang="en-US" sz="2000" dirty="0" err="1">
                <a:latin typeface="Arial Regular" panose="020B0604020202090204" charset="0"/>
                <a:ea typeface="Times" panose="00000500000000020000"/>
                <a:cs typeface="Arial Regular" panose="020B0604020202090204" charset="0"/>
                <a:sym typeface="Times" panose="00000500000000020000"/>
              </a:rPr>
              <a:t>users.The</a:t>
            </a:r>
            <a:r>
              <a:rPr lang="en-US" sz="2000" dirty="0">
                <a:latin typeface="Arial Regular" panose="020B0604020202090204" charset="0"/>
                <a:ea typeface="Times" panose="00000500000000020000"/>
                <a:cs typeface="Arial Regular" panose="020B0604020202090204" charset="0"/>
                <a:sym typeface="Times" panose="00000500000000020000"/>
              </a:rPr>
              <a:t> main objective of a Buyer is to search for their dream house which has all the amenities they need.</a:t>
            </a:r>
            <a:endParaRPr sz="2000">
              <a:latin typeface="Arial Regular" panose="020B0604020202090204" charset="0"/>
              <a:ea typeface="Times" panose="00000500000000020000"/>
              <a:cs typeface="Arial Regular" panose="020B0604020202090204" charset="0"/>
              <a:sym typeface="Times" panose="00000500000000020000"/>
            </a:endParaRPr>
          </a:p>
          <a:p>
            <a:pPr marL="342900" lvl="0" indent="0" algn="l" rtl="0">
              <a:spcBef>
                <a:spcPts val="335"/>
              </a:spcBef>
              <a:spcAft>
                <a:spcPts val="0"/>
              </a:spcAft>
              <a:buClr>
                <a:schemeClr val="dk1"/>
              </a:buClr>
              <a:buSzPct val="100000"/>
              <a:buFont typeface="Noto Sans Symbols"/>
              <a:buNone/>
            </a:pPr>
            <a:endParaRPr sz="2000">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335"/>
              </a:spcBef>
              <a:spcAft>
                <a:spcPts val="0"/>
              </a:spcAft>
              <a:buClr>
                <a:schemeClr val="dk1"/>
              </a:buClr>
              <a:buSzPct val="100000"/>
              <a:buFont typeface="Noto Sans Symbols"/>
              <a:buChar char="⮚"/>
            </a:pPr>
            <a:r>
              <a:rPr lang="en-US" sz="2000" dirty="0">
                <a:latin typeface="Arial Regular" panose="020B0604020202090204" charset="0"/>
                <a:ea typeface="Times" panose="00000500000000020000"/>
                <a:cs typeface="Arial Regular" panose="020B0604020202090204" charset="0"/>
                <a:sym typeface="Times" panose="00000500000000020000"/>
              </a:rPr>
              <a:t>Finally we build an ML model which can predict the price of a house  with our required </a:t>
            </a:r>
            <a:r>
              <a:rPr lang="en-US" sz="2000" dirty="0" err="1">
                <a:latin typeface="Arial Regular" panose="020B0604020202090204" charset="0"/>
                <a:ea typeface="Times" panose="00000500000000020000"/>
                <a:cs typeface="Arial Regular" panose="020B0604020202090204" charset="0"/>
                <a:sym typeface="Times" panose="00000500000000020000"/>
              </a:rPr>
              <a:t>parameters.And</a:t>
            </a:r>
            <a:r>
              <a:rPr lang="en-US" sz="2000" dirty="0">
                <a:latin typeface="Arial Regular" panose="020B0604020202090204" charset="0"/>
                <a:ea typeface="Times" panose="00000500000000020000"/>
                <a:cs typeface="Arial Regular" panose="020B0604020202090204" charset="0"/>
                <a:sym typeface="Times" panose="00000500000000020000"/>
              </a:rPr>
              <a:t> our model got 58% of r2 </a:t>
            </a:r>
            <a:r>
              <a:rPr lang="en-US" sz="2000" dirty="0" err="1">
                <a:latin typeface="Arial Regular" panose="020B0604020202090204" charset="0"/>
                <a:ea typeface="Times" panose="00000500000000020000"/>
                <a:cs typeface="Arial Regular" panose="020B0604020202090204" charset="0"/>
                <a:sym typeface="Times" panose="00000500000000020000"/>
              </a:rPr>
              <a:t>score,which</a:t>
            </a:r>
            <a:r>
              <a:rPr lang="en-US" sz="2000" dirty="0">
                <a:latin typeface="Arial Regular" panose="020B0604020202090204" charset="0"/>
                <a:ea typeface="Times" panose="00000500000000020000"/>
                <a:cs typeface="Arial Regular" panose="020B0604020202090204" charset="0"/>
                <a:sym typeface="Times" panose="00000500000000020000"/>
              </a:rPr>
              <a:t> is a good model </a:t>
            </a:r>
            <a:endParaRPr sz="2000">
              <a:latin typeface="Arial Regular" panose="020B0604020202090204" charset="0"/>
              <a:ea typeface="Times" panose="00000500000000020000"/>
              <a:cs typeface="Arial Regular" panose="020B0604020202090204" charset="0"/>
              <a:sym typeface="Times" panose="00000500000000020000"/>
            </a:endParaRPr>
          </a:p>
          <a:p>
            <a:pPr marL="285750" lvl="0" indent="-179070" algn="l" rtl="0">
              <a:spcBef>
                <a:spcPts val="335"/>
              </a:spcBef>
              <a:spcAft>
                <a:spcPts val="0"/>
              </a:spcAft>
              <a:buClr>
                <a:schemeClr val="dk1"/>
              </a:buClr>
              <a:buSzPct val="100000"/>
              <a:buFont typeface="Noto Sans Symbols"/>
              <a:buNone/>
            </a:pPr>
            <a:endParaRPr sz="2000">
              <a:latin typeface="Arial Regular" panose="020B0604020202090204" charset="0"/>
              <a:ea typeface="Times" panose="00000500000000020000"/>
              <a:cs typeface="Arial Regular" panose="020B0604020202090204" charset="0"/>
              <a:sym typeface="Times" panose="00000500000000020000"/>
            </a:endParaRPr>
          </a:p>
          <a:p>
            <a:pPr marL="285750" lvl="0" indent="-285750" algn="l" rtl="0">
              <a:spcBef>
                <a:spcPts val="335"/>
              </a:spcBef>
              <a:spcAft>
                <a:spcPts val="0"/>
              </a:spcAft>
              <a:buClr>
                <a:schemeClr val="dk1"/>
              </a:buClr>
              <a:buSzPct val="100000"/>
              <a:buFont typeface="Noto Sans Symbols"/>
              <a:buChar char="⮚"/>
            </a:pPr>
            <a:r>
              <a:rPr lang="en-US" sz="2000" dirty="0">
                <a:latin typeface="Arial Regular" panose="020B0604020202090204" charset="0"/>
                <a:ea typeface="Times" panose="00000500000000020000"/>
                <a:cs typeface="Arial Regular" panose="020B0604020202090204" charset="0"/>
                <a:sym typeface="Times" panose="00000500000000020000"/>
              </a:rPr>
              <a:t>Our objective of predicting the last variable of the dataset got </a:t>
            </a:r>
            <a:r>
              <a:rPr lang="en-US" sz="2000" dirty="0" err="1">
                <a:latin typeface="Arial Regular" panose="020B0604020202090204" charset="0"/>
                <a:ea typeface="Times" panose="00000500000000020000"/>
                <a:cs typeface="Arial Regular" panose="020B0604020202090204" charset="0"/>
                <a:sym typeface="Times" panose="00000500000000020000"/>
              </a:rPr>
              <a:t>achieved.our</a:t>
            </a:r>
            <a:r>
              <a:rPr lang="en-US" sz="2000" dirty="0">
                <a:latin typeface="Arial Regular" panose="020B0604020202090204" charset="0"/>
                <a:ea typeface="Times" panose="00000500000000020000"/>
                <a:cs typeface="Arial Regular" panose="020B0604020202090204" charset="0"/>
                <a:sym typeface="Times" panose="00000500000000020000"/>
              </a:rPr>
              <a:t> aim of predicting real estate house price using machine learning algorithm is </a:t>
            </a:r>
            <a:r>
              <a:rPr lang="en-US" sz="2000" dirty="0" err="1">
                <a:latin typeface="Arial Regular" panose="020B0604020202090204" charset="0"/>
                <a:ea typeface="Times" panose="00000500000000020000"/>
                <a:cs typeface="Arial Regular" panose="020B0604020202090204" charset="0"/>
                <a:sym typeface="Times" panose="00000500000000020000"/>
              </a:rPr>
              <a:t>succesfully</a:t>
            </a:r>
            <a:r>
              <a:rPr lang="en-US" sz="2000" dirty="0">
                <a:latin typeface="Arial Regular" panose="020B0604020202090204" charset="0"/>
                <a:ea typeface="Times" panose="00000500000000020000"/>
                <a:cs typeface="Arial Regular" panose="020B0604020202090204" charset="0"/>
                <a:sym typeface="Times" panose="00000500000000020000"/>
              </a:rPr>
              <a:t> completed.</a:t>
            </a:r>
            <a:endParaRPr sz="2000">
              <a:latin typeface="Arial Regular" panose="020B0604020202090204" charset="0"/>
              <a:ea typeface="Times" panose="00000500000000020000"/>
              <a:cs typeface="Arial Regular" panose="020B0604020202090204" charset="0"/>
              <a:sym typeface="Times" panose="00000500000000020000"/>
            </a:endParaRPr>
          </a:p>
          <a:p>
            <a:pPr marL="342900" lvl="0" indent="-236220" algn="l" rtl="0">
              <a:lnSpc>
                <a:spcPct val="150000"/>
              </a:lnSpc>
              <a:spcBef>
                <a:spcPts val="335"/>
              </a:spcBef>
              <a:spcAft>
                <a:spcPts val="0"/>
              </a:spcAft>
              <a:buClr>
                <a:schemeClr val="dk1"/>
              </a:buClr>
              <a:buSzPct val="100000"/>
              <a:buNone/>
            </a:pPr>
            <a:endParaRPr sz="2800">
              <a:latin typeface="Arial" panose="020B0604020202090204"/>
              <a:ea typeface="Arial" panose="020B0604020202090204"/>
              <a:cs typeface="Arial" panose="020B0604020202090204"/>
              <a:sym typeface="Arial" panose="020B0604020202090204"/>
            </a:endParaRPr>
          </a:p>
          <a:p>
            <a:pPr marL="342900" lvl="0" indent="-220980" algn="l" rtl="0">
              <a:spcBef>
                <a:spcPts val="385"/>
              </a:spcBef>
              <a:spcAft>
                <a:spcPts val="0"/>
              </a:spcAft>
              <a:buClr>
                <a:schemeClr val="dk1"/>
              </a:buClr>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8954A11-C692-4832-986B-3B10AABD21BE}" type="datetime1">
              <a:rPr lang="en-US" smtClean="0"/>
              <a:pPr marL="0" lvl="0" indent="0" algn="l" rtl="0">
                <a:spcBef>
                  <a:spcPts val="0"/>
                </a:spcBef>
                <a:spcAft>
                  <a:spcPts val="0"/>
                </a:spcAft>
                <a:buNone/>
              </a:pPr>
              <a:t>4/11/2022</a:t>
            </a:fld>
            <a:endParaRPr/>
          </a:p>
        </p:txBody>
      </p:sp>
      <p:sp>
        <p:nvSpPr>
          <p:cNvPr id="286" name="Google Shape;28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287" name="Google Shape;28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lang="en-US"/>
          </a:p>
        </p:txBody>
      </p:sp>
      <p:sp>
        <p:nvSpPr>
          <p:cNvPr id="288" name="Google Shape;288;p21"/>
          <p:cNvSpPr txBox="1"/>
          <p:nvPr/>
        </p:nvSpPr>
        <p:spPr>
          <a:xfrm>
            <a:off x="286385" y="316865"/>
            <a:ext cx="82296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000"/>
              <a:buFont typeface="Calibri"/>
              <a:buNone/>
            </a:pPr>
            <a:endParaRPr sz="4000">
              <a:solidFill>
                <a:srgbClr val="C00000"/>
              </a:solidFill>
              <a:latin typeface="Arial" panose="020B0604020202090204"/>
              <a:ea typeface="Arial" panose="020B0604020202090204"/>
              <a:cs typeface="Arial" panose="020B0604020202090204"/>
              <a:sym typeface="Arial" panose="020B0604020202090204"/>
            </a:endParaRPr>
          </a:p>
          <a:p>
            <a:pPr marL="0" marR="0" lvl="0" indent="0" algn="l" rtl="0">
              <a:spcBef>
                <a:spcPts val="0"/>
              </a:spcBef>
              <a:spcAft>
                <a:spcPts val="0"/>
              </a:spcAft>
              <a:buClr>
                <a:srgbClr val="C00000"/>
              </a:buClr>
              <a:buSzPts val="40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References</a:t>
            </a:r>
            <a:r>
              <a:rPr lang="en-US" sz="4000">
                <a:solidFill>
                  <a:schemeClr val="dk1"/>
                </a:solidFill>
                <a:latin typeface="Arial" panose="020B0604020202090204"/>
                <a:ea typeface="Arial" panose="020B0604020202090204"/>
                <a:cs typeface="Arial" panose="020B0604020202090204"/>
                <a:sym typeface="Arial" panose="020B0604020202090204"/>
              </a:rPr>
              <a:t/>
            </a:r>
            <a:br>
              <a:rPr lang="en-US" sz="4000">
                <a:solidFill>
                  <a:schemeClr val="dk1"/>
                </a:solidFill>
                <a:latin typeface="Arial" panose="020B0604020202090204"/>
                <a:ea typeface="Arial" panose="020B0604020202090204"/>
                <a:cs typeface="Arial" panose="020B0604020202090204"/>
                <a:sym typeface="Arial" panose="020B0604020202090204"/>
              </a:rPr>
            </a:br>
            <a:endParaRPr sz="4000">
              <a:solidFill>
                <a:schemeClr val="dk1"/>
              </a:solidFill>
              <a:latin typeface="Arial" panose="020B0604020202090204"/>
              <a:ea typeface="Arial" panose="020B0604020202090204"/>
              <a:cs typeface="Arial" panose="020B0604020202090204"/>
              <a:sym typeface="Arial" panose="020B0604020202090204"/>
            </a:endParaRPr>
          </a:p>
        </p:txBody>
      </p:sp>
      <p:sp>
        <p:nvSpPr>
          <p:cNvPr id="289" name="Google Shape;289;p21"/>
          <p:cNvSpPr txBox="1"/>
          <p:nvPr/>
        </p:nvSpPr>
        <p:spPr>
          <a:xfrm>
            <a:off x="514350" y="1289050"/>
            <a:ext cx="8433435" cy="507619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dirty="0" err="1">
                <a:solidFill>
                  <a:schemeClr val="dk1"/>
                </a:solidFill>
                <a:latin typeface="Arial Regular" panose="020B0604020202090204" charset="0"/>
                <a:ea typeface="Calibri"/>
                <a:cs typeface="Arial Regular" panose="020B0604020202090204" charset="0"/>
                <a:sym typeface="Calibri"/>
              </a:rPr>
              <a:t>Adichie</a:t>
            </a:r>
            <a:r>
              <a:rPr lang="en-US" sz="1800" dirty="0">
                <a:solidFill>
                  <a:schemeClr val="dk1"/>
                </a:solidFill>
                <a:latin typeface="Arial Regular" panose="020B0604020202090204" charset="0"/>
                <a:ea typeface="Calibri"/>
                <a:cs typeface="Arial Regular" panose="020B0604020202090204" charset="0"/>
                <a:sym typeface="Calibri"/>
              </a:rPr>
              <a:t>, J. N. [1967], “Estimates of regression parameters based on rank tests,” Ann. Math. Stat., 38, 894–904.</a:t>
            </a: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Arial Regular" panose="020B0604020202090204" charset="0"/>
                <a:ea typeface="Calibri"/>
                <a:cs typeface="Arial Regular" panose="020B0604020202090204" charset="0"/>
                <a:sym typeface="Calibri"/>
              </a:rPr>
              <a:t>Allen, D. M. [1971], “Mean square error of prediction as a criterion for selecting variables,” </a:t>
            </a:r>
            <a:r>
              <a:rPr lang="en-US" sz="1800" dirty="0" err="1">
                <a:solidFill>
                  <a:schemeClr val="dk1"/>
                </a:solidFill>
                <a:latin typeface="Arial Regular" panose="020B0604020202090204" charset="0"/>
                <a:ea typeface="Calibri"/>
                <a:cs typeface="Arial Regular" panose="020B0604020202090204" charset="0"/>
                <a:sym typeface="Calibri"/>
              </a:rPr>
              <a:t>Technometrics</a:t>
            </a:r>
            <a:r>
              <a:rPr lang="en-US" sz="1800" dirty="0">
                <a:solidFill>
                  <a:schemeClr val="dk1"/>
                </a:solidFill>
                <a:latin typeface="Arial Regular" panose="020B0604020202090204" charset="0"/>
                <a:ea typeface="Calibri"/>
                <a:cs typeface="Arial Regular" panose="020B0604020202090204" charset="0"/>
                <a:sym typeface="Calibri"/>
              </a:rPr>
              <a:t>, 13, 469–475.</a:t>
            </a: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err="1">
                <a:solidFill>
                  <a:schemeClr val="dk1"/>
                </a:solidFill>
                <a:latin typeface="Arial Regular" panose="020B0604020202090204" charset="0"/>
                <a:ea typeface="Calibri"/>
                <a:cs typeface="Arial Regular" panose="020B0604020202090204" charset="0"/>
                <a:sym typeface="Calibri"/>
              </a:rPr>
              <a:t>Numpy</a:t>
            </a:r>
            <a:r>
              <a:rPr lang="en-US" sz="1800" dirty="0">
                <a:solidFill>
                  <a:schemeClr val="dk1"/>
                </a:solidFill>
                <a:latin typeface="Arial Regular" panose="020B0604020202090204" charset="0"/>
                <a:ea typeface="Calibri"/>
                <a:cs typeface="Arial Regular" panose="020B0604020202090204" charset="0"/>
                <a:sym typeface="Calibri"/>
              </a:rPr>
              <a:t> </a:t>
            </a:r>
            <a:r>
              <a:rPr lang="en-US" sz="1800" dirty="0" err="1">
                <a:solidFill>
                  <a:schemeClr val="dk1"/>
                </a:solidFill>
                <a:latin typeface="Arial Regular" panose="020B0604020202090204" charset="0"/>
                <a:ea typeface="Calibri"/>
                <a:cs typeface="Arial Regular" panose="020B0604020202090204" charset="0"/>
                <a:sym typeface="Calibri"/>
              </a:rPr>
              <a:t>reference;https</a:t>
            </a:r>
            <a:r>
              <a:rPr lang="en-US" sz="1800" dirty="0">
                <a:solidFill>
                  <a:schemeClr val="dk1"/>
                </a:solidFill>
                <a:latin typeface="Arial Regular" panose="020B0604020202090204" charset="0"/>
                <a:ea typeface="Calibri"/>
                <a:cs typeface="Arial Regular" panose="020B0604020202090204" charset="0"/>
                <a:sym typeface="Calibri"/>
              </a:rPr>
              <a:t>://</a:t>
            </a:r>
            <a:r>
              <a:rPr lang="en-US" sz="1800" dirty="0" err="1">
                <a:solidFill>
                  <a:schemeClr val="dk1"/>
                </a:solidFill>
                <a:latin typeface="Arial Regular" panose="020B0604020202090204" charset="0"/>
                <a:ea typeface="Calibri"/>
                <a:cs typeface="Arial Regular" panose="020B0604020202090204" charset="0"/>
                <a:sym typeface="Calibri"/>
              </a:rPr>
              <a:t>numpy.org</a:t>
            </a:r>
            <a:r>
              <a:rPr lang="en-US" sz="1800" dirty="0">
                <a:solidFill>
                  <a:schemeClr val="dk1"/>
                </a:solidFill>
                <a:latin typeface="Arial Regular" panose="020B0604020202090204" charset="0"/>
                <a:ea typeface="Calibri"/>
                <a:cs typeface="Arial Regular" panose="020B0604020202090204" charset="0"/>
                <a:sym typeface="Calibri"/>
              </a:rPr>
              <a:t>/doc/1.20/user/</a:t>
            </a:r>
            <a:r>
              <a:rPr lang="en-US" sz="1800" dirty="0" err="1">
                <a:solidFill>
                  <a:schemeClr val="dk1"/>
                </a:solidFill>
                <a:latin typeface="Arial Regular" panose="020B0604020202090204" charset="0"/>
                <a:ea typeface="Calibri"/>
                <a:cs typeface="Arial Regular" panose="020B0604020202090204" charset="0"/>
                <a:sym typeface="Calibri"/>
              </a:rPr>
              <a:t>index.html</a:t>
            </a: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err="1">
                <a:solidFill>
                  <a:schemeClr val="dk1"/>
                </a:solidFill>
                <a:latin typeface="Arial Regular" panose="020B0604020202090204" charset="0"/>
                <a:ea typeface="Calibri"/>
                <a:cs typeface="Arial Regular" panose="020B0604020202090204" charset="0"/>
                <a:sym typeface="Calibri"/>
              </a:rPr>
              <a:t>Matplotlib</a:t>
            </a:r>
            <a:r>
              <a:rPr lang="en-US" sz="1800" dirty="0">
                <a:solidFill>
                  <a:schemeClr val="dk1"/>
                </a:solidFill>
                <a:latin typeface="Arial Regular" panose="020B0604020202090204" charset="0"/>
                <a:ea typeface="Calibri"/>
                <a:cs typeface="Arial Regular" panose="020B0604020202090204" charset="0"/>
                <a:sym typeface="Calibri"/>
              </a:rPr>
              <a:t> references;</a:t>
            </a:r>
            <a:r>
              <a:rPr lang="en-US" sz="1800" dirty="0">
                <a:solidFill>
                  <a:srgbClr val="302D31"/>
                </a:solidFill>
                <a:latin typeface="Arial Regular" panose="020B0604020202090204" charset="0"/>
                <a:ea typeface="Calibri"/>
                <a:cs typeface="Arial Regular" panose="020B0604020202090204" charset="0"/>
                <a:sym typeface="Calibri"/>
              </a:rPr>
              <a:t>  </a:t>
            </a:r>
            <a:r>
              <a:rPr lang="en-US" sz="1800" dirty="0">
                <a:solidFill>
                  <a:schemeClr val="dk1"/>
                </a:solidFill>
                <a:latin typeface="Arial Regular" panose="020B0604020202090204" charset="0"/>
                <a:ea typeface="Calibri"/>
                <a:cs typeface="Arial Regular" panose="020B0604020202090204" charset="0"/>
                <a:sym typeface="Calibri"/>
              </a:rPr>
              <a:t>https://matplotlib.org</a:t>
            </a:r>
            <a:endParaRPr sz="1800">
              <a:solidFill>
                <a:srgbClr val="0070C0"/>
              </a:solidFill>
              <a:latin typeface="Arial Regular" panose="020B0604020202090204" charset="0"/>
              <a:ea typeface="Calibri"/>
              <a:cs typeface="Arial Regular" panose="020B0604020202090204" charset="0"/>
              <a:sym typeface="Calibri"/>
            </a:endParaRPr>
          </a:p>
          <a:p>
            <a:pPr marL="285750" marR="0" lvl="0" indent="-171450" algn="l" rtl="0">
              <a:spcBef>
                <a:spcPts val="0"/>
              </a:spcBef>
              <a:spcAft>
                <a:spcPts val="0"/>
              </a:spcAft>
              <a:buClr>
                <a:schemeClr val="dk1"/>
              </a:buClr>
              <a:buSzPts val="1800"/>
              <a:buFont typeface="Noto Sans Symbols"/>
              <a:buNone/>
            </a:pPr>
            <a:endParaRPr sz="1800">
              <a:solidFill>
                <a:srgbClr val="0070C0"/>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Arial Regular" panose="020B0604020202090204" charset="0"/>
                <a:ea typeface="Calibri"/>
                <a:cs typeface="Arial Regular" panose="020B0604020202090204" charset="0"/>
                <a:sym typeface="Calibri"/>
              </a:rPr>
              <a:t>https://archive.ics.uci.edu/ml/datasets.php</a:t>
            </a: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Arial Regular" panose="020B0604020202090204" charset="0"/>
                <a:ea typeface="Calibri"/>
                <a:cs typeface="Arial Regular" panose="020B0604020202090204" charset="0"/>
                <a:sym typeface="Calibri"/>
              </a:rPr>
              <a:t>python </a:t>
            </a:r>
            <a:r>
              <a:rPr lang="en-US" sz="1800" dirty="0" err="1">
                <a:solidFill>
                  <a:schemeClr val="dk1"/>
                </a:solidFill>
                <a:latin typeface="Arial Regular" panose="020B0604020202090204" charset="0"/>
                <a:ea typeface="Calibri"/>
                <a:cs typeface="Arial Regular" panose="020B0604020202090204" charset="0"/>
                <a:sym typeface="Calibri"/>
              </a:rPr>
              <a:t>modules;https</a:t>
            </a:r>
            <a:r>
              <a:rPr lang="en-US" sz="1800" dirty="0">
                <a:solidFill>
                  <a:schemeClr val="dk1"/>
                </a:solidFill>
                <a:latin typeface="Arial Regular" panose="020B0604020202090204" charset="0"/>
                <a:ea typeface="Calibri"/>
                <a:cs typeface="Arial Regular" panose="020B0604020202090204" charset="0"/>
                <a:sym typeface="Calibri"/>
              </a:rPr>
              <a:t>://</a:t>
            </a:r>
            <a:r>
              <a:rPr lang="en-US" sz="1800" dirty="0" err="1">
                <a:solidFill>
                  <a:schemeClr val="dk1"/>
                </a:solidFill>
                <a:latin typeface="Arial Regular" panose="020B0604020202090204" charset="0"/>
                <a:ea typeface="Calibri"/>
                <a:cs typeface="Arial Regular" panose="020B0604020202090204" charset="0"/>
                <a:sym typeface="Calibri"/>
              </a:rPr>
              <a:t>pypi.org</a:t>
            </a:r>
            <a:r>
              <a:rPr lang="en-US" sz="1800" dirty="0">
                <a:solidFill>
                  <a:schemeClr val="dk1"/>
                </a:solidFill>
                <a:latin typeface="Arial Regular" panose="020B0604020202090204" charset="0"/>
                <a:ea typeface="Calibri"/>
                <a:cs typeface="Arial Regular" panose="020B0604020202090204" charset="0"/>
                <a:sym typeface="Calibri"/>
              </a:rPr>
              <a:t>/</a:t>
            </a:r>
            <a:endParaRPr sz="1800">
              <a:solidFill>
                <a:srgbClr val="0070C0"/>
              </a:solidFill>
              <a:latin typeface="Arial Regular" panose="020B0604020202090204" charset="0"/>
              <a:ea typeface="Calibri"/>
              <a:cs typeface="Arial Regular" panose="020B0604020202090204" charset="0"/>
              <a:sym typeface="Calibri"/>
            </a:endParaRPr>
          </a:p>
          <a:p>
            <a:pPr marL="285750" marR="0" lvl="0" indent="-171450" algn="l" rtl="0">
              <a:spcBef>
                <a:spcPts val="0"/>
              </a:spcBef>
              <a:spcAft>
                <a:spcPts val="0"/>
              </a:spcAft>
              <a:buClr>
                <a:schemeClr val="dk1"/>
              </a:buClr>
              <a:buSzPts val="1800"/>
              <a:buFont typeface="Noto Sans Symbols"/>
              <a:buNone/>
            </a:pPr>
            <a:endParaRPr sz="1800">
              <a:solidFill>
                <a:srgbClr val="0070C0"/>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Arial Regular" panose="020B0604020202090204" charset="0"/>
                <a:ea typeface="Calibri"/>
                <a:cs typeface="Arial Regular" panose="020B0604020202090204" charset="0"/>
                <a:sym typeface="Calibri"/>
              </a:rPr>
              <a:t>https://docs.python.org/3/py-modindex.html</a:t>
            </a: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Arial Regular" panose="020B0604020202090204" charset="0"/>
                <a:ea typeface="Calibri"/>
                <a:cs typeface="Arial Regular" panose="020B0604020202090204" charset="0"/>
                <a:sym typeface="Calibri"/>
              </a:rPr>
              <a:t>Andrews, D. F. [1974], “A robust method for multiple linear regression,” </a:t>
            </a:r>
            <a:r>
              <a:rPr lang="en-US" sz="1800" dirty="0" err="1">
                <a:solidFill>
                  <a:schemeClr val="dk1"/>
                </a:solidFill>
                <a:latin typeface="Arial Regular" panose="020B0604020202090204" charset="0"/>
                <a:ea typeface="Calibri"/>
                <a:cs typeface="Arial Regular" panose="020B0604020202090204" charset="0"/>
                <a:sym typeface="Calibri"/>
              </a:rPr>
              <a:t>Technometrics</a:t>
            </a:r>
            <a:r>
              <a:rPr lang="en-US" sz="1800" dirty="0">
                <a:solidFill>
                  <a:schemeClr val="dk1"/>
                </a:solidFill>
                <a:latin typeface="Arial Regular" panose="020B0604020202090204" charset="0"/>
                <a:ea typeface="Calibri"/>
                <a:cs typeface="Arial Regular" panose="020B0604020202090204" charset="0"/>
                <a:sym typeface="Calibri"/>
              </a:rPr>
              <a:t>, 16, 523–531.</a:t>
            </a:r>
            <a:endParaRPr sz="1800">
              <a:solidFill>
                <a:schemeClr val="dk1"/>
              </a:solidFill>
              <a:latin typeface="Arial Regular" panose="020B0604020202090204" charset="0"/>
              <a:ea typeface="Calibri"/>
              <a:cs typeface="Arial Regular" panose="020B0604020202090204" charset="0"/>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44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Presentation Outline</a:t>
            </a:r>
          </a:p>
        </p:txBody>
      </p:sp>
      <p:sp>
        <p:nvSpPr>
          <p:cNvPr id="103" name="Google Shape;103;p2"/>
          <p:cNvSpPr txBox="1">
            <a:spLocks noGrp="1"/>
          </p:cNvSpPr>
          <p:nvPr>
            <p:ph type="body" idx="1"/>
          </p:nvPr>
        </p:nvSpPr>
        <p:spPr>
          <a:xfrm>
            <a:off x="6096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Course Certificate</a:t>
            </a:r>
            <a:endParaRPr sz="2000">
              <a:latin typeface="Arial" panose="020B0604020202090204"/>
              <a:ea typeface="Arial" panose="020B0604020202090204"/>
              <a:cs typeface="Arial" panose="020B0604020202090204"/>
              <a:sym typeface="Arial" panose="020B0604020202090204"/>
            </a:endParaRPr>
          </a:p>
          <a:p>
            <a:pPr marL="342900" lvl="0" indent="-342900" algn="l" rtl="0">
              <a:spcBef>
                <a:spcPts val="40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Introduction</a:t>
            </a:r>
            <a:endParaRPr sz="2000">
              <a:latin typeface="Arial" panose="020B0604020202090204"/>
              <a:ea typeface="Arial" panose="020B0604020202090204"/>
              <a:cs typeface="Arial" panose="020B0604020202090204"/>
              <a:sym typeface="Arial" panose="020B0604020202090204"/>
            </a:endParaRPr>
          </a:p>
          <a:p>
            <a:pPr marL="342900" lvl="0" indent="-342900" algn="l" rtl="0">
              <a:spcBef>
                <a:spcPts val="40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Objectives</a:t>
            </a:r>
            <a:endParaRPr sz="2000">
              <a:latin typeface="Arial" panose="020B0604020202090204"/>
              <a:ea typeface="Arial" panose="020B0604020202090204"/>
              <a:cs typeface="Arial" panose="020B0604020202090204"/>
              <a:sym typeface="Arial" panose="020B0604020202090204"/>
            </a:endParaRPr>
          </a:p>
          <a:p>
            <a:pPr marL="342900" lvl="0" indent="-342900" algn="l" rtl="0">
              <a:spcBef>
                <a:spcPts val="40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System Architecture / Ideation Map</a:t>
            </a:r>
            <a:endParaRPr sz="2000">
              <a:latin typeface="Arial" panose="020B0604020202090204"/>
              <a:ea typeface="Arial" panose="020B0604020202090204"/>
              <a:cs typeface="Arial" panose="020B0604020202090204"/>
              <a:sym typeface="Arial" panose="020B0604020202090204"/>
            </a:endParaRPr>
          </a:p>
          <a:p>
            <a:pPr marL="342900" lvl="0" indent="-342900" algn="l" rtl="0">
              <a:spcBef>
                <a:spcPts val="40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Module Implementation</a:t>
            </a:r>
            <a:endParaRPr sz="2000">
              <a:latin typeface="Arial" panose="020B0604020202090204"/>
              <a:ea typeface="Arial" panose="020B0604020202090204"/>
              <a:cs typeface="Arial" panose="020B0604020202090204"/>
              <a:sym typeface="Arial" panose="020B0604020202090204"/>
            </a:endParaRPr>
          </a:p>
          <a:p>
            <a:pPr marL="342900" lvl="0" indent="-342900" algn="l" rtl="0">
              <a:spcBef>
                <a:spcPts val="40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Application Snapshots</a:t>
            </a:r>
            <a:endParaRPr sz="2000">
              <a:latin typeface="Arial" panose="020B0604020202090204"/>
              <a:ea typeface="Arial" panose="020B0604020202090204"/>
              <a:cs typeface="Arial" panose="020B0604020202090204"/>
              <a:sym typeface="Arial" panose="020B0604020202090204"/>
            </a:endParaRPr>
          </a:p>
          <a:p>
            <a:pPr marL="342900" lvl="0" indent="-342900" algn="l" rtl="0">
              <a:spcBef>
                <a:spcPts val="40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Results and Discussions</a:t>
            </a:r>
            <a:endParaRPr sz="2000">
              <a:latin typeface="Arial" panose="020B0604020202090204"/>
              <a:ea typeface="Arial" panose="020B0604020202090204"/>
              <a:cs typeface="Arial" panose="020B0604020202090204"/>
              <a:sym typeface="Arial" panose="020B0604020202090204"/>
            </a:endParaRPr>
          </a:p>
          <a:p>
            <a:pPr marL="342900" lvl="0" indent="-342900" algn="l" rtl="0">
              <a:spcBef>
                <a:spcPts val="40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Conclusion &amp; Future work</a:t>
            </a:r>
            <a:endParaRPr sz="2000">
              <a:latin typeface="Arial" panose="020B0604020202090204"/>
              <a:ea typeface="Arial" panose="020B0604020202090204"/>
              <a:cs typeface="Arial" panose="020B0604020202090204"/>
              <a:sym typeface="Arial" panose="020B0604020202090204"/>
            </a:endParaRPr>
          </a:p>
          <a:p>
            <a:pPr marL="342900" lvl="0" indent="-342900" algn="l" rtl="0">
              <a:spcBef>
                <a:spcPts val="400"/>
              </a:spcBef>
              <a:spcAft>
                <a:spcPts val="0"/>
              </a:spcAft>
              <a:buClr>
                <a:schemeClr val="dk1"/>
              </a:buClr>
              <a:buSzPts val="2000"/>
              <a:buChar char="•"/>
            </a:pPr>
            <a:r>
              <a:rPr lang="en-US" sz="2000">
                <a:latin typeface="Arial" panose="020B0604020202090204"/>
                <a:ea typeface="Arial" panose="020B0604020202090204"/>
                <a:cs typeface="Arial" panose="020B0604020202090204"/>
                <a:sym typeface="Arial" panose="020B0604020202090204"/>
              </a:rPr>
              <a:t>References</a:t>
            </a:r>
            <a:endParaRPr sz="2000">
              <a:latin typeface="Arial" panose="020B0604020202090204"/>
              <a:ea typeface="Arial" panose="020B0604020202090204"/>
              <a:cs typeface="Arial" panose="020B0604020202090204"/>
              <a:sym typeface="Arial" panose="020B0604020202090204"/>
            </a:endParaRPr>
          </a:p>
          <a:p>
            <a:pPr marL="342900" lvl="0" indent="-139700" algn="l" rtl="0">
              <a:spcBef>
                <a:spcPts val="640"/>
              </a:spcBef>
              <a:spcAft>
                <a:spcPts val="0"/>
              </a:spcAft>
              <a:buClr>
                <a:schemeClr val="dk1"/>
              </a:buClr>
              <a:buSzPts val="3200"/>
              <a:buNone/>
            </a:pPr>
            <a:endParaRPr/>
          </a:p>
        </p:txBody>
      </p:sp>
      <p:sp>
        <p:nvSpPr>
          <p:cNvPr id="104" name="Google Shape;10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5C1457D-6126-4AE5-9A60-C0C7F4CD35AE}" type="datetime1">
              <a:rPr lang="en-US" smtClean="0"/>
              <a:pPr marL="0" lvl="0" indent="0" algn="l" rtl="0">
                <a:spcBef>
                  <a:spcPts val="0"/>
                </a:spcBef>
                <a:spcAft>
                  <a:spcPts val="0"/>
                </a:spcAft>
                <a:buNone/>
              </a:pPr>
              <a:t>4/11/2022</a:t>
            </a:fld>
            <a:endParaRPr/>
          </a:p>
        </p:txBody>
      </p:sp>
      <p:sp>
        <p:nvSpPr>
          <p:cNvPr id="105" name="Google Shape;10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06" name="Google Shape;10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533400" y="381000"/>
            <a:ext cx="8229600" cy="655638"/>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C00000"/>
              </a:buClr>
              <a:buSzPct val="1000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Course Certificate</a:t>
            </a:r>
            <a:endParaRPr sz="2800">
              <a:solidFill>
                <a:srgbClr val="C00000"/>
              </a:solidFill>
              <a:latin typeface="Arial" panose="020B0604020202090204"/>
              <a:ea typeface="Arial" panose="020B0604020202090204"/>
              <a:cs typeface="Arial" panose="020B0604020202090204"/>
              <a:sym typeface="Arial" panose="020B0604020202090204"/>
            </a:endParaRPr>
          </a:p>
        </p:txBody>
      </p:sp>
      <p:sp>
        <p:nvSpPr>
          <p:cNvPr id="112" name="Google Shape;11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FF52C15-FD9E-419F-8DE9-7ECDB0EEB529}" type="datetime1">
              <a:rPr lang="en-US" smtClean="0"/>
              <a:pPr marL="0" lvl="0" indent="0" algn="l" rtl="0">
                <a:spcBef>
                  <a:spcPts val="0"/>
                </a:spcBef>
                <a:spcAft>
                  <a:spcPts val="0"/>
                </a:spcAft>
                <a:buNone/>
              </a:pPr>
              <a:t>4/11/2022</a:t>
            </a:fld>
            <a:endParaRPr/>
          </a:p>
        </p:txBody>
      </p:sp>
      <p:sp>
        <p:nvSpPr>
          <p:cNvPr id="113" name="Google Shape;11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14" name="Google Shape;11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533400" y="381000"/>
            <a:ext cx="8229600" cy="655638"/>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rgbClr val="C00000"/>
              </a:buClr>
              <a:buSzPct val="1000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Introduction</a:t>
            </a:r>
            <a:endParaRPr sz="2800">
              <a:solidFill>
                <a:srgbClr val="C00000"/>
              </a:solidFill>
              <a:latin typeface="Arial" panose="020B0604020202090204"/>
              <a:ea typeface="Arial" panose="020B0604020202090204"/>
              <a:cs typeface="Arial" panose="020B0604020202090204"/>
              <a:sym typeface="Arial" panose="020B0604020202090204"/>
            </a:endParaRPr>
          </a:p>
        </p:txBody>
      </p:sp>
      <p:sp>
        <p:nvSpPr>
          <p:cNvPr id="121" name="Google Shape;121;p4"/>
          <p:cNvSpPr txBox="1"/>
          <p:nvPr/>
        </p:nvSpPr>
        <p:spPr>
          <a:xfrm>
            <a:off x="457200" y="1447801"/>
            <a:ext cx="8305800" cy="48006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chemeClr val="dk1"/>
              </a:buClr>
              <a:buSzPts val="2000"/>
              <a:buFont typeface="Arial" panose="020B0604020202090204"/>
              <a:buChar char="•"/>
            </a:pPr>
            <a:r>
              <a:rPr lang="en-US" sz="2000" dirty="0">
                <a:solidFill>
                  <a:schemeClr val="dk1"/>
                </a:solidFill>
                <a:latin typeface="Arial Regular" panose="020B0604020202090204" charset="0"/>
                <a:ea typeface="Times New Roman" panose="02020503050405090304"/>
                <a:cs typeface="Arial Regular" panose="020B0604020202090204" charset="0"/>
                <a:sym typeface="Times New Roman" panose="02020503050405090304"/>
              </a:rPr>
              <a:t>The primary aim of this project is to use these machine learning techniques and curate them into ML model which can then serve the users.</a:t>
            </a:r>
            <a:endParaRPr sz="2000">
              <a:solidFill>
                <a:schemeClr val="dk1"/>
              </a:solidFill>
              <a:latin typeface="Arial Regular" panose="020B0604020202090204" charset="0"/>
              <a:ea typeface="Times New Roman" panose="02020503050405090304"/>
              <a:cs typeface="Arial Regular" panose="020B0604020202090204" charset="0"/>
              <a:sym typeface="Times New Roman" panose="02020503050405090304"/>
            </a:endParaRPr>
          </a:p>
          <a:p>
            <a:pPr marL="342900" marR="0" lvl="0" indent="-165100" algn="just" rtl="0">
              <a:lnSpc>
                <a:spcPct val="80000"/>
              </a:lnSpc>
              <a:spcBef>
                <a:spcPts val="560"/>
              </a:spcBef>
              <a:spcAft>
                <a:spcPts val="0"/>
              </a:spcAft>
              <a:buClr>
                <a:schemeClr val="dk1"/>
              </a:buClr>
              <a:buSzPts val="2800"/>
              <a:buFont typeface="Arial" panose="020B0604020202090204"/>
              <a:buNone/>
            </a:pPr>
            <a:endParaRPr sz="2000">
              <a:solidFill>
                <a:schemeClr val="dk1"/>
              </a:solidFill>
              <a:latin typeface="Arial Regular" panose="020B0604020202090204" charset="0"/>
              <a:ea typeface="Times New Roman" panose="02020503050405090304"/>
              <a:cs typeface="Arial Regular" panose="020B0604020202090204" charset="0"/>
              <a:sym typeface="Times New Roman" panose="02020503050405090304"/>
            </a:endParaRPr>
          </a:p>
          <a:p>
            <a:pPr marL="342900" marR="0" lvl="0" indent="-342900" algn="just" rtl="0">
              <a:lnSpc>
                <a:spcPct val="80000"/>
              </a:lnSpc>
              <a:spcBef>
                <a:spcPts val="400"/>
              </a:spcBef>
              <a:spcAft>
                <a:spcPts val="0"/>
              </a:spcAft>
              <a:buClr>
                <a:schemeClr val="dk1"/>
              </a:buClr>
              <a:buSzPts val="2000"/>
              <a:buFont typeface="Arial" panose="020B0604020202090204"/>
              <a:buChar char="•"/>
            </a:pPr>
            <a:r>
              <a:rPr lang="en-US" sz="2000" dirty="0">
                <a:solidFill>
                  <a:schemeClr val="dk1"/>
                </a:solidFill>
                <a:latin typeface="Arial Regular" panose="020B0604020202090204" charset="0"/>
                <a:ea typeface="Times New Roman" panose="02020503050405090304"/>
                <a:cs typeface="Arial Regular" panose="020B0604020202090204" charset="0"/>
                <a:sym typeface="Times New Roman" panose="02020503050405090304"/>
              </a:rPr>
              <a:t>Regression models with one dependent variable and more than one independent variables are called Multiple linear regression.</a:t>
            </a:r>
            <a:endParaRPr sz="2000">
              <a:solidFill>
                <a:schemeClr val="dk1"/>
              </a:solidFill>
              <a:latin typeface="Arial Regular" panose="020B0604020202090204" charset="0"/>
              <a:ea typeface="Arial" panose="020B0604020202090204"/>
              <a:cs typeface="Arial Regular" panose="020B0604020202090204" charset="0"/>
              <a:sym typeface="Arial" panose="020B0604020202090204"/>
            </a:endParaRPr>
          </a:p>
          <a:p>
            <a:pPr marL="342900" marR="0" lvl="0" indent="-342900" algn="just" rtl="0">
              <a:lnSpc>
                <a:spcPct val="80000"/>
              </a:lnSpc>
              <a:spcBef>
                <a:spcPts val="560"/>
              </a:spcBef>
              <a:spcAft>
                <a:spcPts val="0"/>
              </a:spcAft>
              <a:buClr>
                <a:schemeClr val="dk1"/>
              </a:buClr>
              <a:buSzPts val="2800"/>
              <a:buFont typeface="Arial" panose="020B0604020202090204"/>
              <a:buNone/>
            </a:pPr>
            <a:endParaRPr sz="2000">
              <a:solidFill>
                <a:schemeClr val="dk1"/>
              </a:solidFill>
              <a:latin typeface="Arial Regular" panose="020B0604020202090204" charset="0"/>
              <a:ea typeface="Calibri"/>
              <a:cs typeface="Arial Regular" panose="020B0604020202090204" charset="0"/>
              <a:sym typeface="Calibri"/>
            </a:endParaRPr>
          </a:p>
          <a:p>
            <a:pPr marL="342900" marR="0" lvl="0" indent="-342900" algn="just" rtl="0">
              <a:lnSpc>
                <a:spcPct val="80000"/>
              </a:lnSpc>
              <a:spcBef>
                <a:spcPts val="400"/>
              </a:spcBef>
              <a:spcAft>
                <a:spcPts val="0"/>
              </a:spcAft>
              <a:buClr>
                <a:srgbClr val="BE2033"/>
              </a:buClr>
              <a:buSzPts val="2000"/>
              <a:buFont typeface="Arial" panose="020B0604020202090204"/>
              <a:buChar char="•"/>
            </a:pPr>
            <a:r>
              <a:rPr lang="en-US" sz="2000" b="1" dirty="0">
                <a:solidFill>
                  <a:srgbClr val="BE2033"/>
                </a:solidFill>
                <a:latin typeface="Arial Regular" panose="020B0604020202090204" charset="0"/>
                <a:ea typeface="Times" panose="00000500000000020000"/>
                <a:cs typeface="Arial Regular" panose="020B0604020202090204" charset="0"/>
                <a:sym typeface="Times" panose="00000500000000020000"/>
              </a:rPr>
              <a:t>Problem </a:t>
            </a:r>
            <a:r>
              <a:rPr lang="en-US" sz="2000" b="1" dirty="0" smtClean="0">
                <a:solidFill>
                  <a:srgbClr val="BE2033"/>
                </a:solidFill>
                <a:latin typeface="Arial Regular" panose="020B0604020202090204" charset="0"/>
                <a:ea typeface="Times" panose="00000500000000020000"/>
                <a:cs typeface="Arial Regular" panose="020B0604020202090204" charset="0"/>
                <a:sym typeface="Times" panose="00000500000000020000"/>
              </a:rPr>
              <a:t>Statement:</a:t>
            </a:r>
            <a:r>
              <a:rPr lang="en-US" sz="2000" b="1" dirty="0" smtClean="0">
                <a:solidFill>
                  <a:schemeClr val="dk1"/>
                </a:solidFill>
                <a:latin typeface="Arial Regular" panose="020B0604020202090204" charset="0"/>
                <a:ea typeface="Times" panose="00000500000000020000"/>
                <a:cs typeface="Arial Regular" panose="020B0604020202090204" charset="0"/>
                <a:sym typeface="Times" panose="00000500000000020000"/>
              </a:rPr>
              <a:t> </a:t>
            </a:r>
            <a:r>
              <a:rPr lang="en-US" sz="2000" dirty="0" smtClean="0">
                <a:solidFill>
                  <a:schemeClr val="dk1"/>
                </a:solidFill>
                <a:latin typeface="Arial Regular" panose="020B0604020202090204" charset="0"/>
                <a:ea typeface="Times" panose="00000500000000020000"/>
                <a:cs typeface="Arial Regular" panose="020B0604020202090204" charset="0"/>
                <a:sym typeface="Times" panose="00000500000000020000"/>
              </a:rPr>
              <a:t>Perform </a:t>
            </a:r>
            <a:r>
              <a:rPr lang="en-US" sz="2000" dirty="0">
                <a:solidFill>
                  <a:schemeClr val="dk1"/>
                </a:solidFill>
                <a:latin typeface="Arial Regular" panose="020B0604020202090204" charset="0"/>
                <a:ea typeface="Times" panose="00000500000000020000"/>
                <a:cs typeface="Arial Regular" panose="020B0604020202090204" charset="0"/>
                <a:sym typeface="Times" panose="00000500000000020000"/>
              </a:rPr>
              <a:t>regression analysis on real estate valuation dataset </a:t>
            </a:r>
            <a:r>
              <a:rPr lang="en-US" sz="2000" dirty="0" smtClean="0">
                <a:solidFill>
                  <a:schemeClr val="dk1"/>
                </a:solidFill>
                <a:latin typeface="Arial Regular" panose="020B0604020202090204" charset="0"/>
                <a:ea typeface="Times" panose="00000500000000020000"/>
                <a:cs typeface="Arial Regular" panose="020B0604020202090204" charset="0"/>
                <a:sym typeface="Times" panose="00000500000000020000"/>
              </a:rPr>
              <a:t>to predict house rent.</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342900" marR="0" lvl="0" indent="-165100" algn="just" rtl="0">
              <a:lnSpc>
                <a:spcPct val="80000"/>
              </a:lnSpc>
              <a:spcBef>
                <a:spcPts val="560"/>
              </a:spcBef>
              <a:spcAft>
                <a:spcPts val="0"/>
              </a:spcAft>
              <a:buClr>
                <a:schemeClr val="dk1"/>
              </a:buClr>
              <a:buSzPts val="2800"/>
              <a:buFont typeface="Arial" panose="020B0604020202090204"/>
              <a:buNone/>
            </a:pPr>
            <a:endParaRPr sz="2000">
              <a:solidFill>
                <a:schemeClr val="dk1"/>
              </a:solidFill>
              <a:latin typeface="Arial Regular" panose="020B0604020202090204" charset="0"/>
              <a:ea typeface="Calibri"/>
              <a:cs typeface="Arial Regular" panose="020B0604020202090204" charset="0"/>
              <a:sym typeface="Calibri"/>
            </a:endParaRPr>
          </a:p>
          <a:p>
            <a:pPr marL="342900" marR="0" lvl="0" indent="0" algn="l" rtl="0">
              <a:spcBef>
                <a:spcPts val="400"/>
              </a:spcBef>
              <a:spcAft>
                <a:spcPts val="0"/>
              </a:spcAft>
              <a:buClr>
                <a:srgbClr val="BE2033"/>
              </a:buClr>
              <a:buSzPts val="2000"/>
              <a:buFont typeface="Noto Sans Symbols"/>
              <a:buNone/>
            </a:pPr>
            <a:r>
              <a:rPr lang="en-US" sz="2000" b="1" dirty="0">
                <a:solidFill>
                  <a:srgbClr val="BE2033"/>
                </a:solidFill>
                <a:latin typeface="Arial Regular" panose="020B0604020202090204" charset="0"/>
                <a:ea typeface="Times" panose="00000500000000020000"/>
                <a:cs typeface="Arial Regular" panose="020B0604020202090204" charset="0"/>
                <a:sym typeface="Times" panose="00000500000000020000"/>
              </a:rPr>
              <a:t>Objective:</a:t>
            </a:r>
            <a:endParaRPr sz="2000" b="1">
              <a:solidFill>
                <a:srgbClr val="BE2033"/>
              </a:solidFill>
              <a:latin typeface="Arial Regular" panose="020B0604020202090204" charset="0"/>
              <a:ea typeface="Times" panose="00000500000000020000"/>
              <a:cs typeface="Arial Regular" panose="020B0604020202090204" charset="0"/>
              <a:sym typeface="Times" panose="00000500000000020000"/>
            </a:endParaRPr>
          </a:p>
          <a:p>
            <a:pPr marL="342900" marR="0" lvl="0" indent="0" algn="l" rtl="0">
              <a:spcBef>
                <a:spcPts val="400"/>
              </a:spcBef>
              <a:spcAft>
                <a:spcPts val="0"/>
              </a:spcAft>
              <a:buClr>
                <a:schemeClr val="dk1"/>
              </a:buClr>
              <a:buSzPts val="2000"/>
              <a:buFont typeface="Noto Sans Symbols"/>
              <a:buNone/>
            </a:pPr>
            <a:endParaRPr sz="2000">
              <a:solidFill>
                <a:srgbClr val="BE2033"/>
              </a:solidFill>
              <a:latin typeface="Arial Regular" panose="020B0604020202090204" charset="0"/>
              <a:ea typeface="Times" panose="00000500000000020000"/>
              <a:cs typeface="Arial Regular" panose="020B0604020202090204" charset="0"/>
              <a:sym typeface="Times" panose="00000500000000020000"/>
            </a:endParaRPr>
          </a:p>
          <a:p>
            <a:pPr marL="342900" marR="0" lvl="0" indent="-342900" algn="l" rtl="0">
              <a:spcBef>
                <a:spcPts val="400"/>
              </a:spcBef>
              <a:spcAft>
                <a:spcPts val="0"/>
              </a:spcAft>
              <a:buClr>
                <a:schemeClr val="dk1"/>
              </a:buClr>
              <a:buSzPts val="2000"/>
              <a:buFont typeface="Arial" panose="020B0604020202090204" pitchFamily="34" charset="0"/>
              <a:buChar char="•"/>
            </a:pPr>
            <a:r>
              <a:rPr lang="en-US" sz="2000" b="1" dirty="0">
                <a:solidFill>
                  <a:schemeClr val="dk1"/>
                </a:solidFill>
                <a:latin typeface="Arial Regular" panose="020B0604020202090204" charset="0"/>
                <a:ea typeface="Times" panose="00000500000000020000"/>
                <a:cs typeface="Arial Regular" panose="020B0604020202090204" charset="0"/>
                <a:sym typeface="Times" panose="00000500000000020000"/>
              </a:rPr>
              <a:t>Predict last variable</a:t>
            </a:r>
            <a:r>
              <a:rPr lang="en-US" sz="2000" dirty="0">
                <a:solidFill>
                  <a:schemeClr val="dk1"/>
                </a:solidFill>
                <a:latin typeface="Arial Regular" panose="020B0604020202090204" charset="0"/>
                <a:ea typeface="Times" panose="00000500000000020000"/>
                <a:cs typeface="Arial Regular" panose="020B0604020202090204" charset="0"/>
                <a:sym typeface="Times" panose="00000500000000020000"/>
              </a:rPr>
              <a:t> from the dataset using multiple linear regression algorithm.</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342900" marR="0" lvl="0" indent="-165100" algn="just" rtl="0">
              <a:spcBef>
                <a:spcPts val="560"/>
              </a:spcBef>
              <a:spcAft>
                <a:spcPts val="0"/>
              </a:spcAft>
              <a:buClr>
                <a:schemeClr val="dk1"/>
              </a:buClr>
              <a:buSzPts val="2800"/>
              <a:buFont typeface="Arial" panose="020B0604020202090204"/>
              <a:buNone/>
            </a:pPr>
            <a:endParaRPr sz="2000">
              <a:solidFill>
                <a:schemeClr val="dk1"/>
              </a:solidFill>
              <a:latin typeface="Arial Regular" panose="020B0604020202090204" charset="0"/>
              <a:ea typeface="Arial" panose="020B0604020202090204"/>
              <a:cs typeface="Arial Regular" panose="020B0604020202090204" charset="0"/>
              <a:sym typeface="Arial" panose="020B0604020202090204"/>
            </a:endParaRPr>
          </a:p>
          <a:p>
            <a:pPr marL="342900" marR="0" lvl="0" indent="-165100" algn="just" rtl="0">
              <a:spcBef>
                <a:spcPts val="560"/>
              </a:spcBef>
              <a:spcAft>
                <a:spcPts val="0"/>
              </a:spcAft>
              <a:buClr>
                <a:schemeClr val="dk1"/>
              </a:buClr>
              <a:buSzPts val="2800"/>
              <a:buFont typeface="Arial" panose="020B0604020202090204"/>
              <a:buNone/>
            </a:pPr>
            <a:endParaRPr sz="2000">
              <a:solidFill>
                <a:schemeClr val="dk1"/>
              </a:solidFill>
              <a:latin typeface="Arial Regular" panose="020B0604020202090204" charset="0"/>
              <a:ea typeface="Calibri"/>
              <a:cs typeface="Arial Regular" panose="020B0604020202090204" charset="0"/>
              <a:sym typeface="Calibri"/>
            </a:endParaRPr>
          </a:p>
        </p:txBody>
      </p:sp>
      <p:sp>
        <p:nvSpPr>
          <p:cNvPr id="122" name="Google Shape;12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74D6BA4-FDB4-4F4F-AE40-1734F9C62974}" type="datetime1">
              <a:rPr lang="en-US" smtClean="0"/>
              <a:pPr marL="0" lvl="0" indent="0" algn="l" rtl="0">
                <a:spcBef>
                  <a:spcPts val="0"/>
                </a:spcBef>
                <a:spcAft>
                  <a:spcPts val="0"/>
                </a:spcAft>
                <a:buNone/>
              </a:pPr>
              <a:t>4/11/2022</a:t>
            </a:fld>
            <a:endParaRPr/>
          </a:p>
        </p:txBody>
      </p:sp>
      <p:sp>
        <p:nvSpPr>
          <p:cNvPr id="123" name="Google Shape;12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24" name="Google Shape;12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18A2259-AC83-479B-AB41-082E96BACB2D}" type="datetime1">
              <a:rPr lang="en-US" smtClean="0"/>
              <a:pPr marL="0" lvl="0" indent="0" algn="l" rtl="0">
                <a:spcBef>
                  <a:spcPts val="0"/>
                </a:spcBef>
                <a:spcAft>
                  <a:spcPts val="0"/>
                </a:spcAft>
                <a:buNone/>
              </a:pPr>
              <a:t>4/11/2022</a:t>
            </a:fld>
            <a:endParaRPr/>
          </a:p>
        </p:txBody>
      </p:sp>
      <p:sp>
        <p:nvSpPr>
          <p:cNvPr id="130" name="Google Shape;130;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31" name="Google Shape;13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lang="en-US"/>
          </a:p>
        </p:txBody>
      </p:sp>
      <p:sp>
        <p:nvSpPr>
          <p:cNvPr id="132" name="Google Shape;132;p5"/>
          <p:cNvSpPr txBox="1">
            <a:spLocks noGrp="1"/>
          </p:cNvSpPr>
          <p:nvPr>
            <p:ph type="title"/>
          </p:nvPr>
        </p:nvSpPr>
        <p:spPr>
          <a:xfrm>
            <a:off x="495300" y="381000"/>
            <a:ext cx="8229600" cy="6556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ct val="1000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Objectives</a:t>
            </a:r>
          </a:p>
        </p:txBody>
      </p:sp>
      <p:sp>
        <p:nvSpPr>
          <p:cNvPr id="133" name="Google Shape;133;p5"/>
          <p:cNvSpPr txBox="1">
            <a:spLocks noGrp="1"/>
          </p:cNvSpPr>
          <p:nvPr>
            <p:ph type="body" idx="1"/>
          </p:nvPr>
        </p:nvSpPr>
        <p:spPr>
          <a:xfrm>
            <a:off x="457200" y="1409700"/>
            <a:ext cx="8153400" cy="4038600"/>
          </a:xfrm>
          <a:prstGeom prst="rect">
            <a:avLst/>
          </a:prstGeom>
          <a:noFill/>
          <a:ln>
            <a:noFill/>
          </a:ln>
        </p:spPr>
        <p:txBody>
          <a:bodyPr spcFirstLastPara="1" wrap="square" lIns="91425" tIns="45700" rIns="91425" bIns="45700" anchor="t" anchorCtr="0">
            <a:normAutofit fontScale="90000"/>
          </a:bodyPr>
          <a:lstStyle/>
          <a:p>
            <a:pPr marL="342900" lvl="0" indent="0" algn="l" rtl="0">
              <a:spcBef>
                <a:spcPts val="0"/>
              </a:spcBef>
              <a:spcAft>
                <a:spcPts val="0"/>
              </a:spcAft>
              <a:buClr>
                <a:srgbClr val="BE2033"/>
              </a:buClr>
              <a:buSzPts val="2000"/>
              <a:buFont typeface="Noto Sans Symbols"/>
              <a:buNone/>
            </a:pPr>
            <a:r>
              <a:rPr lang="en-US" sz="2000" dirty="0">
                <a:solidFill>
                  <a:srgbClr val="BE2033"/>
                </a:solidFill>
                <a:latin typeface="Arial Regular" panose="020B0604020202090204" charset="0"/>
                <a:ea typeface="Arimo"/>
                <a:cs typeface="Arial Regular" panose="020B0604020202090204" charset="0"/>
                <a:sym typeface="Arimo"/>
              </a:rPr>
              <a:t>Objective</a:t>
            </a:r>
            <a:r>
              <a:rPr lang="en-US" sz="2000" dirty="0">
                <a:solidFill>
                  <a:srgbClr val="BE2033"/>
                </a:solidFill>
                <a:latin typeface="Arial Regular" panose="020B0604020202090204" charset="0"/>
                <a:ea typeface="Times" panose="00000500000000020000"/>
                <a:cs typeface="Arial Regular" panose="020B0604020202090204" charset="0"/>
                <a:sym typeface="Times" panose="00000500000000020000"/>
              </a:rPr>
              <a:t>:</a:t>
            </a:r>
          </a:p>
          <a:p>
            <a:pPr marL="342900" lvl="0" indent="0" algn="l" rtl="0">
              <a:spcBef>
                <a:spcPts val="0"/>
              </a:spcBef>
              <a:spcAft>
                <a:spcPts val="0"/>
              </a:spcAft>
              <a:buClr>
                <a:srgbClr val="BE2033"/>
              </a:buClr>
              <a:buSzPts val="2000"/>
              <a:buFont typeface="Noto Sans Symbols"/>
              <a:buNone/>
            </a:pPr>
            <a:endParaRPr sz="2000">
              <a:solidFill>
                <a:srgbClr val="BE2033"/>
              </a:solidFill>
              <a:latin typeface="Arial Regular" panose="020B0604020202090204" charset="0"/>
              <a:ea typeface="Times" panose="00000500000000020000"/>
              <a:cs typeface="Arial Regular" panose="020B0604020202090204" charset="0"/>
              <a:sym typeface="Times" panose="00000500000000020000"/>
            </a:endParaRPr>
          </a:p>
          <a:p>
            <a:pPr marL="342900" lvl="0" algn="l" rtl="0">
              <a:spcBef>
                <a:spcPts val="400"/>
              </a:spcBef>
              <a:spcAft>
                <a:spcPts val="0"/>
              </a:spcAft>
              <a:buClr>
                <a:srgbClr val="202124"/>
              </a:buClr>
              <a:buSzPts val="2000"/>
            </a:pPr>
            <a:r>
              <a:rPr lang="en-US" sz="2000" dirty="0">
                <a:solidFill>
                  <a:srgbClr val="202124"/>
                </a:solidFill>
                <a:latin typeface="Arial Regular" panose="020B0604020202090204" charset="0"/>
                <a:ea typeface="Times" panose="00000500000000020000"/>
                <a:cs typeface="Arial Regular" panose="020B0604020202090204" charset="0"/>
                <a:sym typeface="Times" panose="00000500000000020000"/>
              </a:rPr>
              <a:t>The objective of multiple linear regression analysis is to </a:t>
            </a:r>
            <a:r>
              <a:rPr lang="en-US" sz="2000" b="1" dirty="0">
                <a:solidFill>
                  <a:srgbClr val="202124"/>
                </a:solidFill>
                <a:latin typeface="Arial Regular" panose="020B0604020202090204" charset="0"/>
                <a:ea typeface="Times" panose="00000500000000020000"/>
                <a:cs typeface="Arial Regular" panose="020B0604020202090204" charset="0"/>
                <a:sym typeface="Times" panose="00000500000000020000"/>
              </a:rPr>
              <a:t>use the independent variables(x) whose values are known to predict the value of the single dependent value</a:t>
            </a:r>
            <a:r>
              <a:rPr lang="en-US" sz="2000" dirty="0">
                <a:solidFill>
                  <a:srgbClr val="202124"/>
                </a:solidFill>
                <a:latin typeface="Arial Regular" panose="020B0604020202090204" charset="0"/>
                <a:ea typeface="Times" panose="00000500000000020000"/>
                <a:cs typeface="Arial Regular" panose="020B0604020202090204" charset="0"/>
                <a:sym typeface="Times" panose="00000500000000020000"/>
              </a:rPr>
              <a:t>(y).</a:t>
            </a:r>
          </a:p>
          <a:p>
            <a:pPr marL="0" lvl="0" indent="0" algn="l" rtl="0">
              <a:spcBef>
                <a:spcPts val="400"/>
              </a:spcBef>
              <a:spcAft>
                <a:spcPts val="0"/>
              </a:spcAft>
              <a:buClr>
                <a:srgbClr val="202124"/>
              </a:buClr>
              <a:buSzPts val="2000"/>
              <a:buNone/>
            </a:pPr>
            <a:endParaRPr sz="2000">
              <a:solidFill>
                <a:srgbClr val="202124"/>
              </a:solidFill>
              <a:latin typeface="Arial Regular" panose="020B0604020202090204" charset="0"/>
              <a:ea typeface="Times" panose="00000500000000020000"/>
              <a:cs typeface="Arial Regular" panose="020B0604020202090204" charset="0"/>
              <a:sym typeface="Times" panose="00000500000000020000"/>
            </a:endParaRPr>
          </a:p>
          <a:p>
            <a:pPr marL="0" lvl="0" indent="0" algn="l" rtl="0">
              <a:lnSpc>
                <a:spcPct val="150000"/>
              </a:lnSpc>
              <a:spcBef>
                <a:spcPts val="400"/>
              </a:spcBef>
              <a:spcAft>
                <a:spcPts val="0"/>
              </a:spcAft>
              <a:buClr>
                <a:srgbClr val="BE2033"/>
              </a:buClr>
              <a:buSzPts val="2000"/>
              <a:buNone/>
            </a:pPr>
            <a:r>
              <a:rPr lang="en-US" sz="2000" dirty="0">
                <a:solidFill>
                  <a:srgbClr val="BE2033"/>
                </a:solidFill>
                <a:latin typeface="Arial Regular" panose="020B0604020202090204" charset="0"/>
                <a:ea typeface="Arimo"/>
                <a:cs typeface="Arial Regular" panose="020B0604020202090204" charset="0"/>
                <a:sym typeface="Arimo"/>
              </a:rPr>
              <a:t>   Scope:</a:t>
            </a:r>
            <a:endParaRPr sz="2000">
              <a:solidFill>
                <a:srgbClr val="BE2033"/>
              </a:solidFill>
              <a:latin typeface="Arial Regular" panose="020B0604020202090204" charset="0"/>
              <a:ea typeface="Arimo"/>
              <a:cs typeface="Arial Regular" panose="020B0604020202090204" charset="0"/>
              <a:sym typeface="Arimo"/>
            </a:endParaRPr>
          </a:p>
          <a:p>
            <a:pPr marL="342900" lvl="0" indent="-342900" algn="l" rtl="0">
              <a:lnSpc>
                <a:spcPct val="150000"/>
              </a:lnSpc>
              <a:spcBef>
                <a:spcPts val="360"/>
              </a:spcBef>
              <a:spcAft>
                <a:spcPts val="0"/>
              </a:spcAft>
              <a:buClr>
                <a:srgbClr val="292929"/>
              </a:buClr>
              <a:buSzPts val="1800"/>
              <a:buChar char="•"/>
            </a:pPr>
            <a:r>
              <a:rPr lang="en-US" sz="2000" dirty="0">
                <a:solidFill>
                  <a:srgbClr val="292929"/>
                </a:solidFill>
                <a:latin typeface="Arial Regular" panose="020B0604020202090204" charset="0"/>
                <a:ea typeface="Arial" panose="020B0604020202090204"/>
                <a:cs typeface="Arial Regular" panose="020B0604020202090204" charset="0"/>
                <a:sym typeface="Arial" panose="020B0604020202090204"/>
              </a:rPr>
              <a:t>Prediction house </a:t>
            </a:r>
            <a:r>
              <a:rPr lang="en-US" sz="2000" dirty="0" smtClean="0">
                <a:solidFill>
                  <a:srgbClr val="292929"/>
                </a:solidFill>
                <a:latin typeface="Arial Regular" panose="020B0604020202090204" charset="0"/>
                <a:ea typeface="Arial" panose="020B0604020202090204"/>
                <a:cs typeface="Arial Regular" panose="020B0604020202090204" charset="0"/>
                <a:sym typeface="Arial" panose="020B0604020202090204"/>
              </a:rPr>
              <a:t>rents </a:t>
            </a:r>
            <a:r>
              <a:rPr lang="en-US" sz="2000" dirty="0">
                <a:solidFill>
                  <a:srgbClr val="292929"/>
                </a:solidFill>
                <a:latin typeface="Arial Regular" panose="020B0604020202090204" charset="0"/>
                <a:ea typeface="Arial" panose="020B0604020202090204"/>
                <a:cs typeface="Arial Regular" panose="020B0604020202090204" charset="0"/>
                <a:sym typeface="Arial" panose="020B0604020202090204"/>
              </a:rPr>
              <a:t>are expected to help people who plan to buy a house so they can know the price range in the future, then they can plan their finance well. In addition, house </a:t>
            </a:r>
            <a:r>
              <a:rPr lang="en-US" sz="2000" dirty="0" smtClean="0">
                <a:solidFill>
                  <a:srgbClr val="292929"/>
                </a:solidFill>
                <a:latin typeface="Arial Regular" panose="020B0604020202090204" charset="0"/>
                <a:ea typeface="Arial" panose="020B0604020202090204"/>
                <a:cs typeface="Arial Regular" panose="020B0604020202090204" charset="0"/>
                <a:sym typeface="Arial" panose="020B0604020202090204"/>
              </a:rPr>
              <a:t>rent </a:t>
            </a:r>
            <a:r>
              <a:rPr lang="en-US" sz="2000" dirty="0">
                <a:solidFill>
                  <a:srgbClr val="292929"/>
                </a:solidFill>
                <a:latin typeface="Arial Regular" panose="020B0604020202090204" charset="0"/>
                <a:ea typeface="Arial" panose="020B0604020202090204"/>
                <a:cs typeface="Arial Regular" panose="020B0604020202090204" charset="0"/>
                <a:sym typeface="Arial" panose="020B0604020202090204"/>
              </a:rPr>
              <a:t>predictions are also beneficial for property investors to know the trend of housing prices in a certain location.</a:t>
            </a:r>
          </a:p>
          <a:p>
            <a:pPr marL="342900" lvl="0" indent="-215900" algn="l" rtl="0">
              <a:lnSpc>
                <a:spcPct val="150000"/>
              </a:lnSpc>
              <a:spcBef>
                <a:spcPts val="400"/>
              </a:spcBef>
              <a:spcAft>
                <a:spcPts val="0"/>
              </a:spcAft>
              <a:buClr>
                <a:schemeClr val="dk1"/>
              </a:buClr>
              <a:buSzPts val="2000"/>
              <a:buNone/>
            </a:pPr>
            <a:endParaRPr sz="2000">
              <a:solidFill>
                <a:srgbClr val="292929"/>
              </a:solidFill>
              <a:latin typeface="Arial" panose="020B0604020202090204"/>
              <a:ea typeface="Arial" panose="020B0604020202090204"/>
              <a:cs typeface="Arial" panose="020B0604020202090204"/>
              <a:sym typeface="Arial" panose="020B0604020202090204"/>
            </a:endParaRPr>
          </a:p>
          <a:p>
            <a:pPr marL="342900" lvl="0" indent="-165100" algn="l" rtl="0">
              <a:lnSpc>
                <a:spcPct val="150000"/>
              </a:lnSpc>
              <a:spcBef>
                <a:spcPts val="560"/>
              </a:spcBef>
              <a:spcAft>
                <a:spcPts val="0"/>
              </a:spcAft>
              <a:buClr>
                <a:schemeClr val="dk1"/>
              </a:buClr>
              <a:buSzPts val="2800"/>
              <a:buNone/>
            </a:pPr>
            <a:endParaRPr sz="2800">
              <a:latin typeface="Arial" panose="020B0604020202090204"/>
              <a:ea typeface="Arial" panose="020B0604020202090204"/>
              <a:cs typeface="Arial" panose="020B0604020202090204"/>
              <a:sym typeface="Arial" panose="020B0604020202090204"/>
            </a:endParaRPr>
          </a:p>
          <a:p>
            <a:pPr marL="342900" lvl="0" indent="-165100" algn="just" rtl="0">
              <a:lnSpc>
                <a:spcPct val="80000"/>
              </a:lnSpc>
              <a:spcBef>
                <a:spcPts val="560"/>
              </a:spcBef>
              <a:spcAft>
                <a:spcPts val="0"/>
              </a:spcAft>
              <a:buClr>
                <a:schemeClr val="dk1"/>
              </a:buClr>
              <a:buSzPts val="2800"/>
              <a:buNone/>
            </a:pPr>
            <a:endParaRPr sz="2800"/>
          </a:p>
          <a:p>
            <a:pPr marL="342900" lvl="0" indent="-165100" algn="just" rtl="0">
              <a:spcBef>
                <a:spcPts val="560"/>
              </a:spcBef>
              <a:spcAft>
                <a:spcPts val="0"/>
              </a:spcAft>
              <a:buClr>
                <a:schemeClr val="dk1"/>
              </a:buClr>
              <a:buSzPts val="2800"/>
              <a:buNone/>
            </a:pPr>
            <a:endParaRPr sz="2800">
              <a:latin typeface="Arial" panose="020B0604020202090204"/>
              <a:ea typeface="Arial" panose="020B0604020202090204"/>
              <a:cs typeface="Arial" panose="020B0604020202090204"/>
              <a:sym typeface="Arial" panose="020B0604020202090204"/>
            </a:endParaRPr>
          </a:p>
          <a:p>
            <a:pPr marL="342900" lvl="0" indent="-165100" algn="just" rtl="0">
              <a:spcBef>
                <a:spcPts val="560"/>
              </a:spcBef>
              <a:spcAft>
                <a:spcPts val="0"/>
              </a:spcAft>
              <a:buClr>
                <a:schemeClr val="dk1"/>
              </a:buClr>
              <a:buSzPts val="2800"/>
              <a:buNone/>
            </a:pP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200"/>
              <a:buFont typeface="Calibri"/>
              <a:buNone/>
            </a:pPr>
            <a:r>
              <a:rPr lang="en-US" sz="2800">
                <a:solidFill>
                  <a:srgbClr val="C00000"/>
                </a:solidFill>
                <a:latin typeface="Arial Regular" panose="020B0604020202090204" charset="0"/>
                <a:cs typeface="Arial Regular" panose="020B0604020202090204" charset="0"/>
              </a:rPr>
              <a:t>Advantages and disadvantages</a:t>
            </a:r>
            <a:endParaRPr sz="2800">
              <a:solidFill>
                <a:srgbClr val="C00000"/>
              </a:solidFill>
              <a:latin typeface="Arial Regular" panose="020B0604020202090204" charset="0"/>
              <a:cs typeface="Arial Regular" panose="020B0604020202090204" charset="0"/>
            </a:endParaRPr>
          </a:p>
        </p:txBody>
      </p:sp>
      <p:sp>
        <p:nvSpPr>
          <p:cNvPr id="139" name="Google Shape;13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47997BA-A0A9-447E-A79D-7795CE9114AF}" type="datetime1">
              <a:rPr lang="en-US" smtClean="0"/>
              <a:pPr marL="0" lvl="0" indent="0" algn="l" rtl="0">
                <a:spcBef>
                  <a:spcPts val="0"/>
                </a:spcBef>
                <a:spcAft>
                  <a:spcPts val="0"/>
                </a:spcAft>
                <a:buNone/>
              </a:pPr>
              <a:t>4/11/2022</a:t>
            </a:fld>
            <a:endParaRPr/>
          </a:p>
        </p:txBody>
      </p:sp>
      <p:sp>
        <p:nvSpPr>
          <p:cNvPr id="140" name="Google Shape;1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41" name="Google Shape;1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lang="en-US"/>
          </a:p>
        </p:txBody>
      </p:sp>
      <p:sp>
        <p:nvSpPr>
          <p:cNvPr id="142" name="Google Shape;142;p6"/>
          <p:cNvSpPr txBox="1"/>
          <p:nvPr/>
        </p:nvSpPr>
        <p:spPr>
          <a:xfrm>
            <a:off x="471170" y="1390650"/>
            <a:ext cx="7554595" cy="50145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BE2033"/>
              </a:buClr>
              <a:buSzPts val="1800"/>
              <a:buFont typeface="Arial" panose="020B0604020202090204"/>
              <a:buNone/>
            </a:pPr>
            <a:r>
              <a:rPr lang="en-US" sz="2000">
                <a:solidFill>
                  <a:srgbClr val="BE2033"/>
                </a:solidFill>
                <a:latin typeface="Arial Regular" panose="020B0604020202090204" charset="0"/>
                <a:ea typeface="Calibri"/>
                <a:cs typeface="Arial Regular" panose="020B0604020202090204" charset="0"/>
                <a:sym typeface="Calibri"/>
              </a:rPr>
              <a:t>Pros:</a:t>
            </a:r>
            <a:endParaRPr sz="2000">
              <a:solidFill>
                <a:srgbClr val="BE2033"/>
              </a:solidFill>
              <a:latin typeface="Arial Regular" panose="020B0604020202090204" charset="0"/>
              <a:ea typeface="Calibri"/>
              <a:cs typeface="Arial Regular" panose="020B0604020202090204" charset="0"/>
              <a:sym typeface="Calibri"/>
            </a:endParaRPr>
          </a:p>
          <a:p>
            <a:pPr marL="0" marR="0" lvl="0" indent="0" algn="l" rtl="0">
              <a:spcBef>
                <a:spcPts val="0"/>
              </a:spcBef>
              <a:spcAft>
                <a:spcPts val="0"/>
              </a:spcAft>
              <a:buClr>
                <a:schemeClr val="dk1"/>
              </a:buClr>
              <a:buSzPts val="1800"/>
              <a:buFont typeface="Arial" panose="020B0604020202090204"/>
              <a:buNone/>
            </a:pPr>
            <a:endParaRPr sz="2000">
              <a:solidFill>
                <a:schemeClr val="dk1"/>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Arial" panose="020B0604020202090204" pitchFamily="34" charset="0"/>
              <a:buChar char="•"/>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Linear Regression model is </a:t>
            </a:r>
            <a:r>
              <a:rPr lang="en-US" sz="2000" b="1">
                <a:solidFill>
                  <a:srgbClr val="302D31"/>
                </a:solidFill>
                <a:latin typeface="Arial Regular" panose="020B0604020202090204" charset="0"/>
                <a:ea typeface="Times" panose="00000500000000020000"/>
                <a:cs typeface="Arial Regular" panose="020B0604020202090204" charset="0"/>
                <a:sym typeface="Times" panose="00000500000000020000"/>
              </a:rPr>
              <a:t>simple to implement and easier to interpret</a:t>
            </a:r>
            <a:r>
              <a:rPr lang="en-US" sz="2000">
                <a:solidFill>
                  <a:srgbClr val="E36C09"/>
                </a:solidFill>
                <a:latin typeface="Arial Regular" panose="020B0604020202090204" charset="0"/>
                <a:ea typeface="Times" panose="00000500000000020000"/>
                <a:cs typeface="Arial Regular" panose="020B0604020202090204" charset="0"/>
                <a:sym typeface="Times" panose="00000500000000020000"/>
              </a:rPr>
              <a:t>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the output coefficients.</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chemeClr val="dk1"/>
              </a:buClr>
              <a:buSzPts val="1800"/>
              <a:buFont typeface="Arial" panose="020B0604020202090204" pitchFamily="34" charset="0"/>
              <a:buChar char="•"/>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It is very good algorithm for </a:t>
            </a:r>
            <a:r>
              <a:rPr lang="en-US" sz="2000" b="1">
                <a:solidFill>
                  <a:schemeClr val="dk1"/>
                </a:solidFill>
                <a:latin typeface="Arial Regular" panose="020B0604020202090204" charset="0"/>
                <a:ea typeface="Times" panose="00000500000000020000"/>
                <a:cs typeface="Arial Regular" panose="020B0604020202090204" charset="0"/>
                <a:sym typeface="Times" panose="00000500000000020000"/>
              </a:rPr>
              <a:t>linearly seperable</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dataset.</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chemeClr val="dk1"/>
              </a:buClr>
              <a:buSzPts val="1800"/>
              <a:buFont typeface="Arial" panose="020B0604020202090204" pitchFamily="34" charset="0"/>
              <a:buChar char="•"/>
            </a:pPr>
            <a:r>
              <a:rPr lang="en-US" sz="2000" b="1">
                <a:solidFill>
                  <a:schemeClr val="dk1"/>
                </a:solidFill>
                <a:latin typeface="Arial Regular" panose="020B0604020202090204" charset="0"/>
                <a:ea typeface="Times" panose="00000500000000020000"/>
                <a:cs typeface="Arial Regular" panose="020B0604020202090204" charset="0"/>
                <a:sym typeface="Times" panose="00000500000000020000"/>
              </a:rPr>
              <a:t>Overfitting can be reduced</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by regularization.</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chemeClr val="dk1"/>
              </a:buClr>
              <a:buSzPts val="1800"/>
              <a:buFont typeface="Arial" panose="020B0604020202090204" pitchFamily="34" charset="0"/>
              <a:buChar char="•"/>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Linear Regression gives </a:t>
            </a:r>
            <a:r>
              <a:rPr lang="en-US" sz="2000" b="1">
                <a:solidFill>
                  <a:schemeClr val="dk1"/>
                </a:solidFill>
                <a:latin typeface="Arial Regular" panose="020B0604020202090204" charset="0"/>
                <a:ea typeface="Times" panose="00000500000000020000"/>
                <a:cs typeface="Arial Regular" panose="020B0604020202090204" charset="0"/>
                <a:sym typeface="Times" panose="00000500000000020000"/>
              </a:rPr>
              <a:t>relationship between dependent and independent variables.</a:t>
            </a:r>
            <a:endParaRPr sz="2000" b="1">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Clr>
                <a:schemeClr val="dk1"/>
              </a:buClr>
              <a:buSzPts val="1800"/>
              <a:buFont typeface="Noto Sans Symbols"/>
              <a:buNone/>
            </a:pPr>
            <a:endParaRPr sz="2000">
              <a:solidFill>
                <a:schemeClr val="dk1"/>
              </a:solidFill>
              <a:latin typeface="Arial Regular" panose="020B0604020202090204" charset="0"/>
              <a:ea typeface="Calibri"/>
              <a:cs typeface="Arial Regular" panose="020B0604020202090204" charset="0"/>
              <a:sym typeface="Calibri"/>
            </a:endParaRPr>
          </a:p>
          <a:p>
            <a:pPr marL="0" marR="0" lvl="0" indent="0" algn="l" rtl="0">
              <a:spcBef>
                <a:spcPts val="0"/>
              </a:spcBef>
              <a:spcAft>
                <a:spcPts val="0"/>
              </a:spcAft>
              <a:buClr>
                <a:schemeClr val="dk1"/>
              </a:buClr>
              <a:buSzPts val="1800"/>
              <a:buFont typeface="Noto Sans Symbols"/>
              <a:buNone/>
            </a:pPr>
            <a:endParaRPr sz="2000">
              <a:solidFill>
                <a:schemeClr val="dk1"/>
              </a:solidFill>
              <a:latin typeface="Arial Regular" panose="020B0604020202090204" charset="0"/>
              <a:ea typeface="Calibri"/>
              <a:cs typeface="Arial Regular" panose="020B0604020202090204" charset="0"/>
              <a:sym typeface="Calibri"/>
            </a:endParaRPr>
          </a:p>
          <a:p>
            <a:pPr marL="0" marR="0" lvl="0" indent="0" algn="l" rtl="0">
              <a:spcBef>
                <a:spcPts val="0"/>
              </a:spcBef>
              <a:spcAft>
                <a:spcPts val="0"/>
              </a:spcAft>
              <a:buClr>
                <a:srgbClr val="BE2033"/>
              </a:buClr>
              <a:buSzPts val="1800"/>
              <a:buFont typeface="Noto Sans Symbols"/>
              <a:buNone/>
            </a:pPr>
            <a:r>
              <a:rPr lang="en-US" sz="2000">
                <a:solidFill>
                  <a:srgbClr val="BE2033"/>
                </a:solidFill>
                <a:latin typeface="Arial Regular" panose="020B0604020202090204" charset="0"/>
                <a:ea typeface="Calibri"/>
                <a:cs typeface="Arial Regular" panose="020B0604020202090204" charset="0"/>
                <a:sym typeface="Calibri"/>
              </a:rPr>
              <a:t>Cons:</a:t>
            </a:r>
            <a:endParaRPr sz="2000">
              <a:solidFill>
                <a:srgbClr val="BE2033"/>
              </a:solidFill>
              <a:latin typeface="Arial Regular" panose="020B0604020202090204" charset="0"/>
              <a:ea typeface="Calibri"/>
              <a:cs typeface="Arial Regular" panose="020B0604020202090204" charset="0"/>
              <a:sym typeface="Calibri"/>
            </a:endParaRPr>
          </a:p>
          <a:p>
            <a:pPr marL="0" marR="0" lvl="0" indent="0" algn="l" rtl="0">
              <a:spcBef>
                <a:spcPts val="0"/>
              </a:spcBef>
              <a:spcAft>
                <a:spcPts val="0"/>
              </a:spcAft>
              <a:buClr>
                <a:schemeClr val="dk1"/>
              </a:buClr>
              <a:buSzPts val="1800"/>
              <a:buFont typeface="Noto Sans Symbols"/>
              <a:buNone/>
            </a:pPr>
            <a:endParaRPr sz="2000">
              <a:solidFill>
                <a:schemeClr val="dk1"/>
              </a:solidFill>
              <a:latin typeface="Arial Regular" panose="020B0604020202090204" charset="0"/>
              <a:ea typeface="Calibri"/>
              <a:cs typeface="Arial Regular" panose="020B0604020202090204" charset="0"/>
              <a:sym typeface="Calibri"/>
            </a:endParaRPr>
          </a:p>
          <a:p>
            <a:pPr marL="285750" marR="0" lvl="0" indent="-285750" algn="l" rtl="0">
              <a:spcBef>
                <a:spcPts val="0"/>
              </a:spcBef>
              <a:spcAft>
                <a:spcPts val="0"/>
              </a:spcAft>
              <a:buClr>
                <a:schemeClr val="dk1"/>
              </a:buClr>
              <a:buSzPts val="1800"/>
              <a:buFont typeface="Arial" panose="020B0604020202090204" pitchFamily="34" charset="0"/>
              <a:buChar char="•"/>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Prone to underfitting.</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chemeClr val="dk1"/>
              </a:buClr>
              <a:buSzPts val="1800"/>
              <a:buFont typeface="Arial" panose="020B0604020202090204" pitchFamily="34" charset="0"/>
              <a:buChar char="•"/>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Sensitive to outliners.</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285750" marR="0" lvl="0" indent="-285750" algn="l" rtl="0">
              <a:spcBef>
                <a:spcPts val="0"/>
              </a:spcBef>
              <a:spcAft>
                <a:spcPts val="0"/>
              </a:spcAft>
              <a:buClr>
                <a:schemeClr val="dk1"/>
              </a:buClr>
              <a:buSzPts val="1800"/>
              <a:buFont typeface="Arial" panose="020B0604020202090204" pitchFamily="34" charset="0"/>
              <a:buChar char="•"/>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linear regression is not a complete description of relationships among variables.</a:t>
            </a:r>
            <a:endParaRPr sz="2000">
              <a:solidFill>
                <a:schemeClr val="dk1"/>
              </a:solidFill>
              <a:latin typeface="Arial Regular" panose="020B0604020202090204" charset="0"/>
              <a:ea typeface="Calibri"/>
              <a:cs typeface="Arial Regular" panose="020B0604020202090204"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E0A5F7A-4FB5-4315-A519-575F6D456850}" type="datetime1">
              <a:rPr lang="en-US" smtClean="0"/>
              <a:pPr marL="0" lvl="0" indent="0" algn="l" rtl="0">
                <a:spcBef>
                  <a:spcPts val="0"/>
                </a:spcBef>
                <a:spcAft>
                  <a:spcPts val="0"/>
                </a:spcAft>
                <a:buNone/>
              </a:pPr>
              <a:t>4/11/2022</a:t>
            </a:fld>
            <a:endParaRPr/>
          </a:p>
        </p:txBody>
      </p:sp>
      <p:sp>
        <p:nvSpPr>
          <p:cNvPr id="149" name="Google Shape;14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50" name="Google Shape;1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lang="en-US"/>
          </a:p>
        </p:txBody>
      </p:sp>
      <p:sp>
        <p:nvSpPr>
          <p:cNvPr id="151" name="Google Shape;151;p7"/>
          <p:cNvSpPr txBox="1">
            <a:spLocks noGrp="1"/>
          </p:cNvSpPr>
          <p:nvPr>
            <p:ph type="title"/>
          </p:nvPr>
        </p:nvSpPr>
        <p:spPr>
          <a:xfrm>
            <a:off x="381000" y="381000"/>
            <a:ext cx="8229600" cy="609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ct val="1000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System Architecture / Ideation Map</a:t>
            </a:r>
            <a:endParaRPr sz="2800">
              <a:solidFill>
                <a:srgbClr val="C00000"/>
              </a:solidFill>
            </a:endParaRPr>
          </a:p>
        </p:txBody>
      </p:sp>
      <p:pic>
        <p:nvPicPr>
          <p:cNvPr id="152" name="Google Shape;152;p7" descr="/Users/rnagineni/Desktop/Screenshot 2021-12-06 at 9.46.57 PM.pngScreenshot 2021-12-06 at 9.46.57 PM"/>
          <p:cNvPicPr preferRelativeResize="0"/>
          <p:nvPr/>
        </p:nvPicPr>
        <p:blipFill rotWithShape="1">
          <a:blip r:embed="rId3"/>
          <a:srcRect/>
          <a:stretch>
            <a:fillRect/>
          </a:stretch>
        </p:blipFill>
        <p:spPr>
          <a:xfrm>
            <a:off x="1111348" y="2089785"/>
            <a:ext cx="6231988" cy="3255938"/>
          </a:xfrm>
          <a:prstGeom prst="rect">
            <a:avLst/>
          </a:prstGeom>
          <a:noFill/>
          <a:ln>
            <a:noFill/>
          </a:ln>
        </p:spPr>
      </p:pic>
      <p:sp>
        <p:nvSpPr>
          <p:cNvPr id="5" name="Oval 0"/>
          <p:cNvSpPr/>
          <p:nvPr/>
        </p:nvSpPr>
        <p:spPr>
          <a:xfrm>
            <a:off x="6779895" y="4222115"/>
            <a:ext cx="1208405" cy="11099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s 1"/>
          <p:cNvSpPr/>
          <p:nvPr/>
        </p:nvSpPr>
        <p:spPr>
          <a:xfrm>
            <a:off x="7353935" y="2562225"/>
            <a:ext cx="316865" cy="243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s 2"/>
          <p:cNvSpPr/>
          <p:nvPr/>
        </p:nvSpPr>
        <p:spPr>
          <a:xfrm>
            <a:off x="7414895" y="4001770"/>
            <a:ext cx="292735" cy="622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s 3"/>
          <p:cNvSpPr/>
          <p:nvPr/>
        </p:nvSpPr>
        <p:spPr>
          <a:xfrm>
            <a:off x="6182360" y="4855845"/>
            <a:ext cx="866140" cy="207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4781550" y="3199130"/>
            <a:ext cx="386080" cy="583565"/>
          </a:xfrm>
          <a:prstGeom prst="rect">
            <a:avLst/>
          </a:prstGeom>
          <a:noFill/>
        </p:spPr>
        <p:txBody>
          <a:bodyPr wrap="none" rtlCol="0" anchor="t">
            <a:spAutoFit/>
          </a:bodyPr>
          <a:lstStyle/>
          <a:p>
            <a:r>
              <a:rPr lang="en-US" sz="3200">
                <a:latin typeface="Times Regular" panose="00000500000000020000" charset="0"/>
                <a:cs typeface="Times Regular" panose="00000500000000020000"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200"/>
              <a:buFont typeface="Arial" panose="020B0604020202090204"/>
              <a:buNone/>
            </a:pPr>
            <a:r>
              <a:rPr lang="en-US" sz="2800">
                <a:solidFill>
                  <a:srgbClr val="C00000"/>
                </a:solidFill>
                <a:latin typeface="Arial" panose="020B0604020202090204"/>
                <a:ea typeface="Arial" panose="020B0604020202090204"/>
                <a:cs typeface="Arial" panose="020B0604020202090204"/>
                <a:sym typeface="Arial" panose="020B0604020202090204"/>
              </a:rPr>
              <a:t>Project Implementation</a:t>
            </a:r>
            <a:endParaRPr sz="2800"/>
          </a:p>
        </p:txBody>
      </p:sp>
      <p:sp>
        <p:nvSpPr>
          <p:cNvPr id="167" name="Google Shape;16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6C0E856-2BB0-4F1F-ADB5-9E52E512B56A}" type="datetime1">
              <a:rPr lang="en-US" smtClean="0"/>
              <a:pPr marL="0" lvl="0" indent="0" algn="l" rtl="0">
                <a:spcBef>
                  <a:spcPts val="0"/>
                </a:spcBef>
                <a:spcAft>
                  <a:spcPts val="0"/>
                </a:spcAft>
                <a:buNone/>
              </a:pPr>
              <a:t>4/11/2022</a:t>
            </a:fld>
            <a:endParaRPr/>
          </a:p>
        </p:txBody>
      </p:sp>
      <p:sp>
        <p:nvSpPr>
          <p:cNvPr id="168" name="Google Shape;16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69" name="Google Shape;16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lang="en-US"/>
          </a:p>
        </p:txBody>
      </p:sp>
      <p:sp>
        <p:nvSpPr>
          <p:cNvPr id="170" name="Google Shape;170;p9"/>
          <p:cNvSpPr txBox="1"/>
          <p:nvPr/>
        </p:nvSpPr>
        <p:spPr>
          <a:xfrm>
            <a:off x="505460" y="1475740"/>
            <a:ext cx="8181340" cy="50145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MULTIPLE LINEAR REGRESSION</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Multiple or multivariate linear regression is a case of linear regression with two or more independent variables.</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x1,x2,...xp are independent variables</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y is dependent variable</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r>
              <a:rPr lang="en-US" sz="2000">
                <a:solidFill>
                  <a:srgbClr val="BE2033"/>
                </a:solidFill>
                <a:latin typeface="Arial Regular" panose="020B0604020202090204" charset="0"/>
                <a:ea typeface="Times" panose="00000500000000020000"/>
                <a:cs typeface="Arial Regular" panose="020B0604020202090204" charset="0"/>
                <a:sym typeface="Times" panose="00000500000000020000"/>
              </a:rPr>
              <a:t>Formula and Calculation of Multiple Linear Regression:</a:t>
            </a:r>
            <a:endParaRPr sz="2000">
              <a:solidFill>
                <a:srgbClr val="BE2033"/>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endParaRPr sz="2000">
              <a:solidFill>
                <a:schemeClr val="dk1"/>
              </a:solidFill>
              <a:latin typeface="Arial Regular" panose="020B0604020202090204" charset="0"/>
              <a:ea typeface="Calibri"/>
              <a:cs typeface="Arial Regular" panose="020B0604020202090204" charset="0"/>
              <a:sym typeface="Calibri"/>
            </a:endParaRPr>
          </a:p>
          <a:p>
            <a:pPr marL="0" marR="0" lvl="0" indent="0" algn="l" rtl="0">
              <a:spcBef>
                <a:spcPts val="0"/>
              </a:spcBef>
              <a:spcAft>
                <a:spcPts val="0"/>
              </a:spcAft>
              <a:buNone/>
            </a:pPr>
            <a:r>
              <a:rPr lang="en-US" sz="2000" b="1" i="1">
                <a:solidFill>
                  <a:schemeClr val="dk1"/>
                </a:solidFill>
                <a:latin typeface="Arial Regular" panose="020B0604020202090204" charset="0"/>
                <a:ea typeface="Times" panose="00000500000000020000"/>
                <a:cs typeface="Arial Regular" panose="020B0604020202090204" charset="0"/>
                <a:sym typeface="Times" panose="00000500000000020000"/>
              </a:rPr>
              <a:t>yi</a:t>
            </a:r>
            <a:r>
              <a:rPr lang="en-US" sz="2000">
                <a:solidFill>
                  <a:schemeClr val="dk1"/>
                </a:solidFill>
                <a:latin typeface="Arial Regular" panose="020B0604020202090204" charset="0"/>
                <a:ea typeface="Calibri"/>
                <a:cs typeface="Arial Regular" panose="020B0604020202090204" charset="0"/>
                <a:sym typeface="Calibri"/>
              </a:rPr>
              <a:t> =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dependent variable</a:t>
            </a:r>
            <a:endParaRPr sz="2000">
              <a:solidFill>
                <a:schemeClr val="dk1"/>
              </a:solidFill>
              <a:latin typeface="Arial Regular" panose="020B0604020202090204" charset="0"/>
              <a:ea typeface="Calibri"/>
              <a:cs typeface="Arial Regular" panose="020B0604020202090204" charset="0"/>
              <a:sym typeface="Calibri"/>
            </a:endParaRPr>
          </a:p>
          <a:p>
            <a:pPr marL="0" marR="0" lvl="0" indent="0" algn="l" rtl="0">
              <a:spcBef>
                <a:spcPts val="0"/>
              </a:spcBef>
              <a:spcAft>
                <a:spcPts val="0"/>
              </a:spcAft>
              <a:buNone/>
            </a:pPr>
            <a:r>
              <a:rPr lang="en-US" sz="2000" b="1" i="1">
                <a:solidFill>
                  <a:schemeClr val="dk1"/>
                </a:solidFill>
                <a:latin typeface="Arial Regular" panose="020B0604020202090204" charset="0"/>
                <a:ea typeface="Times" panose="00000500000000020000"/>
                <a:cs typeface="Arial Regular" panose="020B0604020202090204" charset="0"/>
                <a:sym typeface="Times" panose="00000500000000020000"/>
              </a:rPr>
              <a:t>xi =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 explanatory variables</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r>
              <a:rPr lang="en-US" sz="2000" b="1" i="1">
                <a:solidFill>
                  <a:schemeClr val="dk1"/>
                </a:solidFill>
                <a:latin typeface="Arial Regular" panose="020B0604020202090204" charset="0"/>
                <a:ea typeface="Times" panose="00000500000000020000"/>
                <a:cs typeface="Arial Regular" panose="020B0604020202090204" charset="0"/>
                <a:sym typeface="Times" panose="00000500000000020000"/>
              </a:rPr>
              <a:t>β0 =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y-intercept (constant term)</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r>
              <a:rPr lang="en-US" sz="2000" b="1" i="1">
                <a:solidFill>
                  <a:schemeClr val="dk1"/>
                </a:solidFill>
                <a:latin typeface="Arial Regular" panose="020B0604020202090204" charset="0"/>
                <a:ea typeface="Times" panose="00000500000000020000"/>
                <a:cs typeface="Arial Regular" panose="020B0604020202090204" charset="0"/>
                <a:sym typeface="Times" panose="00000500000000020000"/>
              </a:rPr>
              <a:t>βp =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slope coefficients for each explanatory variable</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r>
              <a:rPr lang="en-US" sz="2000" b="1" i="1">
                <a:solidFill>
                  <a:schemeClr val="dk1"/>
                </a:solidFill>
                <a:latin typeface="Arial Regular" panose="020B0604020202090204" charset="0"/>
                <a:ea typeface="Times" panose="00000500000000020000"/>
                <a:cs typeface="Arial Regular" panose="020B0604020202090204" charset="0"/>
                <a:sym typeface="Times" panose="00000500000000020000"/>
              </a:rPr>
              <a:t>ε =  </a:t>
            </a:r>
            <a:r>
              <a:rPr lang="en-US" sz="2000">
                <a:solidFill>
                  <a:schemeClr val="dk1"/>
                </a:solidFill>
                <a:latin typeface="Arial Regular" panose="020B0604020202090204" charset="0"/>
                <a:ea typeface="Times" panose="00000500000000020000"/>
                <a:cs typeface="Arial Regular" panose="020B0604020202090204" charset="0"/>
                <a:sym typeface="Times" panose="00000500000000020000"/>
              </a:rPr>
              <a:t>The model's error term</a:t>
            </a:r>
            <a:endParaRPr sz="2000">
              <a:solidFill>
                <a:schemeClr val="dk1"/>
              </a:solidFill>
              <a:latin typeface="Arial Regular" panose="020B0604020202090204" charset="0"/>
              <a:ea typeface="Times" panose="00000500000000020000"/>
              <a:cs typeface="Arial Regular" panose="020B0604020202090204" charset="0"/>
              <a:sym typeface="Times" panose="00000500000000020000"/>
            </a:endParaRPr>
          </a:p>
          <a:p>
            <a:pPr marL="0" marR="0" lvl="0" indent="0" algn="l" rtl="0">
              <a:spcBef>
                <a:spcPts val="0"/>
              </a:spcBef>
              <a:spcAft>
                <a:spcPts val="0"/>
              </a:spcAft>
              <a:buNone/>
            </a:pPr>
            <a:endParaRPr sz="2000">
              <a:solidFill>
                <a:schemeClr val="dk1"/>
              </a:solidFill>
              <a:latin typeface="Arial Regular" panose="020B0604020202090204" charset="0"/>
              <a:ea typeface="Calibri"/>
              <a:cs typeface="Arial Regular" panose="020B0604020202090204" charset="0"/>
              <a:sym typeface="Calibri"/>
            </a:endParaRPr>
          </a:p>
        </p:txBody>
      </p:sp>
      <p:pic>
        <p:nvPicPr>
          <p:cNvPr id="171" name="Google Shape;171;p9" descr="Screenshot 2021-11-08 at 10.13.39 PM"/>
          <p:cNvPicPr preferRelativeResize="0"/>
          <p:nvPr/>
        </p:nvPicPr>
        <p:blipFill rotWithShape="1">
          <a:blip r:embed="rId3"/>
          <a:srcRect/>
          <a:stretch>
            <a:fillRect/>
          </a:stretch>
        </p:blipFill>
        <p:spPr>
          <a:xfrm>
            <a:off x="2105025" y="4049395"/>
            <a:ext cx="5676900" cy="38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3200"/>
              <a:buFont typeface="Calibri"/>
              <a:buNone/>
            </a:pPr>
            <a:r>
              <a:rPr lang="en-US" sz="2800">
                <a:solidFill>
                  <a:srgbClr val="C00000"/>
                </a:solidFill>
                <a:latin typeface="Arial Regular" panose="020B0604020202090204" charset="0"/>
                <a:cs typeface="Arial Regular" panose="020B0604020202090204" charset="0"/>
              </a:rPr>
              <a:t>Linear regression</a:t>
            </a:r>
            <a:endParaRPr sz="2800">
              <a:solidFill>
                <a:srgbClr val="C00000"/>
              </a:solidFill>
              <a:latin typeface="Arial Regular" panose="020B0604020202090204" charset="0"/>
              <a:cs typeface="Arial Regular" panose="020B0604020202090204" charset="0"/>
            </a:endParaRPr>
          </a:p>
        </p:txBody>
      </p:sp>
      <p:sp>
        <p:nvSpPr>
          <p:cNvPr id="177" name="Google Shape;17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3266418B-FC65-4DF6-864E-0C1E092CAE01}" type="datetime1">
              <a:rPr lang="en-US" smtClean="0"/>
              <a:pPr marL="0" lvl="0" indent="0" algn="l" rtl="0">
                <a:spcBef>
                  <a:spcPts val="0"/>
                </a:spcBef>
                <a:spcAft>
                  <a:spcPts val="0"/>
                </a:spcAft>
                <a:buNone/>
              </a:pPr>
              <a:t>4/11/2022</a:t>
            </a:fld>
            <a:endParaRPr/>
          </a:p>
        </p:txBody>
      </p:sp>
      <p:sp>
        <p:nvSpPr>
          <p:cNvPr id="178" name="Google Shape;17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CSE</a:t>
            </a:r>
          </a:p>
        </p:txBody>
      </p:sp>
      <p:sp>
        <p:nvSpPr>
          <p:cNvPr id="179" name="Google Shape;17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lang="en-US"/>
          </a:p>
        </p:txBody>
      </p:sp>
      <p:pic>
        <p:nvPicPr>
          <p:cNvPr id="180" name="Google Shape;180;p10" descr="Screenshot 2021-11-08 at 4.49.20 PM"/>
          <p:cNvPicPr preferRelativeResize="0"/>
          <p:nvPr/>
        </p:nvPicPr>
        <p:blipFill rotWithShape="1">
          <a:blip r:embed="rId3"/>
          <a:srcRect/>
          <a:stretch>
            <a:fillRect/>
          </a:stretch>
        </p:blipFill>
        <p:spPr>
          <a:xfrm>
            <a:off x="794385" y="1760220"/>
            <a:ext cx="7153910" cy="3449320"/>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1043</Words>
  <Application>WPS Presentation</Application>
  <PresentationFormat>On-screen Show (4:3)</PresentationFormat>
  <Paragraphs>216</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Arial Regular</vt:lpstr>
      <vt:lpstr>Times</vt:lpstr>
      <vt:lpstr>Times New Roman</vt:lpstr>
      <vt:lpstr>Noto Sans Symbols</vt:lpstr>
      <vt:lpstr>Arimo</vt:lpstr>
      <vt:lpstr>Times Regular</vt:lpstr>
      <vt:lpstr>Arial Bold</vt:lpstr>
      <vt:lpstr>Custom Design</vt:lpstr>
      <vt:lpstr> </vt:lpstr>
      <vt:lpstr>Presentation Outline</vt:lpstr>
      <vt:lpstr>Slide 3</vt:lpstr>
      <vt:lpstr>Slide 4</vt:lpstr>
      <vt:lpstr>Objectives</vt:lpstr>
      <vt:lpstr>Advantages and disadvantages</vt:lpstr>
      <vt:lpstr>System Architecture / Ideation Map</vt:lpstr>
      <vt:lpstr>Project Implementation</vt:lpstr>
      <vt:lpstr>Linear regression</vt:lpstr>
      <vt:lpstr>Project Implementation</vt:lpstr>
      <vt:lpstr> Module Implementation </vt:lpstr>
      <vt:lpstr>Methodology</vt:lpstr>
      <vt:lpstr>Methodology</vt:lpstr>
      <vt:lpstr>Results and Discussion</vt:lpstr>
      <vt:lpstr> Performance Analysis </vt:lpstr>
      <vt:lpstr>Performance Analysis</vt:lpstr>
      <vt:lpstr>  Performance Analysis  </vt:lpstr>
      <vt:lpstr> Conclusion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Admin</cp:lastModifiedBy>
  <cp:revision>13</cp:revision>
  <dcterms:created xsi:type="dcterms:W3CDTF">2021-12-06T16:22:16Z</dcterms:created>
  <dcterms:modified xsi:type="dcterms:W3CDTF">2022-04-11T11:11:21Z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1033-2.6.0.4284</vt:lpwstr>
  </property>
</Properties>
</file>