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notesMasterIdLst>
    <p:notesMasterId r:id="rId46"/>
  </p:notesMasterIdLst>
  <p:sldIdLst>
    <p:sldId id="256" r:id="rId33"/>
    <p:sldId id="257" r:id="rId34"/>
    <p:sldId id="258" r:id="rId35"/>
    <p:sldId id="269" r:id="rId36"/>
    <p:sldId id="270" r:id="rId37"/>
    <p:sldId id="259" r:id="rId38"/>
    <p:sldId id="260" r:id="rId39"/>
    <p:sldId id="261" r:id="rId40"/>
    <p:sldId id="262" r:id="rId41"/>
    <p:sldId id="263" r:id="rId42"/>
    <p:sldId id="264" r:id="rId43"/>
    <p:sldId id="266" r:id="rId44"/>
    <p:sldId id="268"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9.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D6CBD-A4DD-4347-B403-24581371A86E}"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0E580-A00B-4F93-998B-A5E10FDE3410}" type="slidenum">
              <a:rPr lang="en-IN" smtClean="0"/>
              <a:t>‹#›</a:t>
            </a:fld>
            <a:endParaRPr lang="en-IN"/>
          </a:p>
        </p:txBody>
      </p:sp>
    </p:spTree>
    <p:extLst>
      <p:ext uri="{BB962C8B-B14F-4D97-AF65-F5344CB8AC3E}">
        <p14:creationId xmlns:p14="http://schemas.microsoft.com/office/powerpoint/2010/main" val="181253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3"/>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3"/>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4"/>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3"/>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3"/>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4"/>
              <a:stretch/>
            </p:blipFill>
            <p:spPr>
              <a:xfrm rot="5400000">
                <a:off x="8202240" y="765000"/>
                <a:ext cx="1102320" cy="174600"/>
              </a:xfrm>
              <a:prstGeom prst="rect">
                <a:avLst/>
              </a:prstGeom>
              <a:ln w="0">
                <a:noFill/>
              </a:ln>
            </p:spPr>
          </p:pic>
          <p:pic>
            <p:nvPicPr>
              <p:cNvPr id="382" name="Google Shape;620;p23"/>
              <p:cNvPicPr/>
              <p:nvPr/>
            </p:nvPicPr>
            <p:blipFill>
              <a:blip r:embed="rId4"/>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4"/>
              <a:stretch/>
            </p:blipFill>
            <p:spPr>
              <a:xfrm rot="5400000">
                <a:off x="-180720" y="3238200"/>
                <a:ext cx="1102320" cy="174600"/>
              </a:xfrm>
              <a:prstGeom prst="rect">
                <a:avLst/>
              </a:prstGeom>
              <a:ln w="0">
                <a:noFill/>
              </a:ln>
            </p:spPr>
          </p:pic>
          <p:pic>
            <p:nvPicPr>
              <p:cNvPr id="385" name="Google Shape;623;p23"/>
              <p:cNvPicPr/>
              <p:nvPr/>
            </p:nvPicPr>
            <p:blipFill>
              <a:blip r:embed="rId4"/>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3"/>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4"/>
              <a:stretch/>
            </p:blipFill>
            <p:spPr>
              <a:xfrm rot="5400000">
                <a:off x="8202240" y="765000"/>
                <a:ext cx="1102320" cy="174600"/>
              </a:xfrm>
              <a:prstGeom prst="rect">
                <a:avLst/>
              </a:prstGeom>
              <a:ln w="0">
                <a:noFill/>
              </a:ln>
            </p:spPr>
          </p:pic>
          <p:pic>
            <p:nvPicPr>
              <p:cNvPr id="396" name="Google Shape;637;p24"/>
              <p:cNvPicPr/>
              <p:nvPr/>
            </p:nvPicPr>
            <p:blipFill>
              <a:blip r:embed="rId4"/>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4"/>
              <a:stretch/>
            </p:blipFill>
            <p:spPr>
              <a:xfrm rot="5400000">
                <a:off x="-180720" y="3238200"/>
                <a:ext cx="1102320" cy="174600"/>
              </a:xfrm>
              <a:prstGeom prst="rect">
                <a:avLst/>
              </a:prstGeom>
              <a:ln w="0">
                <a:noFill/>
              </a:ln>
            </p:spPr>
          </p:pic>
          <p:pic>
            <p:nvPicPr>
              <p:cNvPr id="399" name="Google Shape;640;p24"/>
              <p:cNvPicPr/>
              <p:nvPr/>
            </p:nvPicPr>
            <p:blipFill>
              <a:blip r:embed="rId4"/>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3"/>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3"/>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3"/>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lstStyle/>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3"/>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4"/>
            <a:stretch/>
          </p:blipFill>
          <p:spPr>
            <a:xfrm rot="5400000">
              <a:off x="-185400" y="765000"/>
              <a:ext cx="1102320" cy="174600"/>
            </a:xfrm>
            <a:prstGeom prst="rect">
              <a:avLst/>
            </a:prstGeom>
            <a:ln w="0">
              <a:noFill/>
            </a:ln>
          </p:spPr>
        </p:pic>
        <p:pic>
          <p:nvPicPr>
            <p:cNvPr id="524" name="Google Shape;805;p28"/>
            <p:cNvPicPr/>
            <p:nvPr/>
          </p:nvPicPr>
          <p:blipFill>
            <a:blip r:embed="rId4"/>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3"/>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3"/>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3"/>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3"/>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3"/>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3"/>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4"/>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3"/>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3"/>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3"/>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4"/>
              <a:stretch/>
            </p:blipFill>
            <p:spPr>
              <a:xfrm rot="5400000">
                <a:off x="8223120" y="765000"/>
                <a:ext cx="1102320" cy="174600"/>
              </a:xfrm>
              <a:prstGeom prst="rect">
                <a:avLst/>
              </a:prstGeom>
              <a:ln w="0">
                <a:noFill/>
              </a:ln>
            </p:spPr>
          </p:pic>
          <p:pic>
            <p:nvPicPr>
              <p:cNvPr id="109" name="Google Shape;358;p13"/>
              <p:cNvPicPr/>
              <p:nvPr/>
            </p:nvPicPr>
            <p:blipFill>
              <a:blip r:embed="rId4"/>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4"/>
              <a:stretch/>
            </p:blipFill>
            <p:spPr>
              <a:xfrm rot="5400000">
                <a:off x="-180720" y="3238200"/>
                <a:ext cx="1102320" cy="174600"/>
              </a:xfrm>
              <a:prstGeom prst="rect">
                <a:avLst/>
              </a:prstGeom>
              <a:ln w="0">
                <a:noFill/>
              </a:ln>
            </p:spPr>
          </p:pic>
          <p:pic>
            <p:nvPicPr>
              <p:cNvPr id="112" name="Google Shape;361;p13"/>
              <p:cNvPicPr/>
              <p:nvPr/>
            </p:nvPicPr>
            <p:blipFill>
              <a:blip r:embed="rId4"/>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3"/>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3"/>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4"/>
            <a:stretch/>
          </p:blipFill>
          <p:spPr>
            <a:xfrm flipH="1">
              <a:off x="422640" y="272880"/>
              <a:ext cx="2007000" cy="318240"/>
            </a:xfrm>
            <a:prstGeom prst="rect">
              <a:avLst/>
            </a:prstGeom>
            <a:ln w="0">
              <a:noFill/>
            </a:ln>
          </p:spPr>
        </p:pic>
        <p:pic>
          <p:nvPicPr>
            <p:cNvPr id="192" name="Google Shape;445;p15"/>
            <p:cNvPicPr/>
            <p:nvPr/>
          </p:nvPicPr>
          <p:blipFill>
            <a:blip r:embed="rId4"/>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3"/>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3"/>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9880" y="1463820"/>
            <a:ext cx="5124240" cy="14378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1" u="sng" strike="noStrike" spc="-1" dirty="0">
                <a:solidFill>
                  <a:schemeClr val="dk1"/>
                </a:solidFill>
                <a:latin typeface="Times New Roman" panose="02020603050405020304" pitchFamily="18" charset="0"/>
                <a:ea typeface="Syncopate"/>
                <a:cs typeface="Times New Roman" panose="02020603050405020304" pitchFamily="18" charset="0"/>
              </a:rPr>
              <a:t>MIS </a:t>
            </a:r>
            <a:r>
              <a:rPr lang="en" b="1" u="sng" spc="-1" dirty="0">
                <a:solidFill>
                  <a:schemeClr val="dk1"/>
                </a:solidFill>
                <a:latin typeface="Times New Roman" panose="02020603050405020304" pitchFamily="18" charset="0"/>
                <a:ea typeface="Syncopate"/>
                <a:cs typeface="Times New Roman" panose="02020603050405020304" pitchFamily="18" charset="0"/>
              </a:rPr>
              <a:t>FOR</a:t>
            </a:r>
            <a:r>
              <a:rPr lang="en" b="1" u="sng" strike="noStrike" spc="-1" dirty="0">
                <a:solidFill>
                  <a:schemeClr val="dk1"/>
                </a:solidFill>
                <a:latin typeface="Times New Roman" panose="02020603050405020304" pitchFamily="18" charset="0"/>
                <a:ea typeface="Syncopate"/>
                <a:cs typeface="Times New Roman" panose="02020603050405020304" pitchFamily="18" charset="0"/>
              </a:rPr>
              <a:t> RETAIL</a:t>
            </a:r>
            <a:br>
              <a:rPr lang="en" b="1" u="sng" strike="noStrike" spc="-1" dirty="0">
                <a:solidFill>
                  <a:schemeClr val="dk1"/>
                </a:solidFill>
                <a:latin typeface="Times New Roman" panose="02020603050405020304" pitchFamily="18" charset="0"/>
                <a:ea typeface="Syncopate"/>
                <a:cs typeface="Times New Roman" panose="02020603050405020304" pitchFamily="18" charset="0"/>
              </a:rPr>
            </a:br>
            <a:endParaRPr lang="fr-FR"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827" name="PlaceHolder 2"/>
          <p:cNvSpPr>
            <a:spLocks noGrp="1"/>
          </p:cNvSpPr>
          <p:nvPr>
            <p:ph type="subTitle"/>
          </p:nvPr>
        </p:nvSpPr>
        <p:spPr>
          <a:xfrm>
            <a:off x="2009880" y="2241840"/>
            <a:ext cx="5124240" cy="47592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1" strike="noStrike" spc="-1" dirty="0">
                <a:solidFill>
                  <a:schemeClr val="dk1"/>
                </a:solidFill>
                <a:latin typeface="Times New Roman" panose="02020603050405020304" pitchFamily="18" charset="0"/>
                <a:ea typeface="Archivo"/>
                <a:cs typeface="Times New Roman" panose="02020603050405020304" pitchFamily="18" charset="0"/>
              </a:rPr>
              <a:t>ANALYZING STORE SALES AND REVENUE ANALYSIS</a:t>
            </a:r>
            <a:endParaRPr lang="en-US" sz="1600" b="1" strike="noStrike" spc="-1" dirty="0">
              <a:solidFill>
                <a:srgbClr val="FF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373A3E-DC0C-2FB3-3188-5D8DE4D70506}"/>
              </a:ext>
            </a:extLst>
          </p:cNvPr>
          <p:cNvSpPr txBox="1"/>
          <p:nvPr/>
        </p:nvSpPr>
        <p:spPr>
          <a:xfrm>
            <a:off x="51540" y="3679680"/>
            <a:ext cx="3296031"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T.SRI MAHESH BABU (192111632)</a:t>
            </a:r>
          </a:p>
          <a:p>
            <a:r>
              <a:rPr lang="en-US" sz="1600" dirty="0">
                <a:latin typeface="Times New Roman" panose="02020603050405020304" pitchFamily="18" charset="0"/>
                <a:cs typeface="Times New Roman" panose="02020603050405020304" pitchFamily="18" charset="0"/>
              </a:rPr>
              <a:t>G.PRATEEK REDDY (192111408)</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34CFB-0A48-A567-E06A-DD7C32F0E58E}"/>
              </a:ext>
            </a:extLst>
          </p:cNvPr>
          <p:cNvSpPr txBox="1"/>
          <p:nvPr/>
        </p:nvSpPr>
        <p:spPr>
          <a:xfrm>
            <a:off x="2964180" y="91440"/>
            <a:ext cx="2267672" cy="523220"/>
          </a:xfrm>
          <a:prstGeom prst="rect">
            <a:avLst/>
          </a:prstGeom>
          <a:noFill/>
        </p:spPr>
        <p:txBody>
          <a:bodyPr wrap="none" rtlCol="0">
            <a:spAutoFit/>
          </a:bodyPr>
          <a:lstStyle/>
          <a:p>
            <a:r>
              <a:rPr lang="en-US" sz="2800" b="1" u="sng" dirty="0">
                <a:latin typeface="Times New Roman" panose="02020603050405020304" pitchFamily="18" charset="0"/>
                <a:cs typeface="Times New Roman" panose="02020603050405020304" pitchFamily="18" charset="0"/>
              </a:rPr>
              <a:t>ANALYTICS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EF75375-B893-1DCD-F4A8-0AE7D907E58C}"/>
              </a:ext>
            </a:extLst>
          </p:cNvPr>
          <p:cNvSpPr txBox="1"/>
          <p:nvPr/>
        </p:nvSpPr>
        <p:spPr>
          <a:xfrm>
            <a:off x="922020" y="746760"/>
            <a:ext cx="7056120"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Revenue Analysis </a:t>
            </a:r>
            <a:r>
              <a:rPr lang="en-US" sz="1600" dirty="0">
                <a:latin typeface="Times New Roman" panose="02020603050405020304" pitchFamily="18" charset="0"/>
                <a:cs typeface="Times New Roman" panose="02020603050405020304" pitchFamily="18" charset="0"/>
              </a:rPr>
              <a:t>– Track total sales, revenue growth, and profitability across different time periods (daily, monthly, yearly).</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Best-Selling Product Insights </a:t>
            </a:r>
            <a:r>
              <a:rPr lang="en-US" sz="1600" dirty="0">
                <a:latin typeface="Times New Roman" panose="02020603050405020304" pitchFamily="18" charset="0"/>
                <a:cs typeface="Times New Roman" panose="02020603050405020304" pitchFamily="18" charset="0"/>
              </a:rPr>
              <a:t>– Identify top-performing products based on sales volume, revenue contribution, and customer demand.</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Seasonal Sales Trends </a:t>
            </a:r>
            <a:r>
              <a:rPr lang="en-US" sz="1600" dirty="0">
                <a:latin typeface="Times New Roman" panose="02020603050405020304" pitchFamily="18" charset="0"/>
                <a:cs typeface="Times New Roman" panose="02020603050405020304" pitchFamily="18" charset="0"/>
              </a:rPr>
              <a:t>– Analyze sales fluctuations based on seasons, holidays, and promotional events to optimize inventory and marketing.</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Customer Purchase Behavior </a:t>
            </a:r>
            <a:r>
              <a:rPr lang="en-US" sz="1600" dirty="0">
                <a:latin typeface="Times New Roman" panose="02020603050405020304" pitchFamily="18" charset="0"/>
                <a:cs typeface="Times New Roman" panose="02020603050405020304" pitchFamily="18" charset="0"/>
              </a:rPr>
              <a:t>– Segment customers based on buying patterns, frequency, and preferences to personalize marketing strategies.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Pricing and Discount Effectiveness </a:t>
            </a:r>
            <a:r>
              <a:rPr lang="en-US" sz="1600" dirty="0">
                <a:latin typeface="Times New Roman" panose="02020603050405020304" pitchFamily="18" charset="0"/>
                <a:cs typeface="Times New Roman" panose="02020603050405020304" pitchFamily="18" charset="0"/>
              </a:rPr>
              <a:t>– Evaluate the impact of discounts, promotions, and dynamic pricing on overall sales and profit margins.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8" name="Google Shape;1119;p53"/>
          <p:cNvPicPr/>
          <p:nvPr/>
        </p:nvPicPr>
        <p:blipFill>
          <a:blip r:embed="rId2"/>
          <a:srcRect t="15299" b="15299"/>
          <a:stretch/>
        </p:blipFill>
        <p:spPr>
          <a:xfrm>
            <a:off x="4984560" y="543870"/>
            <a:ext cx="3274200" cy="3178980"/>
          </a:xfrm>
          <a:prstGeom prst="rect">
            <a:avLst/>
          </a:prstGeom>
          <a:ln w="9525">
            <a:solidFill>
              <a:srgbClr val="FFFFFF"/>
            </a:solidFill>
            <a:round/>
          </a:ln>
        </p:spPr>
      </p:pic>
      <p:sp>
        <p:nvSpPr>
          <p:cNvPr id="849" name="PlaceHolder 1"/>
          <p:cNvSpPr>
            <a:spLocks noGrp="1"/>
          </p:cNvSpPr>
          <p:nvPr>
            <p:ph type="title"/>
          </p:nvPr>
        </p:nvSpPr>
        <p:spPr>
          <a:xfrm>
            <a:off x="-322500" y="177120"/>
            <a:ext cx="4803060" cy="11224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2800" b="1" u="sng" strike="noStrike" spc="-1" dirty="0">
                <a:solidFill>
                  <a:schemeClr val="dk1"/>
                </a:solidFill>
                <a:latin typeface="Times New Roman" panose="02020603050405020304" pitchFamily="18" charset="0"/>
                <a:ea typeface="Syncopate"/>
                <a:cs typeface="Times New Roman" panose="02020603050405020304" pitchFamily="18" charset="0"/>
              </a:rPr>
              <a:t>BEST-SELLING  PRODUCTS </a:t>
            </a:r>
            <a:r>
              <a:rPr lang="en" sz="3100" b="1" u="sng" strike="noStrike" spc="-1" dirty="0">
                <a:solidFill>
                  <a:schemeClr val="dk1"/>
                </a:solidFill>
                <a:latin typeface="Times New Roman" panose="02020603050405020304" pitchFamily="18" charset="0"/>
                <a:ea typeface="Syncopate"/>
                <a:cs typeface="Times New Roman" panose="02020603050405020304" pitchFamily="18" charset="0"/>
              </a:rPr>
              <a:t>IDENTIFICATION</a:t>
            </a:r>
            <a:endParaRPr lang="fr-FR" sz="31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850" name="PlaceHolder 2"/>
          <p:cNvSpPr>
            <a:spLocks noGrp="1"/>
          </p:cNvSpPr>
          <p:nvPr>
            <p:ph type="subTitle"/>
          </p:nvPr>
        </p:nvSpPr>
        <p:spPr>
          <a:xfrm>
            <a:off x="211440" y="1552830"/>
            <a:ext cx="4269120" cy="2170020"/>
          </a:xfrm>
          <a:prstGeom prst="rect">
            <a:avLst/>
          </a:prstGeom>
          <a:noFill/>
          <a:ln w="0">
            <a:noFill/>
          </a:ln>
        </p:spPr>
        <p:txBody>
          <a:bodyPr lIns="91440" tIns="91440" rIns="91440" bIns="91440" anchor="t">
            <a:noAutofit/>
          </a:bodyPr>
          <a:lstStyle/>
          <a:p>
            <a:pPr marL="514350" indent="-285750" algn="just">
              <a:lnSpc>
                <a:spcPct val="100000"/>
              </a:lnSpc>
              <a:spcAft>
                <a:spcPts val="1599"/>
              </a:spcAft>
              <a:tabLst>
                <a:tab pos="0" algn="l"/>
              </a:tabLst>
            </a:pPr>
            <a:r>
              <a:rPr lang="en" sz="1600" b="0" strike="noStrike" spc="-1" dirty="0">
                <a:solidFill>
                  <a:schemeClr val="dk1"/>
                </a:solidFill>
                <a:latin typeface="Times New Roman" panose="02020603050405020304" pitchFamily="18" charset="0"/>
                <a:ea typeface="Archivo"/>
                <a:cs typeface="Times New Roman" panose="02020603050405020304" pitchFamily="18" charset="0"/>
              </a:rPr>
              <a:t>Identifying best-selling products requires analyzing sales data to determine which items consistently perform well. Factors to consider include sales volume, profit margins, and customer preferences. This information enables retailers to optimize inventory levels, focus marketing efforts on popular products, and improve sales forecasts.</a:t>
            </a:r>
            <a:endParaRPr lang="en-US" sz="1600" b="0" strike="noStrike" spc="-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1127880" y="-81534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2800" b="1" u="sng" strike="noStrike" spc="-1" dirty="0">
                <a:solidFill>
                  <a:schemeClr val="dk1"/>
                </a:solidFill>
                <a:latin typeface="Times New Roman" panose="02020603050405020304" pitchFamily="18" charset="0"/>
                <a:ea typeface="Syncopate"/>
                <a:cs typeface="Times New Roman" panose="02020603050405020304" pitchFamily="18" charset="0"/>
              </a:rPr>
              <a:t>CONCLUSION</a:t>
            </a:r>
            <a:endParaRPr lang="fr-FR" sz="28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A499BEE-A53D-45A1-EECD-F907B5CDBE43}"/>
              </a:ext>
            </a:extLst>
          </p:cNvPr>
          <p:cNvSpPr txBox="1"/>
          <p:nvPr/>
        </p:nvSpPr>
        <p:spPr>
          <a:xfrm>
            <a:off x="1463040" y="815340"/>
            <a:ext cx="4876560" cy="230832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MIS for retail sales and revenue analysis helps businesses optimize strategies by providing insights into sales trends, best-selling products, and seasonal patterns. Using BI tools, data mining, and dashboards, it enables data-driven decisions for improved pricing, demand forecasting, and operational efficiency. While the system’s success depends on data quality and maintenance, it ultimately boosts profitability and gives businesses a competitive edge in the retail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74657-5EF7-E1A2-8241-C0C6CCEB6EBB}"/>
              </a:ext>
            </a:extLst>
          </p:cNvPr>
          <p:cNvSpPr txBox="1"/>
          <p:nvPr/>
        </p:nvSpPr>
        <p:spPr>
          <a:xfrm>
            <a:off x="1798320" y="960120"/>
            <a:ext cx="5006499" cy="3046988"/>
          </a:xfrm>
          <a:prstGeom prst="rect">
            <a:avLst/>
          </a:prstGeom>
          <a:noFill/>
        </p:spPr>
        <p:txBody>
          <a:bodyPr wrap="none" rtlCol="0">
            <a:spAutoFit/>
          </a:bodyPr>
          <a:lstStyle/>
          <a:p>
            <a:r>
              <a:rPr lang="en-US" sz="9600" b="1" dirty="0">
                <a:latin typeface="Times New Roman" panose="02020603050405020304" pitchFamily="18" charset="0"/>
                <a:cs typeface="Times New Roman" panose="02020603050405020304" pitchFamily="18" charset="0"/>
              </a:rPr>
              <a:t>THANK </a:t>
            </a:r>
          </a:p>
          <a:p>
            <a:r>
              <a:rPr lang="en-US" sz="9600" b="1" dirty="0">
                <a:latin typeface="Times New Roman" panose="02020603050405020304" pitchFamily="18" charset="0"/>
                <a:cs typeface="Times New Roman" panose="02020603050405020304" pitchFamily="18" charset="0"/>
              </a:rPr>
              <a:t>   YOU</a:t>
            </a:r>
            <a:endParaRPr lang="en-IN" sz="9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95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8" name="Google Shape;1119;p53"/>
          <p:cNvPicPr/>
          <p:nvPr/>
        </p:nvPicPr>
        <p:blipFill>
          <a:blip r:embed="rId2"/>
          <a:srcRect t="15299" b="15299"/>
          <a:stretch/>
        </p:blipFill>
        <p:spPr>
          <a:xfrm>
            <a:off x="4920600" y="607980"/>
            <a:ext cx="3274200" cy="3180600"/>
          </a:xfrm>
          <a:prstGeom prst="rect">
            <a:avLst/>
          </a:prstGeom>
          <a:ln w="9525">
            <a:solidFill>
              <a:srgbClr val="FFFFFF"/>
            </a:solidFill>
            <a:round/>
          </a:ln>
        </p:spPr>
      </p:pic>
      <p:sp>
        <p:nvSpPr>
          <p:cNvPr id="829" name="PlaceHolder 1"/>
          <p:cNvSpPr>
            <a:spLocks noGrp="1"/>
          </p:cNvSpPr>
          <p:nvPr>
            <p:ph type="title"/>
          </p:nvPr>
        </p:nvSpPr>
        <p:spPr>
          <a:xfrm>
            <a:off x="-685800" y="252960"/>
            <a:ext cx="4122420" cy="710040"/>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 sz="2800" b="1" u="sng" strike="noStrike" spc="-1" dirty="0">
                <a:solidFill>
                  <a:schemeClr val="dk1"/>
                </a:solidFill>
                <a:latin typeface="Times New Roman" panose="02020603050405020304" pitchFamily="18" charset="0"/>
                <a:ea typeface="Syncopate"/>
                <a:cs typeface="Times New Roman" panose="02020603050405020304" pitchFamily="18" charset="0"/>
              </a:rPr>
              <a:t>INTRODUCTION</a:t>
            </a:r>
            <a:endParaRPr lang="fr-FR" sz="2800" b="1" u="sng" strike="noStrike" spc="-1" dirty="0">
              <a:solidFill>
                <a:schemeClr val="dk1"/>
              </a:solidFill>
              <a:latin typeface="Times New Roman" panose="02020603050405020304" pitchFamily="18" charset="0"/>
              <a:cs typeface="Times New Roman" panose="02020603050405020304" pitchFamily="18" charset="0"/>
            </a:endParaRPr>
          </a:p>
        </p:txBody>
      </p:sp>
      <p:sp>
        <p:nvSpPr>
          <p:cNvPr id="830" name="PlaceHolder 2"/>
          <p:cNvSpPr>
            <a:spLocks noGrp="1"/>
          </p:cNvSpPr>
          <p:nvPr>
            <p:ph type="subTitle"/>
          </p:nvPr>
        </p:nvSpPr>
        <p:spPr>
          <a:xfrm>
            <a:off x="196200" y="912540"/>
            <a:ext cx="4543440" cy="3467100"/>
          </a:xfrm>
          <a:prstGeom prst="rect">
            <a:avLst/>
          </a:prstGeom>
          <a:noFill/>
          <a:ln w="0">
            <a:noFill/>
          </a:ln>
        </p:spPr>
        <p:txBody>
          <a:bodyPr lIns="91440" tIns="91440" rIns="91440" bIns="91440" anchor="t">
            <a:noAutofit/>
          </a:bodyPr>
          <a:lstStyle/>
          <a:p>
            <a:pPr indent="0" algn="just">
              <a:lnSpc>
                <a:spcPct val="100000"/>
              </a:lnSpc>
              <a:spcAft>
                <a:spcPts val="1599"/>
              </a:spcAft>
              <a:buNone/>
              <a:tabLst>
                <a:tab pos="0" algn="l"/>
              </a:tabLst>
            </a:pPr>
            <a:r>
              <a:rPr lang="en" sz="1600" b="0" strike="noStrike" spc="-1" dirty="0">
                <a:solidFill>
                  <a:schemeClr val="dk1"/>
                </a:solidFill>
                <a:latin typeface="Times New Roman" panose="02020603050405020304" pitchFamily="18" charset="0"/>
                <a:ea typeface="Archivo"/>
                <a:cs typeface="Times New Roman" panose="02020603050405020304" pitchFamily="18" charset="0"/>
              </a:rPr>
              <a:t>This presentation will cover the essential aspects of designing a dashboard for retail management, focusing on sales analysis and strategic insights.</a:t>
            </a:r>
          </a:p>
          <a:p>
            <a:pPr algn="just"/>
            <a:r>
              <a:rPr lang="en-US" sz="1600" b="1" dirty="0">
                <a:latin typeface="Times New Roman" panose="02020603050405020304" pitchFamily="18" charset="0"/>
                <a:cs typeface="Times New Roman" panose="02020603050405020304" pitchFamily="18" charset="0"/>
              </a:rPr>
              <a:t>Retail Sales Insights </a:t>
            </a:r>
            <a:r>
              <a:rPr lang="en-US" sz="1600" dirty="0">
                <a:latin typeface="Times New Roman" panose="02020603050405020304" pitchFamily="18" charset="0"/>
                <a:cs typeface="Times New Roman" panose="02020603050405020304" pitchFamily="18" charset="0"/>
              </a:rPr>
              <a:t>– Develop an MIS to analyze store revenue, best-selling products, and seasonal trends for data-driven decision-making.</a:t>
            </a:r>
          </a:p>
          <a:p>
            <a:pPr algn="just"/>
            <a:r>
              <a:rPr lang="en-US" sz="1600" b="1" dirty="0">
                <a:latin typeface="Times New Roman" panose="02020603050405020304" pitchFamily="18" charset="0"/>
                <a:cs typeface="Times New Roman" panose="02020603050405020304" pitchFamily="18" charset="0"/>
              </a:rPr>
              <a:t>Data-Driven Strategy </a:t>
            </a:r>
            <a:r>
              <a:rPr lang="en-US" sz="1600" dirty="0">
                <a:latin typeface="Times New Roman" panose="02020603050405020304" pitchFamily="18" charset="0"/>
                <a:cs typeface="Times New Roman" panose="02020603050405020304" pitchFamily="18" charset="0"/>
              </a:rPr>
              <a:t>– Utilize BI, DBMS, and data mining to process one year of sales data (500+ products) for optimizing sales and pricing.</a:t>
            </a:r>
          </a:p>
          <a:p>
            <a:pPr algn="just"/>
            <a:r>
              <a:rPr lang="en-US" sz="1600" b="1" dirty="0">
                <a:latin typeface="Times New Roman" panose="02020603050405020304" pitchFamily="18" charset="0"/>
                <a:cs typeface="Times New Roman" panose="02020603050405020304" pitchFamily="18" charset="0"/>
              </a:rPr>
              <a:t>Dashboard &amp; Reports </a:t>
            </a:r>
            <a:r>
              <a:rPr lang="en-US" sz="1600" dirty="0">
                <a:latin typeface="Times New Roman" panose="02020603050405020304" pitchFamily="18" charset="0"/>
                <a:cs typeface="Times New Roman" panose="02020603050405020304" pitchFamily="18" charset="0"/>
              </a:rPr>
              <a:t>– Create an interactive dashboard and detailed reports to enhance sales strategies and maximize revenue.</a:t>
            </a:r>
          </a:p>
          <a:p>
            <a:pPr indent="0" algn="just">
              <a:lnSpc>
                <a:spcPct val="100000"/>
              </a:lnSpc>
              <a:spcAft>
                <a:spcPts val="1599"/>
              </a:spcAft>
              <a:buNone/>
              <a:tabLst>
                <a:tab pos="0" algn="l"/>
              </a:tabLst>
            </a:pPr>
            <a:endParaRPr lang="en" sz="1600" b="0" strike="noStrike" spc="-1" dirty="0">
              <a:solidFill>
                <a:schemeClr val="dk1"/>
              </a:solidFill>
              <a:latin typeface="Times New Roman" panose="02020603050405020304" pitchFamily="18" charset="0"/>
              <a:ea typeface="Archivo"/>
              <a:cs typeface="Times New Roman" panose="02020603050405020304" pitchFamily="18" charset="0"/>
            </a:endParaRPr>
          </a:p>
          <a:p>
            <a:pPr indent="0" algn="just">
              <a:lnSpc>
                <a:spcPct val="100000"/>
              </a:lnSpc>
              <a:spcAft>
                <a:spcPts val="1599"/>
              </a:spcAft>
              <a:buNone/>
              <a:tabLst>
                <a:tab pos="0" algn="l"/>
              </a:tabLst>
            </a:pPr>
            <a:endParaRPr lang="en-US" sz="1600" b="0" strike="noStrike" spc="-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 name="TextBox 1">
            <a:extLst>
              <a:ext uri="{FF2B5EF4-FFF2-40B4-BE49-F238E27FC236}">
                <a16:creationId xmlns:a16="http://schemas.microsoft.com/office/drawing/2014/main" id="{A958D355-002F-F72B-F3FB-F1AFFCB325F1}"/>
              </a:ext>
            </a:extLst>
          </p:cNvPr>
          <p:cNvSpPr txBox="1"/>
          <p:nvPr/>
        </p:nvSpPr>
        <p:spPr>
          <a:xfrm flipH="1">
            <a:off x="3208020" y="442334"/>
            <a:ext cx="355092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ABSTRACT</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49F56C5-2146-B669-B77F-4109A0626421}"/>
              </a:ext>
            </a:extLst>
          </p:cNvPr>
          <p:cNvSpPr txBox="1"/>
          <p:nvPr/>
        </p:nvSpPr>
        <p:spPr>
          <a:xfrm>
            <a:off x="22860" y="1600200"/>
            <a:ext cx="8282940"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Purpose &amp; Scope </a:t>
            </a:r>
            <a:r>
              <a:rPr lang="en-US" sz="1600" dirty="0">
                <a:latin typeface="Times New Roman" panose="02020603050405020304" pitchFamily="18" charset="0"/>
                <a:cs typeface="Times New Roman" panose="02020603050405020304" pitchFamily="18" charset="0"/>
              </a:rPr>
              <a:t>– This project aims to develop a Management Information System (MIS) for retail sales analysis, focusing on revenue trends, product performance, and seasonal variations using Business Intelligence and data mining techniques.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Methodology</a:t>
            </a:r>
            <a:r>
              <a:rPr lang="en-US" sz="1600" dirty="0">
                <a:latin typeface="Times New Roman" panose="02020603050405020304" pitchFamily="18" charset="0"/>
                <a:cs typeface="Times New Roman" panose="02020603050405020304" pitchFamily="18" charset="0"/>
              </a:rPr>
              <a:t> – The system will process one year of sales data across 500+ products, utilizing DBMS for efficient data storage and BI tools for visualization, trend detection, and reporting.</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Expected Impact </a:t>
            </a:r>
            <a:r>
              <a:rPr lang="en-US" sz="1600" dirty="0">
                <a:latin typeface="Times New Roman" panose="02020603050405020304" pitchFamily="18" charset="0"/>
                <a:cs typeface="Times New Roman" panose="02020603050405020304" pitchFamily="18" charset="0"/>
              </a:rPr>
              <a:t>– The dashboard and reports will help optimize pricing strategies, improve inventory management, and enhance decision-making to maximize revenue and profitability.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C9B3483-06C5-556A-79D8-EFEC274AB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1" y="1386780"/>
            <a:ext cx="5836920" cy="2935662"/>
          </a:xfrm>
          <a:prstGeom prst="rect">
            <a:avLst/>
          </a:prstGeom>
        </p:spPr>
      </p:pic>
      <p:sp>
        <p:nvSpPr>
          <p:cNvPr id="5" name="TextBox 4">
            <a:extLst>
              <a:ext uri="{FF2B5EF4-FFF2-40B4-BE49-F238E27FC236}">
                <a16:creationId xmlns:a16="http://schemas.microsoft.com/office/drawing/2014/main" id="{3B313289-C70C-C0D0-2A40-1E96496F9649}"/>
              </a:ext>
            </a:extLst>
          </p:cNvPr>
          <p:cNvSpPr txBox="1"/>
          <p:nvPr/>
        </p:nvSpPr>
        <p:spPr>
          <a:xfrm>
            <a:off x="2133600" y="76200"/>
            <a:ext cx="4725909" cy="523220"/>
          </a:xfrm>
          <a:prstGeom prst="rect">
            <a:avLst/>
          </a:prstGeom>
          <a:noFill/>
        </p:spPr>
        <p:txBody>
          <a:bodyPr wrap="none" rtlCol="0">
            <a:spAutoFit/>
          </a:bodyPr>
          <a:lstStyle/>
          <a:p>
            <a:r>
              <a:rPr lang="en-US" sz="2800" b="1" u="sng" dirty="0">
                <a:latin typeface="Times New Roman" panose="02020603050405020304" pitchFamily="18" charset="0"/>
                <a:cs typeface="Times New Roman" panose="02020603050405020304" pitchFamily="18" charset="0"/>
              </a:rPr>
              <a:t>SYSTEM FLOW DIAGRAM</a:t>
            </a:r>
            <a:endParaRPr lang="en-IN" sz="28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266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61B08-3380-837B-6A06-A504405FF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62" y="1318259"/>
            <a:ext cx="7264727" cy="2499361"/>
          </a:xfrm>
          <a:prstGeom prst="rect">
            <a:avLst/>
          </a:prstGeom>
        </p:spPr>
      </p:pic>
      <p:sp>
        <p:nvSpPr>
          <p:cNvPr id="4" name="TextBox 3">
            <a:extLst>
              <a:ext uri="{FF2B5EF4-FFF2-40B4-BE49-F238E27FC236}">
                <a16:creationId xmlns:a16="http://schemas.microsoft.com/office/drawing/2014/main" id="{90B6B4A0-C891-D6F3-D1FA-31673E2BCA36}"/>
              </a:ext>
            </a:extLst>
          </p:cNvPr>
          <p:cNvSpPr txBox="1"/>
          <p:nvPr/>
        </p:nvSpPr>
        <p:spPr>
          <a:xfrm>
            <a:off x="1819693" y="198120"/>
            <a:ext cx="5884127" cy="461665"/>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IMPROVED SALES STRATEGIES</a:t>
            </a:r>
            <a:endParaRPr lang="en-IN"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866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8EE34B-AAAC-4A50-D27E-3D6FC728CAB2}"/>
              </a:ext>
            </a:extLst>
          </p:cNvPr>
          <p:cNvSpPr txBox="1"/>
          <p:nvPr/>
        </p:nvSpPr>
        <p:spPr>
          <a:xfrm>
            <a:off x="1981200" y="281940"/>
            <a:ext cx="673608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SOFTWARE REQUIREMENTS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167431-D52D-0A72-C57C-68C6D5F06160}"/>
              </a:ext>
            </a:extLst>
          </p:cNvPr>
          <p:cNvSpPr txBox="1"/>
          <p:nvPr/>
        </p:nvSpPr>
        <p:spPr>
          <a:xfrm>
            <a:off x="701040" y="972800"/>
            <a:ext cx="8442960" cy="3539430"/>
          </a:xfrm>
          <a:prstGeom prst="rect">
            <a:avLst/>
          </a:prstGeom>
          <a:noFill/>
        </p:spPr>
        <p:txBody>
          <a:bodyPr wrap="square" rtlCol="0">
            <a:spAutoFit/>
          </a:bodyPr>
          <a:lstStyle/>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DBMS: </a:t>
            </a:r>
            <a:r>
              <a:rPr lang="en-IN" sz="1600" dirty="0">
                <a:latin typeface="Times New Roman" panose="02020603050405020304" pitchFamily="18" charset="0"/>
                <a:cs typeface="Times New Roman" panose="02020603050405020304" pitchFamily="18" charset="0"/>
              </a:rPr>
              <a:t>MySQL / PostgreSQL / Microsoft SQL Server (for data storage and management)</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BI Tools</a:t>
            </a:r>
            <a:r>
              <a:rPr lang="en-IN" sz="1600" dirty="0">
                <a:latin typeface="Times New Roman" panose="02020603050405020304" pitchFamily="18" charset="0"/>
                <a:cs typeface="Times New Roman" panose="02020603050405020304" pitchFamily="18" charset="0"/>
              </a:rPr>
              <a:t>: Power BI / Tableau (for data visualization and dashboards)</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Data Processing: </a:t>
            </a:r>
            <a:r>
              <a:rPr lang="en-IN" sz="1600" dirty="0">
                <a:latin typeface="Times New Roman" panose="02020603050405020304" pitchFamily="18" charset="0"/>
                <a:cs typeface="Times New Roman" panose="02020603050405020304" pitchFamily="18" charset="0"/>
              </a:rPr>
              <a:t>Python (Pandas, NumPy, Matplotlib) / R (for analysis and data mining)</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Web Framework: </a:t>
            </a:r>
            <a:r>
              <a:rPr lang="en-IN" sz="1600" dirty="0">
                <a:latin typeface="Times New Roman" panose="02020603050405020304" pitchFamily="18" charset="0"/>
                <a:cs typeface="Times New Roman" panose="02020603050405020304" pitchFamily="18" charset="0"/>
              </a:rPr>
              <a:t>Flask / Django (for web-based MIS dashboard, if required)</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Cloud Services: </a:t>
            </a:r>
            <a:r>
              <a:rPr lang="en-IN" sz="1600" dirty="0">
                <a:latin typeface="Times New Roman" panose="02020603050405020304" pitchFamily="18" charset="0"/>
                <a:cs typeface="Times New Roman" panose="02020603050405020304" pitchFamily="18" charset="0"/>
              </a:rPr>
              <a:t>AWS / Google Cloud / Azure (for cloud storage and computing)</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ETL Tools: </a:t>
            </a:r>
            <a:r>
              <a:rPr lang="en-IN" sz="1600" dirty="0">
                <a:latin typeface="Times New Roman" panose="02020603050405020304" pitchFamily="18" charset="0"/>
                <a:cs typeface="Times New Roman" panose="02020603050405020304" pitchFamily="18" charset="0"/>
              </a:rPr>
              <a:t>Apache </a:t>
            </a:r>
            <a:r>
              <a:rPr lang="en-IN" sz="1600" dirty="0" err="1">
                <a:latin typeface="Times New Roman" panose="02020603050405020304" pitchFamily="18" charset="0"/>
                <a:cs typeface="Times New Roman" panose="02020603050405020304" pitchFamily="18" charset="0"/>
              </a:rPr>
              <a:t>Nifi</a:t>
            </a:r>
            <a:r>
              <a:rPr lang="en-IN" sz="1600" dirty="0">
                <a:latin typeface="Times New Roman" panose="02020603050405020304" pitchFamily="18" charset="0"/>
                <a:cs typeface="Times New Roman" panose="02020603050405020304" pitchFamily="18" charset="0"/>
              </a:rPr>
              <a:t> / Talend / SSIS (for data integration and transformation)</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Reporting Tools: </a:t>
            </a:r>
            <a:r>
              <a:rPr lang="en-IN" sz="1600" dirty="0">
                <a:latin typeface="Times New Roman" panose="02020603050405020304" pitchFamily="18" charset="0"/>
                <a:cs typeface="Times New Roman" panose="02020603050405020304" pitchFamily="18" charset="0"/>
              </a:rPr>
              <a:t>Microsoft Excel / Google Sheets (for generating business reports)</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86DCA4-617A-590E-3913-AD4B4DD72BCC}"/>
              </a:ext>
            </a:extLst>
          </p:cNvPr>
          <p:cNvSpPr txBox="1"/>
          <p:nvPr/>
        </p:nvSpPr>
        <p:spPr>
          <a:xfrm>
            <a:off x="1519209" y="68580"/>
            <a:ext cx="5361019" cy="523220"/>
          </a:xfrm>
          <a:prstGeom prst="rect">
            <a:avLst/>
          </a:prstGeom>
          <a:noFill/>
        </p:spPr>
        <p:txBody>
          <a:bodyPr wrap="none" rtlCol="0">
            <a:spAutoFit/>
          </a:bodyPr>
          <a:lstStyle/>
          <a:p>
            <a:r>
              <a:rPr lang="en-US" sz="2800" b="1" u="sng" dirty="0">
                <a:latin typeface="Times New Roman" panose="02020603050405020304" pitchFamily="18" charset="0"/>
                <a:cs typeface="Times New Roman" panose="02020603050405020304" pitchFamily="18" charset="0"/>
              </a:rPr>
              <a:t>HARDWARE REQUIREMENTS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7D51EC7-9C73-802F-6452-38B61CDF0EEF}"/>
              </a:ext>
            </a:extLst>
          </p:cNvPr>
          <p:cNvSpPr txBox="1"/>
          <p:nvPr/>
        </p:nvSpPr>
        <p:spPr>
          <a:xfrm>
            <a:off x="482889" y="1188720"/>
            <a:ext cx="6306531" cy="1815882"/>
          </a:xfrm>
          <a:prstGeom prst="rect">
            <a:avLst/>
          </a:prstGeom>
          <a:noFill/>
        </p:spPr>
        <p:txBody>
          <a:bodyPr wrap="square" rtlCol="0">
            <a:spAutoFit/>
          </a:bodyPr>
          <a:lstStyle/>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Server/Workstation (For Hosting Database &amp; BI Tools)</a:t>
            </a:r>
          </a:p>
          <a:p>
            <a:pPr marL="342900" indent="-34290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Client/Workstation (For Data Analysis &amp; Dashboard Visualization)</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Networking &amp; Cloud Infrastructure (If Using Cloud Services)</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Peripheral Devices (For Report Generation &amp;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5BF03-CDC5-03B4-508A-9091934C88CB}"/>
              </a:ext>
            </a:extLst>
          </p:cNvPr>
          <p:cNvSpPr txBox="1"/>
          <p:nvPr/>
        </p:nvSpPr>
        <p:spPr>
          <a:xfrm>
            <a:off x="1905000" y="0"/>
            <a:ext cx="483108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WORKING PROCESS</a:t>
            </a:r>
            <a:endParaRPr lang="en-IN" sz="2800" b="1"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696820-BBA0-EA3B-B92B-95A66D8A6612}"/>
              </a:ext>
            </a:extLst>
          </p:cNvPr>
          <p:cNvSpPr txBox="1"/>
          <p:nvPr/>
        </p:nvSpPr>
        <p:spPr>
          <a:xfrm>
            <a:off x="340912" y="725090"/>
            <a:ext cx="8462175"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Collection &amp; Storage </a:t>
            </a:r>
            <a:r>
              <a:rPr lang="en-US" sz="1600" dirty="0">
                <a:latin typeface="Times New Roman" panose="02020603050405020304" pitchFamily="18" charset="0"/>
                <a:cs typeface="Times New Roman" panose="02020603050405020304" pitchFamily="18" charset="0"/>
              </a:rPr>
              <a:t>– Gather sales data from POS systems and store it in a relational database (MySQL, PostgreSQL, or SQL Server).</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Data Processing &amp; Analysis </a:t>
            </a:r>
            <a:r>
              <a:rPr lang="en-US" sz="1600" dirty="0">
                <a:latin typeface="Times New Roman" panose="02020603050405020304" pitchFamily="18" charset="0"/>
                <a:cs typeface="Times New Roman" panose="02020603050405020304" pitchFamily="18" charset="0"/>
              </a:rPr>
              <a:t>– Clean and analyze data using SQL queries, Python/R, and data mining techniques to identify sales trends and optimize pricing.</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Dashboard &amp; Visualization </a:t>
            </a:r>
            <a:r>
              <a:rPr lang="en-US" sz="1600" dirty="0">
                <a:latin typeface="Times New Roman" panose="02020603050405020304" pitchFamily="18" charset="0"/>
                <a:cs typeface="Times New Roman" panose="02020603050405020304" pitchFamily="18" charset="0"/>
              </a:rPr>
              <a:t>– Develop an interactive dashboard using Power BI/Tableau to display key metrics like revenue, best-selling products, and seasonal trends.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Performance Optimization </a:t>
            </a:r>
            <a:r>
              <a:rPr lang="en-US" sz="1600" dirty="0">
                <a:latin typeface="Times New Roman" panose="02020603050405020304" pitchFamily="18" charset="0"/>
                <a:cs typeface="Times New Roman" panose="02020603050405020304" pitchFamily="18" charset="0"/>
              </a:rPr>
              <a:t>– Use AI/ML models for demand forecasting, pricing optimization, and refining sales strategies based on insights.</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Deployment &amp; Maintenance </a:t>
            </a:r>
            <a:r>
              <a:rPr lang="en-US" sz="1600" dirty="0">
                <a:latin typeface="Times New Roman" panose="02020603050405020304" pitchFamily="18" charset="0"/>
                <a:cs typeface="Times New Roman" panose="02020603050405020304" pitchFamily="18" charset="0"/>
              </a:rPr>
              <a:t>– Host on a local or cloud server (AWS/Azure/GCP), ensure data security, and perform regular updates for accuracy and efficiency. </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2" name="TextBox 1">
            <a:extLst>
              <a:ext uri="{FF2B5EF4-FFF2-40B4-BE49-F238E27FC236}">
                <a16:creationId xmlns:a16="http://schemas.microsoft.com/office/drawing/2014/main" id="{BAEBB801-97CD-87E7-322C-2BC7C9390351}"/>
              </a:ext>
            </a:extLst>
          </p:cNvPr>
          <p:cNvSpPr txBox="1"/>
          <p:nvPr/>
        </p:nvSpPr>
        <p:spPr>
          <a:xfrm>
            <a:off x="545567" y="525036"/>
            <a:ext cx="6293880" cy="4093428"/>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a:t>
            </a:r>
            <a:r>
              <a:rPr lang="en-US" sz="2800" b="1" u="sng"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ADVANTAGES:</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Improved Decision-Making </a:t>
            </a:r>
            <a:r>
              <a:rPr lang="en-US" sz="1600" dirty="0">
                <a:latin typeface="Times New Roman" panose="02020603050405020304" pitchFamily="18" charset="0"/>
                <a:cs typeface="Times New Roman" panose="02020603050405020304" pitchFamily="18" charset="0"/>
              </a:rPr>
              <a:t>– Provides data-driven insights for better sales strategies, inventory management, and pricing optimization.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Real-Time Monitoring </a:t>
            </a:r>
            <a:r>
              <a:rPr lang="en-US" sz="1600" dirty="0">
                <a:latin typeface="Times New Roman" panose="02020603050405020304" pitchFamily="18" charset="0"/>
                <a:cs typeface="Times New Roman" panose="02020603050405020304" pitchFamily="18" charset="0"/>
              </a:rPr>
              <a:t>– Enables real-time tracking of revenue, best-selling products, and seasonal trends via dashboards.</a:t>
            </a:r>
          </a:p>
          <a:p>
            <a:pPr algn="just"/>
            <a:endParaRPr lang="en-US" sz="2800" dirty="0">
              <a:latin typeface="Times New Roman" panose="02020603050405020304" pitchFamily="18" charset="0"/>
              <a:cs typeface="Times New Roman" panose="02020603050405020304" pitchFamily="18" charset="0"/>
            </a:endParaRPr>
          </a:p>
          <a:p>
            <a:pPr algn="just"/>
            <a:r>
              <a:rPr lang="en-US" sz="2400" b="1" u="sng" dirty="0">
                <a:latin typeface="Times New Roman" panose="02020603050405020304" pitchFamily="18" charset="0"/>
                <a:cs typeface="Times New Roman" panose="02020603050405020304" pitchFamily="18" charset="0"/>
              </a:rPr>
              <a:t>❌ DISADVANTAGES:</a:t>
            </a: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High Initial Cost </a:t>
            </a:r>
            <a:r>
              <a:rPr lang="en-US" sz="1600" dirty="0">
                <a:latin typeface="Times New Roman" panose="02020603050405020304" pitchFamily="18" charset="0"/>
                <a:cs typeface="Times New Roman" panose="02020603050405020304" pitchFamily="18" charset="0"/>
              </a:rPr>
              <a:t>– Setting up a robust MIS requires investment in hardware, software, and cloud services.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Complex Implementation </a:t>
            </a:r>
            <a:r>
              <a:rPr lang="en-US" sz="1600" dirty="0">
                <a:latin typeface="Times New Roman" panose="02020603050405020304" pitchFamily="18" charset="0"/>
                <a:cs typeface="Times New Roman" panose="02020603050405020304" pitchFamily="18" charset="0"/>
              </a:rPr>
              <a:t>– Requires expertise in BI tools, databases, and analytics, making it challenging for non-technical users.</a:t>
            </a:r>
          </a:p>
          <a:p>
            <a:pPr algn="just"/>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TotalTime>
  <Words>846</Words>
  <Application>Microsoft Office PowerPoint</Application>
  <PresentationFormat>On-screen Show (16:9)</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32</vt:i4>
      </vt:variant>
      <vt:variant>
        <vt:lpstr>Slide Titles</vt:lpstr>
      </vt:variant>
      <vt:variant>
        <vt:i4>13</vt:i4>
      </vt:variant>
    </vt:vector>
  </HeadingPairs>
  <TitlesOfParts>
    <vt:vector size="52" baseType="lpstr">
      <vt:lpstr>Arial</vt:lpstr>
      <vt:lpstr>Calibri</vt:lpstr>
      <vt:lpstr>OpenSymbol</vt:lpstr>
      <vt:lpstr>Symbol</vt:lpstr>
      <vt:lpstr>Syncopate</vt:lpstr>
      <vt:lpstr>Times New Roman</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MIS FOR RETAIL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BEST-SELLING  PRODUCTS IDENTIFICATION</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thota sri mahesh babu</dc:creator>
  <cp:lastModifiedBy>king nagarjuna</cp:lastModifiedBy>
  <cp:revision>3</cp:revision>
  <dcterms:modified xsi:type="dcterms:W3CDTF">2025-02-19T04:58:56Z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2025-02-18T15:33:16Z</dcterms:created>
  <dc:creator>Unknown Creator</dc:creator>
  <dc:description/>
  <dc:language>en-US</dc:language>
  <cp:lastModifiedBy>Unknown Creator</cp:lastModifiedBy>
  <dcterms:modified xsi:type="dcterms:W3CDTF">2025-02-18T15:33:16Z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