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A3D18F-E6AC-48AC-B56A-D15948CE5AE7}">
  <a:tblStyle styleId="{C7A3D18F-E6AC-48AC-B56A-D15948CE5A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a9cddde6_1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a9cddde6_1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0d568e0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0d568e0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200"/>
              <a:buFont typeface="Roboto"/>
              <a:buNone/>
            </a:pPr>
            <a:r>
              <a:rPr b="1" lang="en" sz="1200">
                <a:solidFill>
                  <a:schemeClr val="dk1"/>
                </a:solidFill>
                <a:latin typeface="Roboto"/>
                <a:ea typeface="Roboto"/>
                <a:cs typeface="Roboto"/>
                <a:sym typeface="Roboto"/>
              </a:rPr>
              <a:t>Operational Stability: </a:t>
            </a:r>
            <a:r>
              <a:rPr lang="en" sz="1200">
                <a:solidFill>
                  <a:schemeClr val="dk1"/>
                </a:solidFill>
                <a:latin typeface="Roboto"/>
                <a:ea typeface="Roboto"/>
                <a:cs typeface="Roboto"/>
                <a:sym typeface="Roboto"/>
              </a:rPr>
              <a:t>Adequate cash flow ensures day-to-day operational needs are met, including paying employees, covering utility bills, and managing inventory.</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Investment Opportunities: </a:t>
            </a:r>
            <a:r>
              <a:rPr lang="en" sz="1200">
                <a:solidFill>
                  <a:schemeClr val="dk1"/>
                </a:solidFill>
                <a:latin typeface="Roboto"/>
                <a:ea typeface="Roboto"/>
                <a:cs typeface="Roboto"/>
                <a:sym typeface="Roboto"/>
              </a:rPr>
              <a:t>Positive cash flow provides firms with the financial capacity to invest in growth opportunities, whether through expanding operations, acquiring assets, or investing in research and development.</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Debt Reduction: </a:t>
            </a:r>
            <a:r>
              <a:rPr lang="en" sz="1200">
                <a:solidFill>
                  <a:schemeClr val="dk1"/>
                </a:solidFill>
                <a:latin typeface="Roboto"/>
                <a:ea typeface="Roboto"/>
                <a:cs typeface="Roboto"/>
                <a:sym typeface="Roboto"/>
              </a:rPr>
              <a:t>Firms can service existing debts and maintain healthy relationships with creditors by consistently meeting payment obligations. Sufficient  cash balance will stop the firms from taking additional debts ultimately resulting in less interest expenditure. </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Innovation</a:t>
            </a:r>
            <a:r>
              <a:rPr lang="en" sz="1200">
                <a:solidFill>
                  <a:schemeClr val="dk1"/>
                </a:solidFill>
                <a:latin typeface="Roboto"/>
                <a:ea typeface="Roboto"/>
                <a:cs typeface="Roboto"/>
                <a:sym typeface="Roboto"/>
              </a:rPr>
              <a:t>: Allocate resources to research and development, fostering innovation and staying competitive in the market.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2a9cddde6_1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2a9cddde6_1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Model 1:</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Cash flow is the </a:t>
            </a:r>
            <a:r>
              <a:rPr lang="en" sz="1200">
                <a:solidFill>
                  <a:schemeClr val="dk1"/>
                </a:solidFill>
                <a:latin typeface="Roboto"/>
                <a:ea typeface="Roboto"/>
                <a:cs typeface="Roboto"/>
                <a:sym typeface="Roboto"/>
              </a:rPr>
              <a:t>target</a:t>
            </a:r>
            <a:r>
              <a:rPr lang="en" sz="1200">
                <a:solidFill>
                  <a:schemeClr val="dk1"/>
                </a:solidFill>
                <a:latin typeface="Roboto"/>
                <a:ea typeface="Roboto"/>
                <a:cs typeface="Roboto"/>
                <a:sym typeface="Roboto"/>
              </a:rPr>
              <a:t> variable and utilizing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fundamental variables : Firm Size, Net Working Capital, and Capital Expenditures , </a:t>
            </a:r>
            <a:r>
              <a:rPr lang="en" sz="1200">
                <a:solidFill>
                  <a:schemeClr val="dk1"/>
                </a:solidFill>
                <a:latin typeface="Roboto"/>
                <a:ea typeface="Roboto"/>
                <a:cs typeface="Roboto"/>
                <a:sym typeface="Roboto"/>
              </a:rPr>
              <a:t>Cash from Operations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Industry-specific parameters : Industry Sigma and R&amp;D expenses, this model offers a holistic view.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inclusion of Dividend Dummy, Sales Growth, firm age and reflects the diverse aspects influencing cash flow.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Additionally, we've considered Managerial Ability and incorporated temporal and industry-related nuances with YearDummies and IndustryDummies.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Model 2: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rgbClr val="343541"/>
                </a:highlight>
                <a:latin typeface="Roboto"/>
                <a:ea typeface="Roboto"/>
                <a:cs typeface="Roboto"/>
                <a:sym typeface="Roboto"/>
              </a:rPr>
              <a:t>Along with variables used in model 1 we have 3 more variable to </a:t>
            </a:r>
            <a:r>
              <a:rPr lang="en" sz="1200">
                <a:solidFill>
                  <a:srgbClr val="D1D5DB"/>
                </a:solidFill>
                <a:highlight>
                  <a:srgbClr val="343541"/>
                </a:highlight>
                <a:latin typeface="Roboto"/>
                <a:ea typeface="Roboto"/>
                <a:cs typeface="Roboto"/>
                <a:sym typeface="Roboto"/>
              </a:rPr>
              <a:t>experiment</a:t>
            </a:r>
            <a:r>
              <a:rPr lang="en" sz="1200">
                <a:solidFill>
                  <a:srgbClr val="D1D5DB"/>
                </a:solidFill>
                <a:highlight>
                  <a:srgbClr val="343541"/>
                </a:highlight>
                <a:latin typeface="Roboto"/>
                <a:ea typeface="Roboto"/>
                <a:cs typeface="Roboto"/>
                <a:sym typeface="Roboto"/>
              </a:rPr>
              <a:t> potential impacts of additional factors on cash flow.</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rgbClr val="343541"/>
                </a:highlight>
                <a:latin typeface="Roboto"/>
                <a:ea typeface="Roboto"/>
                <a:cs typeface="Roboto"/>
                <a:sym typeface="Roboto"/>
              </a:rPr>
              <a:t>We Used Leverage , Market to Book ratio to capture market perceptions and   Interest Rates to consider the cost of capital.</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2a9cddde6_1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2a9cddde6_1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 criteria : </a:t>
            </a:r>
            <a:endParaRPr/>
          </a:p>
          <a:p>
            <a:pPr indent="0" lvl="0" marL="0" rtl="0" algn="l">
              <a:spcBef>
                <a:spcPts val="0"/>
              </a:spcBef>
              <a:spcAft>
                <a:spcPts val="0"/>
              </a:spcAft>
              <a:buNone/>
            </a:pPr>
            <a:r>
              <a:rPr lang="en"/>
              <a:t>We excluded entities with negative total assets and net sale</a:t>
            </a:r>
            <a:r>
              <a:rPr lang="en">
                <a:solidFill>
                  <a:schemeClr val="dk1"/>
                </a:solidFill>
              </a:rPr>
              <a:t>s. </a:t>
            </a:r>
            <a:r>
              <a:rPr lang="en" sz="1200">
                <a:solidFill>
                  <a:schemeClr val="dk1"/>
                </a:solidFill>
                <a:latin typeface="Roboto"/>
                <a:ea typeface="Roboto"/>
                <a:cs typeface="Roboto"/>
                <a:sym typeface="Roboto"/>
              </a:rPr>
              <a:t>This criterion helps us narrow our analysis to companies with positive revenue streams.</a:t>
            </a:r>
            <a:endParaRPr>
              <a:solidFill>
                <a:schemeClr val="dk1"/>
              </a:solidFill>
            </a:endParaRPr>
          </a:p>
          <a:p>
            <a:pPr indent="0" lvl="0" marL="0" rtl="0" algn="l">
              <a:spcBef>
                <a:spcPts val="0"/>
              </a:spcBef>
              <a:spcAft>
                <a:spcPts val="0"/>
              </a:spcAft>
              <a:buNone/>
            </a:pPr>
            <a:r>
              <a:rPr lang="en"/>
              <a:t>We also excluded firms with year end stock price &lt;$2 to maintain a certain financial level</a:t>
            </a:r>
            <a:endParaRPr/>
          </a:p>
          <a:p>
            <a:pPr indent="0" lvl="0" marL="0" rtl="0" algn="l">
              <a:spcBef>
                <a:spcPts val="0"/>
              </a:spcBef>
              <a:spcAft>
                <a:spcPts val="0"/>
              </a:spcAft>
              <a:buNone/>
            </a:pPr>
            <a:r>
              <a:rPr lang="en"/>
              <a:t>We excluded financial and utility firms as these firms follow different </a:t>
            </a:r>
            <a:r>
              <a:rPr lang="en"/>
              <a:t>regulatory</a:t>
            </a:r>
            <a:r>
              <a:rPr lang="en"/>
              <a:t> rules and law to calculate cash flows.</a:t>
            </a:r>
            <a:endParaRPr/>
          </a:p>
          <a:p>
            <a:pPr indent="0" lvl="0" marL="0" rtl="0" algn="l">
              <a:spcBef>
                <a:spcPts val="0"/>
              </a:spcBef>
              <a:spcAft>
                <a:spcPts val="0"/>
              </a:spcAft>
              <a:buNone/>
            </a:pPr>
            <a:r>
              <a:rPr lang="en"/>
              <a:t>Included</a:t>
            </a:r>
            <a:r>
              <a:rPr lang="en"/>
              <a:t> firms </a:t>
            </a:r>
            <a:r>
              <a:rPr lang="en"/>
              <a:t>with having data about common shareholder’s equity. This criteria ensures to include ownership structure for firms.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cleaning : </a:t>
            </a:r>
            <a:endParaRPr/>
          </a:p>
          <a:p>
            <a:pPr indent="0" lvl="0" marL="0" rtl="0" algn="l">
              <a:spcBef>
                <a:spcPts val="0"/>
              </a:spcBef>
              <a:spcAft>
                <a:spcPts val="0"/>
              </a:spcAft>
              <a:buNone/>
            </a:pPr>
            <a:r>
              <a:rPr lang="en" sz="1200">
                <a:solidFill>
                  <a:schemeClr val="dk1"/>
                </a:solidFill>
                <a:latin typeface="Roboto"/>
                <a:ea typeface="Roboto"/>
                <a:cs typeface="Roboto"/>
                <a:sym typeface="Roboto"/>
              </a:rPr>
              <a:t>The sorting step provides a clear structure, and enhance the efficiency of our analysis.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Eliminating duplicates safeguards against potential biases and errors in our findings.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Handling missing values is a meticulous task; we employed methods like imputation or exclusion based on the nature of missingness.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transformation : </a:t>
            </a:r>
            <a:r>
              <a:rPr lang="en" sz="1200">
                <a:solidFill>
                  <a:srgbClr val="D1D5DB"/>
                </a:solidFill>
                <a:latin typeface="Roboto"/>
                <a:ea typeface="Roboto"/>
                <a:cs typeface="Roboto"/>
                <a:sym typeface="Roboto"/>
              </a:rPr>
              <a:t>'</a:t>
            </a:r>
            <a:endParaRPr sz="1200">
              <a:solidFill>
                <a:srgbClr val="D1D5DB"/>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gvkey' Numeric Conversion: Typecast 'gvkey' to numeric ('gvkey2').</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'datadate' Year Extraction: Derive 'nyear' from 'datadate' for year representation.</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'sic' Digits Extraction: Form 'sic2' by obtaining the first two digits of 'sic' through division by 100.</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Merging : </a:t>
            </a:r>
            <a:endParaRPr>
              <a:solidFill>
                <a:schemeClr val="dk1"/>
              </a:solidFill>
            </a:endParaRPr>
          </a:p>
          <a:p>
            <a:pPr indent="0" lvl="0" marL="0" rtl="0" algn="l">
              <a:spcBef>
                <a:spcPts val="0"/>
              </a:spcBef>
              <a:spcAft>
                <a:spcPts val="0"/>
              </a:spcAft>
              <a:buNone/>
            </a:pPr>
            <a:r>
              <a:rPr lang="en" sz="1200">
                <a:solidFill>
                  <a:schemeClr val="dk1"/>
                </a:solidFill>
                <a:latin typeface="Roboto"/>
                <a:ea typeface="Roboto"/>
                <a:cs typeface="Roboto"/>
                <a:sym typeface="Roboto"/>
              </a:rPr>
              <a:t>Identifying unique identifiers ensures datasets are aligned accurately during merging</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Coordinating the merging process is pivotal for maintaining data integrity.</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resulting dataset provides a holistic perspective, essential for robust empirical investigations.</a:t>
            </a:r>
            <a:br>
              <a:rPr lang="en" sz="1200">
                <a:solidFill>
                  <a:schemeClr val="dk1"/>
                </a:solidFill>
                <a:latin typeface="Roboto"/>
                <a:ea typeface="Roboto"/>
                <a:cs typeface="Roboto"/>
                <a:sym typeface="Roboto"/>
              </a:rPr>
            </a:br>
            <a:r>
              <a:rPr lang="en" sz="1200">
                <a:solidFill>
                  <a:srgbClr val="374151"/>
                </a:solidFill>
                <a:latin typeface="Roboto"/>
                <a:ea typeface="Roboto"/>
                <a:cs typeface="Roboto"/>
                <a:sym typeface="Roboto"/>
              </a:rPr>
              <a:t>Following the data merge, the dataset was constrained, initiating from 1980 due to the limited availability of cash from operations data, which commenced from 1987</a:t>
            </a:r>
            <a:br>
              <a:rPr lang="en" sz="1200">
                <a:solidFill>
                  <a:srgbClr val="374151"/>
                </a:solidFill>
                <a:latin typeface="Roboto"/>
                <a:ea typeface="Roboto"/>
                <a:cs typeface="Roboto"/>
                <a:sym typeface="Roboto"/>
              </a:rPr>
            </a:br>
            <a:endParaRPr>
              <a:solidFill>
                <a:schemeClr val="dk1"/>
              </a:solidFill>
            </a:endParaRPr>
          </a:p>
          <a:p>
            <a:pPr indent="0" lvl="0" marL="0" rtl="0" algn="l">
              <a:spcBef>
                <a:spcPts val="0"/>
              </a:spcBef>
              <a:spcAft>
                <a:spcPts val="0"/>
              </a:spcAft>
              <a:buNone/>
            </a:pPr>
            <a:r>
              <a:rPr lang="en">
                <a:solidFill>
                  <a:schemeClr val="dk1"/>
                </a:solidFill>
              </a:rPr>
              <a:t>Winsorization : </a:t>
            </a:r>
            <a:endParaRPr>
              <a:solidFill>
                <a:schemeClr val="dk1"/>
              </a:solidFill>
            </a:endParaRPr>
          </a:p>
          <a:p>
            <a:pPr indent="0" lvl="0" marL="0" rtl="0" algn="l">
              <a:spcBef>
                <a:spcPts val="0"/>
              </a:spcBef>
              <a:spcAft>
                <a:spcPts val="0"/>
              </a:spcAft>
              <a:buNone/>
            </a:pPr>
            <a:r>
              <a:rPr lang="en" sz="1200">
                <a:solidFill>
                  <a:schemeClr val="dk1"/>
                </a:solidFill>
                <a:latin typeface="Roboto"/>
                <a:ea typeface="Roboto"/>
                <a:cs typeface="Roboto"/>
                <a:sym typeface="Roboto"/>
              </a:rPr>
              <a:t>Managing outliers is crucial for maintaining data quality and consistency.</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Winsorization ensures robustness by limiting the influence of extreme values.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2a9cddde6_1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2a9cddde6_1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The descriptive statistics reveal insightful patterns in the dataset used for our cash estimation model. The average cash level across firms is 0.352, with a notable standard deviation of 1.280, indicating considerable variation. Firms, on average, have a size of 6.054, while net working capital shows a mean of 0.067, with some companies experiencing negative values. Capital expenditures exhibit a mean of 0.077, displaying moderate investment activities. In terms of R&amp;D expenditure, firms allocate a relatively small portion of their resources to R&amp;D activities with a mean of 0.039. Notably, a significant portion of firms (25th percentile) report zero R&amp;D expenditures, suggesting a diverse landscape in R&amp;D Investment, with some firms either not engaging in such activities or investing minimally. Industry sigma, exhibits substantial diversity with a mean of 20.488. Dividend payments are prevalent, as indicated by the mean value of 0.393. Sales growth varies significantly (mean = 0.257, std dev = 0.852), and firms generate positive cash from operations with a mean of 0.023. The dataset comprises relatively young firms, with a mean age of 2.558. The managerial ability has a mean of 0.537, suggesting a moderate level of perceived competence. The dataset spans diverse interest rate environments (mean = 1.026, std dev = 17.045), and the market-to-book ratio averages 1.547, indicating a generally positive relationship between market and book values.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**Cash (Mean: 0.352):**</a:t>
            </a:r>
            <a:endParaRPr/>
          </a:p>
          <a:p>
            <a:pPr indent="0" lvl="0" marL="0" rtl="0" algn="l">
              <a:spcBef>
                <a:spcPts val="0"/>
              </a:spcBef>
              <a:spcAft>
                <a:spcPts val="0"/>
              </a:spcAft>
              <a:buClr>
                <a:schemeClr val="dk1"/>
              </a:buClr>
              <a:buSzPts val="1100"/>
              <a:buFont typeface="Arial"/>
              <a:buNone/>
            </a:pPr>
            <a:r>
              <a:rPr lang="en"/>
              <a:t>   - Cash exhibits substantial variation, with a mean of 0.352.</a:t>
            </a:r>
            <a:endParaRPr/>
          </a:p>
          <a:p>
            <a:pPr indent="0" lvl="0" marL="0" rtl="0" algn="l">
              <a:spcBef>
                <a:spcPts val="0"/>
              </a:spcBef>
              <a:spcAft>
                <a:spcPts val="0"/>
              </a:spcAft>
              <a:buClr>
                <a:schemeClr val="dk1"/>
              </a:buClr>
              <a:buSzPts val="1100"/>
              <a:buFont typeface="Arial"/>
              <a:buNone/>
            </a:pPr>
            <a:r>
              <a:rPr lang="en"/>
              <a:t>   - Interpretation: Understanding the range is vital; cash levels vary significantly among firms.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**Firm Size (Mean: 6.054):**</a:t>
            </a:r>
            <a:endParaRPr/>
          </a:p>
          <a:p>
            <a:pPr indent="0" lvl="0" marL="0" rtl="0" algn="l">
              <a:spcBef>
                <a:spcPts val="0"/>
              </a:spcBef>
              <a:spcAft>
                <a:spcPts val="0"/>
              </a:spcAft>
              <a:buClr>
                <a:schemeClr val="dk1"/>
              </a:buClr>
              <a:buSzPts val="1100"/>
              <a:buFont typeface="Arial"/>
              <a:buNone/>
            </a:pPr>
            <a:r>
              <a:rPr lang="en"/>
              <a:t>   - The mean firm size is 6.054, indicating a diverse range.</a:t>
            </a:r>
            <a:endParaRPr/>
          </a:p>
          <a:p>
            <a:pPr indent="0" lvl="0" marL="0" rtl="0" algn="l">
              <a:spcBef>
                <a:spcPts val="0"/>
              </a:spcBef>
              <a:spcAft>
                <a:spcPts val="0"/>
              </a:spcAft>
              <a:buClr>
                <a:schemeClr val="dk1"/>
              </a:buClr>
              <a:buSzPts val="1100"/>
              <a:buFont typeface="Arial"/>
              <a:buNone/>
            </a:pPr>
            <a:r>
              <a:rPr lang="en"/>
              <a:t>   - Interpretation: A higher mean suggests a broad spectrum of firms, each contributing to the overall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**Net Working Capital (Mean: 0.067):**</a:t>
            </a:r>
            <a:endParaRPr/>
          </a:p>
          <a:p>
            <a:pPr indent="0" lvl="0" marL="0" rtl="0" algn="l">
              <a:spcBef>
                <a:spcPts val="0"/>
              </a:spcBef>
              <a:spcAft>
                <a:spcPts val="0"/>
              </a:spcAft>
              <a:buClr>
                <a:schemeClr val="dk1"/>
              </a:buClr>
              <a:buSzPts val="1100"/>
              <a:buFont typeface="Arial"/>
              <a:buNone/>
            </a:pPr>
            <a:r>
              <a:rPr lang="en"/>
              <a:t>   - Net Working Capital has a mean of 0.067, emphasizing its relevance.</a:t>
            </a:r>
            <a:endParaRPr/>
          </a:p>
          <a:p>
            <a:pPr indent="0" lvl="0" marL="0" rtl="0" algn="l">
              <a:spcBef>
                <a:spcPts val="0"/>
              </a:spcBef>
              <a:spcAft>
                <a:spcPts val="0"/>
              </a:spcAft>
              <a:buClr>
                <a:schemeClr val="dk1"/>
              </a:buClr>
              <a:buSzPts val="1100"/>
              <a:buFont typeface="Arial"/>
              <a:buNone/>
            </a:pPr>
            <a:r>
              <a:rPr lang="en"/>
              <a:t>   - Interpretation: A positive mean suggests firms, on average, have positive working capital, crucial for day-to-day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**Sales Growth (Mean: 0.257):**</a:t>
            </a:r>
            <a:endParaRPr/>
          </a:p>
          <a:p>
            <a:pPr indent="0" lvl="0" marL="0" rtl="0" algn="l">
              <a:spcBef>
                <a:spcPts val="0"/>
              </a:spcBef>
              <a:spcAft>
                <a:spcPts val="0"/>
              </a:spcAft>
              <a:buClr>
                <a:schemeClr val="dk1"/>
              </a:buClr>
              <a:buSzPts val="1100"/>
              <a:buFont typeface="Arial"/>
              <a:buNone/>
            </a:pPr>
            <a:r>
              <a:rPr lang="en"/>
              <a:t>   - Sales Growth has a mean of 0.257, reflecting varied growth rates.</a:t>
            </a:r>
            <a:endParaRPr/>
          </a:p>
          <a:p>
            <a:pPr indent="0" lvl="0" marL="0" rtl="0" algn="l">
              <a:spcBef>
                <a:spcPts val="0"/>
              </a:spcBef>
              <a:spcAft>
                <a:spcPts val="0"/>
              </a:spcAft>
              <a:buClr>
                <a:schemeClr val="dk1"/>
              </a:buClr>
              <a:buSzPts val="1100"/>
              <a:buFont typeface="Arial"/>
              <a:buNone/>
            </a:pPr>
            <a:r>
              <a:rPr lang="en"/>
              <a:t>   - Interpretation: Diverse sales growth rates highlight the dynamic nature of the firms in the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**Interest Rates (Mean: 1.026):**</a:t>
            </a:r>
            <a:endParaRPr/>
          </a:p>
          <a:p>
            <a:pPr indent="0" lvl="0" marL="0" rtl="0" algn="l">
              <a:spcBef>
                <a:spcPts val="0"/>
              </a:spcBef>
              <a:spcAft>
                <a:spcPts val="0"/>
              </a:spcAft>
              <a:buClr>
                <a:schemeClr val="dk1"/>
              </a:buClr>
              <a:buSzPts val="1100"/>
              <a:buFont typeface="Arial"/>
              <a:buNone/>
            </a:pPr>
            <a:r>
              <a:rPr lang="en"/>
              <a:t>   - Interest Rates have a mean of 1.026, indicating varied financial costs.</a:t>
            </a:r>
            <a:endParaRPr/>
          </a:p>
          <a:p>
            <a:pPr indent="0" lvl="0" marL="0" rtl="0" algn="l">
              <a:spcBef>
                <a:spcPts val="0"/>
              </a:spcBef>
              <a:spcAft>
                <a:spcPts val="0"/>
              </a:spcAft>
              <a:buClr>
                <a:schemeClr val="dk1"/>
              </a:buClr>
              <a:buSzPts val="1100"/>
              <a:buFont typeface="Arial"/>
              <a:buNone/>
            </a:pPr>
            <a:r>
              <a:rPr lang="en"/>
              <a:t>   - Interpretation: Understanding the average interest rate is essential for assessing financial impacts on cash flow.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**Key Takeaway:**</a:t>
            </a:r>
            <a:endParaRPr/>
          </a:p>
          <a:p>
            <a:pPr indent="0" lvl="0" marL="0" rtl="0" algn="l">
              <a:spcBef>
                <a:spcPts val="0"/>
              </a:spcBef>
              <a:spcAft>
                <a:spcPts val="0"/>
              </a:spcAft>
              <a:buClr>
                <a:schemeClr val="dk1"/>
              </a:buClr>
              <a:buSzPts val="1100"/>
              <a:buFont typeface="Arial"/>
              <a:buNone/>
            </a:pPr>
            <a:r>
              <a:rPr lang="en"/>
              <a:t>These highlighted variables showcase the dataset's diversity, providing insights into the different financial characteristics of firms, which will be crucial for our analysis.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a9cddde6_1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2a9cddde6_1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8000"/>
              </a:lnSpc>
              <a:spcBef>
                <a:spcPts val="0"/>
              </a:spcBef>
              <a:spcAft>
                <a:spcPts val="0"/>
              </a:spcAft>
              <a:buClr>
                <a:schemeClr val="dk1"/>
              </a:buClr>
              <a:buSzPts val="1100"/>
              <a:buFont typeface="Arial"/>
              <a:buNone/>
            </a:pPr>
            <a:r>
              <a:rPr lang="en"/>
              <a:t>Correlation specifically measures the strength and direction of a linear relationship between two variables.</a:t>
            </a:r>
            <a:endParaRPr/>
          </a:p>
          <a:p>
            <a:pPr indent="0" lvl="0" marL="0" rtl="0" algn="just">
              <a:lnSpc>
                <a:spcPct val="138000"/>
              </a:lnSpc>
              <a:spcBef>
                <a:spcPts val="0"/>
              </a:spcBef>
              <a:spcAft>
                <a:spcPts val="0"/>
              </a:spcAft>
              <a:buClr>
                <a:schemeClr val="dk1"/>
              </a:buClr>
              <a:buSzPts val="1100"/>
              <a:buFont typeface="Arial"/>
              <a:buNone/>
            </a:pPr>
            <a:r>
              <a:rPr lang="en"/>
              <a:t>In the context of descriptive statistics, correlation provides information about the degree to which two variables vary together. It is often expressed as a correlation coefficient, such as the Pearson correlation coefficient, which quantifies the strength and direction of a linear relationship between two continuous variables.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From the above table results, we know the strength and magnitude of the relation between Cash and other variables. Key relationships are as below:</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Cash from Operations: A strong negative correlation (-0.62) suggests a robust negative linear relationship, indicating that as cash from operations increases, cash estimates tend to decrease.</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Research &amp; Development: A moderate positive correlation (0.359) implies that there is a moderate positive linear relationship between research and development and cash estimates.</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Leverage: A moderate positive correlation (0.349) suggests a moderate positive linear relationship between leverage and cash estimates.</a:t>
            </a:r>
            <a:endParaRPr>
              <a:solidFill>
                <a:schemeClr val="dk1"/>
              </a:solidFill>
            </a:endParaRPr>
          </a:p>
          <a:p>
            <a:pPr indent="-247650" lvl="1" marL="228600" rtl="0" algn="just">
              <a:lnSpc>
                <a:spcPct val="115000"/>
              </a:lnSpc>
              <a:spcBef>
                <a:spcPts val="0"/>
              </a:spcBef>
              <a:spcAft>
                <a:spcPts val="0"/>
              </a:spcAft>
              <a:buClr>
                <a:srgbClr val="D1D5DB"/>
              </a:buClr>
              <a:buSzPts val="1200"/>
              <a:buFont typeface="Roboto"/>
              <a:buChar char="●"/>
            </a:pPr>
            <a:r>
              <a:rPr lang="en">
                <a:solidFill>
                  <a:schemeClr val="dk1"/>
                </a:solidFill>
              </a:rPr>
              <a:t>Net Working Capital: A negative correlation (-0.45) indicates a moderate negative linear relationship, suggesting that as net working capital increases, cash estimates tend to decrease.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2a9cddde6_1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2a9cddde6_1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Model 1:</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Significant Model:</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R-squared (46.82%):</a:t>
            </a:r>
            <a:r>
              <a:rPr lang="en" sz="1200">
                <a:solidFill>
                  <a:schemeClr val="dk1"/>
                </a:solidFill>
                <a:latin typeface="Roboto"/>
                <a:ea typeface="Roboto"/>
                <a:cs typeface="Roboto"/>
                <a:sym typeface="Roboto"/>
              </a:rPr>
              <a:t> Indicates a substantial portion (46.82%) of cash flow variability is explained by the included variables.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F-statistic (1017.30):</a:t>
            </a:r>
            <a:r>
              <a:rPr lang="en" sz="1200">
                <a:solidFill>
                  <a:schemeClr val="dk1"/>
                </a:solidFill>
                <a:latin typeface="Roboto"/>
                <a:ea typeface="Roboto"/>
                <a:cs typeface="Roboto"/>
                <a:sym typeface="Roboto"/>
              </a:rPr>
              <a:t> A highly significant p-value (&lt; .0001) confirms the overall model's statistical significance.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Predictor Insights: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Positive Predictors:</a:t>
            </a:r>
            <a:r>
              <a:rPr lang="en" sz="1200">
                <a:solidFill>
                  <a:schemeClr val="dk1"/>
                </a:solidFill>
                <a:latin typeface="Roboto"/>
                <a:ea typeface="Roboto"/>
                <a:cs typeface="Roboto"/>
                <a:sym typeface="Roboto"/>
              </a:rPr>
              <a:t> Capital Expenditures, Industry Sigma, Sales Growth, Managerial Ability, and Tax Burden on Foreign Income positively impact cash flow.</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Negative Predictors:</a:t>
            </a:r>
            <a:r>
              <a:rPr lang="en" sz="1200">
                <a:solidFill>
                  <a:schemeClr val="dk1"/>
                </a:solidFill>
                <a:latin typeface="Roboto"/>
                <a:ea typeface="Roboto"/>
                <a:cs typeface="Roboto"/>
                <a:sym typeface="Roboto"/>
              </a:rPr>
              <a:t> Firm Size, Net Working Capital, Research &amp; Development, Dividend Dummy, Firm Age, and Cash from Operations have adverse effects on cash flow.</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Model 2:</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Enhanced Model:</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R-squared (47.82%):</a:t>
            </a:r>
            <a:r>
              <a:rPr lang="en" sz="1200">
                <a:solidFill>
                  <a:schemeClr val="dk1"/>
                </a:solidFill>
                <a:latin typeface="Roboto"/>
                <a:ea typeface="Roboto"/>
                <a:cs typeface="Roboto"/>
                <a:sym typeface="Roboto"/>
              </a:rPr>
              <a:t> Shows an improved explanatory power (47.82%) with the addition of Leverage, Market to Book, and Interest Rates.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F-statistic (825.32):</a:t>
            </a:r>
            <a:r>
              <a:rPr lang="en" sz="1200">
                <a:solidFill>
                  <a:schemeClr val="dk1"/>
                </a:solidFill>
                <a:latin typeface="Roboto"/>
                <a:ea typeface="Roboto"/>
                <a:cs typeface="Roboto"/>
                <a:sym typeface="Roboto"/>
              </a:rPr>
              <a:t> The highly significant p-value (&lt; .0001) reinforces the overall model's statistical significance.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Additional Predictors: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Positive Influencers:</a:t>
            </a:r>
            <a:r>
              <a:rPr lang="en" sz="1200">
                <a:solidFill>
                  <a:schemeClr val="dk1"/>
                </a:solidFill>
                <a:latin typeface="Roboto"/>
                <a:ea typeface="Roboto"/>
                <a:cs typeface="Roboto"/>
                <a:sym typeface="Roboto"/>
              </a:rPr>
              <a:t> Capital Expenditures, Industry Sigma, Sales Growth, Managerial Ability, Tax Burden on Foreign Income, and Interest Rates contribute positively to cash flow.</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i="1" lang="en" sz="1200">
                <a:solidFill>
                  <a:schemeClr val="dk1"/>
                </a:solidFill>
                <a:latin typeface="Roboto"/>
                <a:ea typeface="Roboto"/>
                <a:cs typeface="Roboto"/>
                <a:sym typeface="Roboto"/>
              </a:rPr>
              <a:t>New Negative Predictors:</a:t>
            </a:r>
            <a:r>
              <a:rPr lang="en" sz="1200">
                <a:solidFill>
                  <a:schemeClr val="dk1"/>
                </a:solidFill>
                <a:latin typeface="Roboto"/>
                <a:ea typeface="Roboto"/>
                <a:cs typeface="Roboto"/>
                <a:sym typeface="Roboto"/>
              </a:rPr>
              <a:t> Firm Size, Net Working Capital, Research &amp; Development, Dividend Dummy, Firm Age, Market To Book - these exhibit adverse effects on cash flow, offering a nuanced understanding.</a:t>
            </a:r>
            <a:endParaRPr sz="1200">
              <a:solidFill>
                <a:schemeClr val="dk1"/>
              </a:solidFill>
              <a:latin typeface="Roboto"/>
              <a:ea typeface="Roboto"/>
              <a:cs typeface="Roboto"/>
              <a:sym typeface="Roboto"/>
            </a:endParaRPr>
          </a:p>
          <a:p>
            <a:pPr indent="0" lvl="0" marL="0" rtl="0" algn="l">
              <a:spcBef>
                <a:spcPts val="1500"/>
              </a:spcBef>
              <a:spcAft>
                <a:spcPts val="0"/>
              </a:spcAft>
              <a:buNone/>
            </a:pPr>
            <a:r>
              <a:rPr lang="en">
                <a:solidFill>
                  <a:schemeClr val="dk1"/>
                </a:solidFill>
              </a:rPr>
              <a:t>We also see consistent </a:t>
            </a:r>
            <a:r>
              <a:rPr lang="en">
                <a:solidFill>
                  <a:schemeClr val="dk1"/>
                </a:solidFill>
              </a:rPr>
              <a:t>results</a:t>
            </a:r>
            <a:r>
              <a:rPr lang="en">
                <a:solidFill>
                  <a:schemeClr val="dk1"/>
                </a:solidFill>
              </a:rPr>
              <a:t> in terms of signs for all the variables in both models.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2a9cddde6_1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2a9cddde6_1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modeling results, as explained earlier, we see there are few important predictors which has major influence on the cash estimated. As our estimation is based on all the firms, so we suggest few generic key recommendations that would help all the firms to maintain </a:t>
            </a:r>
            <a:r>
              <a:rPr lang="en"/>
              <a:t>sufficient</a:t>
            </a:r>
            <a:r>
              <a:rPr lang="en"/>
              <a:t> cash.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13e4acb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13e4acb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our cash estimation models, we discussed multiple outcomes of the predictors for keeping sufficient cash.</a:t>
            </a:r>
            <a:endParaRPr/>
          </a:p>
          <a:p>
            <a:pPr indent="0" lvl="0" marL="0" rtl="0" algn="l">
              <a:spcBef>
                <a:spcPts val="0"/>
              </a:spcBef>
              <a:spcAft>
                <a:spcPts val="0"/>
              </a:spcAft>
              <a:buNone/>
            </a:pPr>
            <a:r>
              <a:rPr lang="en"/>
              <a:t>Along with </a:t>
            </a:r>
            <a:r>
              <a:rPr lang="en"/>
              <a:t>our findings, it's crucial to acknowledge the limitations we encountered.</a:t>
            </a:r>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By addressing these limitations transparently, we ensure a nuanced and informed interpretation of our findings, fostering more robust decision-making.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rds-www.wharton.upenn.edu/pages/get-data/compustat-capital-iq-standard-poors/compustat/north-america-daily/fundamentals-annu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Cash </a:t>
            </a:r>
            <a:r>
              <a:rPr lang="en"/>
              <a:t>Estimation</a:t>
            </a:r>
            <a:r>
              <a:rPr lang="en"/>
              <a:t> Model</a:t>
            </a:r>
            <a:endParaRPr/>
          </a:p>
        </p:txBody>
      </p:sp>
      <p:sp>
        <p:nvSpPr>
          <p:cNvPr id="87" name="Google Shape;87;p13"/>
          <p:cNvSpPr txBox="1"/>
          <p:nvPr>
            <p:ph idx="1" type="subTitle"/>
          </p:nvPr>
        </p:nvSpPr>
        <p:spPr>
          <a:xfrm>
            <a:off x="729450" y="2369450"/>
            <a:ext cx="7362900" cy="20688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b="1" lang="en" sz="1500">
                <a:solidFill>
                  <a:schemeClr val="dk2"/>
                </a:solidFill>
              </a:rPr>
              <a:t>Coursework</a:t>
            </a:r>
            <a:r>
              <a:rPr b="1" lang="en" sz="1500">
                <a:solidFill>
                  <a:schemeClr val="dk2"/>
                </a:solidFill>
              </a:rPr>
              <a:t> : BUAN 5270 </a:t>
            </a:r>
            <a:r>
              <a:rPr b="1" lang="en" sz="1500">
                <a:solidFill>
                  <a:schemeClr val="dk2"/>
                </a:solidFill>
              </a:rPr>
              <a:t>Analytics</a:t>
            </a:r>
            <a:r>
              <a:rPr b="1" lang="en" sz="1500">
                <a:solidFill>
                  <a:schemeClr val="dk2"/>
                </a:solidFill>
              </a:rPr>
              <a:t> For Financial Decisions and Market Insights</a:t>
            </a:r>
            <a:endParaRPr b="1" sz="4250">
              <a:solidFill>
                <a:schemeClr val="dk2"/>
              </a:solidFill>
            </a:endParaRPr>
          </a:p>
          <a:p>
            <a:pPr indent="0" lvl="0" marL="0" rtl="0" algn="just">
              <a:lnSpc>
                <a:spcPct val="115000"/>
              </a:lnSpc>
              <a:spcBef>
                <a:spcPts val="1800"/>
              </a:spcBef>
              <a:spcAft>
                <a:spcPts val="0"/>
              </a:spcAft>
              <a:buNone/>
            </a:pPr>
            <a:r>
              <a:rPr b="1" lang="en" sz="1400">
                <a:solidFill>
                  <a:schemeClr val="dk2"/>
                </a:solidFill>
              </a:rPr>
              <a:t>Contributors:</a:t>
            </a:r>
            <a:endParaRPr b="1" sz="1400">
              <a:solidFill>
                <a:schemeClr val="dk2"/>
              </a:solidFill>
            </a:endParaRPr>
          </a:p>
          <a:p>
            <a:pPr indent="0" lvl="0" marL="0" rtl="0" algn="just">
              <a:lnSpc>
                <a:spcPct val="115000"/>
              </a:lnSpc>
              <a:spcBef>
                <a:spcPts val="600"/>
              </a:spcBef>
              <a:spcAft>
                <a:spcPts val="0"/>
              </a:spcAft>
              <a:buNone/>
            </a:pPr>
            <a:r>
              <a:rPr lang="en" sz="1400">
                <a:solidFill>
                  <a:schemeClr val="dk2"/>
                </a:solidFill>
              </a:rPr>
              <a:t>Rabiya Fatima</a:t>
            </a:r>
            <a:endParaRPr sz="1400">
              <a:solidFill>
                <a:schemeClr val="dk2"/>
              </a:solidFill>
            </a:endParaRPr>
          </a:p>
          <a:p>
            <a:pPr indent="0" lvl="0" marL="0" rtl="0" algn="just">
              <a:lnSpc>
                <a:spcPct val="115000"/>
              </a:lnSpc>
              <a:spcBef>
                <a:spcPts val="0"/>
              </a:spcBef>
              <a:spcAft>
                <a:spcPts val="0"/>
              </a:spcAft>
              <a:buNone/>
            </a:pPr>
            <a:r>
              <a:rPr lang="en" sz="1400">
                <a:solidFill>
                  <a:schemeClr val="dk2"/>
                </a:solidFill>
              </a:rPr>
              <a:t>Sri Lakshmi Mallipudi </a:t>
            </a:r>
            <a:endParaRPr sz="1400">
              <a:solidFill>
                <a:schemeClr val="dk2"/>
              </a:solidFill>
            </a:endParaRPr>
          </a:p>
          <a:p>
            <a:pPr indent="0" lvl="0" marL="0" rtl="0" algn="just">
              <a:lnSpc>
                <a:spcPct val="115000"/>
              </a:lnSpc>
              <a:spcBef>
                <a:spcPts val="0"/>
              </a:spcBef>
              <a:spcAft>
                <a:spcPts val="0"/>
              </a:spcAft>
              <a:buNone/>
            </a:pPr>
            <a:r>
              <a:rPr lang="en" sz="1400">
                <a:solidFill>
                  <a:schemeClr val="dk2"/>
                </a:solidFill>
              </a:rPr>
              <a:t>Amrapali Samanta </a:t>
            </a:r>
            <a:endParaRPr sz="1400">
              <a:solidFill>
                <a:schemeClr val="dk2"/>
              </a:solidFill>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2"/>
                </a:solidFill>
              </a:rPr>
              <a:t>Barkha Sharma </a:t>
            </a:r>
            <a:endParaRPr sz="1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2905450" y="1174300"/>
            <a:ext cx="4726500" cy="2261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4700"/>
              <a:t>Thank You</a:t>
            </a:r>
            <a:endParaRPr sz="4700"/>
          </a:p>
          <a:p>
            <a:pPr indent="0" lvl="0" marL="0" rtl="0" algn="l">
              <a:lnSpc>
                <a:spcPct val="100000"/>
              </a:lnSpc>
              <a:spcBef>
                <a:spcPts val="0"/>
              </a:spcBef>
              <a:spcAft>
                <a:spcPts val="0"/>
              </a:spcAft>
              <a:buNone/>
            </a:pPr>
            <a:r>
              <a:rPr lang="en" sz="4700"/>
              <a:t> </a:t>
            </a:r>
            <a:endParaRPr sz="4700"/>
          </a:p>
          <a:p>
            <a:pPr indent="457200" lvl="0" marL="457200" rtl="0" algn="l">
              <a:spcBef>
                <a:spcPts val="0"/>
              </a:spcBef>
              <a:spcAft>
                <a:spcPts val="1200"/>
              </a:spcAft>
              <a:buNone/>
            </a:pPr>
            <a:r>
              <a:rPr lang="en" sz="4700"/>
              <a:t>Q&amp;A</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49950" y="0"/>
            <a:ext cx="8520600" cy="623400"/>
          </a:xfrm>
          <a:prstGeom prst="rect">
            <a:avLst/>
          </a:prstGeom>
        </p:spPr>
        <p:txBody>
          <a:bodyPr anchorCtr="0" anchor="t" bIns="91425" lIns="91425" spcFirstLastPara="1" rIns="91425" wrap="square" tIns="91425">
            <a:normAutofit fontScale="90000"/>
          </a:bodyPr>
          <a:lstStyle/>
          <a:p>
            <a:pPr indent="457200" lvl="0" marL="457200" rtl="0" algn="l">
              <a:spcBef>
                <a:spcPts val="0"/>
              </a:spcBef>
              <a:spcAft>
                <a:spcPts val="0"/>
              </a:spcAft>
              <a:buClr>
                <a:schemeClr val="dk2"/>
              </a:buClr>
              <a:buSzPct val="42635"/>
              <a:buFont typeface="Arial"/>
              <a:buNone/>
            </a:pPr>
            <a:r>
              <a:rPr lang="en" sz="2580">
                <a:latin typeface="Arial"/>
                <a:ea typeface="Arial"/>
                <a:cs typeface="Arial"/>
                <a:sym typeface="Arial"/>
              </a:rPr>
              <a:t>Understanding the Importance of Sufficient Cash</a:t>
            </a:r>
            <a:r>
              <a:rPr lang="en" sz="2580" u="sng">
                <a:latin typeface="Arial"/>
                <a:ea typeface="Arial"/>
                <a:cs typeface="Arial"/>
                <a:sym typeface="Arial"/>
              </a:rPr>
              <a:t> </a:t>
            </a:r>
            <a:endParaRPr u="sng"/>
          </a:p>
          <a:p>
            <a:pPr indent="0" lvl="0" marL="0" rtl="0" algn="l">
              <a:spcBef>
                <a:spcPts val="0"/>
              </a:spcBef>
              <a:spcAft>
                <a:spcPts val="0"/>
              </a:spcAft>
              <a:buClr>
                <a:schemeClr val="dk2"/>
              </a:buClr>
              <a:buSzPct val="42307"/>
              <a:buFont typeface="Arial"/>
              <a:buNone/>
            </a:pPr>
            <a:r>
              <a:t/>
            </a:r>
            <a:endParaRPr u="sng"/>
          </a:p>
          <a:p>
            <a:pPr indent="0" lvl="0" marL="0" rtl="0" algn="l">
              <a:spcBef>
                <a:spcPts val="0"/>
              </a:spcBef>
              <a:spcAft>
                <a:spcPts val="0"/>
              </a:spcAft>
              <a:buNone/>
            </a:pPr>
            <a:r>
              <a:t/>
            </a:r>
            <a:endParaRPr sz="2080" u="sng">
              <a:latin typeface="Arial"/>
              <a:ea typeface="Arial"/>
              <a:cs typeface="Arial"/>
              <a:sym typeface="Arial"/>
            </a:endParaRPr>
          </a:p>
        </p:txBody>
      </p:sp>
      <p:graphicFrame>
        <p:nvGraphicFramePr>
          <p:cNvPr id="93" name="Google Shape;93;p14"/>
          <p:cNvGraphicFramePr/>
          <p:nvPr/>
        </p:nvGraphicFramePr>
        <p:xfrm>
          <a:off x="1861650" y="1763113"/>
          <a:ext cx="3000000" cy="3000000"/>
        </p:xfrm>
        <a:graphic>
          <a:graphicData uri="http://schemas.openxmlformats.org/drawingml/2006/table">
            <a:tbl>
              <a:tblPr>
                <a:noFill/>
                <a:tableStyleId>{C7A3D18F-E6AC-48AC-B56A-D15948CE5AE7}</a:tableStyleId>
              </a:tblPr>
              <a:tblGrid>
                <a:gridCol w="2594250"/>
                <a:gridCol w="1687225"/>
                <a:gridCol w="1683675"/>
              </a:tblGrid>
              <a:tr h="556725">
                <a:tc>
                  <a:txBody>
                    <a:bodyPr/>
                    <a:lstStyle/>
                    <a:p>
                      <a:pPr indent="0" lvl="0" marL="0" rtl="0" algn="l">
                        <a:lnSpc>
                          <a:spcPct val="115000"/>
                        </a:lnSpc>
                        <a:spcBef>
                          <a:spcPts val="0"/>
                        </a:spcBef>
                        <a:spcAft>
                          <a:spcPts val="0"/>
                        </a:spcAft>
                        <a:buNone/>
                      </a:pPr>
                      <a:r>
                        <a:rPr b="1" lang="en" sz="1800">
                          <a:latin typeface="Source Sans Pro"/>
                          <a:ea typeface="Source Sans Pro"/>
                          <a:cs typeface="Source Sans Pro"/>
                          <a:sym typeface="Source Sans Pro"/>
                        </a:rPr>
                        <a:t>     </a:t>
                      </a:r>
                      <a:endParaRPr b="1" sz="1800">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b="1" lang="en" sz="1800">
                          <a:latin typeface="Source Sans Pro"/>
                          <a:ea typeface="Source Sans Pro"/>
                          <a:cs typeface="Source Sans Pro"/>
                          <a:sym typeface="Source Sans Pro"/>
                        </a:rPr>
                        <a:t>     Impact of Cash Flow</a:t>
                      </a:r>
                      <a:endParaRPr b="1" sz="1800">
                        <a:latin typeface="Source Sans Pro"/>
                        <a:ea typeface="Source Sans Pro"/>
                        <a:cs typeface="Source Sans Pro"/>
                        <a:sym typeface="Source Sans Pro"/>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en" sz="1800">
                          <a:latin typeface="Source Sans Pro"/>
                          <a:ea typeface="Source Sans Pro"/>
                          <a:cs typeface="Source Sans Pro"/>
                          <a:sym typeface="Source Sans Pro"/>
                        </a:rPr>
                        <a:t>Sufficient </a:t>
                      </a:r>
                      <a:endParaRPr b="1" sz="1800">
                        <a:latin typeface="Source Sans Pro"/>
                        <a:ea typeface="Source Sans Pro"/>
                        <a:cs typeface="Source Sans Pro"/>
                        <a:sym typeface="Source Sans Pro"/>
                      </a:endParaRPr>
                    </a:p>
                    <a:p>
                      <a:pPr indent="0" lvl="0" marL="0" rtl="0" algn="ctr">
                        <a:lnSpc>
                          <a:spcPct val="115000"/>
                        </a:lnSpc>
                        <a:spcBef>
                          <a:spcPts val="0"/>
                        </a:spcBef>
                        <a:spcAft>
                          <a:spcPts val="0"/>
                        </a:spcAft>
                        <a:buNone/>
                      </a:pPr>
                      <a:r>
                        <a:rPr b="1" lang="en" sz="1800">
                          <a:latin typeface="Source Sans Pro"/>
                          <a:ea typeface="Source Sans Pro"/>
                          <a:cs typeface="Source Sans Pro"/>
                          <a:sym typeface="Source Sans Pro"/>
                        </a:rPr>
                        <a:t>Cash Flow</a:t>
                      </a:r>
                      <a:endParaRPr b="1" sz="18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1800">
                          <a:latin typeface="Source Sans Pro"/>
                          <a:ea typeface="Source Sans Pro"/>
                          <a:cs typeface="Source Sans Pro"/>
                          <a:sym typeface="Source Sans Pro"/>
                        </a:rPr>
                        <a:t>Low Cash Flow</a:t>
                      </a:r>
                      <a:endParaRPr b="1" sz="18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Operational flexibility</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000000"/>
                      </a:solidFill>
                      <a:prstDash val="solid"/>
                      <a:round/>
                      <a:headEnd len="sm" w="sm" type="none"/>
                      <a:tailEnd len="sm" w="sm" type="none"/>
                    </a:lnT>
                  </a:tcPr>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Investment Opportunity</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Innovation</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r h="538425">
                <a:tc>
                  <a:txBody>
                    <a:bodyPr/>
                    <a:lstStyle/>
                    <a:p>
                      <a:pPr indent="0" lvl="0" marL="0" rtl="0" algn="l">
                        <a:lnSpc>
                          <a:spcPct val="115000"/>
                        </a:lnSpc>
                        <a:spcBef>
                          <a:spcPts val="0"/>
                        </a:spcBef>
                        <a:spcAft>
                          <a:spcPts val="0"/>
                        </a:spcAft>
                        <a:buNone/>
                      </a:pPr>
                      <a:r>
                        <a:rPr b="1" lang="en" sz="1600">
                          <a:latin typeface="Source Sans Pro"/>
                          <a:ea typeface="Source Sans Pro"/>
                          <a:cs typeface="Source Sans Pro"/>
                          <a:sym typeface="Source Sans Pro"/>
                        </a:rPr>
                        <a:t>Debt Reduction</a:t>
                      </a:r>
                      <a:endParaRPr b="1" sz="16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4" name="Google Shape;94;p14"/>
          <p:cNvPicPr preferRelativeResize="0"/>
          <p:nvPr/>
        </p:nvPicPr>
        <p:blipFill>
          <a:blip r:embed="rId3">
            <a:alphaModFix/>
          </a:blip>
          <a:stretch>
            <a:fillRect/>
          </a:stretch>
        </p:blipFill>
        <p:spPr>
          <a:xfrm>
            <a:off x="4926275" y="2971013"/>
            <a:ext cx="365800" cy="365800"/>
          </a:xfrm>
          <a:prstGeom prst="rect">
            <a:avLst/>
          </a:prstGeom>
          <a:noFill/>
          <a:ln>
            <a:noFill/>
          </a:ln>
        </p:spPr>
      </p:pic>
      <p:pic>
        <p:nvPicPr>
          <p:cNvPr id="95" name="Google Shape;95;p14"/>
          <p:cNvPicPr preferRelativeResize="0"/>
          <p:nvPr/>
        </p:nvPicPr>
        <p:blipFill>
          <a:blip r:embed="rId3">
            <a:alphaModFix/>
          </a:blip>
          <a:stretch>
            <a:fillRect/>
          </a:stretch>
        </p:blipFill>
        <p:spPr>
          <a:xfrm>
            <a:off x="4926275" y="3548275"/>
            <a:ext cx="365800" cy="365800"/>
          </a:xfrm>
          <a:prstGeom prst="rect">
            <a:avLst/>
          </a:prstGeom>
          <a:noFill/>
          <a:ln>
            <a:noFill/>
          </a:ln>
        </p:spPr>
      </p:pic>
      <p:pic>
        <p:nvPicPr>
          <p:cNvPr id="96" name="Google Shape;96;p14"/>
          <p:cNvPicPr preferRelativeResize="0"/>
          <p:nvPr/>
        </p:nvPicPr>
        <p:blipFill>
          <a:blip r:embed="rId3">
            <a:alphaModFix/>
          </a:blip>
          <a:stretch>
            <a:fillRect/>
          </a:stretch>
        </p:blipFill>
        <p:spPr>
          <a:xfrm>
            <a:off x="4926275" y="4125550"/>
            <a:ext cx="365800" cy="365800"/>
          </a:xfrm>
          <a:prstGeom prst="rect">
            <a:avLst/>
          </a:prstGeom>
          <a:noFill/>
          <a:ln>
            <a:noFill/>
          </a:ln>
        </p:spPr>
      </p:pic>
      <p:pic>
        <p:nvPicPr>
          <p:cNvPr id="97" name="Google Shape;97;p14"/>
          <p:cNvPicPr preferRelativeResize="0"/>
          <p:nvPr/>
        </p:nvPicPr>
        <p:blipFill>
          <a:blip r:embed="rId3">
            <a:alphaModFix/>
          </a:blip>
          <a:stretch>
            <a:fillRect/>
          </a:stretch>
        </p:blipFill>
        <p:spPr>
          <a:xfrm>
            <a:off x="4926275" y="2510197"/>
            <a:ext cx="365800" cy="365800"/>
          </a:xfrm>
          <a:prstGeom prst="rect">
            <a:avLst/>
          </a:prstGeom>
          <a:noFill/>
          <a:ln>
            <a:noFill/>
          </a:ln>
        </p:spPr>
      </p:pic>
      <p:pic>
        <p:nvPicPr>
          <p:cNvPr id="98" name="Google Shape;98;p14"/>
          <p:cNvPicPr preferRelativeResize="0"/>
          <p:nvPr/>
        </p:nvPicPr>
        <p:blipFill>
          <a:blip r:embed="rId4">
            <a:alphaModFix/>
          </a:blip>
          <a:stretch>
            <a:fillRect/>
          </a:stretch>
        </p:blipFill>
        <p:spPr>
          <a:xfrm>
            <a:off x="6670325" y="2510212"/>
            <a:ext cx="365800" cy="365800"/>
          </a:xfrm>
          <a:prstGeom prst="rect">
            <a:avLst/>
          </a:prstGeom>
          <a:noFill/>
          <a:ln>
            <a:noFill/>
          </a:ln>
        </p:spPr>
      </p:pic>
      <p:pic>
        <p:nvPicPr>
          <p:cNvPr id="99" name="Google Shape;99;p14"/>
          <p:cNvPicPr preferRelativeResize="0"/>
          <p:nvPr/>
        </p:nvPicPr>
        <p:blipFill>
          <a:blip r:embed="rId4">
            <a:alphaModFix/>
          </a:blip>
          <a:stretch>
            <a:fillRect/>
          </a:stretch>
        </p:blipFill>
        <p:spPr>
          <a:xfrm>
            <a:off x="6653900" y="3018538"/>
            <a:ext cx="398650" cy="398650"/>
          </a:xfrm>
          <a:prstGeom prst="rect">
            <a:avLst/>
          </a:prstGeom>
          <a:noFill/>
          <a:ln>
            <a:noFill/>
          </a:ln>
        </p:spPr>
      </p:pic>
      <p:pic>
        <p:nvPicPr>
          <p:cNvPr id="100" name="Google Shape;100;p14"/>
          <p:cNvPicPr preferRelativeResize="0"/>
          <p:nvPr/>
        </p:nvPicPr>
        <p:blipFill>
          <a:blip r:embed="rId4">
            <a:alphaModFix/>
          </a:blip>
          <a:stretch>
            <a:fillRect/>
          </a:stretch>
        </p:blipFill>
        <p:spPr>
          <a:xfrm>
            <a:off x="6670325" y="3559725"/>
            <a:ext cx="365800" cy="365800"/>
          </a:xfrm>
          <a:prstGeom prst="rect">
            <a:avLst/>
          </a:prstGeom>
          <a:noFill/>
          <a:ln>
            <a:noFill/>
          </a:ln>
        </p:spPr>
      </p:pic>
      <p:pic>
        <p:nvPicPr>
          <p:cNvPr id="101" name="Google Shape;101;p14"/>
          <p:cNvPicPr preferRelativeResize="0"/>
          <p:nvPr/>
        </p:nvPicPr>
        <p:blipFill>
          <a:blip r:embed="rId4">
            <a:alphaModFix/>
          </a:blip>
          <a:stretch>
            <a:fillRect/>
          </a:stretch>
        </p:blipFill>
        <p:spPr>
          <a:xfrm>
            <a:off x="6670325" y="4125550"/>
            <a:ext cx="365800" cy="365800"/>
          </a:xfrm>
          <a:prstGeom prst="rect">
            <a:avLst/>
          </a:prstGeom>
          <a:noFill/>
          <a:ln>
            <a:noFill/>
          </a:ln>
        </p:spPr>
      </p:pic>
      <p:sp>
        <p:nvSpPr>
          <p:cNvPr id="102" name="Google Shape;102;p14"/>
          <p:cNvSpPr txBox="1"/>
          <p:nvPr/>
        </p:nvSpPr>
        <p:spPr>
          <a:xfrm>
            <a:off x="1726675" y="899925"/>
            <a:ext cx="72438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Lato"/>
                <a:ea typeface="Lato"/>
                <a:cs typeface="Lato"/>
                <a:sym typeface="Lato"/>
              </a:rPr>
              <a:t>Sufficient cash flow empowers a firm by </a:t>
            </a:r>
            <a:r>
              <a:rPr b="1" lang="en" sz="1300">
                <a:solidFill>
                  <a:schemeClr val="dk2"/>
                </a:solidFill>
                <a:latin typeface="Lato"/>
                <a:ea typeface="Lato"/>
                <a:cs typeface="Lato"/>
                <a:sym typeface="Lato"/>
              </a:rPr>
              <a:t>fostering operational flexibility, seizing investment opportunities, reducing debt burdens, and fueling innovation initiatives.</a:t>
            </a:r>
            <a:endParaRPr b="1" sz="13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657575" y="0"/>
            <a:ext cx="7688700" cy="535200"/>
          </a:xfrm>
          <a:prstGeom prst="rect">
            <a:avLst/>
          </a:prstGeom>
        </p:spPr>
        <p:txBody>
          <a:bodyPr anchorCtr="0" anchor="t" bIns="91425" lIns="91425" spcFirstLastPara="1" rIns="91425" wrap="square" tIns="91425">
            <a:normAutofit fontScale="90000"/>
          </a:bodyPr>
          <a:lstStyle/>
          <a:p>
            <a:pPr indent="457200" lvl="0" marL="914400" rtl="0" algn="l">
              <a:spcBef>
                <a:spcPts val="0"/>
              </a:spcBef>
              <a:spcAft>
                <a:spcPts val="0"/>
              </a:spcAft>
              <a:buNone/>
            </a:pPr>
            <a:r>
              <a:rPr lang="en"/>
              <a:t>Proposed Cash Estimation Models</a:t>
            </a:r>
            <a:endParaRPr/>
          </a:p>
        </p:txBody>
      </p:sp>
      <p:sp>
        <p:nvSpPr>
          <p:cNvPr id="108" name="Google Shape;108;p15"/>
          <p:cNvSpPr txBox="1"/>
          <p:nvPr>
            <p:ph idx="1" type="body"/>
          </p:nvPr>
        </p:nvSpPr>
        <p:spPr>
          <a:xfrm>
            <a:off x="657575" y="1363575"/>
            <a:ext cx="7688700" cy="3043200"/>
          </a:xfrm>
          <a:prstGeom prst="rect">
            <a:avLst/>
          </a:prstGeom>
        </p:spPr>
        <p:txBody>
          <a:bodyPr anchorCtr="0" anchor="t" bIns="91425" lIns="91425" spcFirstLastPara="1" rIns="91425" wrap="square" tIns="91425">
            <a:normAutofit lnSpcReduction="20000"/>
          </a:bodyPr>
          <a:lstStyle/>
          <a:p>
            <a:pPr indent="0" lvl="0" marL="0" rtl="0" algn="just">
              <a:lnSpc>
                <a:spcPct val="138000"/>
              </a:lnSpc>
              <a:spcBef>
                <a:spcPts val="0"/>
              </a:spcBef>
              <a:spcAft>
                <a:spcPts val="0"/>
              </a:spcAft>
              <a:buNone/>
            </a:pPr>
            <a:r>
              <a:rPr b="1" lang="en" sz="1400" u="sng">
                <a:solidFill>
                  <a:srgbClr val="000000"/>
                </a:solidFill>
                <a:latin typeface="Times New Roman"/>
                <a:ea typeface="Times New Roman"/>
                <a:cs typeface="Times New Roman"/>
                <a:sym typeface="Times New Roman"/>
              </a:rPr>
              <a:t>Model 1 for cash estimation:</a:t>
            </a:r>
            <a:endParaRPr b="1" sz="14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38000"/>
              </a:lnSpc>
              <a:spcBef>
                <a:spcPts val="0"/>
              </a:spcBef>
              <a:spcAft>
                <a:spcPts val="0"/>
              </a:spcAft>
              <a:buNone/>
            </a:pPr>
            <a:r>
              <a:rPr lang="en" sz="1200">
                <a:solidFill>
                  <a:srgbClr val="000000"/>
                </a:solidFill>
                <a:latin typeface="Arial"/>
                <a:ea typeface="Arial"/>
                <a:cs typeface="Arial"/>
                <a:sym typeface="Arial"/>
              </a:rPr>
              <a:t>Cash = Intercept + Firm size + NetWorkingCapital + Capital Expenditures + IndustrySigma + R&amp;D +Dividend Dummy + SalesGrowth + CashfromOperations + FirmAge + TaxBurdenonForeignIncome+ YearDummies +IndustryDummies + Managerial Ability + Error</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just">
              <a:lnSpc>
                <a:spcPct val="138000"/>
              </a:lnSpc>
              <a:spcBef>
                <a:spcPts val="0"/>
              </a:spcBef>
              <a:spcAft>
                <a:spcPts val="0"/>
              </a:spcAft>
              <a:buNone/>
            </a:pPr>
            <a:r>
              <a:rPr b="1" lang="en" sz="1400" u="sng">
                <a:solidFill>
                  <a:srgbClr val="000000"/>
                </a:solidFill>
                <a:latin typeface="Times New Roman"/>
                <a:ea typeface="Times New Roman"/>
                <a:cs typeface="Times New Roman"/>
                <a:sym typeface="Times New Roman"/>
              </a:rPr>
              <a:t>Model 2  for cash estimation:</a:t>
            </a:r>
            <a:endParaRPr b="1" sz="14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just">
              <a:lnSpc>
                <a:spcPct val="138000"/>
              </a:lnSpc>
              <a:spcBef>
                <a:spcPts val="0"/>
              </a:spcBef>
              <a:spcAft>
                <a:spcPts val="0"/>
              </a:spcAft>
              <a:buNone/>
            </a:pPr>
            <a:r>
              <a:rPr lang="en" sz="1200">
                <a:solidFill>
                  <a:srgbClr val="000000"/>
                </a:solidFill>
                <a:latin typeface="Arial"/>
                <a:ea typeface="Arial"/>
                <a:cs typeface="Arial"/>
                <a:sym typeface="Arial"/>
              </a:rPr>
              <a:t>Cash = Intercept + Firm size + NetWorkingCapital + Capital Expenditures + IndustrySigma + R&amp;D +Dividend Dummy + SalesGrowth + CashfromOperations + FirmAge + TaxBurdenonForeignIncome+ YearDummies +IndustryDummies + Managerial Ability + Leverage + MarketToBook + InterestRates + Error</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79600"/>
            <a:ext cx="8520600" cy="6234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Clr>
                <a:schemeClr val="dk2"/>
              </a:buClr>
              <a:buSzPct val="52884"/>
              <a:buFont typeface="Arial"/>
              <a:buNone/>
            </a:pPr>
            <a:r>
              <a:rPr lang="en" sz="2080">
                <a:latin typeface="Arial"/>
                <a:ea typeface="Arial"/>
                <a:cs typeface="Arial"/>
                <a:sym typeface="Arial"/>
              </a:rPr>
              <a:t>Data Overview and Data Processing</a:t>
            </a:r>
            <a:endParaRPr sz="2080">
              <a:latin typeface="Arial"/>
              <a:ea typeface="Arial"/>
              <a:cs typeface="Arial"/>
              <a:sym typeface="Arial"/>
            </a:endParaRPr>
          </a:p>
          <a:p>
            <a:pPr indent="0" lvl="0" marL="0" rtl="0" algn="l">
              <a:spcBef>
                <a:spcPts val="0"/>
              </a:spcBef>
              <a:spcAft>
                <a:spcPts val="0"/>
              </a:spcAft>
              <a:buNone/>
            </a:pPr>
            <a:r>
              <a:t/>
            </a:r>
            <a:endParaRPr u="sng"/>
          </a:p>
        </p:txBody>
      </p:sp>
      <p:sp>
        <p:nvSpPr>
          <p:cNvPr descr="&#10;Data Source Link&#10;" id="114" name="Google Shape;114;p16"/>
          <p:cNvSpPr txBox="1"/>
          <p:nvPr>
            <p:ph idx="1" type="body"/>
          </p:nvPr>
        </p:nvSpPr>
        <p:spPr>
          <a:xfrm>
            <a:off x="233825" y="511525"/>
            <a:ext cx="8520600" cy="3416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200" u="sng">
                <a:solidFill>
                  <a:schemeClr val="hlink"/>
                </a:solidFill>
                <a:highlight>
                  <a:schemeClr val="lt1"/>
                </a:highlight>
                <a:latin typeface="Arial"/>
                <a:ea typeface="Arial"/>
                <a:cs typeface="Arial"/>
                <a:sym typeface="Arial"/>
                <a:hlinkClick r:id="rId3"/>
              </a:rPr>
              <a:t>Data Source</a:t>
            </a:r>
            <a:r>
              <a:rPr b="1" lang="en" sz="1200">
                <a:solidFill>
                  <a:schemeClr val="dk2"/>
                </a:solidFill>
                <a:highlight>
                  <a:schemeClr val="lt1"/>
                </a:highlight>
                <a:latin typeface="Arial"/>
                <a:ea typeface="Arial"/>
                <a:cs typeface="Arial"/>
                <a:sym typeface="Arial"/>
              </a:rPr>
              <a:t> : </a:t>
            </a:r>
            <a:r>
              <a:rPr lang="en" sz="1200">
                <a:solidFill>
                  <a:schemeClr val="dk2"/>
                </a:solidFill>
                <a:highlight>
                  <a:schemeClr val="lt1"/>
                </a:highlight>
                <a:latin typeface="Arial"/>
                <a:ea typeface="Arial"/>
                <a:cs typeface="Arial"/>
                <a:sym typeface="Arial"/>
              </a:rPr>
              <a:t> WRDS Compustat - Fundamentals Annual for North America (1960-2022)  </a:t>
            </a:r>
            <a:endParaRPr sz="1200">
              <a:solidFill>
                <a:schemeClr val="dk2"/>
              </a:solidFill>
              <a:highlight>
                <a:schemeClr val="lt1"/>
              </a:highlight>
              <a:latin typeface="Arial"/>
              <a:ea typeface="Arial"/>
              <a:cs typeface="Arial"/>
              <a:sym typeface="Arial"/>
            </a:endParaRPr>
          </a:p>
          <a:p>
            <a:pPr indent="457200" lvl="0" marL="457200" rtl="0" algn="l">
              <a:spcBef>
                <a:spcPts val="1200"/>
              </a:spcBef>
              <a:spcAft>
                <a:spcPts val="0"/>
              </a:spcAft>
              <a:buNone/>
            </a:pPr>
            <a:r>
              <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sz="1200">
              <a:solidFill>
                <a:schemeClr val="dk2"/>
              </a:solidFill>
              <a:highlight>
                <a:schemeClr val="lt1"/>
              </a:highlight>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115" name="Google Shape;115;p16"/>
          <p:cNvGraphicFramePr/>
          <p:nvPr/>
        </p:nvGraphicFramePr>
        <p:xfrm>
          <a:off x="1970875" y="848350"/>
          <a:ext cx="3000000" cy="3000000"/>
        </p:xfrm>
        <a:graphic>
          <a:graphicData uri="http://schemas.openxmlformats.org/drawingml/2006/table">
            <a:tbl>
              <a:tblPr>
                <a:noFill/>
                <a:tableStyleId>{C7A3D18F-E6AC-48AC-B56A-D15948CE5AE7}</a:tableStyleId>
              </a:tblPr>
              <a:tblGrid>
                <a:gridCol w="1385050"/>
                <a:gridCol w="3474000"/>
              </a:tblGrid>
              <a:tr h="373975">
                <a:tc>
                  <a:txBody>
                    <a:bodyPr/>
                    <a:lstStyle/>
                    <a:p>
                      <a:pPr indent="0" lvl="0" marL="0" rtl="0" algn="ctr">
                        <a:spcBef>
                          <a:spcPts val="0"/>
                        </a:spcBef>
                        <a:spcAft>
                          <a:spcPts val="0"/>
                        </a:spcAft>
                        <a:buNone/>
                      </a:pPr>
                      <a:r>
                        <a:rPr b="1" lang="en" sz="1000" u="sng">
                          <a:solidFill>
                            <a:schemeClr val="dk2"/>
                          </a:solidFill>
                          <a:highlight>
                            <a:schemeClr val="lt1"/>
                          </a:highlight>
                        </a:rPr>
                        <a:t>PROCESS</a:t>
                      </a:r>
                      <a:endParaRPr b="1" sz="1200" u="sng"/>
                    </a:p>
                  </a:txBody>
                  <a:tcPr marT="91425" marB="91425" marR="91425" marL="91425"/>
                </a:tc>
                <a:tc>
                  <a:txBody>
                    <a:bodyPr/>
                    <a:lstStyle/>
                    <a:p>
                      <a:pPr indent="0" lvl="0" marL="0" rtl="0" algn="ctr">
                        <a:lnSpc>
                          <a:spcPct val="115000"/>
                        </a:lnSpc>
                        <a:spcBef>
                          <a:spcPts val="1500"/>
                        </a:spcBef>
                        <a:spcAft>
                          <a:spcPts val="1500"/>
                        </a:spcAft>
                        <a:buNone/>
                      </a:pPr>
                      <a:r>
                        <a:rPr b="1" lang="en" sz="1000" u="sng">
                          <a:solidFill>
                            <a:schemeClr val="dk2"/>
                          </a:solidFill>
                          <a:highlight>
                            <a:schemeClr val="lt1"/>
                          </a:highlight>
                        </a:rPr>
                        <a:t>STEPS FOLLOWED</a:t>
                      </a:r>
                      <a:endParaRPr b="1" sz="1000" u="sng">
                        <a:solidFill>
                          <a:schemeClr val="dk2"/>
                        </a:solidFill>
                        <a:highlight>
                          <a:schemeClr val="lt1"/>
                        </a:highlight>
                      </a:endParaRPr>
                    </a:p>
                  </a:txBody>
                  <a:tcPr marT="91425" marB="91425" marR="91425" marL="91425"/>
                </a:tc>
              </a:tr>
              <a:tr h="373975">
                <a:tc>
                  <a:txBody>
                    <a:bodyPr/>
                    <a:lstStyle/>
                    <a:p>
                      <a:pPr indent="0" lvl="0" marL="0" rtl="0" algn="l">
                        <a:spcBef>
                          <a:spcPts val="0"/>
                        </a:spcBef>
                        <a:spcAft>
                          <a:spcPts val="0"/>
                        </a:spcAft>
                        <a:buNone/>
                      </a:pPr>
                      <a:r>
                        <a:rPr b="1" lang="en" sz="1200"/>
                        <a:t>Time Period</a:t>
                      </a:r>
                      <a:endParaRPr b="1" sz="1200"/>
                    </a:p>
                  </a:txBody>
                  <a:tcPr marT="91425" marB="91425" marR="91425" marL="91425"/>
                </a:tc>
                <a:tc>
                  <a:txBody>
                    <a:bodyPr/>
                    <a:lstStyle/>
                    <a:p>
                      <a:pPr indent="0" lvl="0" marL="0" rtl="0" algn="l">
                        <a:lnSpc>
                          <a:spcPct val="115000"/>
                        </a:lnSpc>
                        <a:spcBef>
                          <a:spcPts val="1500"/>
                        </a:spcBef>
                        <a:spcAft>
                          <a:spcPts val="1500"/>
                        </a:spcAft>
                        <a:buNone/>
                      </a:pPr>
                      <a:r>
                        <a:rPr i="1" lang="en" sz="1100">
                          <a:solidFill>
                            <a:schemeClr val="dk2"/>
                          </a:solidFill>
                          <a:highlight>
                            <a:schemeClr val="lt1"/>
                          </a:highlight>
                        </a:rPr>
                        <a:t>1</a:t>
                      </a:r>
                      <a:r>
                        <a:rPr i="1" lang="en" sz="1100">
                          <a:solidFill>
                            <a:schemeClr val="dk2"/>
                          </a:solidFill>
                          <a:highlight>
                            <a:schemeClr val="lt1"/>
                          </a:highlight>
                        </a:rPr>
                        <a:t>975 - 2022</a:t>
                      </a:r>
                      <a:endParaRPr i="1" sz="1100"/>
                    </a:p>
                  </a:txBody>
                  <a:tcPr marT="91425" marB="91425" marR="91425" marL="91425"/>
                </a:tc>
              </a:tr>
              <a:tr h="1044000">
                <a:tc>
                  <a:txBody>
                    <a:bodyPr/>
                    <a:lstStyle/>
                    <a:p>
                      <a:pPr indent="0" lvl="0" marL="0" rtl="0" algn="l">
                        <a:spcBef>
                          <a:spcPts val="0"/>
                        </a:spcBef>
                        <a:spcAft>
                          <a:spcPts val="0"/>
                        </a:spcAft>
                        <a:buNone/>
                      </a:pPr>
                      <a:r>
                        <a:rPr b="1" lang="en" sz="1200"/>
                        <a:t>Filter </a:t>
                      </a:r>
                      <a:r>
                        <a:rPr b="1" lang="en" sz="1200"/>
                        <a:t>Criteria</a:t>
                      </a:r>
                      <a:endParaRPr b="1" sz="1200"/>
                    </a:p>
                  </a:txBody>
                  <a:tcPr marT="91425" marB="91425" marR="91425" marL="91425"/>
                </a:tc>
                <a:tc>
                  <a:txBody>
                    <a:bodyPr/>
                    <a:lstStyle/>
                    <a:p>
                      <a:pPr indent="0" lvl="0" marL="0" rtl="0" algn="l">
                        <a:spcBef>
                          <a:spcPts val="0"/>
                        </a:spcBef>
                        <a:spcAft>
                          <a:spcPts val="0"/>
                        </a:spcAft>
                        <a:buNone/>
                      </a:pPr>
                      <a:r>
                        <a:rPr i="1" lang="en" sz="1100"/>
                        <a:t>Positive Total Assets</a:t>
                      </a:r>
                      <a:endParaRPr i="1" sz="1100"/>
                    </a:p>
                    <a:p>
                      <a:pPr indent="0" lvl="0" marL="0" rtl="0" algn="l">
                        <a:spcBef>
                          <a:spcPts val="0"/>
                        </a:spcBef>
                        <a:spcAft>
                          <a:spcPts val="0"/>
                        </a:spcAft>
                        <a:buNone/>
                      </a:pPr>
                      <a:r>
                        <a:rPr i="1" lang="en" sz="1100">
                          <a:solidFill>
                            <a:schemeClr val="dk2"/>
                          </a:solidFill>
                        </a:rPr>
                        <a:t>Positive Net Sales</a:t>
                      </a:r>
                      <a:endParaRPr i="1" sz="1100">
                        <a:solidFill>
                          <a:schemeClr val="dk2"/>
                        </a:solidFill>
                      </a:endParaRPr>
                    </a:p>
                    <a:p>
                      <a:pPr indent="0" lvl="0" marL="0" rtl="0" algn="l">
                        <a:spcBef>
                          <a:spcPts val="0"/>
                        </a:spcBef>
                        <a:spcAft>
                          <a:spcPts val="0"/>
                        </a:spcAft>
                        <a:buClr>
                          <a:schemeClr val="dk2"/>
                        </a:buClr>
                        <a:buSzPts val="1100"/>
                        <a:buFont typeface="Arial"/>
                        <a:buNone/>
                      </a:pPr>
                      <a:r>
                        <a:rPr i="1" lang="en" sz="1100">
                          <a:solidFill>
                            <a:schemeClr val="dk2"/>
                          </a:solidFill>
                        </a:rPr>
                        <a:t>Excluded firms with year end stock price &lt; $2</a:t>
                      </a:r>
                      <a:endParaRPr i="1" sz="1100">
                        <a:solidFill>
                          <a:schemeClr val="dk2"/>
                        </a:solidFill>
                      </a:endParaRPr>
                    </a:p>
                    <a:p>
                      <a:pPr indent="0" lvl="0" marL="0" rtl="0" algn="l">
                        <a:spcBef>
                          <a:spcPts val="0"/>
                        </a:spcBef>
                        <a:spcAft>
                          <a:spcPts val="0"/>
                        </a:spcAft>
                        <a:buNone/>
                      </a:pPr>
                      <a:r>
                        <a:rPr i="1" lang="en" sz="1100"/>
                        <a:t>Excluded Utility and Financial firms</a:t>
                      </a:r>
                      <a:endParaRPr i="1" sz="1100"/>
                    </a:p>
                    <a:p>
                      <a:pPr indent="0" lvl="0" marL="0" rtl="0" algn="l">
                        <a:spcBef>
                          <a:spcPts val="0"/>
                        </a:spcBef>
                        <a:spcAft>
                          <a:spcPts val="0"/>
                        </a:spcAft>
                        <a:buNone/>
                      </a:pPr>
                      <a:r>
                        <a:rPr i="1" lang="en" sz="1100"/>
                        <a:t>Excluded missing common Shareholders equity</a:t>
                      </a:r>
                      <a:endParaRPr i="1" sz="1100"/>
                    </a:p>
                  </a:txBody>
                  <a:tcPr marT="91425" marB="91425" marR="91425" marL="91425"/>
                </a:tc>
              </a:tr>
              <a:tr h="701175">
                <a:tc>
                  <a:txBody>
                    <a:bodyPr/>
                    <a:lstStyle/>
                    <a:p>
                      <a:pPr indent="0" lvl="0" marL="0" rtl="0" algn="l">
                        <a:spcBef>
                          <a:spcPts val="0"/>
                        </a:spcBef>
                        <a:spcAft>
                          <a:spcPts val="0"/>
                        </a:spcAft>
                        <a:buNone/>
                      </a:pPr>
                      <a:r>
                        <a:rPr b="1" lang="en" sz="1200"/>
                        <a:t>Data Cleaning</a:t>
                      </a:r>
                      <a:endParaRPr b="1" sz="1200"/>
                    </a:p>
                  </a:txBody>
                  <a:tcPr marT="91425" marB="91425" marR="91425" marL="91425"/>
                </a:tc>
                <a:tc>
                  <a:txBody>
                    <a:bodyPr/>
                    <a:lstStyle/>
                    <a:p>
                      <a:pPr indent="0" lvl="0" marL="0" rtl="0" algn="l">
                        <a:spcBef>
                          <a:spcPts val="0"/>
                        </a:spcBef>
                        <a:spcAft>
                          <a:spcPts val="0"/>
                        </a:spcAft>
                        <a:buNone/>
                      </a:pPr>
                      <a:r>
                        <a:rPr i="1" lang="en" sz="1100"/>
                        <a:t>Sort by relevant variables</a:t>
                      </a:r>
                      <a:endParaRPr i="1" sz="1100"/>
                    </a:p>
                    <a:p>
                      <a:pPr indent="0" lvl="0" marL="0" rtl="0" algn="l">
                        <a:spcBef>
                          <a:spcPts val="0"/>
                        </a:spcBef>
                        <a:spcAft>
                          <a:spcPts val="0"/>
                        </a:spcAft>
                        <a:buNone/>
                      </a:pPr>
                      <a:r>
                        <a:rPr i="1" lang="en" sz="1100"/>
                        <a:t>Remove duplicates</a:t>
                      </a:r>
                      <a:endParaRPr i="1" sz="1100"/>
                    </a:p>
                    <a:p>
                      <a:pPr indent="0" lvl="0" marL="0" rtl="0" algn="l">
                        <a:spcBef>
                          <a:spcPts val="0"/>
                        </a:spcBef>
                        <a:spcAft>
                          <a:spcPts val="0"/>
                        </a:spcAft>
                        <a:buNone/>
                      </a:pPr>
                      <a:r>
                        <a:rPr i="1" lang="en" sz="1100"/>
                        <a:t>Handling missing values</a:t>
                      </a:r>
                      <a:endParaRPr i="1" sz="1100"/>
                    </a:p>
                  </a:txBody>
                  <a:tcPr marT="91425" marB="91425" marR="91425" marL="91425"/>
                </a:tc>
              </a:tr>
              <a:tr h="726900">
                <a:tc>
                  <a:txBody>
                    <a:bodyPr/>
                    <a:lstStyle/>
                    <a:p>
                      <a:pPr indent="0" lvl="0" marL="0" rtl="0" algn="l">
                        <a:spcBef>
                          <a:spcPts val="0"/>
                        </a:spcBef>
                        <a:spcAft>
                          <a:spcPts val="0"/>
                        </a:spcAft>
                        <a:buNone/>
                      </a:pPr>
                      <a:r>
                        <a:rPr b="1" lang="en" sz="1200"/>
                        <a:t>Data Transformation</a:t>
                      </a:r>
                      <a:endParaRPr b="1" sz="1200"/>
                    </a:p>
                  </a:txBody>
                  <a:tcPr marT="91425" marB="91425" marR="91425" marL="91425"/>
                </a:tc>
                <a:tc>
                  <a:txBody>
                    <a:bodyPr/>
                    <a:lstStyle/>
                    <a:p>
                      <a:pPr indent="0" lvl="0" marL="0" rtl="0" algn="l">
                        <a:spcBef>
                          <a:spcPts val="0"/>
                        </a:spcBef>
                        <a:spcAft>
                          <a:spcPts val="0"/>
                        </a:spcAft>
                        <a:buNone/>
                      </a:pPr>
                      <a:r>
                        <a:rPr i="1" lang="en" sz="1100"/>
                        <a:t>'gvkey' Numeric Conversion</a:t>
                      </a:r>
                      <a:endParaRPr i="1" sz="1100"/>
                    </a:p>
                    <a:p>
                      <a:pPr indent="0" lvl="0" marL="0" rtl="0" algn="l">
                        <a:lnSpc>
                          <a:spcPct val="115000"/>
                        </a:lnSpc>
                        <a:spcBef>
                          <a:spcPts val="0"/>
                        </a:spcBef>
                        <a:spcAft>
                          <a:spcPts val="0"/>
                        </a:spcAft>
                        <a:buNone/>
                      </a:pPr>
                      <a:r>
                        <a:rPr i="1" lang="en" sz="1100"/>
                        <a:t>datadate' Year Extraction</a:t>
                      </a:r>
                      <a:endParaRPr i="1" sz="1100"/>
                    </a:p>
                    <a:p>
                      <a:pPr indent="0" lvl="0" marL="0" rtl="0" algn="l">
                        <a:lnSpc>
                          <a:spcPct val="115000"/>
                        </a:lnSpc>
                        <a:spcBef>
                          <a:spcPts val="0"/>
                        </a:spcBef>
                        <a:spcAft>
                          <a:spcPts val="0"/>
                        </a:spcAft>
                        <a:buNone/>
                      </a:pPr>
                      <a:r>
                        <a:rPr i="1" lang="en" sz="1100"/>
                        <a:t>'sic' Digits Extraction</a:t>
                      </a:r>
                      <a:endParaRPr sz="1100">
                        <a:solidFill>
                          <a:schemeClr val="dk2"/>
                        </a:solidFill>
                        <a:latin typeface="Roboto"/>
                        <a:ea typeface="Roboto"/>
                        <a:cs typeface="Roboto"/>
                        <a:sym typeface="Roboto"/>
                      </a:endParaRPr>
                    </a:p>
                  </a:txBody>
                  <a:tcPr marT="91425" marB="91425" marR="91425" marL="91425"/>
                </a:tc>
              </a:tr>
              <a:tr h="373975">
                <a:tc>
                  <a:txBody>
                    <a:bodyPr/>
                    <a:lstStyle/>
                    <a:p>
                      <a:pPr indent="0" lvl="0" marL="0" rtl="0" algn="l">
                        <a:spcBef>
                          <a:spcPts val="0"/>
                        </a:spcBef>
                        <a:spcAft>
                          <a:spcPts val="0"/>
                        </a:spcAft>
                        <a:buNone/>
                      </a:pPr>
                      <a:r>
                        <a:rPr b="1" lang="en" sz="1200"/>
                        <a:t>Merging</a:t>
                      </a:r>
                      <a:endParaRPr b="1" sz="1200"/>
                    </a:p>
                  </a:txBody>
                  <a:tcPr marT="91425" marB="91425" marR="91425" marL="91425"/>
                </a:tc>
                <a:tc>
                  <a:txBody>
                    <a:bodyPr/>
                    <a:lstStyle/>
                    <a:p>
                      <a:pPr indent="0" lvl="0" marL="0" rtl="0" algn="l">
                        <a:spcBef>
                          <a:spcPts val="0"/>
                        </a:spcBef>
                        <a:spcAft>
                          <a:spcPts val="0"/>
                        </a:spcAft>
                        <a:buNone/>
                      </a:pPr>
                      <a:r>
                        <a:rPr i="1" lang="en" sz="1100"/>
                        <a:t>Identified unique key gvkey, nyear across variables</a:t>
                      </a:r>
                      <a:endParaRPr i="1" sz="1100"/>
                    </a:p>
                  </a:txBody>
                  <a:tcPr marT="91425" marB="91425" marR="91425" marL="91425"/>
                </a:tc>
              </a:tr>
              <a:tr h="701175">
                <a:tc>
                  <a:txBody>
                    <a:bodyPr/>
                    <a:lstStyle/>
                    <a:p>
                      <a:pPr indent="0" lvl="0" marL="0" rtl="0" algn="l">
                        <a:spcBef>
                          <a:spcPts val="0"/>
                        </a:spcBef>
                        <a:spcAft>
                          <a:spcPts val="0"/>
                        </a:spcAft>
                        <a:buNone/>
                      </a:pPr>
                      <a:r>
                        <a:rPr b="1" lang="en" sz="1200"/>
                        <a:t>Winsorization</a:t>
                      </a:r>
                      <a:endParaRPr b="1" sz="1200"/>
                    </a:p>
                  </a:txBody>
                  <a:tcPr marT="91425" marB="91425" marR="91425" marL="91425"/>
                </a:tc>
                <a:tc>
                  <a:txBody>
                    <a:bodyPr/>
                    <a:lstStyle/>
                    <a:p>
                      <a:pPr indent="0" lvl="0" marL="0" rtl="0" algn="l">
                        <a:spcBef>
                          <a:spcPts val="0"/>
                        </a:spcBef>
                        <a:spcAft>
                          <a:spcPts val="0"/>
                        </a:spcAft>
                        <a:buNone/>
                      </a:pPr>
                      <a:r>
                        <a:rPr i="1" lang="en" sz="1100"/>
                        <a:t>Identify and address outliers</a:t>
                      </a:r>
                      <a:endParaRPr i="1" sz="1100"/>
                    </a:p>
                    <a:p>
                      <a:pPr indent="0" lvl="0" marL="0" rtl="0" algn="l">
                        <a:spcBef>
                          <a:spcPts val="0"/>
                        </a:spcBef>
                        <a:spcAft>
                          <a:spcPts val="0"/>
                        </a:spcAft>
                        <a:buNone/>
                      </a:pPr>
                      <a:r>
                        <a:rPr i="1" lang="en" sz="1100"/>
                        <a:t>Apply winsorization at 1% and 99% to mitigate outlier impact.</a:t>
                      </a:r>
                      <a:endParaRPr i="1" sz="11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6875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r>
              <a:rPr lang="en"/>
              <a:t> into </a:t>
            </a:r>
            <a:r>
              <a:rPr lang="en"/>
              <a:t>Descriptive</a:t>
            </a:r>
            <a:r>
              <a:rPr lang="en"/>
              <a:t> Statistics on Merge Dataset</a:t>
            </a:r>
            <a:endParaRPr/>
          </a:p>
        </p:txBody>
      </p:sp>
      <p:pic>
        <p:nvPicPr>
          <p:cNvPr id="121" name="Google Shape;121;p17"/>
          <p:cNvPicPr preferRelativeResize="0"/>
          <p:nvPr/>
        </p:nvPicPr>
        <p:blipFill>
          <a:blip r:embed="rId3">
            <a:alphaModFix/>
          </a:blip>
          <a:stretch>
            <a:fillRect/>
          </a:stretch>
        </p:blipFill>
        <p:spPr>
          <a:xfrm>
            <a:off x="1767700" y="851925"/>
            <a:ext cx="7039076" cy="42063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63550" y="0"/>
            <a:ext cx="7688700" cy="5352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Correlation Matrix</a:t>
            </a:r>
            <a:endParaRPr/>
          </a:p>
        </p:txBody>
      </p:sp>
      <p:pic>
        <p:nvPicPr>
          <p:cNvPr id="127" name="Google Shape;127;p18"/>
          <p:cNvPicPr preferRelativeResize="0"/>
          <p:nvPr/>
        </p:nvPicPr>
        <p:blipFill>
          <a:blip r:embed="rId3">
            <a:alphaModFix/>
          </a:blip>
          <a:stretch>
            <a:fillRect/>
          </a:stretch>
        </p:blipFill>
        <p:spPr>
          <a:xfrm>
            <a:off x="1701650" y="719950"/>
            <a:ext cx="6699699" cy="430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69525" y="0"/>
            <a:ext cx="7688700" cy="5352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
              <a:t>        Regression Results</a:t>
            </a:r>
            <a:endParaRPr/>
          </a:p>
        </p:txBody>
      </p:sp>
      <p:pic>
        <p:nvPicPr>
          <p:cNvPr id="133" name="Google Shape;133;p19"/>
          <p:cNvPicPr preferRelativeResize="0"/>
          <p:nvPr/>
        </p:nvPicPr>
        <p:blipFill>
          <a:blip r:embed="rId3">
            <a:alphaModFix/>
          </a:blip>
          <a:stretch>
            <a:fillRect/>
          </a:stretch>
        </p:blipFill>
        <p:spPr>
          <a:xfrm>
            <a:off x="1625038" y="662275"/>
            <a:ext cx="5893923" cy="4303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53425" y="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Key Recommendations</a:t>
            </a:r>
            <a:endParaRPr/>
          </a:p>
        </p:txBody>
      </p:sp>
      <p:sp>
        <p:nvSpPr>
          <p:cNvPr id="139" name="Google Shape;139;p20"/>
          <p:cNvSpPr txBox="1"/>
          <p:nvPr/>
        </p:nvSpPr>
        <p:spPr>
          <a:xfrm>
            <a:off x="1638200" y="578200"/>
            <a:ext cx="7292400" cy="45654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b="1" lang="en" sz="1200">
                <a:solidFill>
                  <a:srgbClr val="374151"/>
                </a:solidFill>
              </a:rPr>
              <a:t>Working Capital Management:</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Streamline inventory and improve accounts receivable collection.</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Strategically manage accounts payable by negotiating favorable terms.</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Sales Growth Strategies:</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Implement strategies for sustainable revenue growth.</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Expand market share, introduce new products, and enhance sales efforts.</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Capital Expenditures and Strategic Investments:</a:t>
            </a:r>
            <a:endParaRPr b="1" sz="1200">
              <a:solidFill>
                <a:srgbClr val="374151"/>
              </a:solidFill>
            </a:endParaRPr>
          </a:p>
          <a:p>
            <a:pPr indent="-298450" lvl="0" marL="1371600" rtl="0" algn="l">
              <a:lnSpc>
                <a:spcPct val="115000"/>
              </a:lnSpc>
              <a:spcBef>
                <a:spcPts val="0"/>
              </a:spcBef>
              <a:spcAft>
                <a:spcPts val="0"/>
              </a:spcAft>
              <a:buSzPts val="1100"/>
              <a:buChar char="●"/>
            </a:pPr>
            <a:r>
              <a:rPr lang="en" sz="1200">
                <a:solidFill>
                  <a:srgbClr val="374151"/>
                </a:solidFill>
              </a:rPr>
              <a:t>Firms must prioritize projects aligned with their long-term goals, optimize financing, and carefully monitor returns which closely ensures effective capital management,</a:t>
            </a:r>
            <a:endParaRPr sz="1200">
              <a:solidFill>
                <a:srgbClr val="374151"/>
              </a:solidFill>
            </a:endParaRPr>
          </a:p>
          <a:p>
            <a:pPr indent="-298450" lvl="0" marL="1371600" rtl="0" algn="l">
              <a:lnSpc>
                <a:spcPct val="115000"/>
              </a:lnSpc>
              <a:spcBef>
                <a:spcPts val="0"/>
              </a:spcBef>
              <a:spcAft>
                <a:spcPts val="0"/>
              </a:spcAft>
              <a:buSzPts val="1100"/>
              <a:buChar char="●"/>
            </a:pPr>
            <a:r>
              <a:rPr lang="en" sz="1200">
                <a:solidFill>
                  <a:srgbClr val="374151"/>
                </a:solidFill>
              </a:rPr>
              <a:t>Strategic investment helps to acquire, upgrade, and maintain physical assets such as property, plants, buildings, technology, or equipment. </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Cash from Operations Optimization:</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Enhancing operational processes for increased cash generation.</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Helps to p</a:t>
            </a:r>
            <a:r>
              <a:rPr lang="en" sz="1200">
                <a:solidFill>
                  <a:srgbClr val="374151"/>
                </a:solidFill>
              </a:rPr>
              <a:t>rovide</a:t>
            </a:r>
            <a:r>
              <a:rPr lang="en" sz="1200">
                <a:solidFill>
                  <a:srgbClr val="374151"/>
                </a:solidFill>
              </a:rPr>
              <a:t> liquidity for day-to-day activities in business. </a:t>
            </a:r>
            <a:endParaRPr sz="1200">
              <a:solidFill>
                <a:srgbClr val="374151"/>
              </a:solidFill>
            </a:endParaRPr>
          </a:p>
          <a:p>
            <a:pPr indent="0" lvl="0" marL="1828800" rtl="0" algn="l">
              <a:lnSpc>
                <a:spcPct val="115000"/>
              </a:lnSpc>
              <a:spcBef>
                <a:spcPts val="0"/>
              </a:spcBef>
              <a:spcAft>
                <a:spcPts val="0"/>
              </a:spcAft>
              <a:buNone/>
            </a:pPr>
            <a:r>
              <a:t/>
            </a:r>
            <a:endParaRPr sz="1200">
              <a:solidFill>
                <a:srgbClr val="374151"/>
              </a:solidFill>
            </a:endParaRPr>
          </a:p>
          <a:p>
            <a:pPr indent="0" lvl="0" marL="914400" rtl="0" algn="l">
              <a:lnSpc>
                <a:spcPct val="115000"/>
              </a:lnSpc>
              <a:spcBef>
                <a:spcPts val="0"/>
              </a:spcBef>
              <a:spcAft>
                <a:spcPts val="0"/>
              </a:spcAft>
              <a:buNone/>
            </a:pPr>
            <a:r>
              <a:rPr b="1" lang="en" sz="1200">
                <a:solidFill>
                  <a:srgbClr val="374151"/>
                </a:solidFill>
              </a:rPr>
              <a:t>Interest Rates and Leverage:</a:t>
            </a:r>
            <a:endParaRPr b="1"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Stay vigilant to changes in interest rates for strategic financial planning.</a:t>
            </a:r>
            <a:endParaRPr sz="1200">
              <a:solidFill>
                <a:srgbClr val="374151"/>
              </a:solidFill>
            </a:endParaRPr>
          </a:p>
          <a:p>
            <a:pPr indent="-304800" lvl="0" marL="1371600" rtl="0" algn="l">
              <a:lnSpc>
                <a:spcPct val="115000"/>
              </a:lnSpc>
              <a:spcBef>
                <a:spcPts val="0"/>
              </a:spcBef>
              <a:spcAft>
                <a:spcPts val="0"/>
              </a:spcAft>
              <a:buClr>
                <a:srgbClr val="374151"/>
              </a:buClr>
              <a:buSzPts val="1200"/>
              <a:buChar char="●"/>
            </a:pPr>
            <a:r>
              <a:rPr lang="en" sz="1200">
                <a:solidFill>
                  <a:srgbClr val="374151"/>
                </a:solidFill>
              </a:rPr>
              <a:t>Manage debt levels carefully helping in balancing growth and financial stability.</a:t>
            </a:r>
            <a:endParaRPr sz="1200">
              <a:solidFill>
                <a:srgbClr val="374151"/>
              </a:solidFill>
            </a:endParaRPr>
          </a:p>
          <a:p>
            <a:pPr indent="0" lvl="0" marL="914400" rtl="0" algn="l">
              <a:lnSpc>
                <a:spcPct val="115000"/>
              </a:lnSpc>
              <a:spcBef>
                <a:spcPts val="0"/>
              </a:spcBef>
              <a:spcAft>
                <a:spcPts val="0"/>
              </a:spcAft>
              <a:buNone/>
            </a:pPr>
            <a:r>
              <a:t/>
            </a:r>
            <a:endParaRPr sz="1100"/>
          </a:p>
          <a:p>
            <a:pPr indent="0" lvl="0" marL="914400" rtl="0" algn="l">
              <a:spcBef>
                <a:spcPts val="0"/>
              </a:spcBef>
              <a:spcAft>
                <a:spcPts val="0"/>
              </a:spcAft>
              <a:buNone/>
            </a:pPr>
            <a:r>
              <a:t/>
            </a:r>
            <a:endParaRPr sz="1200">
              <a:solidFill>
                <a:schemeClr val="dk2"/>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67025" y="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Limitations</a:t>
            </a:r>
            <a:endParaRPr/>
          </a:p>
        </p:txBody>
      </p:sp>
      <p:sp>
        <p:nvSpPr>
          <p:cNvPr id="145" name="Google Shape;145;p21"/>
          <p:cNvSpPr txBox="1"/>
          <p:nvPr>
            <p:ph idx="1" type="body"/>
          </p:nvPr>
        </p:nvSpPr>
        <p:spPr>
          <a:xfrm>
            <a:off x="1544975" y="535200"/>
            <a:ext cx="7398600" cy="4608300"/>
          </a:xfrm>
          <a:prstGeom prst="rect">
            <a:avLst/>
          </a:prstGeom>
        </p:spPr>
        <p:txBody>
          <a:bodyPr anchorCtr="0" anchor="t" bIns="91425" lIns="91425" spcFirstLastPara="1" rIns="91425" wrap="square" tIns="91425">
            <a:noAutofit/>
          </a:bodyPr>
          <a:lstStyle/>
          <a:p>
            <a:pPr indent="0" lvl="0" marL="914400" marR="0" rtl="0" algn="l">
              <a:lnSpc>
                <a:spcPct val="115000"/>
              </a:lnSpc>
              <a:spcBef>
                <a:spcPts val="0"/>
              </a:spcBef>
              <a:spcAft>
                <a:spcPts val="0"/>
              </a:spcAft>
              <a:buNone/>
            </a:pPr>
            <a:r>
              <a:t/>
            </a:r>
            <a:endParaRPr b="1"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Data Limitations:</a:t>
            </a:r>
            <a:endParaRPr b="1"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Unavailability of 'Cash from operations' data before 1987 </a:t>
            </a:r>
            <a:r>
              <a:rPr lang="en" sz="1200">
                <a:solidFill>
                  <a:srgbClr val="374151"/>
                </a:solidFill>
                <a:latin typeface="Arial"/>
                <a:ea typeface="Arial"/>
                <a:cs typeface="Arial"/>
                <a:sym typeface="Arial"/>
              </a:rPr>
              <a:t>restricts historical analysis</a:t>
            </a:r>
            <a:r>
              <a:rPr lang="en" sz="1200">
                <a:solidFill>
                  <a:srgbClr val="374151"/>
                </a:solidFill>
                <a:latin typeface="Arial"/>
                <a:ea typeface="Arial"/>
                <a:cs typeface="Arial"/>
                <a:sym typeface="Arial"/>
              </a:rPr>
              <a:t>.</a:t>
            </a:r>
            <a:endParaRPr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Numerous missing values replaced with zeros, potentially introducing bias.</a:t>
            </a:r>
            <a:endParaRPr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Need for broader data coverage in future analyses.</a:t>
            </a:r>
            <a:endParaRPr sz="1200">
              <a:solidFill>
                <a:srgbClr val="374151"/>
              </a:solidFill>
              <a:latin typeface="Arial"/>
              <a:ea typeface="Arial"/>
              <a:cs typeface="Arial"/>
              <a:sym typeface="Arial"/>
            </a:endParaRPr>
          </a:p>
          <a:p>
            <a:pPr indent="0" lvl="0" marL="1371600" rtl="0" algn="l">
              <a:spcBef>
                <a:spcPts val="0"/>
              </a:spcBef>
              <a:spcAft>
                <a:spcPts val="0"/>
              </a:spcAft>
              <a:buNone/>
            </a:pPr>
            <a:r>
              <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Industry and Environment Variability:</a:t>
            </a:r>
            <a:endParaRPr b="1"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Different sectors or unique company characteristics may exhibit distinct cash management patterns.</a:t>
            </a:r>
            <a:endParaRPr sz="1200">
              <a:solidFill>
                <a:srgbClr val="374151"/>
              </a:solidFill>
              <a:latin typeface="Arial"/>
              <a:ea typeface="Arial"/>
              <a:cs typeface="Arial"/>
              <a:sym typeface="Arial"/>
            </a:endParaRPr>
          </a:p>
          <a:p>
            <a:pPr indent="-304800" lvl="0" marL="1371600" rtl="0" algn="just">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Exclusion of the utility and financial firms due to their  unique additional regulatory constraints on the cash and investments bring restrictions to analysis.</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External Factors and Unforeseen Events:</a:t>
            </a:r>
            <a:endParaRPr b="1"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Model may not fully capture the influence of external macroeconomic factors or unforeseen events on cash reserves.</a:t>
            </a:r>
            <a:endParaRPr sz="1200">
              <a:solidFill>
                <a:srgbClr val="374151"/>
              </a:solidFill>
              <a:latin typeface="Arial"/>
              <a:ea typeface="Arial"/>
              <a:cs typeface="Arial"/>
              <a:sym typeface="Arial"/>
            </a:endParaRPr>
          </a:p>
          <a:p>
            <a:pPr indent="-304800" lvl="0" marL="1371600" marR="0" rtl="0" algn="l">
              <a:lnSpc>
                <a:spcPct val="115000"/>
              </a:lnSpc>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Economic fluctuations, regulatory changes, or crises could impact cash in ways beyond our modeled variables.</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914400" marR="0" rtl="0" algn="l">
              <a:lnSpc>
                <a:spcPct val="115000"/>
              </a:lnSpc>
              <a:spcBef>
                <a:spcPts val="0"/>
              </a:spcBef>
              <a:spcAft>
                <a:spcPts val="0"/>
              </a:spcAft>
              <a:buNone/>
            </a:pPr>
            <a:r>
              <a:rPr b="1" lang="en" sz="1200">
                <a:solidFill>
                  <a:srgbClr val="374151"/>
                </a:solidFill>
                <a:latin typeface="Arial"/>
                <a:ea typeface="Arial"/>
                <a:cs typeface="Arial"/>
                <a:sym typeface="Arial"/>
              </a:rPr>
              <a:t>Caution in Generalizing Findings:</a:t>
            </a:r>
            <a:endParaRPr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Findings and recommendations do not universally apply to all companies.</a:t>
            </a:r>
            <a:endParaRPr sz="1200">
              <a:solidFill>
                <a:srgbClr val="374151"/>
              </a:solidFill>
              <a:latin typeface="Arial"/>
              <a:ea typeface="Arial"/>
              <a:cs typeface="Arial"/>
              <a:sym typeface="Arial"/>
            </a:endParaRPr>
          </a:p>
          <a:p>
            <a:pPr indent="-304800" lvl="0" marL="1371600" rtl="0" algn="l">
              <a:spcBef>
                <a:spcPts val="0"/>
              </a:spcBef>
              <a:spcAft>
                <a:spcPts val="0"/>
              </a:spcAft>
              <a:buClr>
                <a:srgbClr val="374151"/>
              </a:buClr>
              <a:buSzPts val="1200"/>
              <a:buFont typeface="Arial"/>
              <a:buChar char="●"/>
            </a:pPr>
            <a:r>
              <a:rPr lang="en" sz="1200">
                <a:solidFill>
                  <a:srgbClr val="374151"/>
                </a:solidFill>
                <a:latin typeface="Arial"/>
                <a:ea typeface="Arial"/>
                <a:cs typeface="Arial"/>
                <a:sym typeface="Arial"/>
              </a:rPr>
              <a:t>Each organization is unique and and adjustments should be made accordingly.</a:t>
            </a:r>
            <a:endParaRPr sz="1200">
              <a:solidFill>
                <a:srgbClr val="374151"/>
              </a:solidFill>
              <a:latin typeface="Arial"/>
              <a:ea typeface="Arial"/>
              <a:cs typeface="Arial"/>
              <a:sym typeface="Arial"/>
            </a:endParaRPr>
          </a:p>
          <a:p>
            <a:pPr indent="0" lvl="0" marL="137160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0" marR="0" rtl="0" algn="l">
              <a:lnSpc>
                <a:spcPct val="115000"/>
              </a:lnSpc>
              <a:spcBef>
                <a:spcPts val="0"/>
              </a:spcBef>
              <a:spcAft>
                <a:spcPts val="0"/>
              </a:spcAft>
              <a:buNone/>
            </a:pPr>
            <a:r>
              <a:t/>
            </a:r>
            <a:endParaRPr sz="1200">
              <a:solidFill>
                <a:srgbClr val="374151"/>
              </a:solidFill>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sp>
        <p:nvSpPr>
          <p:cNvPr id="146" name="Google Shape;146;p21"/>
          <p:cNvSpPr txBox="1"/>
          <p:nvPr/>
        </p:nvSpPr>
        <p:spPr>
          <a:xfrm>
            <a:off x="1880825" y="535200"/>
            <a:ext cx="694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Along with our findings, it's crucial to acknowledge the limitations we encountered.</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