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
      <p:font typeface="Open Sauce Light" charset="1" panose="00000400000000000000"/>
      <p:regular r:id="rId28"/>
    </p:embeddedFont>
    <p:embeddedFont>
      <p:font typeface="Open Sauce Light Italics" charset="1" panose="00000400000000000000"/>
      <p:regular r:id="rId29"/>
    </p:embeddedFont>
    <p:embeddedFont>
      <p:font typeface="Open Sauce Medium" charset="1" panose="00000600000000000000"/>
      <p:regular r:id="rId30"/>
    </p:embeddedFont>
    <p:embeddedFont>
      <p:font typeface="Open Sauce Medium Italics" charset="1" panose="00000600000000000000"/>
      <p:regular r:id="rId31"/>
    </p:embeddedFont>
    <p:embeddedFont>
      <p:font typeface="Open Sauce Semi-Bold" charset="1" panose="00000700000000000000"/>
      <p:regular r:id="rId32"/>
    </p:embeddedFont>
    <p:embeddedFont>
      <p:font typeface="Open Sauce Semi-Bold Italics" charset="1" panose="00000700000000000000"/>
      <p:regular r:id="rId33"/>
    </p:embeddedFont>
    <p:embeddedFont>
      <p:font typeface="Open Sauce Heavy" charset="1" panose="00000A00000000000000"/>
      <p:regular r:id="rId34"/>
    </p:embeddedFont>
    <p:embeddedFont>
      <p:font typeface="Open Sauce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54" Target="slides/slide19.xml" Type="http://schemas.openxmlformats.org/officeDocument/2006/relationships/slide"/><Relationship Id="rId55" Target="slides/slide2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36.png" Type="http://schemas.openxmlformats.org/officeDocument/2006/relationships/image"/><Relationship Id="rId9" Target="../media/image3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44.gif"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150238" y="5585714"/>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82617" y="-4717959"/>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605170" y="3007699"/>
            <a:ext cx="13109029" cy="4020651"/>
            <a:chOff x="0" y="0"/>
            <a:chExt cx="2531567" cy="776453"/>
          </a:xfrm>
        </p:grpSpPr>
        <p:sp>
          <p:nvSpPr>
            <p:cNvPr name="Freeform 6" id="6"/>
            <p:cNvSpPr/>
            <p:nvPr/>
          </p:nvSpPr>
          <p:spPr>
            <a:xfrm flipH="false" flipV="false" rot="0">
              <a:off x="0" y="0"/>
              <a:ext cx="2531567" cy="776453"/>
            </a:xfrm>
            <a:custGeom>
              <a:avLst/>
              <a:gdLst/>
              <a:ahLst/>
              <a:cxnLst/>
              <a:rect r="r" b="b" t="t" l="l"/>
              <a:pathLst>
                <a:path h="776453" w="2531567">
                  <a:moveTo>
                    <a:pt x="0" y="0"/>
                  </a:moveTo>
                  <a:lnTo>
                    <a:pt x="2531567" y="0"/>
                  </a:lnTo>
                  <a:lnTo>
                    <a:pt x="2531567" y="776453"/>
                  </a:lnTo>
                  <a:lnTo>
                    <a:pt x="0" y="77645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531567" cy="795503"/>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314769" y="4263900"/>
            <a:ext cx="9815307" cy="2392676"/>
          </a:xfrm>
          <a:prstGeom prst="rect">
            <a:avLst/>
          </a:prstGeom>
        </p:spPr>
        <p:txBody>
          <a:bodyPr anchor="t" rtlCol="false" tIns="0" lIns="0" bIns="0" rIns="0">
            <a:spAutoFit/>
          </a:bodyPr>
          <a:lstStyle/>
          <a:p>
            <a:pPr algn="ctr">
              <a:lnSpc>
                <a:spcPts val="9660"/>
              </a:lnSpc>
            </a:pPr>
            <a:r>
              <a:rPr lang="en-US" sz="7000" spc="686">
                <a:solidFill>
                  <a:srgbClr val="231F20"/>
                </a:solidFill>
                <a:latin typeface="Oswald Bold"/>
              </a:rPr>
              <a:t>REGRESSION ANALYSIS</a:t>
            </a:r>
          </a:p>
        </p:txBody>
      </p:sp>
      <p:sp>
        <p:nvSpPr>
          <p:cNvPr name="TextBox 9" id="9"/>
          <p:cNvSpPr txBox="true"/>
          <p:nvPr/>
        </p:nvSpPr>
        <p:spPr>
          <a:xfrm rot="0">
            <a:off x="2526748" y="3367032"/>
            <a:ext cx="13234504" cy="721679"/>
          </a:xfrm>
          <a:prstGeom prst="rect">
            <a:avLst/>
          </a:prstGeom>
        </p:spPr>
        <p:txBody>
          <a:bodyPr anchor="t" rtlCol="false" tIns="0" lIns="0" bIns="0" rIns="0">
            <a:spAutoFit/>
          </a:bodyPr>
          <a:lstStyle/>
          <a:p>
            <a:pPr algn="ctr">
              <a:lnSpc>
                <a:spcPts val="5884"/>
              </a:lnSpc>
            </a:pPr>
            <a:r>
              <a:rPr lang="en-US" sz="4263" spc="417">
                <a:solidFill>
                  <a:srgbClr val="231F20"/>
                </a:solidFill>
                <a:latin typeface="Oswald Bold"/>
              </a:rPr>
              <a:t>SALES REPRESENTATIVES SALARIES PREDICTION</a:t>
            </a:r>
          </a:p>
        </p:txBody>
      </p:sp>
      <p:sp>
        <p:nvSpPr>
          <p:cNvPr name="TextBox 10" id="10"/>
          <p:cNvSpPr txBox="true"/>
          <p:nvPr/>
        </p:nvSpPr>
        <p:spPr>
          <a:xfrm rot="0">
            <a:off x="1253246" y="7616853"/>
            <a:ext cx="4117238" cy="2131625"/>
          </a:xfrm>
          <a:prstGeom prst="rect">
            <a:avLst/>
          </a:prstGeom>
        </p:spPr>
        <p:txBody>
          <a:bodyPr anchor="t" rtlCol="false" tIns="0" lIns="0" bIns="0" rIns="0">
            <a:spAutoFit/>
          </a:bodyPr>
          <a:lstStyle/>
          <a:p>
            <a:pPr>
              <a:lnSpc>
                <a:spcPts val="2419"/>
              </a:lnSpc>
            </a:pPr>
            <a:r>
              <a:rPr lang="en-US" sz="1753" spc="92">
                <a:solidFill>
                  <a:srgbClr val="231F20"/>
                </a:solidFill>
                <a:latin typeface="Montserrat Classic Bold"/>
              </a:rPr>
              <a:t>PRESENTED BY TEAM 4:</a:t>
            </a:r>
            <a:r>
              <a:rPr lang="en-US" sz="1753" spc="92">
                <a:solidFill>
                  <a:srgbClr val="231F20"/>
                </a:solidFill>
                <a:latin typeface="Montserrat Classic"/>
              </a:rPr>
              <a:t> </a:t>
            </a:r>
          </a:p>
          <a:p>
            <a:pPr>
              <a:lnSpc>
                <a:spcPts val="2419"/>
              </a:lnSpc>
            </a:pPr>
            <a:r>
              <a:rPr lang="en-US" sz="1753" spc="92">
                <a:solidFill>
                  <a:srgbClr val="231F20"/>
                </a:solidFill>
                <a:latin typeface="Montserrat Classic"/>
              </a:rPr>
              <a:t>VELANGINI ROJA KARANAM</a:t>
            </a:r>
          </a:p>
          <a:p>
            <a:pPr>
              <a:lnSpc>
                <a:spcPts val="2419"/>
              </a:lnSpc>
            </a:pPr>
            <a:r>
              <a:rPr lang="en-US" sz="1753" spc="92">
                <a:solidFill>
                  <a:srgbClr val="231F20"/>
                </a:solidFill>
                <a:latin typeface="Montserrat Classic"/>
              </a:rPr>
              <a:t>SRI LAKSHMI MALLIPUDI</a:t>
            </a:r>
          </a:p>
          <a:p>
            <a:pPr>
              <a:lnSpc>
                <a:spcPts val="2419"/>
              </a:lnSpc>
            </a:pPr>
            <a:r>
              <a:rPr lang="en-US" sz="1753" spc="92">
                <a:solidFill>
                  <a:srgbClr val="231F20"/>
                </a:solidFill>
                <a:latin typeface="Montserrat Classic"/>
              </a:rPr>
              <a:t>KARAN SAVALIYA</a:t>
            </a:r>
          </a:p>
          <a:p>
            <a:pPr>
              <a:lnSpc>
                <a:spcPts val="2419"/>
              </a:lnSpc>
            </a:pPr>
            <a:r>
              <a:rPr lang="en-US" sz="1753" spc="92">
                <a:solidFill>
                  <a:srgbClr val="231F20"/>
                </a:solidFill>
                <a:latin typeface="Montserrat Classic"/>
              </a:rPr>
              <a:t>JINNY BATJARGAL</a:t>
            </a:r>
          </a:p>
          <a:p>
            <a:pPr>
              <a:lnSpc>
                <a:spcPts val="2419"/>
              </a:lnSpc>
            </a:pPr>
            <a:r>
              <a:rPr lang="en-US" sz="1753" spc="92">
                <a:solidFill>
                  <a:srgbClr val="231F20"/>
                </a:solidFill>
                <a:latin typeface="Montserrat Classic"/>
              </a:rPr>
              <a:t>JUSTIN LE</a:t>
            </a:r>
          </a:p>
          <a:p>
            <a:pPr>
              <a:lnSpc>
                <a:spcPts val="2419"/>
              </a:lnSpc>
            </a:pPr>
            <a:r>
              <a:rPr lang="en-US" sz="1753" spc="92">
                <a:solidFill>
                  <a:srgbClr val="231F20"/>
                </a:solidFill>
                <a:latin typeface="Montserrat Classic"/>
              </a:rPr>
              <a:t>AMI SHAH</a:t>
            </a:r>
          </a:p>
        </p:txBody>
      </p:sp>
      <p:sp>
        <p:nvSpPr>
          <p:cNvPr name="TextBox 11" id="11"/>
          <p:cNvSpPr txBox="true"/>
          <p:nvPr/>
        </p:nvSpPr>
        <p:spPr>
          <a:xfrm rot="0">
            <a:off x="5441026" y="782799"/>
            <a:ext cx="11818274" cy="444176"/>
          </a:xfrm>
          <a:prstGeom prst="rect">
            <a:avLst/>
          </a:prstGeom>
        </p:spPr>
        <p:txBody>
          <a:bodyPr anchor="t" rtlCol="false" tIns="0" lIns="0" bIns="0" rIns="0">
            <a:spAutoFit/>
          </a:bodyPr>
          <a:lstStyle/>
          <a:p>
            <a:pPr algn="r">
              <a:lnSpc>
                <a:spcPts val="3661"/>
              </a:lnSpc>
            </a:pPr>
            <a:r>
              <a:rPr lang="en-US" sz="2653" spc="140">
                <a:solidFill>
                  <a:srgbClr val="231F20"/>
                </a:solidFill>
                <a:latin typeface="Montserrat Classic Bold"/>
              </a:rPr>
              <a:t>FINC 5130 - FINANCIAL MODELING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047980" y="5997867"/>
            <a:ext cx="10919169" cy="11204371"/>
          </a:xfrm>
          <a:custGeom>
            <a:avLst/>
            <a:gdLst/>
            <a:ahLst/>
            <a:cxnLst/>
            <a:rect r="r" b="b" t="t" l="l"/>
            <a:pathLst>
              <a:path h="11204371" w="10919169">
                <a:moveTo>
                  <a:pt x="0" y="0"/>
                </a:moveTo>
                <a:lnTo>
                  <a:pt x="10919169" y="0"/>
                </a:lnTo>
                <a:lnTo>
                  <a:pt x="10919169" y="11204372"/>
                </a:lnTo>
                <a:lnTo>
                  <a:pt x="0" y="11204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4087524" y="-927351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21966" y="1179047"/>
            <a:ext cx="3712204" cy="7928907"/>
          </a:xfrm>
          <a:custGeom>
            <a:avLst/>
            <a:gdLst/>
            <a:ahLst/>
            <a:cxnLst/>
            <a:rect r="r" b="b" t="t" l="l"/>
            <a:pathLst>
              <a:path h="7928907" w="3712204">
                <a:moveTo>
                  <a:pt x="0" y="0"/>
                </a:moveTo>
                <a:lnTo>
                  <a:pt x="3712204" y="0"/>
                </a:lnTo>
                <a:lnTo>
                  <a:pt x="3712204" y="7928906"/>
                </a:lnTo>
                <a:lnTo>
                  <a:pt x="0" y="7928906"/>
                </a:lnTo>
                <a:lnTo>
                  <a:pt x="0" y="0"/>
                </a:lnTo>
                <a:close/>
              </a:path>
            </a:pathLst>
          </a:custGeom>
          <a:blipFill>
            <a:blip r:embed="rId4"/>
            <a:stretch>
              <a:fillRect l="0" t="0" r="0" b="0"/>
            </a:stretch>
          </a:blipFill>
        </p:spPr>
      </p:sp>
      <p:sp>
        <p:nvSpPr>
          <p:cNvPr name="Freeform 5" id="5"/>
          <p:cNvSpPr/>
          <p:nvPr/>
        </p:nvSpPr>
        <p:spPr>
          <a:xfrm flipH="false" flipV="false" rot="0">
            <a:off x="9498313" y="2430578"/>
            <a:ext cx="6376367" cy="5849962"/>
          </a:xfrm>
          <a:custGeom>
            <a:avLst/>
            <a:gdLst/>
            <a:ahLst/>
            <a:cxnLst/>
            <a:rect r="r" b="b" t="t" l="l"/>
            <a:pathLst>
              <a:path h="5849962" w="6376367">
                <a:moveTo>
                  <a:pt x="0" y="0"/>
                </a:moveTo>
                <a:lnTo>
                  <a:pt x="6376367" y="0"/>
                </a:lnTo>
                <a:lnTo>
                  <a:pt x="6376367" y="5849962"/>
                </a:lnTo>
                <a:lnTo>
                  <a:pt x="0" y="5849962"/>
                </a:lnTo>
                <a:lnTo>
                  <a:pt x="0" y="0"/>
                </a:lnTo>
                <a:close/>
              </a:path>
            </a:pathLst>
          </a:custGeom>
          <a:blipFill>
            <a:blip r:embed="rId5"/>
            <a:stretch>
              <a:fillRect l="-455" t="0" r="-455"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87481" y="-931565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033888"/>
            <a:ext cx="4820668" cy="3307360"/>
            <a:chOff x="0" y="0"/>
            <a:chExt cx="1768132" cy="1213078"/>
          </a:xfrm>
        </p:grpSpPr>
        <p:sp>
          <p:nvSpPr>
            <p:cNvPr name="Freeform 5" id="5"/>
            <p:cNvSpPr/>
            <p:nvPr/>
          </p:nvSpPr>
          <p:spPr>
            <a:xfrm flipH="false" flipV="false" rot="0">
              <a:off x="0" y="0"/>
              <a:ext cx="1768132" cy="1213078"/>
            </a:xfrm>
            <a:custGeom>
              <a:avLst/>
              <a:gdLst/>
              <a:ahLst/>
              <a:cxnLst/>
              <a:rect r="r" b="b" t="t" l="l"/>
              <a:pathLst>
                <a:path h="1213078" w="1768132">
                  <a:moveTo>
                    <a:pt x="49786" y="0"/>
                  </a:moveTo>
                  <a:lnTo>
                    <a:pt x="1718346" y="0"/>
                  </a:lnTo>
                  <a:cubicBezTo>
                    <a:pt x="1731550" y="0"/>
                    <a:pt x="1744213" y="5245"/>
                    <a:pt x="1753550" y="14582"/>
                  </a:cubicBezTo>
                  <a:cubicBezTo>
                    <a:pt x="1762886" y="23918"/>
                    <a:pt x="1768132" y="36582"/>
                    <a:pt x="1768132" y="49786"/>
                  </a:cubicBezTo>
                  <a:lnTo>
                    <a:pt x="1768132" y="1163293"/>
                  </a:lnTo>
                  <a:cubicBezTo>
                    <a:pt x="1768132" y="1190789"/>
                    <a:pt x="1745842" y="1213078"/>
                    <a:pt x="1718346" y="1213078"/>
                  </a:cubicBezTo>
                  <a:lnTo>
                    <a:pt x="49786" y="1213078"/>
                  </a:lnTo>
                  <a:cubicBezTo>
                    <a:pt x="36582" y="1213078"/>
                    <a:pt x="23918" y="1207833"/>
                    <a:pt x="14582" y="1198496"/>
                  </a:cubicBezTo>
                  <a:cubicBezTo>
                    <a:pt x="5245" y="1189160"/>
                    <a:pt x="0" y="1176497"/>
                    <a:pt x="0" y="1163293"/>
                  </a:cubicBezTo>
                  <a:lnTo>
                    <a:pt x="0" y="49786"/>
                  </a:lnTo>
                  <a:cubicBezTo>
                    <a:pt x="0" y="22290"/>
                    <a:pt x="22290" y="0"/>
                    <a:pt x="49786" y="0"/>
                  </a:cubicBezTo>
                  <a:close/>
                </a:path>
              </a:pathLst>
            </a:custGeom>
            <a:solidFill>
              <a:srgbClr val="FFFFFF">
                <a:alpha val="98824"/>
              </a:srgbClr>
            </a:solidFill>
          </p:spPr>
        </p:sp>
        <p:sp>
          <p:nvSpPr>
            <p:cNvPr name="TextBox 6" id="6"/>
            <p:cNvSpPr txBox="true"/>
            <p:nvPr/>
          </p:nvSpPr>
          <p:spPr>
            <a:xfrm>
              <a:off x="0" y="-19050"/>
              <a:ext cx="1768132" cy="1232128"/>
            </a:xfrm>
            <a:prstGeom prst="rect">
              <a:avLst/>
            </a:prstGeom>
          </p:spPr>
          <p:txBody>
            <a:bodyPr anchor="ctr" rtlCol="false" tIns="50800" lIns="50800" bIns="50800" rIns="50800"/>
            <a:lstStyle/>
            <a:p>
              <a:pPr algn="ctr">
                <a:lnSpc>
                  <a:spcPts val="2859"/>
                </a:lnSpc>
              </a:pPr>
              <a:r>
                <a:rPr lang="en-US" sz="2199">
                  <a:solidFill>
                    <a:srgbClr val="FFFFFF">
                      <a:alpha val="98824"/>
                    </a:srgbClr>
                  </a:solidFill>
                  <a:latin typeface="Open Sauce"/>
                </a:rPr>
                <a:t>Cre</a:t>
              </a:r>
            </a:p>
          </p:txBody>
        </p:sp>
      </p:grpSp>
      <p:grpSp>
        <p:nvGrpSpPr>
          <p:cNvPr name="Group 7" id="7"/>
          <p:cNvGrpSpPr/>
          <p:nvPr/>
        </p:nvGrpSpPr>
        <p:grpSpPr>
          <a:xfrm rot="0">
            <a:off x="6621715" y="3571068"/>
            <a:ext cx="5406451" cy="3493434"/>
            <a:chOff x="0" y="0"/>
            <a:chExt cx="1982986" cy="1281327"/>
          </a:xfrm>
        </p:grpSpPr>
        <p:sp>
          <p:nvSpPr>
            <p:cNvPr name="Freeform 8" id="8"/>
            <p:cNvSpPr/>
            <p:nvPr/>
          </p:nvSpPr>
          <p:spPr>
            <a:xfrm flipH="false" flipV="false" rot="0">
              <a:off x="0" y="0"/>
              <a:ext cx="1982986" cy="1281327"/>
            </a:xfrm>
            <a:custGeom>
              <a:avLst/>
              <a:gdLst/>
              <a:ahLst/>
              <a:cxnLst/>
              <a:rect r="r" b="b" t="t" l="l"/>
              <a:pathLst>
                <a:path h="1281327" w="1982986">
                  <a:moveTo>
                    <a:pt x="44391" y="0"/>
                  </a:moveTo>
                  <a:lnTo>
                    <a:pt x="1938595" y="0"/>
                  </a:lnTo>
                  <a:cubicBezTo>
                    <a:pt x="1963111" y="0"/>
                    <a:pt x="1982986" y="19875"/>
                    <a:pt x="1982986" y="44391"/>
                  </a:cubicBezTo>
                  <a:lnTo>
                    <a:pt x="1982986" y="1236936"/>
                  </a:lnTo>
                  <a:cubicBezTo>
                    <a:pt x="1982986" y="1261452"/>
                    <a:pt x="1963111" y="1281327"/>
                    <a:pt x="1938595" y="1281327"/>
                  </a:cubicBezTo>
                  <a:lnTo>
                    <a:pt x="44391" y="1281327"/>
                  </a:lnTo>
                  <a:cubicBezTo>
                    <a:pt x="19875" y="1281327"/>
                    <a:pt x="0" y="1261452"/>
                    <a:pt x="0" y="1236936"/>
                  </a:cubicBezTo>
                  <a:lnTo>
                    <a:pt x="0" y="44391"/>
                  </a:lnTo>
                  <a:cubicBezTo>
                    <a:pt x="0" y="19875"/>
                    <a:pt x="19875" y="0"/>
                    <a:pt x="44391" y="0"/>
                  </a:cubicBezTo>
                  <a:close/>
                </a:path>
              </a:pathLst>
            </a:custGeom>
            <a:solidFill>
              <a:srgbClr val="FFFFFF">
                <a:alpha val="98824"/>
              </a:srgbClr>
            </a:solidFill>
          </p:spPr>
        </p:sp>
        <p:sp>
          <p:nvSpPr>
            <p:cNvPr name="TextBox 9" id="9"/>
            <p:cNvSpPr txBox="true"/>
            <p:nvPr/>
          </p:nvSpPr>
          <p:spPr>
            <a:xfrm>
              <a:off x="0" y="-19050"/>
              <a:ext cx="1982986" cy="1300377"/>
            </a:xfrm>
            <a:prstGeom prst="rect">
              <a:avLst/>
            </a:prstGeom>
          </p:spPr>
          <p:txBody>
            <a:bodyPr anchor="ctr" rtlCol="false" tIns="50800" lIns="50800" bIns="50800" rIns="50800"/>
            <a:lstStyle/>
            <a:p>
              <a:pPr algn="ctr" marL="474979" indent="-237490" lvl="1">
                <a:lnSpc>
                  <a:spcPts val="2859"/>
                </a:lnSpc>
                <a:buFont typeface="Arial"/>
                <a:buChar char="•"/>
              </a:pPr>
            </a:p>
          </p:txBody>
        </p:sp>
      </p:grpSp>
      <p:grpSp>
        <p:nvGrpSpPr>
          <p:cNvPr name="Group 10" id="10"/>
          <p:cNvGrpSpPr/>
          <p:nvPr/>
        </p:nvGrpSpPr>
        <p:grpSpPr>
          <a:xfrm rot="0">
            <a:off x="12772680" y="3033888"/>
            <a:ext cx="4820235" cy="3539952"/>
            <a:chOff x="0" y="0"/>
            <a:chExt cx="1767973" cy="1298389"/>
          </a:xfrm>
        </p:grpSpPr>
        <p:sp>
          <p:nvSpPr>
            <p:cNvPr name="Freeform 11" id="11"/>
            <p:cNvSpPr/>
            <p:nvPr/>
          </p:nvSpPr>
          <p:spPr>
            <a:xfrm flipH="false" flipV="false" rot="0">
              <a:off x="0" y="0"/>
              <a:ext cx="1767973" cy="1298389"/>
            </a:xfrm>
            <a:custGeom>
              <a:avLst/>
              <a:gdLst/>
              <a:ahLst/>
              <a:cxnLst/>
              <a:rect r="r" b="b" t="t" l="l"/>
              <a:pathLst>
                <a:path h="1298389" w="1767973">
                  <a:moveTo>
                    <a:pt x="49790" y="0"/>
                  </a:moveTo>
                  <a:lnTo>
                    <a:pt x="1718183" y="0"/>
                  </a:lnTo>
                  <a:cubicBezTo>
                    <a:pt x="1731388" y="0"/>
                    <a:pt x="1744052" y="5246"/>
                    <a:pt x="1753389" y="14583"/>
                  </a:cubicBezTo>
                  <a:cubicBezTo>
                    <a:pt x="1762727" y="23921"/>
                    <a:pt x="1767973" y="36585"/>
                    <a:pt x="1767973" y="49790"/>
                  </a:cubicBezTo>
                  <a:lnTo>
                    <a:pt x="1767973" y="1248599"/>
                  </a:lnTo>
                  <a:cubicBezTo>
                    <a:pt x="1767973" y="1261804"/>
                    <a:pt x="1762727" y="1274468"/>
                    <a:pt x="1753389" y="1283805"/>
                  </a:cubicBezTo>
                  <a:cubicBezTo>
                    <a:pt x="1744052" y="1293143"/>
                    <a:pt x="1731388" y="1298389"/>
                    <a:pt x="1718183" y="1298389"/>
                  </a:cubicBezTo>
                  <a:lnTo>
                    <a:pt x="49790" y="1298389"/>
                  </a:lnTo>
                  <a:cubicBezTo>
                    <a:pt x="36585" y="1298389"/>
                    <a:pt x="23921" y="1293143"/>
                    <a:pt x="14583" y="1283805"/>
                  </a:cubicBezTo>
                  <a:cubicBezTo>
                    <a:pt x="5246" y="1274468"/>
                    <a:pt x="0" y="1261804"/>
                    <a:pt x="0" y="1248599"/>
                  </a:cubicBezTo>
                  <a:lnTo>
                    <a:pt x="0" y="49790"/>
                  </a:lnTo>
                  <a:cubicBezTo>
                    <a:pt x="0" y="36585"/>
                    <a:pt x="5246" y="23921"/>
                    <a:pt x="14583" y="14583"/>
                  </a:cubicBezTo>
                  <a:cubicBezTo>
                    <a:pt x="23921" y="5246"/>
                    <a:pt x="36585" y="0"/>
                    <a:pt x="49790" y="0"/>
                  </a:cubicBezTo>
                  <a:close/>
                </a:path>
              </a:pathLst>
            </a:custGeom>
            <a:solidFill>
              <a:srgbClr val="FFFFFF">
                <a:alpha val="98824"/>
              </a:srgbClr>
            </a:solidFill>
          </p:spPr>
        </p:sp>
        <p:sp>
          <p:nvSpPr>
            <p:cNvPr name="TextBox 12" id="12"/>
            <p:cNvSpPr txBox="true"/>
            <p:nvPr/>
          </p:nvSpPr>
          <p:spPr>
            <a:xfrm>
              <a:off x="0" y="-19050"/>
              <a:ext cx="1767973" cy="1317439"/>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1885381">
            <a:off x="11529227" y="7697804"/>
            <a:ext cx="1737528" cy="490852"/>
          </a:xfrm>
          <a:custGeom>
            <a:avLst/>
            <a:gdLst/>
            <a:ahLst/>
            <a:cxnLst/>
            <a:rect r="r" b="b" t="t" l="l"/>
            <a:pathLst>
              <a:path h="490852" w="1737528">
                <a:moveTo>
                  <a:pt x="0" y="0"/>
                </a:moveTo>
                <a:lnTo>
                  <a:pt x="1737528" y="0"/>
                </a:lnTo>
                <a:lnTo>
                  <a:pt x="1737528" y="490852"/>
                </a:lnTo>
                <a:lnTo>
                  <a:pt x="0" y="4908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516025" y="734900"/>
            <a:ext cx="13255951"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FEATURE ENGINEERING</a:t>
            </a:r>
          </a:p>
        </p:txBody>
      </p:sp>
      <p:sp>
        <p:nvSpPr>
          <p:cNvPr name="Freeform 15" id="15"/>
          <p:cNvSpPr/>
          <p:nvPr/>
        </p:nvSpPr>
        <p:spPr>
          <a:xfrm flipH="true" flipV="false" rot="-8970905">
            <a:off x="5390897" y="7459738"/>
            <a:ext cx="1688109" cy="476891"/>
          </a:xfrm>
          <a:custGeom>
            <a:avLst/>
            <a:gdLst/>
            <a:ahLst/>
            <a:cxnLst/>
            <a:rect r="r" b="b" t="t" l="l"/>
            <a:pathLst>
              <a:path h="476891" w="1688109">
                <a:moveTo>
                  <a:pt x="1688109" y="0"/>
                </a:moveTo>
                <a:lnTo>
                  <a:pt x="0" y="0"/>
                </a:lnTo>
                <a:lnTo>
                  <a:pt x="0" y="476891"/>
                </a:lnTo>
                <a:lnTo>
                  <a:pt x="1688109" y="476891"/>
                </a:lnTo>
                <a:lnTo>
                  <a:pt x="168810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887923">
            <a:off x="-3872945" y="6468362"/>
            <a:ext cx="7898298" cy="8104597"/>
          </a:xfrm>
          <a:custGeom>
            <a:avLst/>
            <a:gdLst/>
            <a:ahLst/>
            <a:cxnLst/>
            <a:rect r="r" b="b" t="t" l="l"/>
            <a:pathLst>
              <a:path h="8104597" w="7898298">
                <a:moveTo>
                  <a:pt x="0" y="0"/>
                </a:moveTo>
                <a:lnTo>
                  <a:pt x="7898298" y="0"/>
                </a:lnTo>
                <a:lnTo>
                  <a:pt x="7898298" y="8104597"/>
                </a:lnTo>
                <a:lnTo>
                  <a:pt x="0" y="81045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588758" y="6878560"/>
            <a:ext cx="3474003" cy="1090849"/>
            <a:chOff x="0" y="0"/>
            <a:chExt cx="914964" cy="287302"/>
          </a:xfrm>
        </p:grpSpPr>
        <p:sp>
          <p:nvSpPr>
            <p:cNvPr name="Freeform 18" id="18"/>
            <p:cNvSpPr/>
            <p:nvPr/>
          </p:nvSpPr>
          <p:spPr>
            <a:xfrm flipH="false" flipV="false" rot="0">
              <a:off x="0" y="0"/>
              <a:ext cx="914964" cy="287302"/>
            </a:xfrm>
            <a:custGeom>
              <a:avLst/>
              <a:gdLst/>
              <a:ahLst/>
              <a:cxnLst/>
              <a:rect r="r" b="b" t="t" l="l"/>
              <a:pathLst>
                <a:path h="287302" w="914964">
                  <a:moveTo>
                    <a:pt x="0" y="0"/>
                  </a:moveTo>
                  <a:lnTo>
                    <a:pt x="914964" y="0"/>
                  </a:lnTo>
                  <a:lnTo>
                    <a:pt x="914964" y="287302"/>
                  </a:lnTo>
                  <a:lnTo>
                    <a:pt x="0" y="287302"/>
                  </a:lnTo>
                  <a:close/>
                </a:path>
              </a:pathLst>
            </a:custGeom>
            <a:solidFill>
              <a:srgbClr val="1A1A1A"/>
            </a:solidFill>
          </p:spPr>
        </p:sp>
        <p:sp>
          <p:nvSpPr>
            <p:cNvPr name="TextBox 19" id="19"/>
            <p:cNvSpPr txBox="true"/>
            <p:nvPr/>
          </p:nvSpPr>
          <p:spPr>
            <a:xfrm>
              <a:off x="0" y="-47625"/>
              <a:ext cx="914964" cy="334927"/>
            </a:xfrm>
            <a:prstGeom prst="rect">
              <a:avLst/>
            </a:prstGeom>
          </p:spPr>
          <p:txBody>
            <a:bodyPr anchor="ctr" rtlCol="false" tIns="50800" lIns="50800" bIns="50800" rIns="50800"/>
            <a:lstStyle/>
            <a:p>
              <a:pPr algn="ctr" marL="0" indent="0" lvl="0">
                <a:lnSpc>
                  <a:spcPts val="3838"/>
                </a:lnSpc>
                <a:spcBef>
                  <a:spcPct val="0"/>
                </a:spcBef>
              </a:pPr>
              <a:r>
                <a:rPr lang="en-US" sz="2781" spc="27">
                  <a:solidFill>
                    <a:srgbClr val="FFFFFF"/>
                  </a:solidFill>
                  <a:latin typeface="DM Sans Bold"/>
                </a:rPr>
                <a:t>Creation of Dummies</a:t>
              </a:r>
            </a:p>
          </p:txBody>
        </p:sp>
      </p:grpSp>
      <p:grpSp>
        <p:nvGrpSpPr>
          <p:cNvPr name="Group 20" id="20"/>
          <p:cNvGrpSpPr/>
          <p:nvPr/>
        </p:nvGrpSpPr>
        <p:grpSpPr>
          <a:xfrm rot="0">
            <a:off x="7340468" y="7636448"/>
            <a:ext cx="3864368" cy="1029287"/>
            <a:chOff x="0" y="0"/>
            <a:chExt cx="1017776" cy="271088"/>
          </a:xfrm>
        </p:grpSpPr>
        <p:sp>
          <p:nvSpPr>
            <p:cNvPr name="Freeform 21" id="21"/>
            <p:cNvSpPr/>
            <p:nvPr/>
          </p:nvSpPr>
          <p:spPr>
            <a:xfrm flipH="false" flipV="false" rot="0">
              <a:off x="0" y="0"/>
              <a:ext cx="1017776" cy="271088"/>
            </a:xfrm>
            <a:custGeom>
              <a:avLst/>
              <a:gdLst/>
              <a:ahLst/>
              <a:cxnLst/>
              <a:rect r="r" b="b" t="t" l="l"/>
              <a:pathLst>
                <a:path h="271088" w="1017776">
                  <a:moveTo>
                    <a:pt x="0" y="0"/>
                  </a:moveTo>
                  <a:lnTo>
                    <a:pt x="1017776" y="0"/>
                  </a:lnTo>
                  <a:lnTo>
                    <a:pt x="1017776" y="271088"/>
                  </a:lnTo>
                  <a:lnTo>
                    <a:pt x="0" y="271088"/>
                  </a:lnTo>
                  <a:close/>
                </a:path>
              </a:pathLst>
            </a:custGeom>
            <a:solidFill>
              <a:srgbClr val="1A1A1A"/>
            </a:solidFill>
          </p:spPr>
        </p:sp>
        <p:sp>
          <p:nvSpPr>
            <p:cNvPr name="TextBox 22" id="22"/>
            <p:cNvSpPr txBox="true"/>
            <p:nvPr/>
          </p:nvSpPr>
          <p:spPr>
            <a:xfrm>
              <a:off x="0" y="-47625"/>
              <a:ext cx="1017776" cy="318713"/>
            </a:xfrm>
            <a:prstGeom prst="rect">
              <a:avLst/>
            </a:prstGeom>
          </p:spPr>
          <p:txBody>
            <a:bodyPr anchor="ctr" rtlCol="false" tIns="50800" lIns="50800" bIns="50800" rIns="50800"/>
            <a:lstStyle/>
            <a:p>
              <a:pPr algn="ctr" marL="0" indent="0" lvl="0">
                <a:lnSpc>
                  <a:spcPts val="3838"/>
                </a:lnSpc>
                <a:spcBef>
                  <a:spcPct val="0"/>
                </a:spcBef>
              </a:pPr>
              <a:r>
                <a:rPr lang="en-US" sz="2781" spc="27">
                  <a:solidFill>
                    <a:srgbClr val="FFFFFF"/>
                  </a:solidFill>
                  <a:latin typeface="DM Sans Bold"/>
                </a:rPr>
                <a:t>Train-Test-Split</a:t>
              </a:r>
            </a:p>
          </p:txBody>
        </p:sp>
      </p:grpSp>
      <p:grpSp>
        <p:nvGrpSpPr>
          <p:cNvPr name="Group 23" id="23"/>
          <p:cNvGrpSpPr/>
          <p:nvPr/>
        </p:nvGrpSpPr>
        <p:grpSpPr>
          <a:xfrm rot="0">
            <a:off x="13425325" y="7064502"/>
            <a:ext cx="3514947" cy="1034832"/>
            <a:chOff x="0" y="0"/>
            <a:chExt cx="925747" cy="272548"/>
          </a:xfrm>
        </p:grpSpPr>
        <p:sp>
          <p:nvSpPr>
            <p:cNvPr name="Freeform 24" id="24"/>
            <p:cNvSpPr/>
            <p:nvPr/>
          </p:nvSpPr>
          <p:spPr>
            <a:xfrm flipH="false" flipV="false" rot="0">
              <a:off x="0" y="0"/>
              <a:ext cx="925747" cy="272548"/>
            </a:xfrm>
            <a:custGeom>
              <a:avLst/>
              <a:gdLst/>
              <a:ahLst/>
              <a:cxnLst/>
              <a:rect r="r" b="b" t="t" l="l"/>
              <a:pathLst>
                <a:path h="272548" w="925747">
                  <a:moveTo>
                    <a:pt x="0" y="0"/>
                  </a:moveTo>
                  <a:lnTo>
                    <a:pt x="925747" y="0"/>
                  </a:lnTo>
                  <a:lnTo>
                    <a:pt x="925747" y="272548"/>
                  </a:lnTo>
                  <a:lnTo>
                    <a:pt x="0" y="272548"/>
                  </a:lnTo>
                  <a:close/>
                </a:path>
              </a:pathLst>
            </a:custGeom>
            <a:solidFill>
              <a:srgbClr val="1A1A1A"/>
            </a:solidFill>
          </p:spPr>
        </p:sp>
        <p:sp>
          <p:nvSpPr>
            <p:cNvPr name="TextBox 25" id="25"/>
            <p:cNvSpPr txBox="true"/>
            <p:nvPr/>
          </p:nvSpPr>
          <p:spPr>
            <a:xfrm>
              <a:off x="0" y="-47625"/>
              <a:ext cx="925747" cy="320173"/>
            </a:xfrm>
            <a:prstGeom prst="rect">
              <a:avLst/>
            </a:prstGeom>
          </p:spPr>
          <p:txBody>
            <a:bodyPr anchor="ctr" rtlCol="false" tIns="50800" lIns="50800" bIns="50800" rIns="50800"/>
            <a:lstStyle/>
            <a:p>
              <a:pPr algn="ctr" marL="0" indent="0" lvl="0">
                <a:lnSpc>
                  <a:spcPts val="3838"/>
                </a:lnSpc>
                <a:spcBef>
                  <a:spcPct val="0"/>
                </a:spcBef>
              </a:pPr>
              <a:r>
                <a:rPr lang="en-US" sz="2781" spc="27">
                  <a:solidFill>
                    <a:srgbClr val="FFFFFF"/>
                  </a:solidFill>
                  <a:latin typeface="DM Sans Bold"/>
                </a:rPr>
                <a:t>Normalization</a:t>
              </a:r>
            </a:p>
          </p:txBody>
        </p:sp>
      </p:grpSp>
      <p:sp>
        <p:nvSpPr>
          <p:cNvPr name="TextBox 26" id="26"/>
          <p:cNvSpPr txBox="true"/>
          <p:nvPr/>
        </p:nvSpPr>
        <p:spPr>
          <a:xfrm rot="0">
            <a:off x="1191162" y="3182533"/>
            <a:ext cx="4495744" cy="2955836"/>
          </a:xfrm>
          <a:prstGeom prst="rect">
            <a:avLst/>
          </a:prstGeom>
        </p:spPr>
        <p:txBody>
          <a:bodyPr anchor="t" rtlCol="false" tIns="0" lIns="0" bIns="0" rIns="0">
            <a:spAutoFit/>
          </a:bodyPr>
          <a:lstStyle/>
          <a:p>
            <a:pPr marL="459543" indent="-229772" lvl="1">
              <a:lnSpc>
                <a:spcPts val="2979"/>
              </a:lnSpc>
              <a:buFont typeface="Arial"/>
              <a:buChar char="•"/>
            </a:pPr>
            <a:r>
              <a:rPr lang="en-US" sz="2128">
                <a:solidFill>
                  <a:srgbClr val="231F20"/>
                </a:solidFill>
                <a:latin typeface="Canva Sans"/>
              </a:rPr>
              <a:t>Converted Categorical variables into binary dummy variables.</a:t>
            </a:r>
          </a:p>
          <a:p>
            <a:pPr>
              <a:lnSpc>
                <a:spcPts val="2979"/>
              </a:lnSpc>
            </a:pPr>
          </a:p>
          <a:p>
            <a:pPr marL="459543" indent="-229772" lvl="1">
              <a:lnSpc>
                <a:spcPts val="2979"/>
              </a:lnSpc>
              <a:buFont typeface="Arial"/>
              <a:buChar char="•"/>
            </a:pPr>
            <a:r>
              <a:rPr lang="en-US" sz="2128">
                <a:solidFill>
                  <a:srgbClr val="231F20"/>
                </a:solidFill>
                <a:latin typeface="Canva Sans"/>
              </a:rPr>
              <a:t>Dropped the first level of each categorical variable, known as the</a:t>
            </a:r>
            <a:r>
              <a:rPr lang="en-US" sz="2128">
                <a:solidFill>
                  <a:srgbClr val="231F20"/>
                </a:solidFill>
                <a:latin typeface="Canva Sans Bold"/>
              </a:rPr>
              <a:t> reference category,</a:t>
            </a:r>
            <a:r>
              <a:rPr lang="en-US" sz="2128">
                <a:solidFill>
                  <a:srgbClr val="231F20"/>
                </a:solidFill>
                <a:latin typeface="Canva Sans"/>
              </a:rPr>
              <a:t> to avoid multicollinearity.</a:t>
            </a:r>
          </a:p>
        </p:txBody>
      </p:sp>
      <p:sp>
        <p:nvSpPr>
          <p:cNvPr name="TextBox 27" id="27"/>
          <p:cNvSpPr txBox="true"/>
          <p:nvPr/>
        </p:nvSpPr>
        <p:spPr>
          <a:xfrm rot="0">
            <a:off x="6645116" y="3698116"/>
            <a:ext cx="5383050" cy="3180444"/>
          </a:xfrm>
          <a:prstGeom prst="rect">
            <a:avLst/>
          </a:prstGeom>
        </p:spPr>
        <p:txBody>
          <a:bodyPr anchor="t" rtlCol="false" tIns="0" lIns="0" bIns="0" rIns="0">
            <a:spAutoFit/>
          </a:bodyPr>
          <a:lstStyle/>
          <a:p>
            <a:pPr marL="493479" indent="-246740" lvl="1">
              <a:lnSpc>
                <a:spcPts val="3199"/>
              </a:lnSpc>
              <a:buFont typeface="Arial"/>
              <a:buChar char="•"/>
            </a:pPr>
            <a:r>
              <a:rPr lang="en-US" sz="2285">
                <a:solidFill>
                  <a:srgbClr val="231F20"/>
                </a:solidFill>
                <a:latin typeface="Canva Sans"/>
              </a:rPr>
              <a:t>Partitioned the data into training (</a:t>
            </a:r>
            <a:r>
              <a:rPr lang="en-US" sz="2285">
                <a:solidFill>
                  <a:srgbClr val="231F20"/>
                </a:solidFill>
                <a:latin typeface="Canva Sans Bold"/>
              </a:rPr>
              <a:t>80%</a:t>
            </a:r>
            <a:r>
              <a:rPr lang="en-US" sz="2285">
                <a:solidFill>
                  <a:srgbClr val="231F20"/>
                </a:solidFill>
                <a:latin typeface="Canva Sans"/>
              </a:rPr>
              <a:t>) and testing (</a:t>
            </a:r>
            <a:r>
              <a:rPr lang="en-US" sz="2285">
                <a:solidFill>
                  <a:srgbClr val="231F20"/>
                </a:solidFill>
                <a:latin typeface="Canva Sans Bold"/>
              </a:rPr>
              <a:t>20%</a:t>
            </a:r>
            <a:r>
              <a:rPr lang="en-US" sz="2285">
                <a:solidFill>
                  <a:srgbClr val="231F20"/>
                </a:solidFill>
                <a:latin typeface="Canva Sans"/>
              </a:rPr>
              <a:t>) subsets.</a:t>
            </a:r>
          </a:p>
          <a:p>
            <a:pPr>
              <a:lnSpc>
                <a:spcPts val="3199"/>
              </a:lnSpc>
            </a:pPr>
          </a:p>
          <a:p>
            <a:pPr marL="493479" indent="-246740" lvl="1">
              <a:lnSpc>
                <a:spcPts val="3199"/>
              </a:lnSpc>
              <a:buFont typeface="Arial"/>
              <a:buChar char="•"/>
            </a:pPr>
            <a:r>
              <a:rPr lang="en-US" sz="2285">
                <a:solidFill>
                  <a:srgbClr val="231F20"/>
                </a:solidFill>
                <a:latin typeface="Canva Sans"/>
              </a:rPr>
              <a:t>This process allows us to evaluate the model’s performance on unseen data, assessing generalization capabilities for real-world applications</a:t>
            </a:r>
          </a:p>
        </p:txBody>
      </p:sp>
      <p:sp>
        <p:nvSpPr>
          <p:cNvPr name="TextBox 28" id="28"/>
          <p:cNvSpPr txBox="true"/>
          <p:nvPr/>
        </p:nvSpPr>
        <p:spPr>
          <a:xfrm rot="0">
            <a:off x="12683871" y="3151286"/>
            <a:ext cx="4909045" cy="3189962"/>
          </a:xfrm>
          <a:prstGeom prst="rect">
            <a:avLst/>
          </a:prstGeom>
        </p:spPr>
        <p:txBody>
          <a:bodyPr anchor="t" rtlCol="false" tIns="0" lIns="0" bIns="0" rIns="0">
            <a:spAutoFit/>
          </a:bodyPr>
          <a:lstStyle/>
          <a:p>
            <a:pPr marL="493538" indent="-246769" lvl="1">
              <a:lnSpc>
                <a:spcPts val="3200"/>
              </a:lnSpc>
              <a:buFont typeface="Arial"/>
              <a:buChar char="•"/>
            </a:pPr>
            <a:r>
              <a:rPr lang="en-US" sz="2285">
                <a:solidFill>
                  <a:srgbClr val="231F20"/>
                </a:solidFill>
                <a:latin typeface="Canva Sans"/>
              </a:rPr>
              <a:t>Employed </a:t>
            </a:r>
            <a:r>
              <a:rPr lang="en-US" sz="2285">
                <a:solidFill>
                  <a:srgbClr val="231F20"/>
                </a:solidFill>
                <a:latin typeface="Canva Sans Bold"/>
              </a:rPr>
              <a:t>MinMax</a:t>
            </a:r>
            <a:r>
              <a:rPr lang="en-US" sz="2285">
                <a:solidFill>
                  <a:srgbClr val="231F20"/>
                </a:solidFill>
                <a:latin typeface="Canva Sans"/>
              </a:rPr>
              <a:t> technique to scale features to a range of 0 to 1, ensuring uniformity in feature scales.</a:t>
            </a:r>
          </a:p>
          <a:p>
            <a:pPr>
              <a:lnSpc>
                <a:spcPts val="3200"/>
              </a:lnSpc>
            </a:pPr>
          </a:p>
          <a:p>
            <a:pPr marL="493538" indent="-246769" lvl="1">
              <a:lnSpc>
                <a:spcPts val="3200"/>
              </a:lnSpc>
              <a:buFont typeface="Arial"/>
              <a:buChar char="•"/>
            </a:pPr>
            <a:r>
              <a:rPr lang="en-US" sz="2285">
                <a:solidFill>
                  <a:srgbClr val="231F20"/>
                </a:solidFill>
                <a:latin typeface="Canva Sans"/>
              </a:rPr>
              <a:t>Prevents dominance of any single feature due to larger scales.</a:t>
            </a:r>
          </a:p>
        </p:txBody>
      </p:sp>
      <p:sp>
        <p:nvSpPr>
          <p:cNvPr name="TextBox 29" id="29"/>
          <p:cNvSpPr txBox="true"/>
          <p:nvPr/>
        </p:nvSpPr>
        <p:spPr>
          <a:xfrm rot="0">
            <a:off x="12439065" y="8662353"/>
            <a:ext cx="4820235" cy="1153794"/>
          </a:xfrm>
          <a:prstGeom prst="rect">
            <a:avLst/>
          </a:prstGeom>
        </p:spPr>
        <p:txBody>
          <a:bodyPr anchor="t" rtlCol="false" tIns="0" lIns="0" bIns="0" rIns="0">
            <a:spAutoFit/>
          </a:bodyPr>
          <a:lstStyle/>
          <a:p>
            <a:pPr>
              <a:lnSpc>
                <a:spcPts val="3080"/>
              </a:lnSpc>
            </a:pPr>
            <a:r>
              <a:rPr lang="en-US" sz="2200">
                <a:solidFill>
                  <a:srgbClr val="231F20"/>
                </a:solidFill>
                <a:latin typeface="Canva Sans Bold"/>
              </a:rPr>
              <a:t>Note:  </a:t>
            </a:r>
            <a:r>
              <a:rPr lang="en-US" sz="2200">
                <a:solidFill>
                  <a:srgbClr val="231F20"/>
                </a:solidFill>
                <a:latin typeface="Canva Sans"/>
              </a:rPr>
              <a:t>Removed Sales_Rep as it is a unique identifier; not predictive of salary.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47357" y="3325454"/>
            <a:ext cx="11757549" cy="3464642"/>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MODEL EVALUATION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95514"/>
            <a:ext cx="8958562" cy="7976473"/>
          </a:xfrm>
          <a:custGeom>
            <a:avLst/>
            <a:gdLst/>
            <a:ahLst/>
            <a:cxnLst/>
            <a:rect r="r" b="b" t="t" l="l"/>
            <a:pathLst>
              <a:path h="7976473" w="8958562">
                <a:moveTo>
                  <a:pt x="0" y="0"/>
                </a:moveTo>
                <a:lnTo>
                  <a:pt x="8958562" y="0"/>
                </a:lnTo>
                <a:lnTo>
                  <a:pt x="8958562" y="7976474"/>
                </a:lnTo>
                <a:lnTo>
                  <a:pt x="0" y="7976474"/>
                </a:lnTo>
                <a:lnTo>
                  <a:pt x="0" y="0"/>
                </a:lnTo>
                <a:close/>
              </a:path>
            </a:pathLst>
          </a:custGeom>
          <a:blipFill>
            <a:blip r:embed="rId2"/>
            <a:stretch>
              <a:fillRect l="0" t="0" r="0" b="0"/>
            </a:stretch>
          </a:blipFill>
        </p:spPr>
      </p:sp>
      <p:sp>
        <p:nvSpPr>
          <p:cNvPr name="Freeform 3" id="3"/>
          <p:cNvSpPr/>
          <p:nvPr/>
        </p:nvSpPr>
        <p:spPr>
          <a:xfrm flipH="false" flipV="false" rot="887923">
            <a:off x="14103209" y="-941467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53224"/>
            <a:ext cx="7722081" cy="771525"/>
          </a:xfrm>
          <a:prstGeom prst="rect">
            <a:avLst/>
          </a:prstGeom>
        </p:spPr>
        <p:txBody>
          <a:bodyPr anchor="t" rtlCol="false" tIns="0" lIns="0" bIns="0" rIns="0">
            <a:spAutoFit/>
          </a:bodyPr>
          <a:lstStyle/>
          <a:p>
            <a:pPr algn="l" marL="0" indent="0" lvl="0">
              <a:lnSpc>
                <a:spcPts val="6086"/>
              </a:lnSpc>
              <a:spcBef>
                <a:spcPct val="0"/>
              </a:spcBef>
            </a:pPr>
            <a:r>
              <a:rPr lang="en-US" sz="5071" strike="noStrike" u="none">
                <a:solidFill>
                  <a:srgbClr val="000000"/>
                </a:solidFill>
                <a:latin typeface="Oswald Bold"/>
              </a:rPr>
              <a:t>INITIAL MODEL RESULTS</a:t>
            </a:r>
          </a:p>
        </p:txBody>
      </p:sp>
      <p:sp>
        <p:nvSpPr>
          <p:cNvPr name="TextBox 5" id="5"/>
          <p:cNvSpPr txBox="true"/>
          <p:nvPr/>
        </p:nvSpPr>
        <p:spPr>
          <a:xfrm rot="0">
            <a:off x="10817298" y="1727498"/>
            <a:ext cx="6442002" cy="7530802"/>
          </a:xfrm>
          <a:prstGeom prst="rect">
            <a:avLst/>
          </a:prstGeom>
        </p:spPr>
        <p:txBody>
          <a:bodyPr anchor="t" rtlCol="false" tIns="0" lIns="0" bIns="0" rIns="0">
            <a:spAutoFit/>
          </a:bodyPr>
          <a:lstStyle/>
          <a:p>
            <a:pPr>
              <a:lnSpc>
                <a:spcPts val="4217"/>
              </a:lnSpc>
            </a:pPr>
            <a:r>
              <a:rPr lang="en-US" sz="3012">
                <a:solidFill>
                  <a:srgbClr val="000000"/>
                </a:solidFill>
                <a:latin typeface="Canva Sans Bold"/>
              </a:rPr>
              <a:t>Observations:</a:t>
            </a:r>
          </a:p>
          <a:p>
            <a:pPr marL="542052" indent="-271026" lvl="1">
              <a:lnSpc>
                <a:spcPts val="3514"/>
              </a:lnSpc>
              <a:buFont typeface="Arial"/>
              <a:buChar char="•"/>
            </a:pPr>
            <a:r>
              <a:rPr lang="en-US" sz="2510">
                <a:solidFill>
                  <a:srgbClr val="000000"/>
                </a:solidFill>
                <a:latin typeface="Canva Sans Bold"/>
              </a:rPr>
              <a:t>Model R-squared: </a:t>
            </a:r>
            <a:r>
              <a:rPr lang="en-US" sz="2510">
                <a:solidFill>
                  <a:srgbClr val="000000"/>
                </a:solidFill>
                <a:latin typeface="Canva Sans"/>
              </a:rPr>
              <a:t>0.573</a:t>
            </a:r>
          </a:p>
          <a:p>
            <a:pPr>
              <a:lnSpc>
                <a:spcPts val="3514"/>
              </a:lnSpc>
            </a:pPr>
          </a:p>
          <a:p>
            <a:pPr marL="542052" indent="-271026" lvl="1">
              <a:lnSpc>
                <a:spcPts val="3514"/>
              </a:lnSpc>
              <a:buFont typeface="Arial"/>
              <a:buChar char="•"/>
            </a:pPr>
            <a:r>
              <a:rPr lang="en-US" sz="2510">
                <a:solidFill>
                  <a:srgbClr val="000000"/>
                </a:solidFill>
                <a:latin typeface="Canva Sans Bold"/>
              </a:rPr>
              <a:t>No Multicollinearity: </a:t>
            </a:r>
            <a:r>
              <a:rPr lang="en-US" sz="2510">
                <a:solidFill>
                  <a:srgbClr val="000000"/>
                </a:solidFill>
                <a:latin typeface="Canva Sans"/>
              </a:rPr>
              <a:t>Variance Inflation Factor (VIF) scores are below 5 for all variables, indicating no significant multicollinearity issues among predictor variables.</a:t>
            </a:r>
          </a:p>
          <a:p>
            <a:pPr>
              <a:lnSpc>
                <a:spcPts val="3514"/>
              </a:lnSpc>
            </a:pPr>
          </a:p>
          <a:p>
            <a:pPr marL="542052" indent="-271026" lvl="1">
              <a:lnSpc>
                <a:spcPts val="3514"/>
              </a:lnSpc>
              <a:buFont typeface="Arial"/>
              <a:buChar char="•"/>
            </a:pPr>
            <a:r>
              <a:rPr lang="en-US" sz="2510">
                <a:solidFill>
                  <a:srgbClr val="000000"/>
                </a:solidFill>
                <a:latin typeface="Canva Sans Bold"/>
              </a:rPr>
              <a:t>Statistical Significance: </a:t>
            </a:r>
            <a:r>
              <a:rPr lang="en-US" sz="2510">
                <a:solidFill>
                  <a:srgbClr val="000000"/>
                </a:solidFill>
                <a:latin typeface="Canva Sans"/>
              </a:rPr>
              <a:t>All variables, except Personality_Sentinel, are statistically significant (p-value &lt; 0.05) in predicting salary. </a:t>
            </a:r>
          </a:p>
          <a:p>
            <a:pPr>
              <a:lnSpc>
                <a:spcPts val="3514"/>
              </a:lnSpc>
            </a:pPr>
          </a:p>
          <a:p>
            <a:pPr marL="542052" indent="-271026" lvl="1">
              <a:lnSpc>
                <a:spcPts val="3514"/>
              </a:lnSpc>
              <a:buFont typeface="Arial"/>
              <a:buChar char="•"/>
            </a:pPr>
            <a:r>
              <a:rPr lang="en-US" sz="2510">
                <a:solidFill>
                  <a:srgbClr val="000000"/>
                </a:solidFill>
                <a:latin typeface="Canva Sans Bold"/>
              </a:rPr>
              <a:t>Drop Insignificant feature:</a:t>
            </a:r>
            <a:r>
              <a:rPr lang="en-US" sz="2510">
                <a:solidFill>
                  <a:srgbClr val="000000"/>
                </a:solidFill>
                <a:latin typeface="Canva Sans"/>
              </a:rPr>
              <a:t> Removed the </a:t>
            </a:r>
            <a:r>
              <a:rPr lang="en-US" sz="2510">
                <a:solidFill>
                  <a:srgbClr val="000000"/>
                </a:solidFill>
                <a:latin typeface="Canva Sans"/>
              </a:rPr>
              <a:t>Personality_Sentinel variable and rebuild</a:t>
            </a:r>
            <a:r>
              <a:rPr lang="en-US" sz="2510">
                <a:solidFill>
                  <a:srgbClr val="000000"/>
                </a:solidFill>
                <a:latin typeface="Canva Sans"/>
              </a:rPr>
              <a:t> the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103209" y="-941467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15354"/>
            <a:ext cx="8991627" cy="7826720"/>
          </a:xfrm>
          <a:custGeom>
            <a:avLst/>
            <a:gdLst/>
            <a:ahLst/>
            <a:cxnLst/>
            <a:rect r="r" b="b" t="t" l="l"/>
            <a:pathLst>
              <a:path h="7826720" w="8991627">
                <a:moveTo>
                  <a:pt x="0" y="0"/>
                </a:moveTo>
                <a:lnTo>
                  <a:pt x="8991627" y="0"/>
                </a:lnTo>
                <a:lnTo>
                  <a:pt x="8991627" y="7826720"/>
                </a:lnTo>
                <a:lnTo>
                  <a:pt x="0" y="7826720"/>
                </a:lnTo>
                <a:lnTo>
                  <a:pt x="0" y="0"/>
                </a:lnTo>
                <a:close/>
              </a:path>
            </a:pathLst>
          </a:custGeom>
          <a:blipFill>
            <a:blip r:embed="rId4"/>
            <a:stretch>
              <a:fillRect l="0" t="0" r="0" b="0"/>
            </a:stretch>
          </a:blipFill>
        </p:spPr>
      </p:sp>
      <p:sp>
        <p:nvSpPr>
          <p:cNvPr name="TextBox 4" id="4"/>
          <p:cNvSpPr txBox="true"/>
          <p:nvPr/>
        </p:nvSpPr>
        <p:spPr>
          <a:xfrm rot="0">
            <a:off x="1028700" y="591350"/>
            <a:ext cx="15955862" cy="657225"/>
          </a:xfrm>
          <a:prstGeom prst="rect">
            <a:avLst/>
          </a:prstGeom>
        </p:spPr>
        <p:txBody>
          <a:bodyPr anchor="t" rtlCol="false" tIns="0" lIns="0" bIns="0" rIns="0">
            <a:spAutoFit/>
          </a:bodyPr>
          <a:lstStyle/>
          <a:p>
            <a:pPr algn="l" marL="0" indent="0" lvl="0">
              <a:lnSpc>
                <a:spcPts val="5246"/>
              </a:lnSpc>
              <a:spcBef>
                <a:spcPct val="0"/>
              </a:spcBef>
            </a:pPr>
            <a:r>
              <a:rPr lang="en-US" sz="4371" strike="noStrike" u="none">
                <a:solidFill>
                  <a:srgbClr val="000000"/>
                </a:solidFill>
                <a:latin typeface="Oswald Bold"/>
              </a:rPr>
              <a:t>REVISED MODEL RESULTS (DROPPING SENTINEL PERSONALITY)</a:t>
            </a:r>
          </a:p>
        </p:txBody>
      </p:sp>
      <p:sp>
        <p:nvSpPr>
          <p:cNvPr name="TextBox 5" id="5"/>
          <p:cNvSpPr txBox="true"/>
          <p:nvPr/>
        </p:nvSpPr>
        <p:spPr>
          <a:xfrm rot="0">
            <a:off x="10474093" y="1953664"/>
            <a:ext cx="6910682" cy="70929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Observations:</a:t>
            </a:r>
          </a:p>
          <a:p>
            <a:pPr marL="539754" indent="-269877" lvl="1">
              <a:lnSpc>
                <a:spcPts val="3500"/>
              </a:lnSpc>
              <a:buFont typeface="Arial"/>
              <a:buChar char="•"/>
            </a:pPr>
            <a:r>
              <a:rPr lang="en-US" sz="2500">
                <a:solidFill>
                  <a:srgbClr val="000000"/>
                </a:solidFill>
                <a:latin typeface="Canva Sans Bold"/>
              </a:rPr>
              <a:t>Model R-squared: </a:t>
            </a:r>
            <a:r>
              <a:rPr lang="en-US" sz="2500">
                <a:solidFill>
                  <a:srgbClr val="000000"/>
                </a:solidFill>
                <a:latin typeface="Canva Sans"/>
              </a:rPr>
              <a:t>Despite dropping Sentinel Personality, R2 value remains at 0.573, suggesting that this variable didn’t contribute meaningfully to the model’s predictive power.</a:t>
            </a:r>
          </a:p>
          <a:p>
            <a:pPr>
              <a:lnSpc>
                <a:spcPts val="3500"/>
              </a:lnSpc>
            </a:pPr>
          </a:p>
          <a:p>
            <a:pPr marL="539754" indent="-269877" lvl="1">
              <a:lnSpc>
                <a:spcPts val="3500"/>
              </a:lnSpc>
              <a:buFont typeface="Arial"/>
              <a:buChar char="•"/>
            </a:pPr>
            <a:r>
              <a:rPr lang="en-US" sz="2500">
                <a:solidFill>
                  <a:srgbClr val="000000"/>
                </a:solidFill>
                <a:latin typeface="Canva Sans Bold"/>
              </a:rPr>
              <a:t>No Multicollinearity: </a:t>
            </a:r>
            <a:r>
              <a:rPr lang="en-US" sz="2500">
                <a:solidFill>
                  <a:srgbClr val="000000"/>
                </a:solidFill>
                <a:latin typeface="Canva Sans"/>
              </a:rPr>
              <a:t>Variance Inflation Factor (VIF) scores are below 5 for all variables, indicating no significant multicollinearity issues among predictor variables.</a:t>
            </a:r>
          </a:p>
          <a:p>
            <a:pPr>
              <a:lnSpc>
                <a:spcPts val="3500"/>
              </a:lnSpc>
            </a:pPr>
          </a:p>
          <a:p>
            <a:pPr marL="539754" indent="-269877" lvl="1">
              <a:lnSpc>
                <a:spcPts val="3500"/>
              </a:lnSpc>
              <a:buFont typeface="Arial"/>
              <a:buChar char="•"/>
            </a:pPr>
            <a:r>
              <a:rPr lang="en-US" sz="2500">
                <a:solidFill>
                  <a:srgbClr val="000000"/>
                </a:solidFill>
                <a:latin typeface="Canva Sans Bold"/>
              </a:rPr>
              <a:t>Statistical Significance: </a:t>
            </a:r>
            <a:r>
              <a:rPr lang="en-US" sz="2500">
                <a:solidFill>
                  <a:srgbClr val="000000"/>
                </a:solidFill>
                <a:latin typeface="Canva Sans"/>
              </a:rPr>
              <a:t>All variables are statistically significant (p-value &lt; 0.05) in predicting salary.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799999">
            <a:off x="-3027625" y="-7262452"/>
            <a:ext cx="7268498" cy="10147990"/>
          </a:xfrm>
          <a:custGeom>
            <a:avLst/>
            <a:gdLst/>
            <a:ahLst/>
            <a:cxnLst/>
            <a:rect r="r" b="b" t="t" l="l"/>
            <a:pathLst>
              <a:path h="10147990" w="7268498">
                <a:moveTo>
                  <a:pt x="0" y="0"/>
                </a:moveTo>
                <a:lnTo>
                  <a:pt x="7268498" y="0"/>
                </a:lnTo>
                <a:lnTo>
                  <a:pt x="7268498" y="10147989"/>
                </a:lnTo>
                <a:lnTo>
                  <a:pt x="0" y="101479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7993" y="5367681"/>
            <a:ext cx="4271781" cy="2976780"/>
          </a:xfrm>
          <a:custGeom>
            <a:avLst/>
            <a:gdLst/>
            <a:ahLst/>
            <a:cxnLst/>
            <a:rect r="r" b="b" t="t" l="l"/>
            <a:pathLst>
              <a:path h="2976780" w="4271781">
                <a:moveTo>
                  <a:pt x="0" y="0"/>
                </a:moveTo>
                <a:lnTo>
                  <a:pt x="4271781" y="0"/>
                </a:lnTo>
                <a:lnTo>
                  <a:pt x="4271781" y="2976780"/>
                </a:lnTo>
                <a:lnTo>
                  <a:pt x="0" y="2976780"/>
                </a:lnTo>
                <a:lnTo>
                  <a:pt x="0" y="0"/>
                </a:lnTo>
                <a:close/>
              </a:path>
            </a:pathLst>
          </a:custGeom>
          <a:blipFill>
            <a:blip r:embed="rId5"/>
            <a:stretch>
              <a:fillRect l="0" t="0" r="-1017" b="0"/>
            </a:stretch>
          </a:blipFill>
        </p:spPr>
      </p:sp>
      <p:sp>
        <p:nvSpPr>
          <p:cNvPr name="Freeform 5" id="5"/>
          <p:cNvSpPr/>
          <p:nvPr/>
        </p:nvSpPr>
        <p:spPr>
          <a:xfrm flipH="false" flipV="false" rot="0">
            <a:off x="1356696" y="1900164"/>
            <a:ext cx="1385818" cy="1385818"/>
          </a:xfrm>
          <a:custGeom>
            <a:avLst/>
            <a:gdLst/>
            <a:ahLst/>
            <a:cxnLst/>
            <a:rect r="r" b="b" t="t" l="l"/>
            <a:pathLst>
              <a:path h="1385818" w="1385818">
                <a:moveTo>
                  <a:pt x="0" y="0"/>
                </a:moveTo>
                <a:lnTo>
                  <a:pt x="1385818" y="0"/>
                </a:lnTo>
                <a:lnTo>
                  <a:pt x="1385818" y="1385819"/>
                </a:lnTo>
                <a:lnTo>
                  <a:pt x="0" y="1385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271249" y="1904583"/>
            <a:ext cx="1385818" cy="1385818"/>
          </a:xfrm>
          <a:custGeom>
            <a:avLst/>
            <a:gdLst/>
            <a:ahLst/>
            <a:cxnLst/>
            <a:rect r="r" b="b" t="t" l="l"/>
            <a:pathLst>
              <a:path h="1385818" w="1385818">
                <a:moveTo>
                  <a:pt x="0" y="0"/>
                </a:moveTo>
                <a:lnTo>
                  <a:pt x="1385819" y="0"/>
                </a:lnTo>
                <a:lnTo>
                  <a:pt x="1385819" y="1385818"/>
                </a:lnTo>
                <a:lnTo>
                  <a:pt x="0" y="13858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721498" y="1900164"/>
            <a:ext cx="1385818" cy="1385818"/>
          </a:xfrm>
          <a:custGeom>
            <a:avLst/>
            <a:gdLst/>
            <a:ahLst/>
            <a:cxnLst/>
            <a:rect r="r" b="b" t="t" l="l"/>
            <a:pathLst>
              <a:path h="1385818" w="1385818">
                <a:moveTo>
                  <a:pt x="0" y="0"/>
                </a:moveTo>
                <a:lnTo>
                  <a:pt x="1385818" y="0"/>
                </a:lnTo>
                <a:lnTo>
                  <a:pt x="1385818" y="1385819"/>
                </a:lnTo>
                <a:lnTo>
                  <a:pt x="0" y="1385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171746" y="1904583"/>
            <a:ext cx="1385818" cy="1385818"/>
          </a:xfrm>
          <a:custGeom>
            <a:avLst/>
            <a:gdLst/>
            <a:ahLst/>
            <a:cxnLst/>
            <a:rect r="r" b="b" t="t" l="l"/>
            <a:pathLst>
              <a:path h="1385818" w="1385818">
                <a:moveTo>
                  <a:pt x="0" y="0"/>
                </a:moveTo>
                <a:lnTo>
                  <a:pt x="1385818" y="0"/>
                </a:lnTo>
                <a:lnTo>
                  <a:pt x="1385818" y="1385818"/>
                </a:lnTo>
                <a:lnTo>
                  <a:pt x="0" y="13858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127511" y="5307624"/>
            <a:ext cx="3837159" cy="4491421"/>
          </a:xfrm>
          <a:custGeom>
            <a:avLst/>
            <a:gdLst/>
            <a:ahLst/>
            <a:cxnLst/>
            <a:rect r="r" b="b" t="t" l="l"/>
            <a:pathLst>
              <a:path h="4491421" w="3837159">
                <a:moveTo>
                  <a:pt x="0" y="0"/>
                </a:moveTo>
                <a:lnTo>
                  <a:pt x="3837159" y="0"/>
                </a:lnTo>
                <a:lnTo>
                  <a:pt x="3837159" y="4491421"/>
                </a:lnTo>
                <a:lnTo>
                  <a:pt x="0" y="4491421"/>
                </a:lnTo>
                <a:lnTo>
                  <a:pt x="0" y="0"/>
                </a:lnTo>
                <a:close/>
              </a:path>
            </a:pathLst>
          </a:custGeom>
          <a:blipFill>
            <a:blip r:embed="rId8"/>
            <a:stretch>
              <a:fillRect l="0" t="0" r="0" b="0"/>
            </a:stretch>
          </a:blipFill>
        </p:spPr>
      </p:sp>
      <p:sp>
        <p:nvSpPr>
          <p:cNvPr name="Freeform 10" id="10"/>
          <p:cNvSpPr/>
          <p:nvPr/>
        </p:nvSpPr>
        <p:spPr>
          <a:xfrm flipH="false" flipV="false" rot="0">
            <a:off x="13484883" y="4203064"/>
            <a:ext cx="4309723" cy="2922202"/>
          </a:xfrm>
          <a:custGeom>
            <a:avLst/>
            <a:gdLst/>
            <a:ahLst/>
            <a:cxnLst/>
            <a:rect r="r" b="b" t="t" l="l"/>
            <a:pathLst>
              <a:path h="2922202" w="4309723">
                <a:moveTo>
                  <a:pt x="0" y="0"/>
                </a:moveTo>
                <a:lnTo>
                  <a:pt x="4309723" y="0"/>
                </a:lnTo>
                <a:lnTo>
                  <a:pt x="4309723" y="2922203"/>
                </a:lnTo>
                <a:lnTo>
                  <a:pt x="0" y="2922203"/>
                </a:lnTo>
                <a:lnTo>
                  <a:pt x="0" y="0"/>
                </a:lnTo>
                <a:close/>
              </a:path>
            </a:pathLst>
          </a:custGeom>
          <a:blipFill>
            <a:blip r:embed="rId9"/>
            <a:stretch>
              <a:fillRect l="0" t="0" r="0" b="0"/>
            </a:stretch>
          </a:blipFill>
        </p:spPr>
      </p:sp>
      <p:sp>
        <p:nvSpPr>
          <p:cNvPr name="TextBox 11" id="11"/>
          <p:cNvSpPr txBox="true"/>
          <p:nvPr/>
        </p:nvSpPr>
        <p:spPr>
          <a:xfrm rot="0">
            <a:off x="457993" y="4442866"/>
            <a:ext cx="3325140" cy="696215"/>
          </a:xfrm>
          <a:prstGeom prst="rect">
            <a:avLst/>
          </a:prstGeom>
        </p:spPr>
        <p:txBody>
          <a:bodyPr anchor="t" rtlCol="false" tIns="0" lIns="0" bIns="0" rIns="0">
            <a:spAutoFit/>
          </a:bodyPr>
          <a:lstStyle/>
          <a:p>
            <a:pPr marL="441385" indent="-220692" lvl="1">
              <a:lnSpc>
                <a:spcPts val="2821"/>
              </a:lnSpc>
              <a:buFont typeface="Arial"/>
              <a:buChar char="•"/>
            </a:pPr>
            <a:r>
              <a:rPr lang="en-US" sz="2044" spc="200">
                <a:solidFill>
                  <a:srgbClr val="231F20"/>
                </a:solidFill>
                <a:latin typeface="DM Sans"/>
              </a:rPr>
              <a:t>Normal distribution of residuals.</a:t>
            </a:r>
          </a:p>
        </p:txBody>
      </p:sp>
      <p:sp>
        <p:nvSpPr>
          <p:cNvPr name="TextBox 12" id="12"/>
          <p:cNvSpPr txBox="true"/>
          <p:nvPr/>
        </p:nvSpPr>
        <p:spPr>
          <a:xfrm rot="0">
            <a:off x="4240873" y="642938"/>
            <a:ext cx="10365871" cy="771525"/>
          </a:xfrm>
          <a:prstGeom prst="rect">
            <a:avLst/>
          </a:prstGeom>
        </p:spPr>
        <p:txBody>
          <a:bodyPr anchor="t" rtlCol="false" tIns="0" lIns="0" bIns="0" rIns="0">
            <a:spAutoFit/>
          </a:bodyPr>
          <a:lstStyle/>
          <a:p>
            <a:pPr algn="ctr" marL="0" indent="0" lvl="0">
              <a:lnSpc>
                <a:spcPts val="6086"/>
              </a:lnSpc>
              <a:spcBef>
                <a:spcPct val="0"/>
              </a:spcBef>
            </a:pPr>
            <a:r>
              <a:rPr lang="en-US" sz="5071" strike="noStrike" u="none">
                <a:solidFill>
                  <a:srgbClr val="000000"/>
                </a:solidFill>
                <a:latin typeface="Oswald Bold"/>
              </a:rPr>
              <a:t>LINEAR REGRESSION ASSUMPTIONS</a:t>
            </a:r>
          </a:p>
        </p:txBody>
      </p:sp>
      <p:sp>
        <p:nvSpPr>
          <p:cNvPr name="TextBox 13" id="13"/>
          <p:cNvSpPr txBox="true"/>
          <p:nvPr/>
        </p:nvSpPr>
        <p:spPr>
          <a:xfrm rot="0">
            <a:off x="316078" y="3462969"/>
            <a:ext cx="3467055"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NORMALITY</a:t>
            </a:r>
          </a:p>
        </p:txBody>
      </p:sp>
      <p:sp>
        <p:nvSpPr>
          <p:cNvPr name="TextBox 14" id="14"/>
          <p:cNvSpPr txBox="true"/>
          <p:nvPr/>
        </p:nvSpPr>
        <p:spPr>
          <a:xfrm rot="0">
            <a:off x="4646569" y="3462969"/>
            <a:ext cx="4375055"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HOMOSCEDASTICITY</a:t>
            </a:r>
          </a:p>
        </p:txBody>
      </p:sp>
      <p:sp>
        <p:nvSpPr>
          <p:cNvPr name="TextBox 15" id="15"/>
          <p:cNvSpPr txBox="true"/>
          <p:nvPr/>
        </p:nvSpPr>
        <p:spPr>
          <a:xfrm rot="0">
            <a:off x="1356696" y="2208266"/>
            <a:ext cx="1298351" cy="711778"/>
          </a:xfrm>
          <a:prstGeom prst="rect">
            <a:avLst/>
          </a:prstGeom>
        </p:spPr>
        <p:txBody>
          <a:bodyPr anchor="t" rtlCol="false" tIns="0" lIns="0" bIns="0" rIns="0">
            <a:spAutoFit/>
          </a:bodyPr>
          <a:lstStyle/>
          <a:p>
            <a:pPr algn="ctr">
              <a:lnSpc>
                <a:spcPts val="5854"/>
              </a:lnSpc>
            </a:pPr>
            <a:r>
              <a:rPr lang="en-US" sz="4242" spc="415">
                <a:solidFill>
                  <a:srgbClr val="FFFBFB"/>
                </a:solidFill>
                <a:latin typeface="DM Sans Bold"/>
              </a:rPr>
              <a:t>01</a:t>
            </a:r>
          </a:p>
        </p:txBody>
      </p:sp>
      <p:sp>
        <p:nvSpPr>
          <p:cNvPr name="TextBox 16" id="16"/>
          <p:cNvSpPr txBox="true"/>
          <p:nvPr/>
        </p:nvSpPr>
        <p:spPr>
          <a:xfrm rot="0">
            <a:off x="6314983" y="2203847"/>
            <a:ext cx="1298351" cy="711778"/>
          </a:xfrm>
          <a:prstGeom prst="rect">
            <a:avLst/>
          </a:prstGeom>
        </p:spPr>
        <p:txBody>
          <a:bodyPr anchor="t" rtlCol="false" tIns="0" lIns="0" bIns="0" rIns="0">
            <a:spAutoFit/>
          </a:bodyPr>
          <a:lstStyle/>
          <a:p>
            <a:pPr algn="ctr">
              <a:lnSpc>
                <a:spcPts val="5854"/>
              </a:lnSpc>
            </a:pPr>
            <a:r>
              <a:rPr lang="en-US" sz="4242" spc="415">
                <a:solidFill>
                  <a:srgbClr val="FFFBFB"/>
                </a:solidFill>
                <a:latin typeface="DM Sans Bold"/>
              </a:rPr>
              <a:t>02</a:t>
            </a:r>
          </a:p>
        </p:txBody>
      </p:sp>
      <p:sp>
        <p:nvSpPr>
          <p:cNvPr name="TextBox 17" id="17"/>
          <p:cNvSpPr txBox="true"/>
          <p:nvPr/>
        </p:nvSpPr>
        <p:spPr>
          <a:xfrm rot="0">
            <a:off x="10721498" y="2208266"/>
            <a:ext cx="1298351" cy="711778"/>
          </a:xfrm>
          <a:prstGeom prst="rect">
            <a:avLst/>
          </a:prstGeom>
        </p:spPr>
        <p:txBody>
          <a:bodyPr anchor="t" rtlCol="false" tIns="0" lIns="0" bIns="0" rIns="0">
            <a:spAutoFit/>
          </a:bodyPr>
          <a:lstStyle/>
          <a:p>
            <a:pPr algn="ctr">
              <a:lnSpc>
                <a:spcPts val="5854"/>
              </a:lnSpc>
            </a:pPr>
            <a:r>
              <a:rPr lang="en-US" sz="4242" spc="415">
                <a:solidFill>
                  <a:srgbClr val="FFFBFB"/>
                </a:solidFill>
                <a:latin typeface="DM Sans Bold"/>
              </a:rPr>
              <a:t>03</a:t>
            </a:r>
          </a:p>
        </p:txBody>
      </p:sp>
      <p:sp>
        <p:nvSpPr>
          <p:cNvPr name="TextBox 18" id="18"/>
          <p:cNvSpPr txBox="true"/>
          <p:nvPr/>
        </p:nvSpPr>
        <p:spPr>
          <a:xfrm rot="0">
            <a:off x="15259213" y="2208266"/>
            <a:ext cx="1298351" cy="711778"/>
          </a:xfrm>
          <a:prstGeom prst="rect">
            <a:avLst/>
          </a:prstGeom>
        </p:spPr>
        <p:txBody>
          <a:bodyPr anchor="t" rtlCol="false" tIns="0" lIns="0" bIns="0" rIns="0">
            <a:spAutoFit/>
          </a:bodyPr>
          <a:lstStyle/>
          <a:p>
            <a:pPr algn="ctr">
              <a:lnSpc>
                <a:spcPts val="5854"/>
              </a:lnSpc>
            </a:pPr>
            <a:r>
              <a:rPr lang="en-US" sz="4242" spc="415">
                <a:solidFill>
                  <a:srgbClr val="FFFBFB"/>
                </a:solidFill>
                <a:latin typeface="DM Sans Bold"/>
              </a:rPr>
              <a:t>04</a:t>
            </a:r>
          </a:p>
        </p:txBody>
      </p:sp>
      <p:sp>
        <p:nvSpPr>
          <p:cNvPr name="TextBox 19" id="19"/>
          <p:cNvSpPr txBox="true"/>
          <p:nvPr/>
        </p:nvSpPr>
        <p:spPr>
          <a:xfrm rot="0">
            <a:off x="9088562" y="3461515"/>
            <a:ext cx="4564222"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NO MULTICOLLINEARITY</a:t>
            </a:r>
          </a:p>
        </p:txBody>
      </p:sp>
      <p:sp>
        <p:nvSpPr>
          <p:cNvPr name="TextBox 20" id="20"/>
          <p:cNvSpPr txBox="true"/>
          <p:nvPr/>
        </p:nvSpPr>
        <p:spPr>
          <a:xfrm rot="0">
            <a:off x="14284280" y="3462969"/>
            <a:ext cx="2975020"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 LINEARITY</a:t>
            </a:r>
          </a:p>
        </p:txBody>
      </p:sp>
      <p:sp>
        <p:nvSpPr>
          <p:cNvPr name="TextBox 21" id="21"/>
          <p:cNvSpPr txBox="true"/>
          <p:nvPr/>
        </p:nvSpPr>
        <p:spPr>
          <a:xfrm rot="0">
            <a:off x="606624" y="8692574"/>
            <a:ext cx="3325140" cy="1048640"/>
          </a:xfrm>
          <a:prstGeom prst="rect">
            <a:avLst/>
          </a:prstGeom>
        </p:spPr>
        <p:txBody>
          <a:bodyPr anchor="t" rtlCol="false" tIns="0" lIns="0" bIns="0" rIns="0">
            <a:spAutoFit/>
          </a:bodyPr>
          <a:lstStyle/>
          <a:p>
            <a:pPr marL="441385" indent="-220692" lvl="1">
              <a:lnSpc>
                <a:spcPts val="2821"/>
              </a:lnSpc>
              <a:buFont typeface="Arial"/>
              <a:buChar char="•"/>
            </a:pPr>
            <a:r>
              <a:rPr lang="en-US" sz="2044" spc="200">
                <a:solidFill>
                  <a:srgbClr val="231F20"/>
                </a:solidFill>
                <a:latin typeface="DM Sans"/>
              </a:rPr>
              <a:t>Mean of Residuals: -0.000000000012, close to zero. </a:t>
            </a:r>
          </a:p>
        </p:txBody>
      </p:sp>
      <p:sp>
        <p:nvSpPr>
          <p:cNvPr name="TextBox 22" id="22"/>
          <p:cNvSpPr txBox="true"/>
          <p:nvPr/>
        </p:nvSpPr>
        <p:spPr>
          <a:xfrm rot="0">
            <a:off x="4906693" y="4384707"/>
            <a:ext cx="3906848" cy="5630165"/>
          </a:xfrm>
          <a:prstGeom prst="rect">
            <a:avLst/>
          </a:prstGeom>
        </p:spPr>
        <p:txBody>
          <a:bodyPr anchor="t" rtlCol="false" tIns="0" lIns="0" bIns="0" rIns="0">
            <a:spAutoFit/>
          </a:bodyPr>
          <a:lstStyle/>
          <a:p>
            <a:pPr>
              <a:lnSpc>
                <a:spcPts val="2821"/>
              </a:lnSpc>
            </a:pPr>
            <a:r>
              <a:rPr lang="en-US" sz="2044" spc="200">
                <a:solidFill>
                  <a:srgbClr val="231F20"/>
                </a:solidFill>
                <a:latin typeface="DM Sans"/>
              </a:rPr>
              <a:t>Goldfeld-Quandt test</a:t>
            </a:r>
          </a:p>
          <a:p>
            <a:pPr marL="441385" indent="-220692" lvl="1">
              <a:lnSpc>
                <a:spcPts val="2821"/>
              </a:lnSpc>
              <a:buFont typeface="Arial"/>
              <a:buChar char="•"/>
            </a:pPr>
            <a:r>
              <a:rPr lang="en-US" sz="2044" spc="200">
                <a:solidFill>
                  <a:srgbClr val="231F20"/>
                </a:solidFill>
                <a:latin typeface="DM Sans Bold"/>
              </a:rPr>
              <a:t>Null hypothesis: </a:t>
            </a:r>
            <a:r>
              <a:rPr lang="en-US" sz="2044" spc="200">
                <a:solidFill>
                  <a:srgbClr val="231F20"/>
                </a:solidFill>
                <a:latin typeface="DM Sans"/>
              </a:rPr>
              <a:t>Residuals are homoscedastic</a:t>
            </a:r>
          </a:p>
          <a:p>
            <a:pPr marL="441385" indent="-220692" lvl="1">
              <a:lnSpc>
                <a:spcPts val="2821"/>
              </a:lnSpc>
              <a:buFont typeface="Arial"/>
              <a:buChar char="•"/>
            </a:pPr>
            <a:r>
              <a:rPr lang="en-US" sz="2044" spc="200">
                <a:solidFill>
                  <a:srgbClr val="231F20"/>
                </a:solidFill>
                <a:latin typeface="DM Sans Bold"/>
              </a:rPr>
              <a:t>Alternate hypothesis: </a:t>
            </a:r>
            <a:r>
              <a:rPr lang="en-US" sz="2044" spc="200">
                <a:solidFill>
                  <a:srgbClr val="231F20"/>
                </a:solidFill>
                <a:latin typeface="DM Sans"/>
              </a:rPr>
              <a:t>Residuals are heteroscedastic</a:t>
            </a:r>
          </a:p>
          <a:p>
            <a:pPr>
              <a:lnSpc>
                <a:spcPts val="2821"/>
              </a:lnSpc>
            </a:pPr>
          </a:p>
          <a:p>
            <a:pPr>
              <a:lnSpc>
                <a:spcPts val="2821"/>
              </a:lnSpc>
            </a:pPr>
            <a:r>
              <a:rPr lang="en-US" sz="2044" spc="200">
                <a:solidFill>
                  <a:srgbClr val="231F20"/>
                </a:solidFill>
                <a:latin typeface="DM Sans Bold"/>
              </a:rPr>
              <a:t>Results:</a:t>
            </a:r>
          </a:p>
          <a:p>
            <a:pPr marL="441385" indent="-220692" lvl="1">
              <a:lnSpc>
                <a:spcPts val="2821"/>
              </a:lnSpc>
              <a:buFont typeface="Arial"/>
              <a:buChar char="•"/>
            </a:pPr>
            <a:r>
              <a:rPr lang="en-US" sz="2044" spc="200">
                <a:solidFill>
                  <a:srgbClr val="231F20"/>
                </a:solidFill>
                <a:latin typeface="DM Sans Bold"/>
              </a:rPr>
              <a:t>F Statistic: </a:t>
            </a:r>
            <a:r>
              <a:rPr lang="en-US" sz="2044" spc="200">
                <a:solidFill>
                  <a:srgbClr val="231F20"/>
                </a:solidFill>
                <a:latin typeface="DM Sans"/>
              </a:rPr>
              <a:t>1.0131</a:t>
            </a:r>
          </a:p>
          <a:p>
            <a:pPr marL="441385" indent="-220692" lvl="1">
              <a:lnSpc>
                <a:spcPts val="2821"/>
              </a:lnSpc>
              <a:buFont typeface="Arial"/>
              <a:buChar char="•"/>
            </a:pPr>
            <a:r>
              <a:rPr lang="en-US" sz="2044" spc="200">
                <a:solidFill>
                  <a:srgbClr val="231F20"/>
                </a:solidFill>
                <a:latin typeface="DM Sans Bold"/>
              </a:rPr>
              <a:t>P-value: </a:t>
            </a:r>
            <a:r>
              <a:rPr lang="en-US" sz="2044" spc="200">
                <a:solidFill>
                  <a:srgbClr val="231F20"/>
                </a:solidFill>
                <a:latin typeface="DM Sans"/>
              </a:rPr>
              <a:t>0.2709</a:t>
            </a:r>
          </a:p>
          <a:p>
            <a:pPr marL="441385" indent="-220692" lvl="1">
              <a:lnSpc>
                <a:spcPts val="2821"/>
              </a:lnSpc>
              <a:buFont typeface="Arial"/>
              <a:buChar char="•"/>
            </a:pPr>
            <a:r>
              <a:rPr lang="en-US" sz="2044" spc="200">
                <a:solidFill>
                  <a:srgbClr val="231F20"/>
                </a:solidFill>
                <a:latin typeface="DM Sans"/>
              </a:rPr>
              <a:t>Since the p-value is&gt; 0.05, we fail to reject the null hypothesis. Hence, residuals are homoscedastic.</a:t>
            </a:r>
          </a:p>
        </p:txBody>
      </p:sp>
      <p:sp>
        <p:nvSpPr>
          <p:cNvPr name="TextBox 23" id="23"/>
          <p:cNvSpPr txBox="true"/>
          <p:nvPr/>
        </p:nvSpPr>
        <p:spPr>
          <a:xfrm rot="0">
            <a:off x="8920696" y="4231862"/>
            <a:ext cx="4043974" cy="696215"/>
          </a:xfrm>
          <a:prstGeom prst="rect">
            <a:avLst/>
          </a:prstGeom>
        </p:spPr>
        <p:txBody>
          <a:bodyPr anchor="t" rtlCol="false" tIns="0" lIns="0" bIns="0" rIns="0">
            <a:spAutoFit/>
          </a:bodyPr>
          <a:lstStyle/>
          <a:p>
            <a:pPr marL="441385" indent="-220692" lvl="1">
              <a:lnSpc>
                <a:spcPts val="2821"/>
              </a:lnSpc>
              <a:buFont typeface="Arial"/>
              <a:buChar char="•"/>
            </a:pPr>
            <a:r>
              <a:rPr lang="en-US" sz="2044" spc="200">
                <a:solidFill>
                  <a:srgbClr val="231F20"/>
                </a:solidFill>
                <a:latin typeface="DM Sans"/>
              </a:rPr>
              <a:t>Variance Inflation Factor (VIF) scores are below 5</a:t>
            </a:r>
          </a:p>
        </p:txBody>
      </p:sp>
      <p:sp>
        <p:nvSpPr>
          <p:cNvPr name="TextBox 24" id="24"/>
          <p:cNvSpPr txBox="true"/>
          <p:nvPr/>
        </p:nvSpPr>
        <p:spPr>
          <a:xfrm rot="0">
            <a:off x="13278995" y="7204107"/>
            <a:ext cx="4676871" cy="2810765"/>
          </a:xfrm>
          <a:prstGeom prst="rect">
            <a:avLst/>
          </a:prstGeom>
        </p:spPr>
        <p:txBody>
          <a:bodyPr anchor="t" rtlCol="false" tIns="0" lIns="0" bIns="0" rIns="0">
            <a:spAutoFit/>
          </a:bodyPr>
          <a:lstStyle/>
          <a:p>
            <a:pPr marL="441385" indent="-220692" lvl="1">
              <a:lnSpc>
                <a:spcPts val="2821"/>
              </a:lnSpc>
              <a:buFont typeface="Arial"/>
              <a:buChar char="•"/>
            </a:pPr>
            <a:r>
              <a:rPr lang="en-US" sz="2044" spc="200">
                <a:solidFill>
                  <a:srgbClr val="231F20"/>
                </a:solidFill>
                <a:latin typeface="DM Sans"/>
              </a:rPr>
              <a:t>Identified non-random distribution pattern, indicating violation of linearity assumption.</a:t>
            </a:r>
          </a:p>
          <a:p>
            <a:pPr marL="441385" indent="-220692" lvl="1">
              <a:lnSpc>
                <a:spcPts val="2821"/>
              </a:lnSpc>
              <a:buFont typeface="Arial"/>
              <a:buChar char="•"/>
            </a:pPr>
            <a:r>
              <a:rPr lang="en-US" sz="2044" spc="200">
                <a:solidFill>
                  <a:srgbClr val="231F20"/>
                </a:solidFill>
                <a:latin typeface="DM Sans Bold"/>
              </a:rPr>
              <a:t>Solution</a:t>
            </a:r>
            <a:r>
              <a:rPr lang="en-US" sz="2044" spc="200">
                <a:solidFill>
                  <a:srgbClr val="231F20"/>
                </a:solidFill>
                <a:latin typeface="DM Sans"/>
              </a:rPr>
              <a:t>: Apply log transformation on the target variable and retrain the model to address this issue.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103209" y="-941467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334" y="1747120"/>
            <a:ext cx="8896026" cy="7741947"/>
          </a:xfrm>
          <a:custGeom>
            <a:avLst/>
            <a:gdLst/>
            <a:ahLst/>
            <a:cxnLst/>
            <a:rect r="r" b="b" t="t" l="l"/>
            <a:pathLst>
              <a:path h="7741947" w="8896026">
                <a:moveTo>
                  <a:pt x="0" y="0"/>
                </a:moveTo>
                <a:lnTo>
                  <a:pt x="8896026" y="0"/>
                </a:lnTo>
                <a:lnTo>
                  <a:pt x="8896026" y="7741947"/>
                </a:lnTo>
                <a:lnTo>
                  <a:pt x="0" y="7741947"/>
                </a:lnTo>
                <a:lnTo>
                  <a:pt x="0" y="0"/>
                </a:lnTo>
                <a:close/>
              </a:path>
            </a:pathLst>
          </a:custGeom>
          <a:blipFill>
            <a:blip r:embed="rId4"/>
            <a:stretch>
              <a:fillRect l="0" t="0" r="0" b="0"/>
            </a:stretch>
          </a:blipFill>
        </p:spPr>
      </p:sp>
      <p:sp>
        <p:nvSpPr>
          <p:cNvPr name="Freeform 4" id="4"/>
          <p:cNvSpPr/>
          <p:nvPr/>
        </p:nvSpPr>
        <p:spPr>
          <a:xfrm flipH="false" flipV="false" rot="0">
            <a:off x="10910755" y="3717224"/>
            <a:ext cx="5388076" cy="3801739"/>
          </a:xfrm>
          <a:custGeom>
            <a:avLst/>
            <a:gdLst/>
            <a:ahLst/>
            <a:cxnLst/>
            <a:rect r="r" b="b" t="t" l="l"/>
            <a:pathLst>
              <a:path h="3801739" w="5388076">
                <a:moveTo>
                  <a:pt x="0" y="0"/>
                </a:moveTo>
                <a:lnTo>
                  <a:pt x="5388077" y="0"/>
                </a:lnTo>
                <a:lnTo>
                  <a:pt x="5388077" y="3801739"/>
                </a:lnTo>
                <a:lnTo>
                  <a:pt x="0" y="3801739"/>
                </a:lnTo>
                <a:lnTo>
                  <a:pt x="0" y="0"/>
                </a:lnTo>
                <a:close/>
              </a:path>
            </a:pathLst>
          </a:custGeom>
          <a:blipFill>
            <a:blip r:embed="rId5"/>
            <a:stretch>
              <a:fillRect l="0" t="0" r="0" b="0"/>
            </a:stretch>
          </a:blipFill>
        </p:spPr>
      </p:sp>
      <p:sp>
        <p:nvSpPr>
          <p:cNvPr name="TextBox 5" id="5"/>
          <p:cNvSpPr txBox="true"/>
          <p:nvPr/>
        </p:nvSpPr>
        <p:spPr>
          <a:xfrm rot="0">
            <a:off x="738334" y="700088"/>
            <a:ext cx="14726411" cy="657225"/>
          </a:xfrm>
          <a:prstGeom prst="rect">
            <a:avLst/>
          </a:prstGeom>
        </p:spPr>
        <p:txBody>
          <a:bodyPr anchor="t" rtlCol="false" tIns="0" lIns="0" bIns="0" rIns="0">
            <a:spAutoFit/>
          </a:bodyPr>
          <a:lstStyle/>
          <a:p>
            <a:pPr algn="l" marL="0" indent="0" lvl="0">
              <a:lnSpc>
                <a:spcPts val="5246"/>
              </a:lnSpc>
              <a:spcBef>
                <a:spcPct val="0"/>
              </a:spcBef>
            </a:pPr>
            <a:r>
              <a:rPr lang="en-US" sz="4371" strike="noStrike" u="none">
                <a:solidFill>
                  <a:srgbClr val="000000"/>
                </a:solidFill>
                <a:latin typeface="Oswald Bold"/>
              </a:rPr>
              <a:t>FINAL MODEL RESULTS (AFTER LOG TRANSFORMATION) </a:t>
            </a:r>
          </a:p>
        </p:txBody>
      </p:sp>
      <p:sp>
        <p:nvSpPr>
          <p:cNvPr name="TextBox 6" id="6"/>
          <p:cNvSpPr txBox="true"/>
          <p:nvPr/>
        </p:nvSpPr>
        <p:spPr>
          <a:xfrm rot="0">
            <a:off x="10474093" y="1689970"/>
            <a:ext cx="6910682" cy="18351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Observations:</a:t>
            </a:r>
          </a:p>
          <a:p>
            <a:pPr marL="539754" indent="-269877" lvl="1">
              <a:lnSpc>
                <a:spcPts val="3500"/>
              </a:lnSpc>
              <a:buFont typeface="Arial"/>
              <a:buChar char="•"/>
            </a:pPr>
            <a:r>
              <a:rPr lang="en-US" sz="2500">
                <a:solidFill>
                  <a:srgbClr val="000000"/>
                </a:solidFill>
                <a:latin typeface="Canva Sans"/>
              </a:rPr>
              <a:t>Residuals exhibit no discernible pattern, confirming satisfaction of the Linearity assumption.</a:t>
            </a:r>
          </a:p>
        </p:txBody>
      </p:sp>
      <p:sp>
        <p:nvSpPr>
          <p:cNvPr name="TextBox 7" id="7"/>
          <p:cNvSpPr txBox="true"/>
          <p:nvPr/>
        </p:nvSpPr>
        <p:spPr>
          <a:xfrm rot="0">
            <a:off x="10636651" y="7803193"/>
            <a:ext cx="6910682" cy="1746249"/>
          </a:xfrm>
          <a:prstGeom prst="rect">
            <a:avLst/>
          </a:prstGeom>
        </p:spPr>
        <p:txBody>
          <a:bodyPr anchor="t" rtlCol="false" tIns="0" lIns="0" bIns="0" rIns="0">
            <a:spAutoFit/>
          </a:bodyPr>
          <a:lstStyle/>
          <a:p>
            <a:pPr marL="539754" indent="-269877" lvl="1">
              <a:lnSpc>
                <a:spcPts val="3500"/>
              </a:lnSpc>
              <a:buFont typeface="Arial"/>
              <a:buChar char="•"/>
            </a:pPr>
            <a:r>
              <a:rPr lang="en-US" sz="2500">
                <a:solidFill>
                  <a:srgbClr val="000000"/>
                </a:solidFill>
                <a:latin typeface="Canva Sans"/>
              </a:rPr>
              <a:t>All assumptions of the linear regression model are satisfied  </a:t>
            </a:r>
          </a:p>
          <a:p>
            <a:pPr marL="539754" indent="-269877" lvl="1">
              <a:lnSpc>
                <a:spcPts val="3500"/>
              </a:lnSpc>
              <a:buFont typeface="Arial"/>
              <a:buChar char="•"/>
            </a:pPr>
            <a:r>
              <a:rPr lang="en-US" sz="2500">
                <a:solidFill>
                  <a:srgbClr val="000000"/>
                </a:solidFill>
                <a:latin typeface="Canva Sans"/>
              </a:rPr>
              <a:t>Model performance has improved, with R-squared increasing from </a:t>
            </a:r>
            <a:r>
              <a:rPr lang="en-US" sz="2500">
                <a:solidFill>
                  <a:srgbClr val="000000"/>
                </a:solidFill>
                <a:latin typeface="Canva Sans Bold"/>
              </a:rPr>
              <a:t>0.57</a:t>
            </a:r>
            <a:r>
              <a:rPr lang="en-US" sz="2500">
                <a:solidFill>
                  <a:srgbClr val="000000"/>
                </a:solidFill>
                <a:latin typeface="Canva Sans"/>
              </a:rPr>
              <a:t> to </a:t>
            </a:r>
            <a:r>
              <a:rPr lang="en-US" sz="2500">
                <a:solidFill>
                  <a:srgbClr val="000000"/>
                </a:solidFill>
                <a:latin typeface="Canva Sans Bold"/>
              </a:rPr>
              <a:t>0.60</a:t>
            </a:r>
            <a:r>
              <a:rPr lang="en-US" sz="2500">
                <a:solidFill>
                  <a:srgbClr val="000000"/>
                </a:solidFill>
                <a:latin typeface="Canva Sans"/>
              </a:rPr>
              <a: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050036" y="1648089"/>
            <a:ext cx="1335424" cy="2028959"/>
          </a:xfrm>
          <a:custGeom>
            <a:avLst/>
            <a:gdLst/>
            <a:ahLst/>
            <a:cxnLst/>
            <a:rect r="r" b="b" t="t" l="l"/>
            <a:pathLst>
              <a:path h="2028959" w="1335424">
                <a:moveTo>
                  <a:pt x="0" y="0"/>
                </a:moveTo>
                <a:lnTo>
                  <a:pt x="1335424" y="0"/>
                </a:lnTo>
                <a:lnTo>
                  <a:pt x="1335424" y="2028960"/>
                </a:lnTo>
                <a:lnTo>
                  <a:pt x="0" y="2028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6417764" y="5284784"/>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693399" y="4047750"/>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467207" y="3797209"/>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703975" y="1894446"/>
            <a:ext cx="2027545" cy="930983"/>
          </a:xfrm>
          <a:prstGeom prst="rect">
            <a:avLst/>
          </a:prstGeom>
        </p:spPr>
        <p:txBody>
          <a:bodyPr anchor="t" rtlCol="false" tIns="0" lIns="0" bIns="0" rIns="0">
            <a:spAutoFit/>
          </a:bodyPr>
          <a:lstStyle/>
          <a:p>
            <a:pPr algn="ctr">
              <a:lnSpc>
                <a:spcPts val="7623"/>
              </a:lnSpc>
            </a:pPr>
            <a:r>
              <a:rPr lang="en-US" sz="5524" spc="541">
                <a:solidFill>
                  <a:srgbClr val="FFFBFB"/>
                </a:solidFill>
                <a:latin typeface="DM Sans Bold"/>
              </a:rPr>
              <a:t>01</a:t>
            </a:r>
          </a:p>
        </p:txBody>
      </p:sp>
      <p:sp>
        <p:nvSpPr>
          <p:cNvPr name="TextBox 10" id="10"/>
          <p:cNvSpPr txBox="true"/>
          <p:nvPr/>
        </p:nvSpPr>
        <p:spPr>
          <a:xfrm rot="0">
            <a:off x="1793216" y="4429615"/>
            <a:ext cx="3467055"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R-SQUARED</a:t>
            </a:r>
          </a:p>
        </p:txBody>
      </p:sp>
      <p:sp>
        <p:nvSpPr>
          <p:cNvPr name="Freeform 11" id="11"/>
          <p:cNvSpPr/>
          <p:nvPr/>
        </p:nvSpPr>
        <p:spPr>
          <a:xfrm flipH="false" flipV="false" rot="0">
            <a:off x="8580146" y="1648089"/>
            <a:ext cx="1335424" cy="2028959"/>
          </a:xfrm>
          <a:custGeom>
            <a:avLst/>
            <a:gdLst/>
            <a:ahLst/>
            <a:cxnLst/>
            <a:rect r="r" b="b" t="t" l="l"/>
            <a:pathLst>
              <a:path h="2028959" w="1335424">
                <a:moveTo>
                  <a:pt x="0" y="0"/>
                </a:moveTo>
                <a:lnTo>
                  <a:pt x="1335424" y="0"/>
                </a:lnTo>
                <a:lnTo>
                  <a:pt x="1335424" y="2028960"/>
                </a:lnTo>
                <a:lnTo>
                  <a:pt x="0" y="2028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8997317" y="3886599"/>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4163987" y="1648089"/>
            <a:ext cx="1335424" cy="2028959"/>
          </a:xfrm>
          <a:custGeom>
            <a:avLst/>
            <a:gdLst/>
            <a:ahLst/>
            <a:cxnLst/>
            <a:rect r="r" b="b" t="t" l="l"/>
            <a:pathLst>
              <a:path h="2028959" w="1335424">
                <a:moveTo>
                  <a:pt x="0" y="0"/>
                </a:moveTo>
                <a:lnTo>
                  <a:pt x="1335425" y="0"/>
                </a:lnTo>
                <a:lnTo>
                  <a:pt x="1335425" y="2028960"/>
                </a:lnTo>
                <a:lnTo>
                  <a:pt x="0" y="2028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10799999">
            <a:off x="-6077859" y="-8485526"/>
            <a:ext cx="9604602" cy="13409566"/>
          </a:xfrm>
          <a:custGeom>
            <a:avLst/>
            <a:gdLst/>
            <a:ahLst/>
            <a:cxnLst/>
            <a:rect r="r" b="b" t="t" l="l"/>
            <a:pathLst>
              <a:path h="13409566" w="9604602">
                <a:moveTo>
                  <a:pt x="0" y="0"/>
                </a:moveTo>
                <a:lnTo>
                  <a:pt x="9604602" y="0"/>
                </a:lnTo>
                <a:lnTo>
                  <a:pt x="9604602" y="13409566"/>
                </a:lnTo>
                <a:lnTo>
                  <a:pt x="0" y="134095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4581159" y="3886599"/>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483352" y="7955668"/>
            <a:ext cx="4969875" cy="620165"/>
            <a:chOff x="0" y="0"/>
            <a:chExt cx="1308938" cy="163336"/>
          </a:xfrm>
        </p:grpSpPr>
        <p:sp>
          <p:nvSpPr>
            <p:cNvPr name="Freeform 21" id="21"/>
            <p:cNvSpPr/>
            <p:nvPr/>
          </p:nvSpPr>
          <p:spPr>
            <a:xfrm flipH="false" flipV="false" rot="0">
              <a:off x="0" y="0"/>
              <a:ext cx="1308938" cy="163336"/>
            </a:xfrm>
            <a:custGeom>
              <a:avLst/>
              <a:gdLst/>
              <a:ahLst/>
              <a:cxnLst/>
              <a:rect r="r" b="b" t="t" l="l"/>
              <a:pathLst>
                <a:path h="163336" w="1308938">
                  <a:moveTo>
                    <a:pt x="0" y="0"/>
                  </a:moveTo>
                  <a:lnTo>
                    <a:pt x="1308938" y="0"/>
                  </a:lnTo>
                  <a:lnTo>
                    <a:pt x="1308938" y="163336"/>
                  </a:lnTo>
                  <a:lnTo>
                    <a:pt x="0" y="163336"/>
                  </a:lnTo>
                  <a:close/>
                </a:path>
              </a:pathLst>
            </a:custGeom>
            <a:solidFill>
              <a:srgbClr val="FFFFFF"/>
            </a:solidFill>
          </p:spPr>
        </p:sp>
        <p:sp>
          <p:nvSpPr>
            <p:cNvPr name="TextBox 22" id="22"/>
            <p:cNvSpPr txBox="true"/>
            <p:nvPr/>
          </p:nvSpPr>
          <p:spPr>
            <a:xfrm>
              <a:off x="0" y="-38100"/>
              <a:ext cx="1308938" cy="201436"/>
            </a:xfrm>
            <a:prstGeom prst="rect">
              <a:avLst/>
            </a:prstGeom>
          </p:spPr>
          <p:txBody>
            <a:bodyPr anchor="ctr" rtlCol="false" tIns="50800" lIns="50800" bIns="50800" rIns="50800"/>
            <a:lstStyle/>
            <a:p>
              <a:pPr algn="ctr" marL="0" indent="0" lvl="0">
                <a:lnSpc>
                  <a:spcPts val="3562"/>
                </a:lnSpc>
                <a:spcBef>
                  <a:spcPct val="0"/>
                </a:spcBef>
              </a:pPr>
              <a:r>
                <a:rPr lang="en-US" sz="2581" spc="25">
                  <a:solidFill>
                    <a:srgbClr val="000000"/>
                  </a:solidFill>
                  <a:latin typeface="DM Sans Bold"/>
                </a:rPr>
                <a:t>CROSS-VALIDATION SCORES</a:t>
              </a:r>
              <a:r>
                <a:rPr lang="en-US" sz="2581" spc="25">
                  <a:solidFill>
                    <a:srgbClr val="000000"/>
                  </a:solidFill>
                  <a:latin typeface="DM Sans Bold"/>
                </a:rPr>
                <a:t> </a:t>
              </a:r>
            </a:p>
          </p:txBody>
        </p:sp>
      </p:grpSp>
      <p:sp>
        <p:nvSpPr>
          <p:cNvPr name="TextBox 23" id="23"/>
          <p:cNvSpPr txBox="true"/>
          <p:nvPr/>
        </p:nvSpPr>
        <p:spPr>
          <a:xfrm rot="0">
            <a:off x="8234085" y="1894446"/>
            <a:ext cx="2027545" cy="930983"/>
          </a:xfrm>
          <a:prstGeom prst="rect">
            <a:avLst/>
          </a:prstGeom>
        </p:spPr>
        <p:txBody>
          <a:bodyPr anchor="t" rtlCol="false" tIns="0" lIns="0" bIns="0" rIns="0">
            <a:spAutoFit/>
          </a:bodyPr>
          <a:lstStyle/>
          <a:p>
            <a:pPr algn="ctr">
              <a:lnSpc>
                <a:spcPts val="7623"/>
              </a:lnSpc>
            </a:pPr>
            <a:r>
              <a:rPr lang="en-US" sz="5524" spc="541">
                <a:solidFill>
                  <a:srgbClr val="FFFBFB"/>
                </a:solidFill>
                <a:latin typeface="DM Sans Bold"/>
              </a:rPr>
              <a:t>02</a:t>
            </a:r>
          </a:p>
        </p:txBody>
      </p:sp>
      <p:sp>
        <p:nvSpPr>
          <p:cNvPr name="TextBox 24" id="24"/>
          <p:cNvSpPr txBox="true"/>
          <p:nvPr/>
        </p:nvSpPr>
        <p:spPr>
          <a:xfrm rot="0">
            <a:off x="13817927" y="1894446"/>
            <a:ext cx="2027545" cy="930983"/>
          </a:xfrm>
          <a:prstGeom prst="rect">
            <a:avLst/>
          </a:prstGeom>
        </p:spPr>
        <p:txBody>
          <a:bodyPr anchor="t" rtlCol="false" tIns="0" lIns="0" bIns="0" rIns="0">
            <a:spAutoFit/>
          </a:bodyPr>
          <a:lstStyle/>
          <a:p>
            <a:pPr algn="ctr">
              <a:lnSpc>
                <a:spcPts val="7623"/>
              </a:lnSpc>
            </a:pPr>
            <a:r>
              <a:rPr lang="en-US" sz="5524" spc="541">
                <a:solidFill>
                  <a:srgbClr val="FFFBFB"/>
                </a:solidFill>
                <a:latin typeface="DM Sans Bold"/>
              </a:rPr>
              <a:t>03</a:t>
            </a:r>
          </a:p>
        </p:txBody>
      </p:sp>
      <p:sp>
        <p:nvSpPr>
          <p:cNvPr name="TextBox 25" id="25"/>
          <p:cNvSpPr txBox="true"/>
          <p:nvPr/>
        </p:nvSpPr>
        <p:spPr>
          <a:xfrm rot="0">
            <a:off x="6184267" y="4395880"/>
            <a:ext cx="5626101"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MEAN SQUARE ERROR</a:t>
            </a:r>
          </a:p>
        </p:txBody>
      </p:sp>
      <p:sp>
        <p:nvSpPr>
          <p:cNvPr name="TextBox 26" id="26"/>
          <p:cNvSpPr txBox="true"/>
          <p:nvPr/>
        </p:nvSpPr>
        <p:spPr>
          <a:xfrm rot="0">
            <a:off x="2335030" y="381623"/>
            <a:ext cx="13617940" cy="914041"/>
          </a:xfrm>
          <a:prstGeom prst="rect">
            <a:avLst/>
          </a:prstGeom>
        </p:spPr>
        <p:txBody>
          <a:bodyPr anchor="t" rtlCol="false" tIns="0" lIns="0" bIns="0" rIns="0">
            <a:spAutoFit/>
          </a:bodyPr>
          <a:lstStyle/>
          <a:p>
            <a:pPr algn="ctr" marL="0" indent="0" lvl="0">
              <a:lnSpc>
                <a:spcPts val="7496"/>
              </a:lnSpc>
              <a:spcBef>
                <a:spcPct val="0"/>
              </a:spcBef>
            </a:pPr>
            <a:r>
              <a:rPr lang="en-US" sz="5432" spc="532">
                <a:solidFill>
                  <a:srgbClr val="231F20"/>
                </a:solidFill>
                <a:latin typeface="Oswald Bold"/>
              </a:rPr>
              <a:t>EVALUATION METRICS</a:t>
            </a:r>
          </a:p>
        </p:txBody>
      </p:sp>
      <p:sp>
        <p:nvSpPr>
          <p:cNvPr name="TextBox 27" id="27"/>
          <p:cNvSpPr txBox="true"/>
          <p:nvPr/>
        </p:nvSpPr>
        <p:spPr>
          <a:xfrm rot="0">
            <a:off x="1302164" y="4885940"/>
            <a:ext cx="5053624" cy="1934844"/>
          </a:xfrm>
          <a:prstGeom prst="rect">
            <a:avLst/>
          </a:prstGeom>
        </p:spPr>
        <p:txBody>
          <a:bodyPr anchor="t" rtlCol="false" tIns="0" lIns="0" bIns="0" rIns="0">
            <a:spAutoFit/>
          </a:bodyPr>
          <a:lstStyle/>
          <a:p>
            <a:pPr marL="474986" indent="-237493" lvl="1">
              <a:lnSpc>
                <a:spcPts val="3080"/>
              </a:lnSpc>
              <a:buFont typeface="Arial"/>
              <a:buChar char="•"/>
            </a:pPr>
            <a:r>
              <a:rPr lang="en-US" sz="2200">
                <a:solidFill>
                  <a:srgbClr val="000000"/>
                </a:solidFill>
                <a:latin typeface="Canva Sans"/>
              </a:rPr>
              <a:t>Our model achieves an R-squared value of 0.5970, indicating that approx. </a:t>
            </a:r>
            <a:r>
              <a:rPr lang="en-US" sz="2200">
                <a:solidFill>
                  <a:srgbClr val="000000"/>
                </a:solidFill>
                <a:latin typeface="Canva Sans Bold"/>
              </a:rPr>
              <a:t>60%</a:t>
            </a:r>
            <a:r>
              <a:rPr lang="en-US" sz="2200">
                <a:solidFill>
                  <a:srgbClr val="000000"/>
                </a:solidFill>
                <a:latin typeface="Canva Sans"/>
              </a:rPr>
              <a:t> of the variance in the Salary is explained by the independent variables.</a:t>
            </a:r>
          </a:p>
        </p:txBody>
      </p:sp>
      <p:sp>
        <p:nvSpPr>
          <p:cNvPr name="TextBox 28" id="28"/>
          <p:cNvSpPr txBox="true"/>
          <p:nvPr/>
        </p:nvSpPr>
        <p:spPr>
          <a:xfrm rot="0">
            <a:off x="11810368" y="4395880"/>
            <a:ext cx="5626101"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ROOT MEAN SQUARE ERROR</a:t>
            </a:r>
          </a:p>
        </p:txBody>
      </p:sp>
      <p:sp>
        <p:nvSpPr>
          <p:cNvPr name="TextBox 29" id="29"/>
          <p:cNvSpPr txBox="true"/>
          <p:nvPr/>
        </p:nvSpPr>
        <p:spPr>
          <a:xfrm rot="0">
            <a:off x="6677363" y="4885940"/>
            <a:ext cx="5140990" cy="1934844"/>
          </a:xfrm>
          <a:prstGeom prst="rect">
            <a:avLst/>
          </a:prstGeom>
        </p:spPr>
        <p:txBody>
          <a:bodyPr anchor="t" rtlCol="false" tIns="0" lIns="0" bIns="0" rIns="0">
            <a:spAutoFit/>
          </a:bodyPr>
          <a:lstStyle/>
          <a:p>
            <a:pPr marL="474986" indent="-237493" lvl="1">
              <a:lnSpc>
                <a:spcPts val="3080"/>
              </a:lnSpc>
              <a:buFont typeface="Arial"/>
              <a:buChar char="•"/>
            </a:pPr>
            <a:r>
              <a:rPr lang="en-US" sz="2200">
                <a:solidFill>
                  <a:srgbClr val="000000"/>
                </a:solidFill>
                <a:latin typeface="Canva Sans"/>
              </a:rPr>
              <a:t>Our model’s MSE is 0.0369, suggesting that, on average, the squared difference between predicted and actual values is approx. </a:t>
            </a:r>
            <a:r>
              <a:rPr lang="en-US" sz="2200">
                <a:solidFill>
                  <a:srgbClr val="000000"/>
                </a:solidFill>
                <a:latin typeface="Canva Sans Bold"/>
              </a:rPr>
              <a:t>0.037</a:t>
            </a:r>
            <a:r>
              <a:rPr lang="en-US" sz="2200">
                <a:solidFill>
                  <a:srgbClr val="000000"/>
                </a:solidFill>
                <a:latin typeface="Canva Sans"/>
              </a:rPr>
              <a:t>. </a:t>
            </a:r>
          </a:p>
        </p:txBody>
      </p:sp>
      <p:sp>
        <p:nvSpPr>
          <p:cNvPr name="TextBox 30" id="30"/>
          <p:cNvSpPr txBox="true"/>
          <p:nvPr/>
        </p:nvSpPr>
        <p:spPr>
          <a:xfrm rot="0">
            <a:off x="11810368" y="4885940"/>
            <a:ext cx="5415509" cy="1934844"/>
          </a:xfrm>
          <a:prstGeom prst="rect">
            <a:avLst/>
          </a:prstGeom>
        </p:spPr>
        <p:txBody>
          <a:bodyPr anchor="t" rtlCol="false" tIns="0" lIns="0" bIns="0" rIns="0">
            <a:spAutoFit/>
          </a:bodyPr>
          <a:lstStyle/>
          <a:p>
            <a:pPr marL="474986" indent="-237493" lvl="1">
              <a:lnSpc>
                <a:spcPts val="3080"/>
              </a:lnSpc>
              <a:buFont typeface="Arial"/>
              <a:buChar char="•"/>
            </a:pPr>
            <a:r>
              <a:rPr lang="en-US" sz="2200">
                <a:solidFill>
                  <a:srgbClr val="000000"/>
                </a:solidFill>
                <a:latin typeface="Canva Sans"/>
              </a:rPr>
              <a:t>Our model’s RMSE is approx. </a:t>
            </a:r>
            <a:r>
              <a:rPr lang="en-US" sz="2200">
                <a:solidFill>
                  <a:srgbClr val="000000"/>
                </a:solidFill>
                <a:latin typeface="Canva Sans Bold"/>
              </a:rPr>
              <a:t>0.1923 </a:t>
            </a:r>
            <a:r>
              <a:rPr lang="en-US" sz="2200">
                <a:solidFill>
                  <a:srgbClr val="000000"/>
                </a:solidFill>
                <a:latin typeface="Canva Sans"/>
              </a:rPr>
              <a:t>indicates minimal differences b/w predicted and actual salaries, reflecting a high level of prediction accuracy. </a:t>
            </a:r>
          </a:p>
        </p:txBody>
      </p:sp>
      <p:grpSp>
        <p:nvGrpSpPr>
          <p:cNvPr name="Group 31" id="31"/>
          <p:cNvGrpSpPr/>
          <p:nvPr/>
        </p:nvGrpSpPr>
        <p:grpSpPr>
          <a:xfrm rot="0">
            <a:off x="8234085" y="7517478"/>
            <a:ext cx="2631231" cy="620165"/>
            <a:chOff x="0" y="0"/>
            <a:chExt cx="692999" cy="163336"/>
          </a:xfrm>
        </p:grpSpPr>
        <p:sp>
          <p:nvSpPr>
            <p:cNvPr name="Freeform 32" id="32"/>
            <p:cNvSpPr/>
            <p:nvPr/>
          </p:nvSpPr>
          <p:spPr>
            <a:xfrm flipH="false" flipV="false" rot="0">
              <a:off x="0" y="0"/>
              <a:ext cx="692999" cy="163336"/>
            </a:xfrm>
            <a:custGeom>
              <a:avLst/>
              <a:gdLst/>
              <a:ahLst/>
              <a:cxnLst/>
              <a:rect r="r" b="b" t="t" l="l"/>
              <a:pathLst>
                <a:path h="163336" w="692999">
                  <a:moveTo>
                    <a:pt x="0" y="0"/>
                  </a:moveTo>
                  <a:lnTo>
                    <a:pt x="692999" y="0"/>
                  </a:lnTo>
                  <a:lnTo>
                    <a:pt x="692999" y="163336"/>
                  </a:lnTo>
                  <a:lnTo>
                    <a:pt x="0" y="163336"/>
                  </a:lnTo>
                  <a:close/>
                </a:path>
              </a:pathLst>
            </a:custGeom>
            <a:solidFill>
              <a:srgbClr val="1A1A1A"/>
            </a:solidFill>
          </p:spPr>
        </p:sp>
        <p:sp>
          <p:nvSpPr>
            <p:cNvPr name="TextBox 33" id="33"/>
            <p:cNvSpPr txBox="true"/>
            <p:nvPr/>
          </p:nvSpPr>
          <p:spPr>
            <a:xfrm>
              <a:off x="0" y="-47625"/>
              <a:ext cx="692999" cy="210961"/>
            </a:xfrm>
            <a:prstGeom prst="rect">
              <a:avLst/>
            </a:prstGeom>
          </p:spPr>
          <p:txBody>
            <a:bodyPr anchor="ctr" rtlCol="false" tIns="50800" lIns="50800" bIns="50800" rIns="50800"/>
            <a:lstStyle/>
            <a:p>
              <a:pPr algn="ctr" marL="0" indent="0" lvl="0">
                <a:lnSpc>
                  <a:spcPts val="3035"/>
                </a:lnSpc>
                <a:spcBef>
                  <a:spcPct val="0"/>
                </a:spcBef>
              </a:pPr>
              <a:r>
                <a:rPr lang="en-US" sz="2199" spc="21">
                  <a:solidFill>
                    <a:srgbClr val="FFFFFF"/>
                  </a:solidFill>
                  <a:latin typeface="DM Sans Bold"/>
                </a:rPr>
                <a:t>R-Squared: 0.596 </a:t>
              </a:r>
            </a:p>
          </p:txBody>
        </p:sp>
      </p:grpSp>
      <p:grpSp>
        <p:nvGrpSpPr>
          <p:cNvPr name="Group 34" id="34"/>
          <p:cNvGrpSpPr/>
          <p:nvPr/>
        </p:nvGrpSpPr>
        <p:grpSpPr>
          <a:xfrm rot="0">
            <a:off x="8234085" y="8306242"/>
            <a:ext cx="2631231" cy="620165"/>
            <a:chOff x="0" y="0"/>
            <a:chExt cx="692999" cy="163336"/>
          </a:xfrm>
        </p:grpSpPr>
        <p:sp>
          <p:nvSpPr>
            <p:cNvPr name="Freeform 35" id="35"/>
            <p:cNvSpPr/>
            <p:nvPr/>
          </p:nvSpPr>
          <p:spPr>
            <a:xfrm flipH="false" flipV="false" rot="0">
              <a:off x="0" y="0"/>
              <a:ext cx="692999" cy="163336"/>
            </a:xfrm>
            <a:custGeom>
              <a:avLst/>
              <a:gdLst/>
              <a:ahLst/>
              <a:cxnLst/>
              <a:rect r="r" b="b" t="t" l="l"/>
              <a:pathLst>
                <a:path h="163336" w="692999">
                  <a:moveTo>
                    <a:pt x="0" y="0"/>
                  </a:moveTo>
                  <a:lnTo>
                    <a:pt x="692999" y="0"/>
                  </a:lnTo>
                  <a:lnTo>
                    <a:pt x="692999" y="163336"/>
                  </a:lnTo>
                  <a:lnTo>
                    <a:pt x="0" y="163336"/>
                  </a:lnTo>
                  <a:close/>
                </a:path>
              </a:pathLst>
            </a:custGeom>
            <a:solidFill>
              <a:srgbClr val="1A1A1A"/>
            </a:solidFill>
          </p:spPr>
        </p:sp>
        <p:sp>
          <p:nvSpPr>
            <p:cNvPr name="TextBox 36" id="36"/>
            <p:cNvSpPr txBox="true"/>
            <p:nvPr/>
          </p:nvSpPr>
          <p:spPr>
            <a:xfrm>
              <a:off x="0" y="-47625"/>
              <a:ext cx="692999" cy="210961"/>
            </a:xfrm>
            <a:prstGeom prst="rect">
              <a:avLst/>
            </a:prstGeom>
          </p:spPr>
          <p:txBody>
            <a:bodyPr anchor="ctr" rtlCol="false" tIns="50800" lIns="50800" bIns="50800" rIns="50800"/>
            <a:lstStyle/>
            <a:p>
              <a:pPr algn="ctr" marL="0" indent="0" lvl="0">
                <a:lnSpc>
                  <a:spcPts val="3035"/>
                </a:lnSpc>
                <a:spcBef>
                  <a:spcPct val="0"/>
                </a:spcBef>
              </a:pPr>
              <a:r>
                <a:rPr lang="en-US" sz="2199" spc="21">
                  <a:solidFill>
                    <a:srgbClr val="FFFFFF"/>
                  </a:solidFill>
                  <a:latin typeface="DM Sans Bold"/>
                </a:rPr>
                <a:t>MSE: 0.037 </a:t>
              </a:r>
            </a:p>
          </p:txBody>
        </p:sp>
      </p:grpSp>
      <p:grpSp>
        <p:nvGrpSpPr>
          <p:cNvPr name="Group 37" id="37"/>
          <p:cNvGrpSpPr/>
          <p:nvPr/>
        </p:nvGrpSpPr>
        <p:grpSpPr>
          <a:xfrm rot="0">
            <a:off x="11262270" y="7164213"/>
            <a:ext cx="5111314" cy="2427081"/>
            <a:chOff x="0" y="0"/>
            <a:chExt cx="1874735" cy="890208"/>
          </a:xfrm>
        </p:grpSpPr>
        <p:sp>
          <p:nvSpPr>
            <p:cNvPr name="Freeform 38" id="38"/>
            <p:cNvSpPr/>
            <p:nvPr/>
          </p:nvSpPr>
          <p:spPr>
            <a:xfrm flipH="false" flipV="false" rot="0">
              <a:off x="0" y="0"/>
              <a:ext cx="1874735" cy="890208"/>
            </a:xfrm>
            <a:custGeom>
              <a:avLst/>
              <a:gdLst/>
              <a:ahLst/>
              <a:cxnLst/>
              <a:rect r="r" b="b" t="t" l="l"/>
              <a:pathLst>
                <a:path h="890208" w="1874735">
                  <a:moveTo>
                    <a:pt x="46955" y="0"/>
                  </a:moveTo>
                  <a:lnTo>
                    <a:pt x="1827780" y="0"/>
                  </a:lnTo>
                  <a:cubicBezTo>
                    <a:pt x="1840234" y="0"/>
                    <a:pt x="1852177" y="4947"/>
                    <a:pt x="1860982" y="13753"/>
                  </a:cubicBezTo>
                  <a:cubicBezTo>
                    <a:pt x="1869788" y="22558"/>
                    <a:pt x="1874735" y="34501"/>
                    <a:pt x="1874735" y="46955"/>
                  </a:cubicBezTo>
                  <a:lnTo>
                    <a:pt x="1874735" y="843253"/>
                  </a:lnTo>
                  <a:cubicBezTo>
                    <a:pt x="1874735" y="855707"/>
                    <a:pt x="1869788" y="867650"/>
                    <a:pt x="1860982" y="876455"/>
                  </a:cubicBezTo>
                  <a:cubicBezTo>
                    <a:pt x="1852177" y="885261"/>
                    <a:pt x="1840234" y="890208"/>
                    <a:pt x="1827780" y="890208"/>
                  </a:cubicBezTo>
                  <a:lnTo>
                    <a:pt x="46955" y="890208"/>
                  </a:lnTo>
                  <a:cubicBezTo>
                    <a:pt x="34501" y="890208"/>
                    <a:pt x="22558" y="885261"/>
                    <a:pt x="13753" y="876455"/>
                  </a:cubicBezTo>
                  <a:cubicBezTo>
                    <a:pt x="4947" y="867650"/>
                    <a:pt x="0" y="855707"/>
                    <a:pt x="0" y="843253"/>
                  </a:cubicBezTo>
                  <a:lnTo>
                    <a:pt x="0" y="46955"/>
                  </a:lnTo>
                  <a:cubicBezTo>
                    <a:pt x="0" y="34501"/>
                    <a:pt x="4947" y="22558"/>
                    <a:pt x="13753" y="13753"/>
                  </a:cubicBezTo>
                  <a:cubicBezTo>
                    <a:pt x="22558" y="4947"/>
                    <a:pt x="34501" y="0"/>
                    <a:pt x="46955" y="0"/>
                  </a:cubicBezTo>
                  <a:close/>
                </a:path>
              </a:pathLst>
            </a:custGeom>
            <a:solidFill>
              <a:srgbClr val="FFFFFF">
                <a:alpha val="98824"/>
              </a:srgbClr>
            </a:solidFill>
          </p:spPr>
        </p:sp>
        <p:sp>
          <p:nvSpPr>
            <p:cNvPr name="TextBox 39" id="39"/>
            <p:cNvSpPr txBox="true"/>
            <p:nvPr/>
          </p:nvSpPr>
          <p:spPr>
            <a:xfrm>
              <a:off x="0" y="-19050"/>
              <a:ext cx="1874735" cy="909258"/>
            </a:xfrm>
            <a:prstGeom prst="rect">
              <a:avLst/>
            </a:prstGeom>
          </p:spPr>
          <p:txBody>
            <a:bodyPr anchor="ctr" rtlCol="false" tIns="50800" lIns="50800" bIns="50800" rIns="50800"/>
            <a:lstStyle/>
            <a:p>
              <a:pPr algn="ctr">
                <a:lnSpc>
                  <a:spcPts val="2859"/>
                </a:lnSpc>
              </a:pPr>
            </a:p>
          </p:txBody>
        </p:sp>
      </p:grpSp>
      <p:sp>
        <p:nvSpPr>
          <p:cNvPr name="TextBox 40" id="40"/>
          <p:cNvSpPr txBox="true"/>
          <p:nvPr/>
        </p:nvSpPr>
        <p:spPr>
          <a:xfrm rot="0">
            <a:off x="11390558" y="7210771"/>
            <a:ext cx="4983026" cy="2325369"/>
          </a:xfrm>
          <a:prstGeom prst="rect">
            <a:avLst/>
          </a:prstGeom>
        </p:spPr>
        <p:txBody>
          <a:bodyPr anchor="t" rtlCol="false" tIns="0" lIns="0" bIns="0" rIns="0">
            <a:spAutoFit/>
          </a:bodyPr>
          <a:lstStyle/>
          <a:p>
            <a:pPr>
              <a:lnSpc>
                <a:spcPts val="3080"/>
              </a:lnSpc>
            </a:pPr>
            <a:r>
              <a:rPr lang="en-US" sz="2200">
                <a:solidFill>
                  <a:srgbClr val="000000"/>
                </a:solidFill>
                <a:latin typeface="Canva Sans Bold"/>
              </a:rPr>
              <a:t>Model Fitness:</a:t>
            </a:r>
          </a:p>
          <a:p>
            <a:pPr marL="474986" indent="-237493" lvl="1">
              <a:lnSpc>
                <a:spcPts val="3080"/>
              </a:lnSpc>
              <a:buFont typeface="Arial"/>
              <a:buChar char="•"/>
            </a:pPr>
            <a:r>
              <a:rPr lang="en-US" sz="2200">
                <a:solidFill>
                  <a:srgbClr val="000000"/>
                </a:solidFill>
                <a:latin typeface="Canva Sans"/>
              </a:rPr>
              <a:t>Cross-validation scores closely match training dataset metrics, suggesting that our model is well-fitted with generalized performance.</a:t>
            </a:r>
          </a:p>
        </p:txBody>
      </p:sp>
      <p:sp>
        <p:nvSpPr>
          <p:cNvPr name="Freeform 41" id="41"/>
          <p:cNvSpPr/>
          <p:nvPr/>
        </p:nvSpPr>
        <p:spPr>
          <a:xfrm flipH="false" flipV="false" rot="0">
            <a:off x="6683255" y="7827495"/>
            <a:ext cx="1150780" cy="876511"/>
          </a:xfrm>
          <a:custGeom>
            <a:avLst/>
            <a:gdLst/>
            <a:ahLst/>
            <a:cxnLst/>
            <a:rect r="r" b="b" t="t" l="l"/>
            <a:pathLst>
              <a:path h="876511" w="1150780">
                <a:moveTo>
                  <a:pt x="0" y="0"/>
                </a:moveTo>
                <a:lnTo>
                  <a:pt x="1150780" y="0"/>
                </a:lnTo>
                <a:lnTo>
                  <a:pt x="1150780" y="876510"/>
                </a:lnTo>
                <a:lnTo>
                  <a:pt x="0" y="8765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881854" y="-3932305"/>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1997764"/>
            <a:ext cx="3928642" cy="636748"/>
            <a:chOff x="0" y="0"/>
            <a:chExt cx="1034704" cy="167703"/>
          </a:xfrm>
        </p:grpSpPr>
        <p:sp>
          <p:nvSpPr>
            <p:cNvPr name="Freeform 5" id="5"/>
            <p:cNvSpPr/>
            <p:nvPr/>
          </p:nvSpPr>
          <p:spPr>
            <a:xfrm flipH="false" flipV="false" rot="0">
              <a:off x="0" y="0"/>
              <a:ext cx="1034704" cy="167703"/>
            </a:xfrm>
            <a:custGeom>
              <a:avLst/>
              <a:gdLst/>
              <a:ahLst/>
              <a:cxnLst/>
              <a:rect r="r" b="b" t="t" l="l"/>
              <a:pathLst>
                <a:path h="167703" w="1034704">
                  <a:moveTo>
                    <a:pt x="0" y="0"/>
                  </a:moveTo>
                  <a:lnTo>
                    <a:pt x="1034704" y="0"/>
                  </a:lnTo>
                  <a:lnTo>
                    <a:pt x="1034704" y="167703"/>
                  </a:lnTo>
                  <a:lnTo>
                    <a:pt x="0" y="167703"/>
                  </a:lnTo>
                  <a:close/>
                </a:path>
              </a:pathLst>
            </a:custGeom>
            <a:solidFill>
              <a:srgbClr val="1A1A1A"/>
            </a:solidFill>
          </p:spPr>
        </p:sp>
        <p:sp>
          <p:nvSpPr>
            <p:cNvPr name="TextBox 6" id="6"/>
            <p:cNvSpPr txBox="true"/>
            <p:nvPr/>
          </p:nvSpPr>
          <p:spPr>
            <a:xfrm>
              <a:off x="0" y="-57150"/>
              <a:ext cx="1034704"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MODEL EQUATION</a:t>
              </a:r>
            </a:p>
          </p:txBody>
        </p:sp>
      </p:grpSp>
      <p:grpSp>
        <p:nvGrpSpPr>
          <p:cNvPr name="Group 7" id="7"/>
          <p:cNvGrpSpPr/>
          <p:nvPr/>
        </p:nvGrpSpPr>
        <p:grpSpPr>
          <a:xfrm rot="0">
            <a:off x="5359932" y="1997764"/>
            <a:ext cx="11440969" cy="1484645"/>
            <a:chOff x="0" y="0"/>
            <a:chExt cx="2209437" cy="286709"/>
          </a:xfrm>
        </p:grpSpPr>
        <p:sp>
          <p:nvSpPr>
            <p:cNvPr name="Freeform 8" id="8"/>
            <p:cNvSpPr/>
            <p:nvPr/>
          </p:nvSpPr>
          <p:spPr>
            <a:xfrm flipH="false" flipV="false" rot="0">
              <a:off x="0" y="0"/>
              <a:ext cx="2209437" cy="286709"/>
            </a:xfrm>
            <a:custGeom>
              <a:avLst/>
              <a:gdLst/>
              <a:ahLst/>
              <a:cxnLst/>
              <a:rect r="r" b="b" t="t" l="l"/>
              <a:pathLst>
                <a:path h="286709" w="2209437">
                  <a:moveTo>
                    <a:pt x="0" y="0"/>
                  </a:moveTo>
                  <a:lnTo>
                    <a:pt x="2209437" y="0"/>
                  </a:lnTo>
                  <a:lnTo>
                    <a:pt x="2209437" y="286709"/>
                  </a:lnTo>
                  <a:lnTo>
                    <a:pt x="0" y="286709"/>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2209437" cy="305759"/>
            </a:xfrm>
            <a:prstGeom prst="rect">
              <a:avLst/>
            </a:prstGeom>
          </p:spPr>
          <p:txBody>
            <a:bodyPr anchor="ctr" rtlCol="false" tIns="50800" lIns="50800" bIns="50800" rIns="50800"/>
            <a:lstStyle/>
            <a:p>
              <a:pPr>
                <a:lnSpc>
                  <a:spcPts val="2859"/>
                </a:lnSpc>
              </a:pPr>
              <a:r>
                <a:rPr lang="en-US" sz="2199">
                  <a:solidFill>
                    <a:srgbClr val="000000"/>
                  </a:solidFill>
                  <a:latin typeface="Canva Sans"/>
                </a:rPr>
                <a:t>Log(</a:t>
              </a:r>
              <a:r>
                <a:rPr lang="en-US" sz="2199">
                  <a:solidFill>
                    <a:srgbClr val="000000"/>
                  </a:solidFill>
                  <a:latin typeface="Canva Sans Bold"/>
                </a:rPr>
                <a:t>Salary</a:t>
              </a:r>
              <a:r>
                <a:rPr lang="en-US" sz="2199">
                  <a:solidFill>
                    <a:srgbClr val="000000"/>
                  </a:solidFill>
                  <a:latin typeface="Canva Sans"/>
                </a:rPr>
                <a:t>) = 10.34 + 0.31 </a:t>
              </a:r>
              <a:r>
                <a:rPr lang="en-US" sz="2199">
                  <a:solidFill>
                    <a:srgbClr val="000000"/>
                  </a:solidFill>
                  <a:latin typeface="Canva Sans Bold"/>
                </a:rPr>
                <a:t>* Age</a:t>
              </a:r>
              <a:r>
                <a:rPr lang="en-US" sz="2199">
                  <a:solidFill>
                    <a:srgbClr val="000000"/>
                  </a:solidFill>
                  <a:latin typeface="Canva Sans"/>
                </a:rPr>
                <a:t> - 0.09 </a:t>
              </a:r>
              <a:r>
                <a:rPr lang="en-US" sz="2199">
                  <a:solidFill>
                    <a:srgbClr val="000000"/>
                  </a:solidFill>
                  <a:latin typeface="Canva Sans Bold"/>
                </a:rPr>
                <a:t>* Female</a:t>
              </a:r>
              <a:r>
                <a:rPr lang="en-US" sz="2199">
                  <a:solidFill>
                    <a:srgbClr val="000000"/>
                  </a:solidFill>
                  <a:latin typeface="Canva Sans"/>
                </a:rPr>
                <a:t> + 0.05 </a:t>
              </a:r>
              <a:r>
                <a:rPr lang="en-US" sz="2199">
                  <a:solidFill>
                    <a:srgbClr val="000000"/>
                  </a:solidFill>
                  <a:latin typeface="Canva Sans Bold"/>
                </a:rPr>
                <a:t>* Years </a:t>
              </a:r>
              <a:r>
                <a:rPr lang="en-US" sz="2199">
                  <a:solidFill>
                    <a:srgbClr val="000000"/>
                  </a:solidFill>
                  <a:latin typeface="Canva Sans"/>
                </a:rPr>
                <a:t>+ 0.42 </a:t>
              </a:r>
              <a:r>
                <a:rPr lang="en-US" sz="2199">
                  <a:solidFill>
                    <a:srgbClr val="000000"/>
                  </a:solidFill>
                  <a:latin typeface="Canva Sans Bold"/>
                </a:rPr>
                <a:t>* Certificates</a:t>
              </a:r>
              <a:r>
                <a:rPr lang="en-US" sz="2199">
                  <a:solidFill>
                    <a:srgbClr val="000000"/>
                  </a:solidFill>
                  <a:latin typeface="Canva Sans"/>
                </a:rPr>
                <a:t> + 0.27 </a:t>
              </a:r>
              <a:r>
                <a:rPr lang="en-US" sz="2199">
                  <a:solidFill>
                    <a:srgbClr val="000000"/>
                  </a:solidFill>
                  <a:latin typeface="Canva Sans Bold"/>
                </a:rPr>
                <a:t>* Feedback</a:t>
              </a:r>
              <a:r>
                <a:rPr lang="en-US" sz="2199">
                  <a:solidFill>
                    <a:srgbClr val="000000"/>
                  </a:solidFill>
                  <a:latin typeface="Canva Sans"/>
                </a:rPr>
                <a:t> + 0.25 </a:t>
              </a:r>
              <a:r>
                <a:rPr lang="en-US" sz="2199">
                  <a:solidFill>
                    <a:srgbClr val="000000"/>
                  </a:solidFill>
                  <a:latin typeface="Canva Sans Bold"/>
                </a:rPr>
                <a:t>* NPS</a:t>
              </a:r>
              <a:r>
                <a:rPr lang="en-US" sz="2199">
                  <a:solidFill>
                    <a:srgbClr val="000000"/>
                  </a:solidFill>
                  <a:latin typeface="Canva Sans"/>
                </a:rPr>
                <a:t> - 0.03 </a:t>
              </a:r>
              <a:r>
                <a:rPr lang="en-US" sz="2199">
                  <a:solidFill>
                    <a:srgbClr val="000000"/>
                  </a:solidFill>
                  <a:latin typeface="Canva Sans Bold"/>
                </a:rPr>
                <a:t>* Business_Software</a:t>
              </a:r>
              <a:r>
                <a:rPr lang="en-US" sz="2199">
                  <a:solidFill>
                    <a:srgbClr val="000000"/>
                  </a:solidFill>
                  <a:latin typeface="Canva Sans"/>
                </a:rPr>
                <a:t> + 0.16 </a:t>
              </a:r>
              <a:r>
                <a:rPr lang="en-US" sz="2199">
                  <a:solidFill>
                    <a:srgbClr val="000000"/>
                  </a:solidFill>
                  <a:latin typeface="Canva Sans Bold"/>
                </a:rPr>
                <a:t>* College_Yes</a:t>
              </a:r>
              <a:r>
                <a:rPr lang="en-US" sz="2199">
                  <a:solidFill>
                    <a:srgbClr val="000000"/>
                  </a:solidFill>
                  <a:latin typeface="Canva Sans"/>
                </a:rPr>
                <a:t> + 0.17 </a:t>
              </a:r>
              <a:r>
                <a:rPr lang="en-US" sz="2199">
                  <a:solidFill>
                    <a:srgbClr val="000000"/>
                  </a:solidFill>
                  <a:latin typeface="Canva Sans Bold"/>
                </a:rPr>
                <a:t>* Personality_Diplomat </a:t>
              </a:r>
              <a:r>
                <a:rPr lang="en-US" sz="2199">
                  <a:solidFill>
                    <a:srgbClr val="000000"/>
                  </a:solidFill>
                  <a:latin typeface="Canva Sans"/>
                </a:rPr>
                <a:t>+ 0.16 </a:t>
              </a:r>
              <a:r>
                <a:rPr lang="en-US" sz="2199">
                  <a:solidFill>
                    <a:srgbClr val="000000"/>
                  </a:solidFill>
                  <a:latin typeface="Canva Sans Bold"/>
                </a:rPr>
                <a:t>* Personality_Explorer</a:t>
              </a:r>
            </a:p>
          </p:txBody>
        </p:sp>
      </p:grpSp>
      <p:grpSp>
        <p:nvGrpSpPr>
          <p:cNvPr name="Group 10" id="10"/>
          <p:cNvGrpSpPr/>
          <p:nvPr/>
        </p:nvGrpSpPr>
        <p:grpSpPr>
          <a:xfrm rot="0">
            <a:off x="5359932" y="4149160"/>
            <a:ext cx="11440969" cy="3457401"/>
            <a:chOff x="0" y="0"/>
            <a:chExt cx="2209437" cy="667680"/>
          </a:xfrm>
        </p:grpSpPr>
        <p:sp>
          <p:nvSpPr>
            <p:cNvPr name="Freeform 11" id="11"/>
            <p:cNvSpPr/>
            <p:nvPr/>
          </p:nvSpPr>
          <p:spPr>
            <a:xfrm flipH="false" flipV="false" rot="0">
              <a:off x="0" y="0"/>
              <a:ext cx="2209437" cy="667680"/>
            </a:xfrm>
            <a:custGeom>
              <a:avLst/>
              <a:gdLst/>
              <a:ahLst/>
              <a:cxnLst/>
              <a:rect r="r" b="b" t="t" l="l"/>
              <a:pathLst>
                <a:path h="667680" w="2209437">
                  <a:moveTo>
                    <a:pt x="0" y="0"/>
                  </a:moveTo>
                  <a:lnTo>
                    <a:pt x="2209437" y="0"/>
                  </a:lnTo>
                  <a:lnTo>
                    <a:pt x="2209437" y="667680"/>
                  </a:lnTo>
                  <a:lnTo>
                    <a:pt x="0" y="667680"/>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28575"/>
              <a:ext cx="2209437" cy="696255"/>
            </a:xfrm>
            <a:prstGeom prst="rect">
              <a:avLst/>
            </a:prstGeom>
          </p:spPr>
          <p:txBody>
            <a:bodyPr anchor="ctr" rtlCol="false" tIns="50800" lIns="50800" bIns="50800" rIns="50800"/>
            <a:lstStyle/>
            <a:p>
              <a:pPr>
                <a:lnSpc>
                  <a:spcPts val="2600"/>
                </a:lnSpc>
              </a:pPr>
              <a:r>
                <a:rPr lang="en-US" sz="2000">
                  <a:solidFill>
                    <a:srgbClr val="000000"/>
                  </a:solidFill>
                  <a:latin typeface="Canva Sans"/>
                </a:rPr>
                <a:t>Holding all other variables constant,</a:t>
              </a:r>
            </a:p>
            <a:p>
              <a:pPr marL="431801" indent="-215900" lvl="1">
                <a:lnSpc>
                  <a:spcPts val="2600"/>
                </a:lnSpc>
                <a:buFont typeface="Arial"/>
                <a:buChar char="•"/>
              </a:pPr>
              <a:r>
                <a:rPr lang="en-US" sz="2000">
                  <a:solidFill>
                    <a:srgbClr val="000000"/>
                  </a:solidFill>
                  <a:latin typeface="Canva Sans Bold"/>
                </a:rPr>
                <a:t>Age (0.31):</a:t>
              </a:r>
              <a:r>
                <a:rPr lang="en-US" sz="2000">
                  <a:solidFill>
                    <a:srgbClr val="000000"/>
                  </a:solidFill>
                  <a:latin typeface="Canva Sans"/>
                </a:rPr>
                <a:t> Older employees tend to have higher salaries</a:t>
              </a:r>
            </a:p>
            <a:p>
              <a:pPr marL="431801" indent="-215900" lvl="1">
                <a:lnSpc>
                  <a:spcPts val="2600"/>
                </a:lnSpc>
                <a:buFont typeface="Arial"/>
                <a:buChar char="•"/>
              </a:pPr>
              <a:r>
                <a:rPr lang="en-US" sz="2000">
                  <a:solidFill>
                    <a:srgbClr val="000000"/>
                  </a:solidFill>
                  <a:latin typeface="Canva Sans Bold"/>
                </a:rPr>
                <a:t>Years (0.05):</a:t>
              </a:r>
              <a:r>
                <a:rPr lang="en-US" sz="2000">
                  <a:solidFill>
                    <a:srgbClr val="000000"/>
                  </a:solidFill>
                  <a:latin typeface="Canva Sans"/>
                </a:rPr>
                <a:t> Increased experience leads to higher salaries</a:t>
              </a:r>
            </a:p>
            <a:p>
              <a:pPr marL="431801" indent="-215900" lvl="1">
                <a:lnSpc>
                  <a:spcPts val="2600"/>
                </a:lnSpc>
                <a:buFont typeface="Arial"/>
                <a:buChar char="•"/>
              </a:pPr>
              <a:r>
                <a:rPr lang="en-US" sz="2000">
                  <a:solidFill>
                    <a:srgbClr val="000000"/>
                  </a:solidFill>
                  <a:latin typeface="Canva Sans Bold"/>
                </a:rPr>
                <a:t>Certificates (0.42):</a:t>
              </a:r>
              <a:r>
                <a:rPr lang="en-US" sz="2000">
                  <a:solidFill>
                    <a:srgbClr val="000000"/>
                  </a:solidFill>
                  <a:latin typeface="Canva Sans"/>
                </a:rPr>
                <a:t> Possession of professional certificates leads to higher salaries</a:t>
              </a:r>
            </a:p>
            <a:p>
              <a:pPr marL="431801" indent="-215900" lvl="1">
                <a:lnSpc>
                  <a:spcPts val="2600"/>
                </a:lnSpc>
                <a:buFont typeface="Arial"/>
                <a:buChar char="•"/>
              </a:pPr>
              <a:r>
                <a:rPr lang="en-US" sz="2000">
                  <a:solidFill>
                    <a:srgbClr val="000000"/>
                  </a:solidFill>
                  <a:latin typeface="Canva Sans Bold"/>
                </a:rPr>
                <a:t>Feedback (0.27):</a:t>
              </a:r>
              <a:r>
                <a:rPr lang="en-US" sz="2000">
                  <a:solidFill>
                    <a:srgbClr val="000000"/>
                  </a:solidFill>
                  <a:latin typeface="Canva Sans"/>
                </a:rPr>
                <a:t> Positive performance feedback corresponds to higher salaries</a:t>
              </a:r>
            </a:p>
            <a:p>
              <a:pPr marL="431801" indent="-215900" lvl="1">
                <a:lnSpc>
                  <a:spcPts val="2600"/>
                </a:lnSpc>
                <a:buFont typeface="Arial"/>
                <a:buChar char="•"/>
              </a:pPr>
              <a:r>
                <a:rPr lang="en-US" sz="2000">
                  <a:solidFill>
                    <a:srgbClr val="000000"/>
                  </a:solidFill>
                  <a:latin typeface="Canva Sans Bold"/>
                </a:rPr>
                <a:t>NPS (0.25):</a:t>
              </a:r>
              <a:r>
                <a:rPr lang="en-US" sz="2000">
                  <a:solidFill>
                    <a:srgbClr val="000000"/>
                  </a:solidFill>
                  <a:latin typeface="Canva Sans"/>
                </a:rPr>
                <a:t> Higher Net Promoter Scores(NPS) is associated with increased salaries</a:t>
              </a:r>
            </a:p>
            <a:p>
              <a:pPr marL="431801" indent="-215900" lvl="1">
                <a:lnSpc>
                  <a:spcPts val="2600"/>
                </a:lnSpc>
                <a:buFont typeface="Arial"/>
                <a:buChar char="•"/>
              </a:pPr>
              <a:r>
                <a:rPr lang="en-US" sz="2000">
                  <a:solidFill>
                    <a:srgbClr val="000000"/>
                  </a:solidFill>
                  <a:latin typeface="Canva Sans Bold"/>
                </a:rPr>
                <a:t>College_Yes (0.16):</a:t>
              </a:r>
              <a:r>
                <a:rPr lang="en-US" sz="2000">
                  <a:solidFill>
                    <a:srgbClr val="000000"/>
                  </a:solidFill>
                  <a:latin typeface="Canva Sans"/>
                </a:rPr>
                <a:t> Holding a college degree leads to higher salaries</a:t>
              </a:r>
            </a:p>
            <a:p>
              <a:pPr marL="431801" indent="-215900" lvl="1">
                <a:lnSpc>
                  <a:spcPts val="2600"/>
                </a:lnSpc>
                <a:buFont typeface="Arial"/>
                <a:buChar char="•"/>
              </a:pPr>
              <a:r>
                <a:rPr lang="en-US" sz="2000">
                  <a:solidFill>
                    <a:srgbClr val="000000"/>
                  </a:solidFill>
                  <a:latin typeface="Canva Sans Bold"/>
                </a:rPr>
                <a:t>Personality Traits (Diplomat/Explorer) (0.17/0.16): </a:t>
              </a:r>
              <a:r>
                <a:rPr lang="en-US" sz="2000">
                  <a:solidFill>
                    <a:srgbClr val="000000"/>
                  </a:solidFill>
                  <a:latin typeface="Canva Sans"/>
                </a:rPr>
                <a:t>Employees with diplomatic or explorative personality traits earn higher salaries than those with Sentinel and Analyst personalities.</a:t>
              </a:r>
            </a:p>
          </p:txBody>
        </p:sp>
      </p:grpSp>
      <p:sp>
        <p:nvSpPr>
          <p:cNvPr name="TextBox 13" id="13"/>
          <p:cNvSpPr txBox="true"/>
          <p:nvPr/>
        </p:nvSpPr>
        <p:spPr>
          <a:xfrm rot="0">
            <a:off x="2335030" y="273456"/>
            <a:ext cx="13617940" cy="1191791"/>
          </a:xfrm>
          <a:prstGeom prst="rect">
            <a:avLst/>
          </a:prstGeom>
        </p:spPr>
        <p:txBody>
          <a:bodyPr anchor="t" rtlCol="false" tIns="0" lIns="0" bIns="0" rIns="0">
            <a:spAutoFit/>
          </a:bodyPr>
          <a:lstStyle/>
          <a:p>
            <a:pPr algn="ctr" marL="0" indent="0" lvl="0">
              <a:lnSpc>
                <a:spcPts val="9704"/>
              </a:lnSpc>
              <a:spcBef>
                <a:spcPct val="0"/>
              </a:spcBef>
            </a:pPr>
            <a:r>
              <a:rPr lang="en-US" sz="7032" spc="689">
                <a:solidFill>
                  <a:srgbClr val="231F20"/>
                </a:solidFill>
                <a:latin typeface="Oswald Bold"/>
              </a:rPr>
              <a:t>MODEL INTERPRETATION</a:t>
            </a:r>
          </a:p>
        </p:txBody>
      </p:sp>
      <p:grpSp>
        <p:nvGrpSpPr>
          <p:cNvPr name="Group 14" id="14"/>
          <p:cNvGrpSpPr/>
          <p:nvPr/>
        </p:nvGrpSpPr>
        <p:grpSpPr>
          <a:xfrm rot="0">
            <a:off x="5359932" y="7934721"/>
            <a:ext cx="11440969" cy="1531055"/>
            <a:chOff x="0" y="0"/>
            <a:chExt cx="2209437" cy="295672"/>
          </a:xfrm>
        </p:grpSpPr>
        <p:sp>
          <p:nvSpPr>
            <p:cNvPr name="Freeform 15" id="15"/>
            <p:cNvSpPr/>
            <p:nvPr/>
          </p:nvSpPr>
          <p:spPr>
            <a:xfrm flipH="false" flipV="false" rot="0">
              <a:off x="0" y="0"/>
              <a:ext cx="2209437" cy="295672"/>
            </a:xfrm>
            <a:custGeom>
              <a:avLst/>
              <a:gdLst/>
              <a:ahLst/>
              <a:cxnLst/>
              <a:rect r="r" b="b" t="t" l="l"/>
              <a:pathLst>
                <a:path h="295672" w="2209437">
                  <a:moveTo>
                    <a:pt x="0" y="0"/>
                  </a:moveTo>
                  <a:lnTo>
                    <a:pt x="2209437" y="0"/>
                  </a:lnTo>
                  <a:lnTo>
                    <a:pt x="2209437" y="295672"/>
                  </a:lnTo>
                  <a:lnTo>
                    <a:pt x="0" y="295672"/>
                  </a:ln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0" y="-28575"/>
              <a:ext cx="2209437" cy="324247"/>
            </a:xfrm>
            <a:prstGeom prst="rect">
              <a:avLst/>
            </a:prstGeom>
          </p:spPr>
          <p:txBody>
            <a:bodyPr anchor="ctr" rtlCol="false" tIns="50800" lIns="50800" bIns="50800" rIns="50800"/>
            <a:lstStyle/>
            <a:p>
              <a:pPr>
                <a:lnSpc>
                  <a:spcPts val="2600"/>
                </a:lnSpc>
              </a:pPr>
              <a:r>
                <a:rPr lang="en-US" sz="2000">
                  <a:solidFill>
                    <a:srgbClr val="000000"/>
                  </a:solidFill>
                  <a:latin typeface="Canva Sans"/>
                </a:rPr>
                <a:t>Holding all other variables constant,</a:t>
              </a:r>
            </a:p>
            <a:p>
              <a:pPr marL="431801" indent="-215900" lvl="1">
                <a:lnSpc>
                  <a:spcPts val="2600"/>
                </a:lnSpc>
                <a:buFont typeface="Arial"/>
                <a:buChar char="•"/>
              </a:pPr>
              <a:r>
                <a:rPr lang="en-US" sz="2000">
                  <a:solidFill>
                    <a:srgbClr val="000000"/>
                  </a:solidFill>
                  <a:latin typeface="Canva Sans Bold"/>
                </a:rPr>
                <a:t>Female (-0.09):</a:t>
              </a:r>
              <a:r>
                <a:rPr lang="en-US" sz="2000">
                  <a:solidFill>
                    <a:srgbClr val="000000"/>
                  </a:solidFill>
                  <a:latin typeface="Canva Sans"/>
                </a:rPr>
                <a:t> Female employees earn lower salaries compared to males</a:t>
              </a:r>
            </a:p>
            <a:p>
              <a:pPr marL="431801" indent="-215900" lvl="1">
                <a:lnSpc>
                  <a:spcPts val="2600"/>
                </a:lnSpc>
                <a:buFont typeface="Arial"/>
                <a:buChar char="•"/>
              </a:pPr>
              <a:r>
                <a:rPr lang="en-US" sz="2000">
                  <a:solidFill>
                    <a:srgbClr val="000000"/>
                  </a:solidFill>
                  <a:latin typeface="Canva Sans Bold"/>
                </a:rPr>
                <a:t>Business Software (-0.03): </a:t>
              </a:r>
              <a:r>
                <a:rPr lang="en-US" sz="2000">
                  <a:solidFill>
                    <a:srgbClr val="000000"/>
                  </a:solidFill>
                  <a:latin typeface="Canva Sans"/>
                </a:rPr>
                <a:t>Sales representatives in the Software industry earn lower salaries compared to their counterparts in the Hardware industry</a:t>
              </a:r>
            </a:p>
          </p:txBody>
        </p:sp>
      </p:grpSp>
      <p:grpSp>
        <p:nvGrpSpPr>
          <p:cNvPr name="Group 17" id="17"/>
          <p:cNvGrpSpPr/>
          <p:nvPr/>
        </p:nvGrpSpPr>
        <p:grpSpPr>
          <a:xfrm rot="0">
            <a:off x="1028700" y="4149160"/>
            <a:ext cx="3928642" cy="636748"/>
            <a:chOff x="0" y="0"/>
            <a:chExt cx="1034704" cy="167703"/>
          </a:xfrm>
        </p:grpSpPr>
        <p:sp>
          <p:nvSpPr>
            <p:cNvPr name="Freeform 18" id="18"/>
            <p:cNvSpPr/>
            <p:nvPr/>
          </p:nvSpPr>
          <p:spPr>
            <a:xfrm flipH="false" flipV="false" rot="0">
              <a:off x="0" y="0"/>
              <a:ext cx="1034704" cy="167703"/>
            </a:xfrm>
            <a:custGeom>
              <a:avLst/>
              <a:gdLst/>
              <a:ahLst/>
              <a:cxnLst/>
              <a:rect r="r" b="b" t="t" l="l"/>
              <a:pathLst>
                <a:path h="167703" w="1034704">
                  <a:moveTo>
                    <a:pt x="0" y="0"/>
                  </a:moveTo>
                  <a:lnTo>
                    <a:pt x="1034704" y="0"/>
                  </a:lnTo>
                  <a:lnTo>
                    <a:pt x="1034704" y="167703"/>
                  </a:lnTo>
                  <a:lnTo>
                    <a:pt x="0" y="167703"/>
                  </a:lnTo>
                  <a:close/>
                </a:path>
              </a:pathLst>
            </a:custGeom>
            <a:solidFill>
              <a:srgbClr val="1A1A1A"/>
            </a:solidFill>
          </p:spPr>
        </p:sp>
        <p:sp>
          <p:nvSpPr>
            <p:cNvPr name="TextBox 19" id="19"/>
            <p:cNvSpPr txBox="true"/>
            <p:nvPr/>
          </p:nvSpPr>
          <p:spPr>
            <a:xfrm>
              <a:off x="0" y="-47625"/>
              <a:ext cx="1034704" cy="215328"/>
            </a:xfrm>
            <a:prstGeom prst="rect">
              <a:avLst/>
            </a:prstGeom>
          </p:spPr>
          <p:txBody>
            <a:bodyPr anchor="ctr" rtlCol="false" tIns="50800" lIns="50800" bIns="50800" rIns="50800"/>
            <a:lstStyle/>
            <a:p>
              <a:pPr algn="ctr" marL="0" indent="0" lvl="0">
                <a:lnSpc>
                  <a:spcPts val="3449"/>
                </a:lnSpc>
                <a:spcBef>
                  <a:spcPct val="0"/>
                </a:spcBef>
              </a:pPr>
              <a:r>
                <a:rPr lang="en-US" sz="2499" spc="24">
                  <a:solidFill>
                    <a:srgbClr val="FFFFFF"/>
                  </a:solidFill>
                  <a:latin typeface="DM Sans"/>
                </a:rPr>
                <a:t>Positive Predictors</a:t>
              </a:r>
            </a:p>
          </p:txBody>
        </p:sp>
      </p:grpSp>
      <p:grpSp>
        <p:nvGrpSpPr>
          <p:cNvPr name="Group 20" id="20"/>
          <p:cNvGrpSpPr/>
          <p:nvPr/>
        </p:nvGrpSpPr>
        <p:grpSpPr>
          <a:xfrm rot="0">
            <a:off x="1028700" y="7934721"/>
            <a:ext cx="3928642" cy="636748"/>
            <a:chOff x="0" y="0"/>
            <a:chExt cx="1034704" cy="167703"/>
          </a:xfrm>
        </p:grpSpPr>
        <p:sp>
          <p:nvSpPr>
            <p:cNvPr name="Freeform 21" id="21"/>
            <p:cNvSpPr/>
            <p:nvPr/>
          </p:nvSpPr>
          <p:spPr>
            <a:xfrm flipH="false" flipV="false" rot="0">
              <a:off x="0" y="0"/>
              <a:ext cx="1034704" cy="167703"/>
            </a:xfrm>
            <a:custGeom>
              <a:avLst/>
              <a:gdLst/>
              <a:ahLst/>
              <a:cxnLst/>
              <a:rect r="r" b="b" t="t" l="l"/>
              <a:pathLst>
                <a:path h="167703" w="1034704">
                  <a:moveTo>
                    <a:pt x="0" y="0"/>
                  </a:moveTo>
                  <a:lnTo>
                    <a:pt x="1034704" y="0"/>
                  </a:lnTo>
                  <a:lnTo>
                    <a:pt x="1034704" y="167703"/>
                  </a:lnTo>
                  <a:lnTo>
                    <a:pt x="0" y="167703"/>
                  </a:lnTo>
                  <a:close/>
                </a:path>
              </a:pathLst>
            </a:custGeom>
            <a:solidFill>
              <a:srgbClr val="1A1A1A"/>
            </a:solidFill>
          </p:spPr>
        </p:sp>
        <p:sp>
          <p:nvSpPr>
            <p:cNvPr name="TextBox 22" id="22"/>
            <p:cNvSpPr txBox="true"/>
            <p:nvPr/>
          </p:nvSpPr>
          <p:spPr>
            <a:xfrm>
              <a:off x="0" y="-47625"/>
              <a:ext cx="1034704" cy="215328"/>
            </a:xfrm>
            <a:prstGeom prst="rect">
              <a:avLst/>
            </a:prstGeom>
          </p:spPr>
          <p:txBody>
            <a:bodyPr anchor="ctr" rtlCol="false" tIns="50800" lIns="50800" bIns="50800" rIns="50800"/>
            <a:lstStyle/>
            <a:p>
              <a:pPr algn="ctr" marL="0" indent="0" lvl="0">
                <a:lnSpc>
                  <a:spcPts val="3449"/>
                </a:lnSpc>
                <a:spcBef>
                  <a:spcPct val="0"/>
                </a:spcBef>
              </a:pPr>
              <a:r>
                <a:rPr lang="en-US" sz="2499" spc="24">
                  <a:solidFill>
                    <a:srgbClr val="FFFFFF"/>
                  </a:solidFill>
                  <a:latin typeface="DM Sans"/>
                </a:rPr>
                <a:t>Negative Predictors</a:t>
              </a:r>
            </a:p>
          </p:txBody>
        </p:sp>
      </p:grpSp>
      <p:sp>
        <p:nvSpPr>
          <p:cNvPr name="Freeform 23" id="23"/>
          <p:cNvSpPr/>
          <p:nvPr/>
        </p:nvSpPr>
        <p:spPr>
          <a:xfrm flipH="false" flipV="false" rot="2016048">
            <a:off x="12017782" y="-946401"/>
            <a:ext cx="10749463" cy="2687366"/>
          </a:xfrm>
          <a:custGeom>
            <a:avLst/>
            <a:gdLst/>
            <a:ahLst/>
            <a:cxnLst/>
            <a:rect r="r" b="b" t="t" l="l"/>
            <a:pathLst>
              <a:path h="2687366" w="10749463">
                <a:moveTo>
                  <a:pt x="0" y="0"/>
                </a:moveTo>
                <a:lnTo>
                  <a:pt x="10749464" y="0"/>
                </a:lnTo>
                <a:lnTo>
                  <a:pt x="10749464"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7659121">
            <a:off x="-5019107" y="737486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481005"/>
            <a:chOff x="0" y="0"/>
            <a:chExt cx="4816593" cy="653433"/>
          </a:xfrm>
        </p:grpSpPr>
        <p:sp>
          <p:nvSpPr>
            <p:cNvPr name="Freeform 4" id="4"/>
            <p:cNvSpPr/>
            <p:nvPr/>
          </p:nvSpPr>
          <p:spPr>
            <a:xfrm flipH="false" flipV="false" rot="0">
              <a:off x="0" y="0"/>
              <a:ext cx="4816592" cy="653433"/>
            </a:xfrm>
            <a:custGeom>
              <a:avLst/>
              <a:gdLst/>
              <a:ahLst/>
              <a:cxnLst/>
              <a:rect r="r" b="b" t="t" l="l"/>
              <a:pathLst>
                <a:path h="653433" w="4816592">
                  <a:moveTo>
                    <a:pt x="0" y="0"/>
                  </a:moveTo>
                  <a:lnTo>
                    <a:pt x="4816592" y="0"/>
                  </a:lnTo>
                  <a:lnTo>
                    <a:pt x="4816592" y="653433"/>
                  </a:lnTo>
                  <a:lnTo>
                    <a:pt x="0" y="653433"/>
                  </a:lnTo>
                  <a:close/>
                </a:path>
              </a:pathLst>
            </a:custGeom>
            <a:solidFill>
              <a:srgbClr val="1A1A1A"/>
            </a:solidFill>
          </p:spPr>
        </p:sp>
        <p:sp>
          <p:nvSpPr>
            <p:cNvPr name="TextBox 5" id="5"/>
            <p:cNvSpPr txBox="true"/>
            <p:nvPr/>
          </p:nvSpPr>
          <p:spPr>
            <a:xfrm>
              <a:off x="0" y="-171450"/>
              <a:ext cx="4816593" cy="824883"/>
            </a:xfrm>
            <a:prstGeom prst="rect">
              <a:avLst/>
            </a:prstGeom>
          </p:spPr>
          <p:txBody>
            <a:bodyPr anchor="ctr" rtlCol="false" tIns="50800" lIns="50800" bIns="50800" rIns="50800"/>
            <a:lstStyle/>
            <a:p>
              <a:pPr algn="ctr" marL="0" indent="0" lvl="0">
                <a:lnSpc>
                  <a:spcPts val="13774"/>
                </a:lnSpc>
                <a:spcBef>
                  <a:spcPct val="0"/>
                </a:spcBef>
              </a:pPr>
            </a:p>
          </p:txBody>
        </p:sp>
      </p:grpSp>
      <p:sp>
        <p:nvSpPr>
          <p:cNvPr name="Freeform 6" id="6"/>
          <p:cNvSpPr/>
          <p:nvPr/>
        </p:nvSpPr>
        <p:spPr>
          <a:xfrm flipH="false" flipV="false" rot="0">
            <a:off x="14479722" y="-5334491"/>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81854" y="-3932305"/>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0" y="2481005"/>
            <a:ext cx="2872371" cy="7805995"/>
            <a:chOff x="0" y="0"/>
            <a:chExt cx="756509" cy="2055900"/>
          </a:xfrm>
        </p:grpSpPr>
        <p:sp>
          <p:nvSpPr>
            <p:cNvPr name="Freeform 9" id="9"/>
            <p:cNvSpPr/>
            <p:nvPr/>
          </p:nvSpPr>
          <p:spPr>
            <a:xfrm flipH="false" flipV="false" rot="0">
              <a:off x="0" y="0"/>
              <a:ext cx="756509" cy="2055900"/>
            </a:xfrm>
            <a:custGeom>
              <a:avLst/>
              <a:gdLst/>
              <a:ahLst/>
              <a:cxnLst/>
              <a:rect r="r" b="b" t="t" l="l"/>
              <a:pathLst>
                <a:path h="2055900" w="756509">
                  <a:moveTo>
                    <a:pt x="0" y="0"/>
                  </a:moveTo>
                  <a:lnTo>
                    <a:pt x="756509" y="0"/>
                  </a:lnTo>
                  <a:lnTo>
                    <a:pt x="756509" y="2055900"/>
                  </a:lnTo>
                  <a:lnTo>
                    <a:pt x="0" y="2055900"/>
                  </a:lnTo>
                  <a:close/>
                </a:path>
              </a:pathLst>
            </a:custGeom>
            <a:solidFill>
              <a:srgbClr val="CCCCCC"/>
            </a:solidFill>
          </p:spPr>
        </p:sp>
        <p:sp>
          <p:nvSpPr>
            <p:cNvPr name="TextBox 10" id="10"/>
            <p:cNvSpPr txBox="true"/>
            <p:nvPr/>
          </p:nvSpPr>
          <p:spPr>
            <a:xfrm>
              <a:off x="0" y="-19050"/>
              <a:ext cx="756509" cy="2074950"/>
            </a:xfrm>
            <a:prstGeom prst="rect">
              <a:avLst/>
            </a:prstGeom>
          </p:spPr>
          <p:txBody>
            <a:bodyPr anchor="ctr" rtlCol="false" tIns="50800" lIns="50800" bIns="50800" rIns="50800"/>
            <a:lstStyle/>
            <a:p>
              <a:pPr algn="ctr">
                <a:lnSpc>
                  <a:spcPts val="2859"/>
                </a:lnSpc>
              </a:pPr>
            </a:p>
          </p:txBody>
        </p:sp>
      </p:grpSp>
      <p:pic>
        <p:nvPicPr>
          <p:cNvPr name="Picture 11" id="11"/>
          <p:cNvPicPr>
            <a:picLocks noChangeAspect="true"/>
          </p:cNvPicPr>
          <p:nvPr/>
        </p:nvPicPr>
        <p:blipFill>
          <a:blip r:embed="rId5"/>
          <a:srcRect l="0" t="0" r="0" b="0"/>
          <a:stretch>
            <a:fillRect/>
          </a:stretch>
        </p:blipFill>
        <p:spPr>
          <a:xfrm flipH="false" flipV="false" rot="0">
            <a:off x="0" y="5927782"/>
            <a:ext cx="2872371" cy="3122143"/>
          </a:xfrm>
          <a:prstGeom prst="rect">
            <a:avLst/>
          </a:prstGeom>
          <a:ln cap="sq">
            <a:noFill/>
            <a:prstDash val="solid"/>
          </a:ln>
        </p:spPr>
      </p:pic>
      <p:sp>
        <p:nvSpPr>
          <p:cNvPr name="TextBox 12" id="12"/>
          <p:cNvSpPr txBox="true"/>
          <p:nvPr/>
        </p:nvSpPr>
        <p:spPr>
          <a:xfrm rot="0">
            <a:off x="3071454" y="3153155"/>
            <a:ext cx="14287866" cy="6230620"/>
          </a:xfrm>
          <a:prstGeom prst="rect">
            <a:avLst/>
          </a:prstGeom>
        </p:spPr>
        <p:txBody>
          <a:bodyPr anchor="t" rtlCol="false" tIns="0" lIns="0" bIns="0" rIns="0">
            <a:spAutoFit/>
          </a:bodyPr>
          <a:lstStyle/>
          <a:p>
            <a:pPr marL="474979" indent="-237490" lvl="1">
              <a:lnSpc>
                <a:spcPts val="3079"/>
              </a:lnSpc>
              <a:buFont typeface="Arial"/>
              <a:buChar char="•"/>
            </a:pPr>
            <a:r>
              <a:rPr lang="en-US" sz="2199">
                <a:solidFill>
                  <a:srgbClr val="000000"/>
                </a:solidFill>
                <a:latin typeface="Canva Sans Bold"/>
              </a:rPr>
              <a:t>Experience-Driven Compensation: </a:t>
            </a:r>
            <a:r>
              <a:rPr lang="en-US" sz="2199">
                <a:solidFill>
                  <a:srgbClr val="000000"/>
                </a:solidFill>
                <a:latin typeface="Canva Sans"/>
              </a:rPr>
              <a:t>Prioritize Salary adjustments based on experience while supporting continuous learning through educational programs and certifications to maintain a skilled workforce. </a:t>
            </a:r>
            <a:r>
              <a:rPr lang="en-US" sz="2199">
                <a:solidFill>
                  <a:srgbClr val="000000"/>
                </a:solidFill>
                <a:latin typeface="Canva Sans Bold"/>
              </a:rPr>
              <a:t> </a:t>
            </a:r>
          </a:p>
          <a:p>
            <a:pPr>
              <a:lnSpc>
                <a:spcPts val="3079"/>
              </a:lnSpc>
            </a:pPr>
          </a:p>
          <a:p>
            <a:pPr marL="474979" indent="-237490" lvl="1">
              <a:lnSpc>
                <a:spcPts val="3079"/>
              </a:lnSpc>
              <a:buFont typeface="Arial"/>
              <a:buChar char="•"/>
            </a:pPr>
            <a:r>
              <a:rPr lang="en-US" sz="2199">
                <a:solidFill>
                  <a:srgbClr val="000000"/>
                </a:solidFill>
                <a:latin typeface="Canva Sans Bold"/>
              </a:rPr>
              <a:t>Recognize Performance: </a:t>
            </a:r>
            <a:r>
              <a:rPr lang="en-US" sz="2199">
                <a:solidFill>
                  <a:srgbClr val="000000"/>
                </a:solidFill>
                <a:latin typeface="Canva Sans"/>
              </a:rPr>
              <a:t>Implement regular performance evaluations and feedback mechanisms to effectively reward employee contributions effectively, fostering a culture of appreciation and motivation.</a:t>
            </a:r>
          </a:p>
          <a:p>
            <a:pPr>
              <a:lnSpc>
                <a:spcPts val="3079"/>
              </a:lnSpc>
            </a:pPr>
          </a:p>
          <a:p>
            <a:pPr marL="474979" indent="-237490" lvl="1">
              <a:lnSpc>
                <a:spcPts val="3079"/>
              </a:lnSpc>
              <a:buFont typeface="Arial"/>
              <a:buChar char="•"/>
            </a:pPr>
            <a:r>
              <a:rPr lang="en-US" sz="2199">
                <a:solidFill>
                  <a:srgbClr val="000000"/>
                </a:solidFill>
                <a:latin typeface="Canva Sans Bold"/>
              </a:rPr>
              <a:t>Promote Gender Equality:</a:t>
            </a:r>
            <a:r>
              <a:rPr lang="en-US" sz="2199">
                <a:solidFill>
                  <a:srgbClr val="000000"/>
                </a:solidFill>
                <a:latin typeface="Canva Sans"/>
              </a:rPr>
              <a:t> Ensure equal pay for equal work and cultivate an inclusive workplace culture that values and respects all employees, regardless of gender, through gender diversity initiatives.</a:t>
            </a:r>
          </a:p>
          <a:p>
            <a:pPr>
              <a:lnSpc>
                <a:spcPts val="3079"/>
              </a:lnSpc>
            </a:pPr>
          </a:p>
          <a:p>
            <a:pPr marL="474979" indent="-237490" lvl="1">
              <a:lnSpc>
                <a:spcPts val="3079"/>
              </a:lnSpc>
              <a:buFont typeface="Arial"/>
              <a:buChar char="•"/>
            </a:pPr>
            <a:r>
              <a:rPr lang="en-US" sz="2199">
                <a:solidFill>
                  <a:srgbClr val="000000"/>
                </a:solidFill>
                <a:latin typeface="Canva Sans Bold"/>
              </a:rPr>
              <a:t>Personality Trait-Based Salary: </a:t>
            </a:r>
            <a:r>
              <a:rPr lang="en-US" sz="2199">
                <a:solidFill>
                  <a:srgbClr val="000000"/>
                </a:solidFill>
                <a:latin typeface="Canva Sans"/>
              </a:rPr>
              <a:t>Tailor compensation frameworks to reflect the impact of personality traits, with a focus on prioritizing traits such as diplomacy and exploration.</a:t>
            </a:r>
          </a:p>
          <a:p>
            <a:pPr>
              <a:lnSpc>
                <a:spcPts val="3079"/>
              </a:lnSpc>
            </a:pPr>
          </a:p>
          <a:p>
            <a:pPr marL="474979" indent="-237490" lvl="1">
              <a:lnSpc>
                <a:spcPts val="3079"/>
              </a:lnSpc>
              <a:buFont typeface="Arial"/>
              <a:buChar char="•"/>
            </a:pPr>
            <a:r>
              <a:rPr lang="en-US" sz="2199">
                <a:solidFill>
                  <a:srgbClr val="000000"/>
                </a:solidFill>
                <a:latin typeface="Canva Sans Bold"/>
              </a:rPr>
              <a:t>Enhance Employee Satisfaction:</a:t>
            </a:r>
            <a:r>
              <a:rPr lang="en-US" sz="2199">
                <a:solidFill>
                  <a:srgbClr val="000000"/>
                </a:solidFill>
                <a:latin typeface="Canva Sans"/>
              </a:rPr>
              <a:t> Improve workplace conditions, offer growth opportunities, and foster a supportive environment to boost employee satisfaction and engagement.</a:t>
            </a:r>
          </a:p>
        </p:txBody>
      </p:sp>
      <p:sp>
        <p:nvSpPr>
          <p:cNvPr name="TextBox 13" id="13"/>
          <p:cNvSpPr txBox="true"/>
          <p:nvPr/>
        </p:nvSpPr>
        <p:spPr>
          <a:xfrm rot="0">
            <a:off x="0" y="371505"/>
            <a:ext cx="18288000" cy="1686342"/>
          </a:xfrm>
          <a:prstGeom prst="rect">
            <a:avLst/>
          </a:prstGeom>
        </p:spPr>
        <p:txBody>
          <a:bodyPr anchor="t" rtlCol="false" tIns="0" lIns="0" bIns="0" rIns="0">
            <a:spAutoFit/>
          </a:bodyPr>
          <a:lstStyle/>
          <a:p>
            <a:pPr algn="ctr" marL="0" indent="0" lvl="0">
              <a:lnSpc>
                <a:spcPts val="13774"/>
              </a:lnSpc>
              <a:spcBef>
                <a:spcPct val="0"/>
              </a:spcBef>
            </a:pPr>
            <a:r>
              <a:rPr lang="en-US" sz="9981" spc="978" strike="noStrike" u="none">
                <a:solidFill>
                  <a:srgbClr val="FFFFFF"/>
                </a:solidFill>
                <a:latin typeface="Oswald Bold"/>
              </a:rPr>
              <a:t>RECOMMENDATIONS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138564"/>
            <a:chOff x="0" y="0"/>
            <a:chExt cx="368852" cy="1616741"/>
          </a:xfrm>
        </p:grpSpPr>
        <p:sp>
          <p:nvSpPr>
            <p:cNvPr name="Freeform 4" id="4"/>
            <p:cNvSpPr/>
            <p:nvPr/>
          </p:nvSpPr>
          <p:spPr>
            <a:xfrm flipH="false" flipV="false" rot="0">
              <a:off x="0" y="0"/>
              <a:ext cx="368852" cy="1616741"/>
            </a:xfrm>
            <a:custGeom>
              <a:avLst/>
              <a:gdLst/>
              <a:ahLst/>
              <a:cxnLst/>
              <a:rect r="r" b="b" t="t" l="l"/>
              <a:pathLst>
                <a:path h="1616741" w="368852">
                  <a:moveTo>
                    <a:pt x="0" y="0"/>
                  </a:moveTo>
                  <a:lnTo>
                    <a:pt x="368852" y="0"/>
                  </a:lnTo>
                  <a:lnTo>
                    <a:pt x="368852" y="1616741"/>
                  </a:lnTo>
                  <a:lnTo>
                    <a:pt x="0" y="1616741"/>
                  </a:lnTo>
                  <a:close/>
                </a:path>
              </a:pathLst>
            </a:custGeom>
            <a:solidFill>
              <a:srgbClr val="CCCCCC"/>
            </a:solidFill>
          </p:spPr>
        </p:sp>
        <p:sp>
          <p:nvSpPr>
            <p:cNvPr name="TextBox 5" id="5"/>
            <p:cNvSpPr txBox="true"/>
            <p:nvPr/>
          </p:nvSpPr>
          <p:spPr>
            <a:xfrm>
              <a:off x="0" y="-19050"/>
              <a:ext cx="368852" cy="163579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856019"/>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1884568" y="-757720"/>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80876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559879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38881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17939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796996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6" id="16"/>
          <p:cNvSpPr txBox="true"/>
          <p:nvPr/>
        </p:nvSpPr>
        <p:spPr>
          <a:xfrm rot="0">
            <a:off x="6607430" y="412735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DATASET OVERVIEW</a:t>
            </a:r>
          </a:p>
        </p:txBody>
      </p:sp>
      <p:sp>
        <p:nvSpPr>
          <p:cNvPr name="TextBox 17" id="17"/>
          <p:cNvSpPr txBox="true"/>
          <p:nvPr/>
        </p:nvSpPr>
        <p:spPr>
          <a:xfrm rot="0">
            <a:off x="6607430" y="4913820"/>
            <a:ext cx="7009126"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EXPLORATORY DATA ANALYSIS (EDA)</a:t>
            </a:r>
          </a:p>
        </p:txBody>
      </p:sp>
      <p:sp>
        <p:nvSpPr>
          <p:cNvPr name="TextBox 18" id="18"/>
          <p:cNvSpPr txBox="true"/>
          <p:nvPr/>
        </p:nvSpPr>
        <p:spPr>
          <a:xfrm rot="0">
            <a:off x="6607430" y="574265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FEATURE ENGINEERING</a:t>
            </a:r>
          </a:p>
        </p:txBody>
      </p:sp>
      <p:sp>
        <p:nvSpPr>
          <p:cNvPr name="TextBox 19" id="19"/>
          <p:cNvSpPr txBox="true"/>
          <p:nvPr/>
        </p:nvSpPr>
        <p:spPr>
          <a:xfrm rot="0">
            <a:off x="6607430" y="6493866"/>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MODEL EVALUATION</a:t>
            </a:r>
          </a:p>
        </p:txBody>
      </p:sp>
      <p:sp>
        <p:nvSpPr>
          <p:cNvPr name="TextBox 20" id="20"/>
          <p:cNvSpPr txBox="true"/>
          <p:nvPr/>
        </p:nvSpPr>
        <p:spPr>
          <a:xfrm rot="0">
            <a:off x="6607430" y="807501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RECOMMENDATIONS</a:t>
            </a:r>
          </a:p>
        </p:txBody>
      </p:sp>
      <p:sp>
        <p:nvSpPr>
          <p:cNvPr name="TextBox 21" id="21"/>
          <p:cNvSpPr txBox="true"/>
          <p:nvPr/>
        </p:nvSpPr>
        <p:spPr>
          <a:xfrm rot="0">
            <a:off x="6607430" y="7284441"/>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MODEL INTERPRETATION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216467" y="-9545229"/>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2786870"/>
            <a:ext cx="2855902" cy="4518978"/>
          </a:xfrm>
          <a:custGeom>
            <a:avLst/>
            <a:gdLst/>
            <a:ahLst/>
            <a:cxnLst/>
            <a:rect r="r" b="b" t="t" l="l"/>
            <a:pathLst>
              <a:path h="4518978" w="2855902">
                <a:moveTo>
                  <a:pt x="0" y="0"/>
                </a:moveTo>
                <a:lnTo>
                  <a:pt x="2855902" y="0"/>
                </a:lnTo>
                <a:lnTo>
                  <a:pt x="2855902" y="4518978"/>
                </a:lnTo>
                <a:lnTo>
                  <a:pt x="0" y="4518978"/>
                </a:lnTo>
                <a:lnTo>
                  <a:pt x="0" y="0"/>
                </a:lnTo>
                <a:close/>
              </a:path>
            </a:pathLst>
          </a:custGeom>
          <a:blipFill>
            <a:blip r:embed="rId7"/>
            <a:stretch>
              <a:fillRect l="0" t="0" r="0" b="0"/>
            </a:stretch>
          </a:blipFill>
        </p:spPr>
      </p:sp>
      <p:sp>
        <p:nvSpPr>
          <p:cNvPr name="Freeform 6" id="6"/>
          <p:cNvSpPr/>
          <p:nvPr/>
        </p:nvSpPr>
        <p:spPr>
          <a:xfrm flipH="false" flipV="false" rot="0">
            <a:off x="3884602" y="767585"/>
            <a:ext cx="8046019" cy="8076807"/>
          </a:xfrm>
          <a:custGeom>
            <a:avLst/>
            <a:gdLst/>
            <a:ahLst/>
            <a:cxnLst/>
            <a:rect r="r" b="b" t="t" l="l"/>
            <a:pathLst>
              <a:path h="8076807" w="8046019">
                <a:moveTo>
                  <a:pt x="0" y="0"/>
                </a:moveTo>
                <a:lnTo>
                  <a:pt x="8046019" y="0"/>
                </a:lnTo>
                <a:lnTo>
                  <a:pt x="8046019" y="8076808"/>
                </a:lnTo>
                <a:lnTo>
                  <a:pt x="0" y="8076808"/>
                </a:lnTo>
                <a:lnTo>
                  <a:pt x="0" y="0"/>
                </a:lnTo>
                <a:close/>
              </a:path>
            </a:pathLst>
          </a:custGeom>
          <a:blipFill>
            <a:blip r:embed="rId8"/>
            <a:stretch>
              <a:fillRect l="0" t="0" r="0" b="0"/>
            </a:stretch>
          </a:blipFill>
        </p:spPr>
      </p:sp>
      <p:sp>
        <p:nvSpPr>
          <p:cNvPr name="TextBox 7" id="7"/>
          <p:cNvSpPr txBox="true"/>
          <p:nvPr/>
        </p:nvSpPr>
        <p:spPr>
          <a:xfrm rot="0">
            <a:off x="4951087" y="2634470"/>
            <a:ext cx="5610850" cy="4472614"/>
          </a:xfrm>
          <a:prstGeom prst="rect">
            <a:avLst/>
          </a:prstGeom>
        </p:spPr>
        <p:txBody>
          <a:bodyPr anchor="t" rtlCol="false" tIns="0" lIns="0" bIns="0" rIns="0">
            <a:spAutoFit/>
          </a:bodyPr>
          <a:lstStyle/>
          <a:p>
            <a:pPr algn="ctr">
              <a:lnSpc>
                <a:spcPts val="12616"/>
              </a:lnSpc>
            </a:pPr>
            <a:r>
              <a:rPr lang="en-US" sz="9142" spc="895">
                <a:solidFill>
                  <a:srgbClr val="231F20"/>
                </a:solidFill>
                <a:latin typeface="Oswald Bold"/>
              </a:rPr>
              <a:t>THANK YOU</a:t>
            </a:r>
          </a:p>
          <a:p>
            <a:pPr algn="ctr" marL="0" indent="0" lvl="0">
              <a:lnSpc>
                <a:spcPts val="5077"/>
              </a:lnSpc>
              <a:spcBef>
                <a:spcPct val="0"/>
              </a:spcBef>
            </a:pPr>
            <a:r>
              <a:rPr lang="en-US" sz="3679" spc="360">
                <a:solidFill>
                  <a:srgbClr val="231F20"/>
                </a:solidFill>
                <a:latin typeface="Oswald Bold"/>
              </a:rPr>
              <a:t> DO YOU HAVE ANY QUESTIONS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5294171" y="337474"/>
            <a:ext cx="2665372" cy="9570246"/>
            <a:chOff x="0" y="0"/>
            <a:chExt cx="701991" cy="2520559"/>
          </a:xfrm>
        </p:grpSpPr>
        <p:sp>
          <p:nvSpPr>
            <p:cNvPr name="Freeform 4" id="4"/>
            <p:cNvSpPr/>
            <p:nvPr/>
          </p:nvSpPr>
          <p:spPr>
            <a:xfrm flipH="false" flipV="false" rot="0">
              <a:off x="0" y="0"/>
              <a:ext cx="701991" cy="2520559"/>
            </a:xfrm>
            <a:custGeom>
              <a:avLst/>
              <a:gdLst/>
              <a:ahLst/>
              <a:cxnLst/>
              <a:rect r="r" b="b" t="t" l="l"/>
              <a:pathLst>
                <a:path h="2520559" w="701991">
                  <a:moveTo>
                    <a:pt x="0" y="0"/>
                  </a:moveTo>
                  <a:lnTo>
                    <a:pt x="701991" y="0"/>
                  </a:lnTo>
                  <a:lnTo>
                    <a:pt x="701991" y="2520559"/>
                  </a:lnTo>
                  <a:lnTo>
                    <a:pt x="0" y="2520559"/>
                  </a:lnTo>
                  <a:close/>
                </a:path>
              </a:pathLst>
            </a:custGeom>
            <a:solidFill>
              <a:srgbClr val="CCCCCC"/>
            </a:solidFill>
          </p:spPr>
        </p:sp>
        <p:sp>
          <p:nvSpPr>
            <p:cNvPr name="TextBox 5" id="5"/>
            <p:cNvSpPr txBox="true"/>
            <p:nvPr/>
          </p:nvSpPr>
          <p:spPr>
            <a:xfrm>
              <a:off x="0" y="-19050"/>
              <a:ext cx="70199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3908899" y="7025339"/>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2833761"/>
            <a:ext cx="12527340" cy="2309739"/>
            <a:chOff x="0" y="0"/>
            <a:chExt cx="4799766" cy="884961"/>
          </a:xfrm>
        </p:grpSpPr>
        <p:sp>
          <p:nvSpPr>
            <p:cNvPr name="Freeform 8" id="8"/>
            <p:cNvSpPr/>
            <p:nvPr/>
          </p:nvSpPr>
          <p:spPr>
            <a:xfrm flipH="false" flipV="false" rot="0">
              <a:off x="0" y="0"/>
              <a:ext cx="4799766" cy="884961"/>
            </a:xfrm>
            <a:custGeom>
              <a:avLst/>
              <a:gdLst/>
              <a:ahLst/>
              <a:cxnLst/>
              <a:rect r="r" b="b" t="t" l="l"/>
              <a:pathLst>
                <a:path h="884961" w="4799766">
                  <a:moveTo>
                    <a:pt x="0" y="0"/>
                  </a:moveTo>
                  <a:lnTo>
                    <a:pt x="4799766" y="0"/>
                  </a:lnTo>
                  <a:lnTo>
                    <a:pt x="4799766" y="884961"/>
                  </a:lnTo>
                  <a:lnTo>
                    <a:pt x="0" y="884961"/>
                  </a:lnTo>
                  <a:close/>
                </a:path>
              </a:pathLst>
            </a:custGeom>
            <a:solidFill>
              <a:srgbClr val="EFEFEF"/>
            </a:solidFill>
          </p:spPr>
        </p:sp>
        <p:sp>
          <p:nvSpPr>
            <p:cNvPr name="TextBox 9" id="9"/>
            <p:cNvSpPr txBox="true"/>
            <p:nvPr/>
          </p:nvSpPr>
          <p:spPr>
            <a:xfrm>
              <a:off x="0" y="-19050"/>
              <a:ext cx="4799766" cy="904011"/>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401770"/>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646151"/>
            <a:ext cx="12527340" cy="2870206"/>
            <a:chOff x="0" y="0"/>
            <a:chExt cx="4799766" cy="1099700"/>
          </a:xfrm>
        </p:grpSpPr>
        <p:sp>
          <p:nvSpPr>
            <p:cNvPr name="Freeform 13" id="13"/>
            <p:cNvSpPr/>
            <p:nvPr/>
          </p:nvSpPr>
          <p:spPr>
            <a:xfrm flipH="false" flipV="false" rot="0">
              <a:off x="0" y="0"/>
              <a:ext cx="4799766" cy="1099700"/>
            </a:xfrm>
            <a:custGeom>
              <a:avLst/>
              <a:gdLst/>
              <a:ahLst/>
              <a:cxnLst/>
              <a:rect r="r" b="b" t="t" l="l"/>
              <a:pathLst>
                <a:path h="1099700" w="4799766">
                  <a:moveTo>
                    <a:pt x="0" y="0"/>
                  </a:moveTo>
                  <a:lnTo>
                    <a:pt x="4799766" y="0"/>
                  </a:lnTo>
                  <a:lnTo>
                    <a:pt x="4799766" y="1099700"/>
                  </a:lnTo>
                  <a:lnTo>
                    <a:pt x="0" y="1099700"/>
                  </a:lnTo>
                  <a:close/>
                </a:path>
              </a:pathLst>
            </a:custGeom>
            <a:solidFill>
              <a:srgbClr val="EFEFEF"/>
            </a:solidFill>
          </p:spPr>
        </p:sp>
        <p:sp>
          <p:nvSpPr>
            <p:cNvPr name="TextBox 14" id="14"/>
            <p:cNvSpPr txBox="true"/>
            <p:nvPr/>
          </p:nvSpPr>
          <p:spPr>
            <a:xfrm>
              <a:off x="0" y="-19050"/>
              <a:ext cx="4799766" cy="111875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352670" y="6435967"/>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630884" y="642593"/>
            <a:ext cx="9735146" cy="1686342"/>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INTRODUCTION</a:t>
            </a:r>
          </a:p>
        </p:txBody>
      </p:sp>
      <p:sp>
        <p:nvSpPr>
          <p:cNvPr name="TextBox 17" id="17"/>
          <p:cNvSpPr txBox="true"/>
          <p:nvPr/>
        </p:nvSpPr>
        <p:spPr>
          <a:xfrm rot="0">
            <a:off x="3954575" y="3194988"/>
            <a:ext cx="10378850"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In today’s competitive business landscape, retaining top sales talent is crucial. Designing compensation structures that recognize performance while adhering to industry norms and individual traits is essential for effective talent management.</a:t>
            </a: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3954575" y="5901971"/>
            <a:ext cx="10378850"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Our analysis endeavors to identify critical factors influencing salary and build an accurate regression model tailored to both the software and hardware industries. By doing so, we aim to offer actionable insights to organizations, enabling them to make informed decisions and uphold equitable and competitive compensation structures for sales representatives.</a:t>
            </a:r>
          </a:p>
        </p:txBody>
      </p:sp>
      <p:sp>
        <p:nvSpPr>
          <p:cNvPr name="Freeform 20" id="2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839349" y="6598224"/>
            <a:ext cx="7673056" cy="7673056"/>
          </a:xfrm>
          <a:custGeom>
            <a:avLst/>
            <a:gdLst/>
            <a:ahLst/>
            <a:cxnLst/>
            <a:rect r="r" b="b" t="t" l="l"/>
            <a:pathLst>
              <a:path h="7673056" w="7673056">
                <a:moveTo>
                  <a:pt x="0" y="0"/>
                </a:moveTo>
                <a:lnTo>
                  <a:pt x="7673056" y="0"/>
                </a:lnTo>
                <a:lnTo>
                  <a:pt x="7673056" y="7673055"/>
                </a:lnTo>
                <a:lnTo>
                  <a:pt x="0" y="7673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836623" y="5506671"/>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475466"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393221" y="7647741"/>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063171"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614082"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960003" y="8137189"/>
            <a:ext cx="1104804" cy="1121111"/>
          </a:xfrm>
          <a:custGeom>
            <a:avLst/>
            <a:gdLst/>
            <a:ahLst/>
            <a:cxnLst/>
            <a:rect r="r" b="b" t="t" l="l"/>
            <a:pathLst>
              <a:path h="1121111" w="1104804">
                <a:moveTo>
                  <a:pt x="0" y="0"/>
                </a:moveTo>
                <a:lnTo>
                  <a:pt x="1104804" y="0"/>
                </a:lnTo>
                <a:lnTo>
                  <a:pt x="1104804"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Variables</a:t>
              </a:r>
            </a:p>
          </p:txBody>
        </p:sp>
      </p:grpSp>
      <p:sp>
        <p:nvSpPr>
          <p:cNvPr name="TextBox 13" id="13"/>
          <p:cNvSpPr txBox="true"/>
          <p:nvPr/>
        </p:nvSpPr>
        <p:spPr>
          <a:xfrm rot="0">
            <a:off x="3049987" y="747520"/>
            <a:ext cx="11552977" cy="1696670"/>
          </a:xfrm>
          <a:prstGeom prst="rect">
            <a:avLst/>
          </a:prstGeom>
        </p:spPr>
        <p:txBody>
          <a:bodyPr anchor="t" rtlCol="false" tIns="0" lIns="0" bIns="0" rIns="0">
            <a:spAutoFit/>
          </a:bodyPr>
          <a:lstStyle/>
          <a:p>
            <a:pPr algn="ctr">
              <a:lnSpc>
                <a:spcPts val="13726"/>
              </a:lnSpc>
            </a:pPr>
            <a:r>
              <a:rPr lang="en-US" sz="9946" spc="527">
                <a:solidFill>
                  <a:srgbClr val="231F20"/>
                </a:solidFill>
                <a:latin typeface="Oswald Bold"/>
              </a:rPr>
              <a:t>DATASET OVERVIEW</a:t>
            </a:r>
          </a:p>
        </p:txBody>
      </p:sp>
      <p:sp>
        <p:nvSpPr>
          <p:cNvPr name="TextBox 14" id="14"/>
          <p:cNvSpPr txBox="true"/>
          <p:nvPr/>
        </p:nvSpPr>
        <p:spPr>
          <a:xfrm rot="0">
            <a:off x="1821450" y="4035716"/>
            <a:ext cx="3360904" cy="4449842"/>
          </a:xfrm>
          <a:prstGeom prst="rect">
            <a:avLst/>
          </a:prstGeom>
        </p:spPr>
        <p:txBody>
          <a:bodyPr anchor="t" rtlCol="false" tIns="0" lIns="0" bIns="0" rIns="0">
            <a:spAutoFit/>
          </a:bodyPr>
          <a:lstStyle/>
          <a:p>
            <a:pPr>
              <a:lnSpc>
                <a:spcPts val="2774"/>
              </a:lnSpc>
            </a:pPr>
            <a:r>
              <a:rPr lang="en-US" sz="2010" spc="197">
                <a:solidFill>
                  <a:srgbClr val="231F20"/>
                </a:solidFill>
                <a:latin typeface="DM Sans Bold"/>
              </a:rPr>
              <a:t>Target: </a:t>
            </a:r>
            <a:r>
              <a:rPr lang="en-US" sz="2010" spc="197">
                <a:solidFill>
                  <a:srgbClr val="231F20"/>
                </a:solidFill>
                <a:latin typeface="DM Sans"/>
              </a:rPr>
              <a:t>Salary</a:t>
            </a:r>
          </a:p>
          <a:p>
            <a:pPr>
              <a:lnSpc>
                <a:spcPts val="2774"/>
              </a:lnSpc>
            </a:pPr>
            <a:r>
              <a:rPr lang="en-US" sz="2010" spc="197">
                <a:solidFill>
                  <a:srgbClr val="231F20"/>
                </a:solidFill>
                <a:latin typeface="DM Sans Bold"/>
              </a:rPr>
              <a:t>Features:</a:t>
            </a:r>
          </a:p>
          <a:p>
            <a:pPr marL="434050" indent="-217025" lvl="1">
              <a:lnSpc>
                <a:spcPts val="2774"/>
              </a:lnSpc>
              <a:buFont typeface="Arial"/>
              <a:buChar char="•"/>
            </a:pPr>
            <a:r>
              <a:rPr lang="en-US" sz="2010" spc="197">
                <a:solidFill>
                  <a:srgbClr val="231F20"/>
                </a:solidFill>
                <a:latin typeface="DM Sans"/>
              </a:rPr>
              <a:t>Sales_Rep</a:t>
            </a:r>
          </a:p>
          <a:p>
            <a:pPr marL="434050" indent="-217025" lvl="1">
              <a:lnSpc>
                <a:spcPts val="2774"/>
              </a:lnSpc>
              <a:buFont typeface="Arial"/>
              <a:buChar char="•"/>
            </a:pPr>
            <a:r>
              <a:rPr lang="en-US" sz="2010" spc="197">
                <a:solidFill>
                  <a:srgbClr val="231F20"/>
                </a:solidFill>
                <a:latin typeface="DM Sans"/>
              </a:rPr>
              <a:t>Business</a:t>
            </a:r>
          </a:p>
          <a:p>
            <a:pPr marL="434050" indent="-217025" lvl="1">
              <a:lnSpc>
                <a:spcPts val="2774"/>
              </a:lnSpc>
              <a:buFont typeface="Arial"/>
              <a:buChar char="•"/>
            </a:pPr>
            <a:r>
              <a:rPr lang="en-US" sz="2010" spc="197">
                <a:solidFill>
                  <a:srgbClr val="231F20"/>
                </a:solidFill>
                <a:latin typeface="DM Sans"/>
              </a:rPr>
              <a:t>Age</a:t>
            </a:r>
          </a:p>
          <a:p>
            <a:pPr marL="434050" indent="-217025" lvl="1">
              <a:lnSpc>
                <a:spcPts val="2774"/>
              </a:lnSpc>
              <a:buFont typeface="Arial"/>
              <a:buChar char="•"/>
            </a:pPr>
            <a:r>
              <a:rPr lang="en-US" sz="2010" spc="197">
                <a:solidFill>
                  <a:srgbClr val="231F20"/>
                </a:solidFill>
                <a:latin typeface="DM Sans"/>
              </a:rPr>
              <a:t>Female</a:t>
            </a:r>
          </a:p>
          <a:p>
            <a:pPr marL="434050" indent="-217025" lvl="1">
              <a:lnSpc>
                <a:spcPts val="2774"/>
              </a:lnSpc>
              <a:buFont typeface="Arial"/>
              <a:buChar char="•"/>
            </a:pPr>
            <a:r>
              <a:rPr lang="en-US" sz="2010" spc="197">
                <a:solidFill>
                  <a:srgbClr val="231F20"/>
                </a:solidFill>
                <a:latin typeface="DM Sans"/>
              </a:rPr>
              <a:t>Years</a:t>
            </a:r>
          </a:p>
          <a:p>
            <a:pPr marL="434050" indent="-217025" lvl="1">
              <a:lnSpc>
                <a:spcPts val="2774"/>
              </a:lnSpc>
              <a:buFont typeface="Arial"/>
              <a:buChar char="•"/>
            </a:pPr>
            <a:r>
              <a:rPr lang="en-US" sz="2010" spc="197">
                <a:solidFill>
                  <a:srgbClr val="231F20"/>
                </a:solidFill>
                <a:latin typeface="DM Sans"/>
              </a:rPr>
              <a:t>College</a:t>
            </a:r>
          </a:p>
          <a:p>
            <a:pPr marL="434050" indent="-217025" lvl="1">
              <a:lnSpc>
                <a:spcPts val="2774"/>
              </a:lnSpc>
              <a:buFont typeface="Arial"/>
              <a:buChar char="•"/>
            </a:pPr>
            <a:r>
              <a:rPr lang="en-US" sz="2010" spc="197">
                <a:solidFill>
                  <a:srgbClr val="231F20"/>
                </a:solidFill>
                <a:latin typeface="DM Sans"/>
              </a:rPr>
              <a:t>Personality</a:t>
            </a:r>
          </a:p>
          <a:p>
            <a:pPr marL="434050" indent="-217025" lvl="1">
              <a:lnSpc>
                <a:spcPts val="2774"/>
              </a:lnSpc>
              <a:buFont typeface="Arial"/>
              <a:buChar char="•"/>
            </a:pPr>
            <a:r>
              <a:rPr lang="en-US" sz="2010" spc="197">
                <a:solidFill>
                  <a:srgbClr val="231F20"/>
                </a:solidFill>
                <a:latin typeface="DM Sans"/>
              </a:rPr>
              <a:t>Certificates</a:t>
            </a:r>
          </a:p>
          <a:p>
            <a:pPr marL="434050" indent="-217025" lvl="1">
              <a:lnSpc>
                <a:spcPts val="2774"/>
              </a:lnSpc>
              <a:buFont typeface="Arial"/>
              <a:buChar char="•"/>
            </a:pPr>
            <a:r>
              <a:rPr lang="en-US" sz="2010" spc="197">
                <a:solidFill>
                  <a:srgbClr val="231F20"/>
                </a:solidFill>
                <a:latin typeface="DM Sans"/>
              </a:rPr>
              <a:t>Feedback</a:t>
            </a:r>
          </a:p>
          <a:p>
            <a:pPr marL="434050" indent="-217025" lvl="1">
              <a:lnSpc>
                <a:spcPts val="2774"/>
              </a:lnSpc>
              <a:buFont typeface="Arial"/>
              <a:buChar char="•"/>
            </a:pPr>
            <a:r>
              <a:rPr lang="en-US" sz="2010" spc="197">
                <a:solidFill>
                  <a:srgbClr val="231F20"/>
                </a:solidFill>
                <a:latin typeface="DM Sans"/>
              </a:rPr>
              <a:t>NPS</a:t>
            </a:r>
          </a:p>
          <a:p>
            <a:pPr>
              <a:lnSpc>
                <a:spcPts val="2774"/>
              </a:lnSpc>
            </a:pP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Shape</a:t>
              </a:r>
            </a:p>
          </p:txBody>
        </p:sp>
      </p:grpSp>
      <p:sp>
        <p:nvSpPr>
          <p:cNvPr name="TextBox 18" id="18"/>
          <p:cNvSpPr txBox="true"/>
          <p:nvPr/>
        </p:nvSpPr>
        <p:spPr>
          <a:xfrm rot="0">
            <a:off x="6138875" y="4042536"/>
            <a:ext cx="6254887" cy="13637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Bold"/>
              </a:rPr>
              <a:t>Records:</a:t>
            </a:r>
            <a:r>
              <a:rPr lang="en-US" sz="2010" spc="197">
                <a:solidFill>
                  <a:srgbClr val="231F20"/>
                </a:solidFill>
                <a:latin typeface="DM Sans"/>
              </a:rPr>
              <a:t> 21,990 | </a:t>
            </a:r>
            <a:r>
              <a:rPr lang="en-US" sz="2010" spc="197">
                <a:solidFill>
                  <a:srgbClr val="231F20"/>
                </a:solidFill>
                <a:latin typeface="DM Sans Bold"/>
              </a:rPr>
              <a:t>Attributes:</a:t>
            </a:r>
            <a:r>
              <a:rPr lang="en-US" sz="2010" spc="197">
                <a:solidFill>
                  <a:srgbClr val="231F20"/>
                </a:solidFill>
                <a:latin typeface="DM Sans"/>
              </a:rPr>
              <a:t> 11</a:t>
            </a:r>
          </a:p>
          <a:p>
            <a:pPr marL="434050" indent="-217025" lvl="1">
              <a:lnSpc>
                <a:spcPts val="2774"/>
              </a:lnSpc>
              <a:buFont typeface="Arial"/>
              <a:buChar char="•"/>
            </a:pPr>
            <a:r>
              <a:rPr lang="en-US" sz="2010" spc="197">
                <a:solidFill>
                  <a:srgbClr val="231F20"/>
                </a:solidFill>
                <a:latin typeface="DM Sans"/>
              </a:rPr>
              <a:t>Each record corresponds to a Sales Representative’s profile, identified by unique ID</a:t>
            </a:r>
          </a:p>
        </p:txBody>
      </p:sp>
      <p:grpSp>
        <p:nvGrpSpPr>
          <p:cNvPr name="Group 19" id="19"/>
          <p:cNvGrpSpPr/>
          <p:nvPr/>
        </p:nvGrpSpPr>
        <p:grpSpPr>
          <a:xfrm rot="0">
            <a:off x="12658717"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Data types</a:t>
              </a:r>
            </a:p>
          </p:txBody>
        </p:sp>
      </p:grpSp>
      <p:sp>
        <p:nvSpPr>
          <p:cNvPr name="TextBox 22" id="22"/>
          <p:cNvSpPr txBox="true"/>
          <p:nvPr/>
        </p:nvSpPr>
        <p:spPr>
          <a:xfrm rot="0">
            <a:off x="12658717" y="4045241"/>
            <a:ext cx="4600583" cy="2735342"/>
          </a:xfrm>
          <a:prstGeom prst="rect">
            <a:avLst/>
          </a:prstGeom>
        </p:spPr>
        <p:txBody>
          <a:bodyPr anchor="t" rtlCol="false" tIns="0" lIns="0" bIns="0" rIns="0">
            <a:spAutoFit/>
          </a:bodyPr>
          <a:lstStyle/>
          <a:p>
            <a:pPr>
              <a:lnSpc>
                <a:spcPts val="2774"/>
              </a:lnSpc>
            </a:pPr>
            <a:r>
              <a:rPr lang="en-US" sz="2010" spc="197">
                <a:solidFill>
                  <a:srgbClr val="231F20"/>
                </a:solidFill>
                <a:latin typeface="DM Sans"/>
              </a:rPr>
              <a:t>The dataset has a mix of datatypes, including</a:t>
            </a:r>
          </a:p>
          <a:p>
            <a:pPr marL="434050" indent="-217025" lvl="1">
              <a:lnSpc>
                <a:spcPts val="2774"/>
              </a:lnSpc>
              <a:buFont typeface="Arial"/>
              <a:buChar char="•"/>
            </a:pPr>
            <a:r>
              <a:rPr lang="en-US" sz="2010" spc="197">
                <a:solidFill>
                  <a:srgbClr val="231F20"/>
                </a:solidFill>
                <a:latin typeface="DM Sans Bold"/>
              </a:rPr>
              <a:t>String:</a:t>
            </a:r>
            <a:r>
              <a:rPr lang="en-US" sz="2010" spc="197">
                <a:solidFill>
                  <a:srgbClr val="231F20"/>
                </a:solidFill>
                <a:latin typeface="DM Sans"/>
              </a:rPr>
              <a:t> Business, College, Personality</a:t>
            </a:r>
          </a:p>
          <a:p>
            <a:pPr marL="434050" indent="-217025" lvl="1">
              <a:lnSpc>
                <a:spcPts val="2774"/>
              </a:lnSpc>
              <a:buFont typeface="Arial"/>
              <a:buChar char="•"/>
            </a:pPr>
            <a:r>
              <a:rPr lang="en-US" sz="2010" spc="197">
                <a:solidFill>
                  <a:srgbClr val="231F20"/>
                </a:solidFill>
                <a:latin typeface="DM Sans Bold"/>
              </a:rPr>
              <a:t>Integer: </a:t>
            </a:r>
            <a:r>
              <a:rPr lang="en-US" sz="2010" spc="197">
                <a:solidFill>
                  <a:srgbClr val="231F20"/>
                </a:solidFill>
                <a:latin typeface="DM Sans"/>
              </a:rPr>
              <a:t>Sales_Rep, Age, Female, Years, Certificates, NPS &amp; Salary</a:t>
            </a:r>
          </a:p>
          <a:p>
            <a:pPr marL="434050" indent="-217025" lvl="1">
              <a:lnSpc>
                <a:spcPts val="2774"/>
              </a:lnSpc>
              <a:buFont typeface="Arial"/>
              <a:buChar char="•"/>
            </a:pPr>
            <a:r>
              <a:rPr lang="en-US" sz="2010" spc="197">
                <a:solidFill>
                  <a:srgbClr val="231F20"/>
                </a:solidFill>
                <a:latin typeface="DM Sans Bold"/>
              </a:rPr>
              <a:t>Float: </a:t>
            </a:r>
            <a:r>
              <a:rPr lang="en-US" sz="2010" spc="197">
                <a:solidFill>
                  <a:srgbClr val="231F20"/>
                </a:solidFill>
                <a:latin typeface="DM Sans"/>
              </a:rPr>
              <a:t>Feedback</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14082701" y="8237449"/>
            <a:ext cx="3176599" cy="1020851"/>
          </a:xfrm>
          <a:prstGeom prst="rect">
            <a:avLst/>
          </a:prstGeom>
        </p:spPr>
        <p:txBody>
          <a:bodyPr anchor="t" rtlCol="false" tIns="0" lIns="0" bIns="0" rIns="0">
            <a:spAutoFit/>
          </a:bodyPr>
          <a:lstStyle/>
          <a:p>
            <a:pPr>
              <a:lnSpc>
                <a:spcPts val="2773"/>
              </a:lnSpc>
            </a:pPr>
            <a:r>
              <a:rPr lang="en-US" sz="2010" spc="196">
                <a:solidFill>
                  <a:srgbClr val="231F20"/>
                </a:solidFill>
                <a:latin typeface="DM Sans Bold"/>
              </a:rPr>
              <a:t>Note: </a:t>
            </a:r>
            <a:r>
              <a:rPr lang="en-US" sz="2010" spc="196">
                <a:solidFill>
                  <a:srgbClr val="231F20"/>
                </a:solidFill>
                <a:latin typeface="DM Sans"/>
              </a:rPr>
              <a:t>There are no missing values in the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6319" y="2654555"/>
            <a:ext cx="10002697" cy="5226767"/>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EXPLORATORY DATA ANALYSIS (EDA)</a:t>
            </a:r>
          </a:p>
        </p:txBody>
      </p:sp>
      <p:sp>
        <p:nvSpPr>
          <p:cNvPr name="Freeform 4" id="4"/>
          <p:cNvSpPr/>
          <p:nvPr/>
        </p:nvSpPr>
        <p:spPr>
          <a:xfrm flipH="false" flipV="false" rot="0">
            <a:off x="13774352"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87524" y="-927351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855101" y="6108832"/>
            <a:ext cx="10919169" cy="11204371"/>
          </a:xfrm>
          <a:custGeom>
            <a:avLst/>
            <a:gdLst/>
            <a:ahLst/>
            <a:cxnLst/>
            <a:rect r="r" b="b" t="t" l="l"/>
            <a:pathLst>
              <a:path h="11204371" w="10919169">
                <a:moveTo>
                  <a:pt x="0" y="0"/>
                </a:moveTo>
                <a:lnTo>
                  <a:pt x="10919170" y="0"/>
                </a:lnTo>
                <a:lnTo>
                  <a:pt x="10919170" y="11204372"/>
                </a:lnTo>
                <a:lnTo>
                  <a:pt x="0" y="11204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5" id="5"/>
          <p:cNvGraphicFramePr>
            <a:graphicFrameLocks noGrp="true"/>
          </p:cNvGraphicFramePr>
          <p:nvPr/>
        </p:nvGraphicFramePr>
        <p:xfrm>
          <a:off x="1424143" y="2448555"/>
          <a:ext cx="15439715" cy="5913125"/>
        </p:xfrm>
        <a:graphic>
          <a:graphicData uri="http://schemas.openxmlformats.org/drawingml/2006/table">
            <a:tbl>
              <a:tblPr/>
              <a:tblGrid>
                <a:gridCol w="2442691"/>
                <a:gridCol w="1437597"/>
                <a:gridCol w="1674884"/>
                <a:gridCol w="1698916"/>
                <a:gridCol w="1630004"/>
                <a:gridCol w="1661451"/>
                <a:gridCol w="1677174"/>
                <a:gridCol w="1679610"/>
                <a:gridCol w="1537388"/>
              </a:tblGrid>
              <a:tr h="901156">
                <a:tc>
                  <a:txBody>
                    <a:bodyPr anchor="t" rtlCol="false"/>
                    <a:lstStyle/>
                    <a:p>
                      <a:pPr algn="ctr">
                        <a:lnSpc>
                          <a:spcPts val="3513"/>
                        </a:lnSpc>
                        <a:defRPr/>
                      </a:pPr>
                      <a:r>
                        <a:rPr lang="en-US" sz="2509">
                          <a:solidFill>
                            <a:srgbClr val="FFFFFF"/>
                          </a:solidFill>
                          <a:latin typeface="DM Sans Bold"/>
                        </a:rPr>
                        <a:t>Variable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Count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Mean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Std Dev</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Min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Median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513"/>
                        </a:lnSpc>
                        <a:defRPr/>
                      </a:pPr>
                      <a:r>
                        <a:rPr lang="en-US" sz="2509">
                          <a:solidFill>
                            <a:srgbClr val="FFFFFF"/>
                          </a:solidFill>
                          <a:latin typeface="DM Sans Bold"/>
                        </a:rPr>
                        <a:t>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853223">
                <a:tc>
                  <a:txBody>
                    <a:bodyPr anchor="t" rtlCol="false"/>
                    <a:lstStyle/>
                    <a:p>
                      <a:pPr algn="just">
                        <a:lnSpc>
                          <a:spcPts val="3093"/>
                        </a:lnSpc>
                        <a:defRPr/>
                      </a:pPr>
                      <a:r>
                        <a:rPr lang="en-US" sz="2209">
                          <a:solidFill>
                            <a:srgbClr val="000000"/>
                          </a:solidFill>
                          <a:latin typeface="DM Sans"/>
                        </a:rPr>
                        <a:t>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41.50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11.41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32.00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41.00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51.00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65.00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749">
                <a:tc>
                  <a:txBody>
                    <a:bodyPr anchor="t" rtlCol="false"/>
                    <a:lstStyle/>
                    <a:p>
                      <a:pPr algn="just">
                        <a:lnSpc>
                          <a:spcPts val="2814"/>
                        </a:lnSpc>
                        <a:defRPr/>
                      </a:pPr>
                      <a:r>
                        <a:rPr lang="en-US" sz="2010">
                          <a:solidFill>
                            <a:srgbClr val="000000"/>
                          </a:solidFill>
                          <a:latin typeface="DM Sans"/>
                        </a:rPr>
                        <a:t>Years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2.43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13.00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749">
                <a:tc>
                  <a:txBody>
                    <a:bodyPr anchor="t" rtlCol="false"/>
                    <a:lstStyle/>
                    <a:p>
                      <a:pPr algn="just">
                        <a:lnSpc>
                          <a:spcPts val="2814"/>
                        </a:lnSpc>
                        <a:defRPr/>
                      </a:pPr>
                      <a:r>
                        <a:rPr lang="en-US" sz="2010">
                          <a:solidFill>
                            <a:srgbClr val="000000"/>
                          </a:solidFill>
                          <a:latin typeface="DM Sans"/>
                        </a:rPr>
                        <a:t>Certificates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4.00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749">
                <a:tc>
                  <a:txBody>
                    <a:bodyPr anchor="t" rtlCol="false"/>
                    <a:lstStyle/>
                    <a:p>
                      <a:pPr algn="just">
                        <a:lnSpc>
                          <a:spcPts val="2814"/>
                        </a:lnSpc>
                        <a:defRPr/>
                      </a:pPr>
                      <a:r>
                        <a:rPr lang="en-US" sz="2010">
                          <a:solidFill>
                            <a:srgbClr val="000000"/>
                          </a:solidFill>
                          <a:latin typeface="DM Sans"/>
                        </a:rPr>
                        <a:t>Feedback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0.84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3.39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4.00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749">
                <a:tc>
                  <a:txBody>
                    <a:bodyPr anchor="t" rtlCol="false"/>
                    <a:lstStyle/>
                    <a:p>
                      <a:pPr algn="just">
                        <a:lnSpc>
                          <a:spcPts val="2814"/>
                        </a:lnSpc>
                        <a:defRPr/>
                      </a:pPr>
                      <a:r>
                        <a:rPr lang="en-US" sz="2010">
                          <a:solidFill>
                            <a:srgbClr val="000000"/>
                          </a:solidFill>
                          <a:latin typeface="DM Sans"/>
                        </a:rPr>
                        <a:t>Salary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73,673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22,769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57,000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70,000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87,000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1,97,000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749">
                <a:tc>
                  <a:txBody>
                    <a:bodyPr anchor="t" rtlCol="false"/>
                    <a:lstStyle/>
                    <a:p>
                      <a:pPr algn="just">
                        <a:lnSpc>
                          <a:spcPts val="2814"/>
                        </a:lnSpc>
                        <a:defRPr/>
                      </a:pPr>
                      <a:r>
                        <a:rPr lang="en-US" sz="2010">
                          <a:solidFill>
                            <a:srgbClr val="000000"/>
                          </a:solidFill>
                          <a:latin typeface="DM Sans"/>
                        </a:rPr>
                        <a:t>NPS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21,990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6.28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2.16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5.00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8.00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14"/>
                        </a:lnSpc>
                        <a:defRPr/>
                      </a:pPr>
                      <a:r>
                        <a:rPr lang="en-US" sz="2010">
                          <a:solidFill>
                            <a:srgbClr val="000000"/>
                          </a:solidFill>
                          <a:latin typeface="DM Sans"/>
                        </a:rPr>
                        <a:t>10.00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424143" y="1028700"/>
            <a:ext cx="8401228" cy="771525"/>
          </a:xfrm>
          <a:prstGeom prst="rect">
            <a:avLst/>
          </a:prstGeom>
        </p:spPr>
        <p:txBody>
          <a:bodyPr anchor="t" rtlCol="false" tIns="0" lIns="0" bIns="0" rIns="0">
            <a:spAutoFit/>
          </a:bodyPr>
          <a:lstStyle/>
          <a:p>
            <a:pPr>
              <a:lnSpc>
                <a:spcPts val="6086"/>
              </a:lnSpc>
              <a:spcBef>
                <a:spcPct val="0"/>
              </a:spcBef>
            </a:pPr>
            <a:r>
              <a:rPr lang="en-US" sz="5071">
                <a:solidFill>
                  <a:srgbClr val="000000"/>
                </a:solidFill>
                <a:latin typeface="Oswald Bold"/>
              </a:rPr>
              <a:t>DESCRIPTIVE STATISTICS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87524" y="-927351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855101" y="6108832"/>
            <a:ext cx="10919169" cy="11204371"/>
          </a:xfrm>
          <a:custGeom>
            <a:avLst/>
            <a:gdLst/>
            <a:ahLst/>
            <a:cxnLst/>
            <a:rect r="r" b="b" t="t" l="l"/>
            <a:pathLst>
              <a:path h="11204371" w="10919169">
                <a:moveTo>
                  <a:pt x="0" y="0"/>
                </a:moveTo>
                <a:lnTo>
                  <a:pt x="10919170" y="0"/>
                </a:lnTo>
                <a:lnTo>
                  <a:pt x="10919170" y="11204372"/>
                </a:lnTo>
                <a:lnTo>
                  <a:pt x="0" y="11204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65507" y="2474278"/>
            <a:ext cx="8060202" cy="5741069"/>
          </a:xfrm>
          <a:custGeom>
            <a:avLst/>
            <a:gdLst/>
            <a:ahLst/>
            <a:cxnLst/>
            <a:rect r="r" b="b" t="t" l="l"/>
            <a:pathLst>
              <a:path h="5741069" w="8060202">
                <a:moveTo>
                  <a:pt x="0" y="0"/>
                </a:moveTo>
                <a:lnTo>
                  <a:pt x="8060202" y="0"/>
                </a:lnTo>
                <a:lnTo>
                  <a:pt x="8060202" y="5741069"/>
                </a:lnTo>
                <a:lnTo>
                  <a:pt x="0" y="5741069"/>
                </a:lnTo>
                <a:lnTo>
                  <a:pt x="0" y="0"/>
                </a:lnTo>
                <a:close/>
              </a:path>
            </a:pathLst>
          </a:custGeom>
          <a:blipFill>
            <a:blip r:embed="rId5"/>
            <a:stretch>
              <a:fillRect l="0" t="-1312" r="0" b="-1312"/>
            </a:stretch>
          </a:blipFill>
        </p:spPr>
      </p:sp>
      <p:sp>
        <p:nvSpPr>
          <p:cNvPr name="TextBox 6" id="6"/>
          <p:cNvSpPr txBox="true"/>
          <p:nvPr/>
        </p:nvSpPr>
        <p:spPr>
          <a:xfrm rot="0">
            <a:off x="1365507" y="1028700"/>
            <a:ext cx="7591715" cy="771525"/>
          </a:xfrm>
          <a:prstGeom prst="rect">
            <a:avLst/>
          </a:prstGeom>
        </p:spPr>
        <p:txBody>
          <a:bodyPr anchor="t" rtlCol="false" tIns="0" lIns="0" bIns="0" rIns="0">
            <a:spAutoFit/>
          </a:bodyPr>
          <a:lstStyle/>
          <a:p>
            <a:pPr algn="l" marL="0" indent="0" lvl="0">
              <a:lnSpc>
                <a:spcPts val="6086"/>
              </a:lnSpc>
              <a:spcBef>
                <a:spcPct val="0"/>
              </a:spcBef>
            </a:pPr>
            <a:r>
              <a:rPr lang="en-US" sz="5071" strike="noStrike" u="none">
                <a:solidFill>
                  <a:srgbClr val="000000"/>
                </a:solidFill>
                <a:latin typeface="Oswald Bold"/>
              </a:rPr>
              <a:t>CORRELATION ANALYSIS</a:t>
            </a:r>
          </a:p>
        </p:txBody>
      </p:sp>
      <p:sp>
        <p:nvSpPr>
          <p:cNvPr name="TextBox 7" id="7"/>
          <p:cNvSpPr txBox="true"/>
          <p:nvPr/>
        </p:nvSpPr>
        <p:spPr>
          <a:xfrm rot="0">
            <a:off x="10062061" y="3101975"/>
            <a:ext cx="6910682" cy="402590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Observations:</a:t>
            </a:r>
          </a:p>
          <a:p>
            <a:pPr marL="539754" indent="-269877" lvl="1">
              <a:lnSpc>
                <a:spcPts val="3500"/>
              </a:lnSpc>
              <a:buFont typeface="Arial"/>
              <a:buChar char="•"/>
            </a:pPr>
            <a:r>
              <a:rPr lang="en-US" sz="2500">
                <a:solidFill>
                  <a:srgbClr val="000000"/>
                </a:solidFill>
                <a:latin typeface="Canva Sans"/>
              </a:rPr>
              <a:t>Among the independent variables, only NPS and Certificates exhibit a moderate relationship with the dependent variable, Salary.</a:t>
            </a:r>
          </a:p>
          <a:p>
            <a:pPr>
              <a:lnSpc>
                <a:spcPts val="3500"/>
              </a:lnSpc>
            </a:pPr>
          </a:p>
          <a:p>
            <a:pPr marL="539754" indent="-269877" lvl="1">
              <a:lnSpc>
                <a:spcPts val="3500"/>
              </a:lnSpc>
              <a:buFont typeface="Arial"/>
              <a:buChar char="•"/>
            </a:pPr>
            <a:r>
              <a:rPr lang="en-US" sz="2500">
                <a:solidFill>
                  <a:srgbClr val="000000"/>
                </a:solidFill>
                <a:latin typeface="Canva Sans"/>
              </a:rPr>
              <a:t>However, there appears to be no strong positive or negative relationship with the Salary for the other variables.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087524" y="-927351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855101" y="6108832"/>
            <a:ext cx="10919169" cy="11204371"/>
          </a:xfrm>
          <a:custGeom>
            <a:avLst/>
            <a:gdLst/>
            <a:ahLst/>
            <a:cxnLst/>
            <a:rect r="r" b="b" t="t" l="l"/>
            <a:pathLst>
              <a:path h="11204371" w="10919169">
                <a:moveTo>
                  <a:pt x="0" y="0"/>
                </a:moveTo>
                <a:lnTo>
                  <a:pt x="10919170" y="0"/>
                </a:lnTo>
                <a:lnTo>
                  <a:pt x="10919170" y="11204372"/>
                </a:lnTo>
                <a:lnTo>
                  <a:pt x="0" y="11204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21297" y="642938"/>
            <a:ext cx="6240113" cy="771525"/>
          </a:xfrm>
          <a:prstGeom prst="rect">
            <a:avLst/>
          </a:prstGeom>
        </p:spPr>
        <p:txBody>
          <a:bodyPr anchor="t" rtlCol="false" tIns="0" lIns="0" bIns="0" rIns="0">
            <a:spAutoFit/>
          </a:bodyPr>
          <a:lstStyle/>
          <a:p>
            <a:pPr algn="l" marL="0" indent="0" lvl="0">
              <a:lnSpc>
                <a:spcPts val="6086"/>
              </a:lnSpc>
              <a:spcBef>
                <a:spcPct val="0"/>
              </a:spcBef>
            </a:pPr>
            <a:r>
              <a:rPr lang="en-US" sz="5071" strike="noStrike" u="none">
                <a:solidFill>
                  <a:srgbClr val="000000"/>
                </a:solidFill>
                <a:latin typeface="Oswald Bold"/>
              </a:rPr>
              <a:t>EDA INSIGHTS</a:t>
            </a:r>
          </a:p>
        </p:txBody>
      </p:sp>
      <p:sp>
        <p:nvSpPr>
          <p:cNvPr name="Freeform 6" id="6"/>
          <p:cNvSpPr/>
          <p:nvPr/>
        </p:nvSpPr>
        <p:spPr>
          <a:xfrm flipH="false" flipV="false" rot="0">
            <a:off x="4541353" y="1745715"/>
            <a:ext cx="8480998" cy="7921460"/>
          </a:xfrm>
          <a:custGeom>
            <a:avLst/>
            <a:gdLst/>
            <a:ahLst/>
            <a:cxnLst/>
            <a:rect r="r" b="b" t="t" l="l"/>
            <a:pathLst>
              <a:path h="7921460" w="8480998">
                <a:moveTo>
                  <a:pt x="0" y="0"/>
                </a:moveTo>
                <a:lnTo>
                  <a:pt x="8480998" y="0"/>
                </a:lnTo>
                <a:lnTo>
                  <a:pt x="8480998" y="7921460"/>
                </a:lnTo>
                <a:lnTo>
                  <a:pt x="0" y="7921460"/>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674035" y="552440"/>
            <a:ext cx="8734301" cy="5229973"/>
          </a:xfrm>
          <a:custGeom>
            <a:avLst/>
            <a:gdLst/>
            <a:ahLst/>
            <a:cxnLst/>
            <a:rect r="r" b="b" t="t" l="l"/>
            <a:pathLst>
              <a:path h="5229973" w="8734301">
                <a:moveTo>
                  <a:pt x="0" y="0"/>
                </a:moveTo>
                <a:lnTo>
                  <a:pt x="8734302" y="0"/>
                </a:lnTo>
                <a:lnTo>
                  <a:pt x="8734302" y="5229973"/>
                </a:lnTo>
                <a:lnTo>
                  <a:pt x="0" y="5229973"/>
                </a:lnTo>
                <a:lnTo>
                  <a:pt x="0" y="0"/>
                </a:lnTo>
                <a:close/>
              </a:path>
            </a:pathLst>
          </a:custGeom>
          <a:blipFill>
            <a:blip r:embed="rId2"/>
            <a:stretch>
              <a:fillRect l="0" t="-3527" r="0" b="-130"/>
            </a:stretch>
          </a:blipFill>
        </p:spPr>
      </p:sp>
      <p:sp>
        <p:nvSpPr>
          <p:cNvPr name="Freeform 3" id="3"/>
          <p:cNvSpPr/>
          <p:nvPr/>
        </p:nvSpPr>
        <p:spPr>
          <a:xfrm flipH="false" flipV="false" rot="887923">
            <a:off x="-5855101" y="6108832"/>
            <a:ext cx="10919169" cy="11204371"/>
          </a:xfrm>
          <a:custGeom>
            <a:avLst/>
            <a:gdLst/>
            <a:ahLst/>
            <a:cxnLst/>
            <a:rect r="r" b="b" t="t" l="l"/>
            <a:pathLst>
              <a:path h="11204371" w="10919169">
                <a:moveTo>
                  <a:pt x="0" y="0"/>
                </a:moveTo>
                <a:lnTo>
                  <a:pt x="10919170" y="0"/>
                </a:lnTo>
                <a:lnTo>
                  <a:pt x="10919170" y="11204372"/>
                </a:lnTo>
                <a:lnTo>
                  <a:pt x="0" y="11204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14087524" y="-927351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540655" y="5874909"/>
            <a:ext cx="9693500" cy="4188772"/>
          </a:xfrm>
          <a:custGeom>
            <a:avLst/>
            <a:gdLst/>
            <a:ahLst/>
            <a:cxnLst/>
            <a:rect r="r" b="b" t="t" l="l"/>
            <a:pathLst>
              <a:path h="4188772" w="9693500">
                <a:moveTo>
                  <a:pt x="0" y="0"/>
                </a:moveTo>
                <a:lnTo>
                  <a:pt x="9693500" y="0"/>
                </a:lnTo>
                <a:lnTo>
                  <a:pt x="9693500" y="4188772"/>
                </a:lnTo>
                <a:lnTo>
                  <a:pt x="0" y="4188772"/>
                </a:lnTo>
                <a:lnTo>
                  <a:pt x="0" y="0"/>
                </a:lnTo>
                <a:close/>
              </a:path>
            </a:pathLst>
          </a:custGeom>
          <a:blipFill>
            <a:blip r:embed="rId5"/>
            <a:stretch>
              <a:fillRect l="-589" t="-2384" r="-589"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DAF8VYfZE3U</dc:identifier>
  <dcterms:modified xsi:type="dcterms:W3CDTF">2011-08-01T06:04:30Z</dcterms:modified>
  <cp:revision>1</cp:revision>
  <dc:title>Sales Representatives Salary Prediction</dc:title>
</cp:coreProperties>
</file>