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69" r:id="rId3"/>
    <p:sldId id="259" r:id="rId4"/>
    <p:sldId id="257" r:id="rId5"/>
    <p:sldId id="260" r:id="rId6"/>
    <p:sldId id="258" r:id="rId7"/>
    <p:sldId id="270" r:id="rId8"/>
    <p:sldId id="271" r:id="rId9"/>
    <p:sldId id="266" r:id="rId10"/>
    <p:sldId id="284" r:id="rId11"/>
    <p:sldId id="263" r:id="rId12"/>
    <p:sldId id="267" r:id="rId13"/>
    <p:sldId id="262" r:id="rId14"/>
    <p:sldId id="256" r:id="rId15"/>
    <p:sldId id="264" r:id="rId16"/>
    <p:sldId id="268" r:id="rId17"/>
    <p:sldId id="273" r:id="rId18"/>
    <p:sldId id="28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76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EE2ADC-FA9D-6316-68B8-89F2827F68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DEA I - Development Enterprise Application with J2EE &amp; MVC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A5049-242B-BDEB-E0B2-60E49921E2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9FF6E-A0E7-46E9-AE8F-CF81D08D999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2B6-DFC7-E2C3-61D3-3B6BC51F84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&amp;copy :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F74F6-6212-00EB-AC0C-0D6FDF6F8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3268-5BE6-4182-9EFD-BD20FA4C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7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DEA I - Development Enterprise Application with J2EE &amp; MVC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64BB5-57FA-4C5A-BA95-EBAB2C003A8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&amp;copy : Srimal Fernando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5BD2-2323-4786-AD2E-86F8E1F8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92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D182-46D1-A0A9-CC53-46FB628C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D278-4F17-1B60-A757-A0BAF488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380A-B314-EE81-731A-5A9A37E3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C67-C24E-4B54-B2AB-BE2FDE3C81FB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DE6D-DBEE-7022-E14D-725B56EC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1469-722F-A97D-D2FA-E51EA9AA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1F88-8B41-0004-4312-2EBE2ED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ABACF-4C18-6CEC-D4E8-711C6BF7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18FD-C91C-567F-9241-5C0103E4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1807-5AB1-4536-97CE-977DB91CBE4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9301-C31D-5722-6DF8-FC19BDC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5B01-E823-29F9-0249-7280955F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D83B-8E9B-7B2C-D8B5-F01ED5980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C2F5D-BFFC-321C-40E0-7F48039F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AD60-DC25-7B7D-87F7-E8466FAE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8D0D-AF7A-41CE-9E94-96C118534B34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094F-4B33-BB2A-DA64-A40A82C8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7C3D-901E-D152-29D0-10AF358E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B8D-E686-8C65-BA8B-781824B5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D09C-DE3C-F891-D5E2-0FE0980D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CEC0-E593-E72C-0B0C-E88B9A25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745-E4FF-4BAE-A50E-2DB6E6F8FC1E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EA48-830A-6465-5044-058E7AB5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D7D4-4E71-511D-0227-C453204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FD56-C730-59AC-04A6-480DB6B3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BE6C-7A63-F379-8109-BA811BB5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8B54-2B27-2B71-E9A5-F43F633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D301-8403-4BC8-9346-4C396EC983A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6DA6-2C69-AEFA-CC6E-9DA7EB86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71A0-4F2E-EA4B-3FAD-2E2A2F84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6CC9-71B9-5D0C-420E-52C46993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6B4C-3EDE-75B5-A380-B3D22D3D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11B9C-6337-15B9-57B9-13C111F5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2FAEA-6760-0E97-2A1E-0DDF676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5E99-D1E4-4556-A0B3-B52B3E4374E4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051A-C416-7F50-82B6-5A331CBD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EC0E-6C39-D79C-B79A-D86C4A71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C1E6-76B9-F7A1-DE8A-A06FBDD4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7A98-D246-7D3B-2701-8B56D767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20A76-7F36-B821-B7D0-DD551EDD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1A0BC-E59C-D4A8-9BC2-C042A9F4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B134C-BEEF-B191-C530-A21AABBB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84A4-255E-EF81-CB26-9786C6DE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274-B51B-4161-B6EA-27E43613F065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6D566-2DB6-31B2-D9C1-611D9D81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592F3-7B56-7463-A892-33A80B17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560D-EC31-FD20-5139-F9F5286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969B2-F76D-4A70-196A-C7A7D081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92F-CD17-4515-9179-35372551ED93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0065-1D82-E446-C62F-E954A1E3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5EB90-346E-C523-3C84-85055E2F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BCD80-7584-261C-B440-DD0325C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B75E-3E30-489C-B77B-FDCA98AC61A2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B107F-1DE6-51F3-9999-C3C19949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6786-E1B9-1E12-E015-791F06A2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4131-4914-D40B-F54C-F8DBC0F8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357-3ADE-13F6-ABA1-9AF7C00F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C287-BC8B-0824-5EBC-53921F4F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EB69-3DFC-85DC-90B2-01656AF9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A258-5972-47AB-9B87-9F3A935D0E3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C354-F946-E4D3-3425-65B342E6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31B66-5C37-6D96-F648-91D2CB0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3EC3-CBB6-92D2-8A52-AAEA6D4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E079F-5A3A-B09B-5A6A-0BF39CEF2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1ACD1-4E61-E3FC-215F-C81257128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EC7BE-AEF8-920C-86C2-E6ADBA3A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C590-810C-4957-B5E0-4098E3E6A1B8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CCBC3-6A21-7574-4328-E7F7A87D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3891-7EC6-7DE6-4925-0D7D1C1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AFE7A-A702-8E20-079F-F7AD168D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71CDB-38C1-3E8C-2CF8-3969DFD0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68E7-1481-484F-FA8D-61D7E363C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083E8-5684-4C76-B992-F87ABA997069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1737-04DA-86A3-29B1-B6EB4B91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EA67-936A-585E-6750-9306A50D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F3C2A-163A-47F9-9719-4348C9F2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767E-3275-B940-192D-9CA73389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3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MVC Architecture for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AE72-15E0-C1DC-3BF7-35F0CEFF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934" y="3740571"/>
            <a:ext cx="4335378" cy="5085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(Model-View-Controller)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5A307-B010-E799-5102-BB71827E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52D0-7C40-90E6-FEEA-AE1B9842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</p:spTree>
    <p:extLst>
      <p:ext uri="{BB962C8B-B14F-4D97-AF65-F5344CB8AC3E}">
        <p14:creationId xmlns:p14="http://schemas.microsoft.com/office/powerpoint/2010/main" val="190139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09DB7-08B8-00D1-7417-355FF595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78DC8-3C1E-0A7E-117D-0076FD96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35722-8B31-7BB0-F54E-9B5864E4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812"/>
            <a:ext cx="12192000" cy="44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5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C48C-BD72-1D8C-ED48-49D3E82F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9542-FA13-1607-8ACB-AD080FE5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026"/>
            <a:ext cx="10515600" cy="4351338"/>
          </a:xfrm>
        </p:spPr>
        <p:txBody>
          <a:bodyPr/>
          <a:lstStyle/>
          <a:p>
            <a:r>
              <a:rPr lang="en-US" dirty="0"/>
              <a:t>Access Modifiers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Getters and Setters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9FBC6-E01D-B6A6-157A-99095AB6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2DEEE-8F49-6E63-FE71-4EF9595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Access Modifiers in Java | Access Specifiers in Java">
            <a:extLst>
              <a:ext uri="{FF2B5EF4-FFF2-40B4-BE49-F238E27FC236}">
                <a16:creationId xmlns:a16="http://schemas.microsoft.com/office/drawing/2014/main" id="{F2EEA9D9-4CFB-072D-77BD-2A0879BA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681037"/>
            <a:ext cx="45529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9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45D8-44AD-BAD9-27B6-9B50A738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 (DAO) </a:t>
            </a:r>
            <a:r>
              <a:rPr lang="en-US" sz="2000" dirty="0">
                <a:solidFill>
                  <a:srgbClr val="FF0000"/>
                </a:solidFill>
              </a:rPr>
              <a:t>Outdated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1FA5-38EF-11F9-5740-AE2E982E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private String </a:t>
            </a:r>
            <a:r>
              <a:rPr lang="en-US" sz="1400" dirty="0" err="1"/>
              <a:t>jdbcURL</a:t>
            </a:r>
            <a:r>
              <a:rPr lang="en-US" sz="1400" dirty="0"/>
              <a:t> = "</a:t>
            </a:r>
            <a:r>
              <a:rPr lang="en-US" sz="1400" dirty="0" err="1"/>
              <a:t>jdbc:mysql</a:t>
            </a:r>
            <a:r>
              <a:rPr lang="en-US" sz="1400" dirty="0"/>
              <a:t>://localhost:3306/</a:t>
            </a:r>
            <a:r>
              <a:rPr lang="en-US" sz="1400" dirty="0" err="1"/>
              <a:t>todo?useSSL</a:t>
            </a:r>
            <a:r>
              <a:rPr lang="en-US" sz="1400" dirty="0"/>
              <a:t>=false";</a:t>
            </a:r>
          </a:p>
          <a:p>
            <a:pPr marL="0" indent="0">
              <a:buNone/>
            </a:pPr>
            <a:r>
              <a:rPr lang="en-US" sz="1400" dirty="0"/>
              <a:t>    private String </a:t>
            </a:r>
            <a:r>
              <a:rPr lang="en-US" sz="1400" dirty="0" err="1"/>
              <a:t>jdbcUsername</a:t>
            </a:r>
            <a:r>
              <a:rPr lang="en-US" sz="1400" dirty="0"/>
              <a:t> = "root";</a:t>
            </a:r>
          </a:p>
          <a:p>
            <a:pPr marL="0" indent="0">
              <a:buNone/>
            </a:pPr>
            <a:r>
              <a:rPr lang="en-US" sz="1400" dirty="0"/>
              <a:t>    private String </a:t>
            </a:r>
            <a:r>
              <a:rPr lang="en-US" sz="1400" dirty="0" err="1"/>
              <a:t>jdbcPassword</a:t>
            </a:r>
            <a:r>
              <a:rPr lang="en-US" sz="1400" dirty="0"/>
              <a:t> = "pass";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private static final String INSERT_TODO_SQL = "INSERT INTO </a:t>
            </a:r>
            <a:r>
              <a:rPr lang="en-US" sz="1400" dirty="0" err="1"/>
              <a:t>todos</a:t>
            </a:r>
            <a:r>
              <a:rPr lang="en-US" sz="1400" dirty="0"/>
              <a:t> (name, description, state) VALUES (?, ?, ?)";</a:t>
            </a:r>
          </a:p>
          <a:p>
            <a:pPr marL="0" indent="0">
              <a:buNone/>
            </a:pPr>
            <a:r>
              <a:rPr lang="en-US" sz="1400" dirty="0"/>
              <a:t>    private static final String SELECT_TODO_BY_ID = "SELECT * FROM </a:t>
            </a:r>
            <a:r>
              <a:rPr lang="en-US" sz="1400" dirty="0" err="1"/>
              <a:t>todos</a:t>
            </a:r>
            <a:r>
              <a:rPr lang="en-US" sz="1400" dirty="0"/>
              <a:t> WHERE id=?";</a:t>
            </a:r>
          </a:p>
          <a:p>
            <a:pPr marL="0" indent="0">
              <a:buNone/>
            </a:pPr>
            <a:r>
              <a:rPr lang="en-US" sz="1400" dirty="0"/>
              <a:t>    private static final String SELECT_ALL_TODOS = "SELECT * FROM </a:t>
            </a:r>
            <a:r>
              <a:rPr lang="en-US" sz="1400" dirty="0" err="1"/>
              <a:t>todos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    private static final String DELETE_TODO_SQL = "DELETE FROM </a:t>
            </a:r>
            <a:r>
              <a:rPr lang="en-US" sz="1400" dirty="0" err="1"/>
              <a:t>todos</a:t>
            </a:r>
            <a:r>
              <a:rPr lang="en-US" sz="1400" dirty="0"/>
              <a:t> WHERE id=?";</a:t>
            </a:r>
          </a:p>
          <a:p>
            <a:pPr marL="0" indent="0">
              <a:buNone/>
            </a:pPr>
            <a:r>
              <a:rPr lang="en-US" sz="1400" dirty="0"/>
              <a:t>    private static final String UPDATE_TODO_SQL = "UPDATE </a:t>
            </a:r>
            <a:r>
              <a:rPr lang="en-US" sz="1400" dirty="0" err="1"/>
              <a:t>todos</a:t>
            </a:r>
            <a:r>
              <a:rPr lang="en-US" sz="1400" dirty="0"/>
              <a:t> SET name=?, description=?, state=? WHERE id=?";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Get the full </a:t>
            </a:r>
            <a:r>
              <a:rPr lang="en-US" sz="1800" dirty="0" err="1">
                <a:solidFill>
                  <a:srgbClr val="0070C0"/>
                </a:solidFill>
              </a:rPr>
              <a:t>dao</a:t>
            </a:r>
            <a:r>
              <a:rPr lang="en-US" sz="1800" dirty="0">
                <a:solidFill>
                  <a:srgbClr val="0070C0"/>
                </a:solidFill>
              </a:rPr>
              <a:t> file -&gt;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gist.github.com/srimalonline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E0250-D32E-8B09-4DB6-0A868EA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BFA0C-30A1-880A-C49E-F827E33C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Bart Simpson (Vectorized) by AidenBuzzwigs on DeviantArt">
            <a:extLst>
              <a:ext uri="{FF2B5EF4-FFF2-40B4-BE49-F238E27FC236}">
                <a16:creationId xmlns:a16="http://schemas.microsoft.com/office/drawing/2014/main" id="{6786D6E1-2A5B-BAD8-F631-EC870CE2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2636461"/>
            <a:ext cx="2743200" cy="408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7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6B54-9346-45EF-306F-6B228C8D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CBD9-72CA-657C-4613-CE6CCFE0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todos</a:t>
            </a:r>
            <a:r>
              <a:rPr lang="en-US" sz="2000" dirty="0"/>
              <a:t> (</a:t>
            </a:r>
          </a:p>
          <a:p>
            <a:pPr marL="0" indent="0">
              <a:buNone/>
            </a:pPr>
            <a:r>
              <a:rPr lang="en-US" sz="2000" dirty="0"/>
              <a:t>    id INT AUTO_INCREMENT PRIMARY KEY,</a:t>
            </a:r>
          </a:p>
          <a:p>
            <a:pPr marL="0" indent="0">
              <a:buNone/>
            </a:pPr>
            <a:r>
              <a:rPr lang="en-US" sz="2000" dirty="0"/>
              <a:t>    name VARCHAR(255) NOT NULL,</a:t>
            </a:r>
          </a:p>
          <a:p>
            <a:pPr marL="0" indent="0">
              <a:buNone/>
            </a:pPr>
            <a:r>
              <a:rPr lang="en-US" sz="2000" dirty="0"/>
              <a:t>    description TEXT,</a:t>
            </a:r>
          </a:p>
          <a:p>
            <a:pPr marL="0" indent="0">
              <a:buNone/>
            </a:pPr>
            <a:r>
              <a:rPr lang="en-US" sz="2000" dirty="0"/>
              <a:t>    state BOOLEAN NOT NULL DEFAULT FALSE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C1062-6025-DE4C-7883-539F468D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8010A-565C-BE2B-F9DE-39FC1E58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EABD8-F52D-A54D-6E7B-BE3FED81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76" y="4387581"/>
            <a:ext cx="648743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A337-39E1-40F8-AA40-D399C45A1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05" y="855579"/>
            <a:ext cx="9144000" cy="1098300"/>
          </a:xfrm>
        </p:spPr>
        <p:txBody>
          <a:bodyPr>
            <a:normAutofit/>
          </a:bodyPr>
          <a:lstStyle/>
          <a:p>
            <a:r>
              <a:rPr lang="en-US" dirty="0"/>
              <a:t>Views with JSP </a:t>
            </a:r>
            <a:r>
              <a:rPr lang="en-US" sz="4000" dirty="0"/>
              <a:t> (Java Server Pages)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B2EF-8F1A-0940-F3CC-13E01339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705" y="2655554"/>
            <a:ext cx="9144000" cy="1098299"/>
          </a:xfrm>
        </p:spPr>
        <p:txBody>
          <a:bodyPr/>
          <a:lstStyle/>
          <a:p>
            <a:r>
              <a:rPr lang="en-US" dirty="0"/>
              <a:t>&lt;%@ page language="java" </a:t>
            </a:r>
            <a:r>
              <a:rPr lang="en-US" dirty="0" err="1"/>
              <a:t>contentType</a:t>
            </a:r>
            <a:r>
              <a:rPr lang="en-US" dirty="0"/>
              <a:t>="text/html; charset=UTF-8"</a:t>
            </a:r>
          </a:p>
          <a:p>
            <a:r>
              <a:rPr lang="en-US" dirty="0"/>
              <a:t>    </a:t>
            </a:r>
            <a:r>
              <a:rPr lang="en-US" dirty="0" err="1"/>
              <a:t>pageEncoding</a:t>
            </a:r>
            <a:r>
              <a:rPr lang="en-US" dirty="0"/>
              <a:t>="UTF-8"%&gt;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5D81A9-5424-7F22-371F-BBC9ABF1FB38}"/>
              </a:ext>
            </a:extLst>
          </p:cNvPr>
          <p:cNvSpPr txBox="1">
            <a:spLocks/>
          </p:cNvSpPr>
          <p:nvPr/>
        </p:nvSpPr>
        <p:spPr>
          <a:xfrm>
            <a:off x="1524000" y="4343235"/>
            <a:ext cx="9144000" cy="56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&lt;p&gt;Hello, &lt;%= </a:t>
            </a:r>
            <a:r>
              <a:rPr lang="en-US" dirty="0" err="1"/>
              <a:t>request.getParameter</a:t>
            </a:r>
            <a:r>
              <a:rPr lang="en-US" dirty="0"/>
              <a:t>("name") %&gt;!&lt;/p&gt;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97E0-37FD-C402-CE41-13E707F9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7A44E-0C56-2C8A-239F-A10AE97B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</p:spTree>
    <p:extLst>
      <p:ext uri="{BB962C8B-B14F-4D97-AF65-F5344CB8AC3E}">
        <p14:creationId xmlns:p14="http://schemas.microsoft.com/office/powerpoint/2010/main" val="16658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87D7-0664-AEE8-096D-29591FAF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400" dirty="0"/>
              <a:t>URL Rewrite – In Servlet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F20D-2DFA-2DD8-BF51-CAE783F0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RequestDispatchers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C2825-BB78-8E3F-6C69-2949B8DE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17882-968C-47E1-8555-0FB26506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8D972-A875-0C1F-23FE-932FDCF75588}"/>
              </a:ext>
            </a:extLst>
          </p:cNvPr>
          <p:cNvSpPr txBox="1">
            <a:spLocks/>
          </p:cNvSpPr>
          <p:nvPr/>
        </p:nvSpPr>
        <p:spPr>
          <a:xfrm>
            <a:off x="1292154" y="2295144"/>
            <a:ext cx="10515600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/>
              <a:t>protected void </a:t>
            </a:r>
            <a:r>
              <a:rPr lang="en-US" sz="1700" dirty="0" err="1"/>
              <a:t>doGet</a:t>
            </a:r>
            <a:r>
              <a:rPr lang="en-US" sz="1700" dirty="0"/>
              <a:t>(</a:t>
            </a:r>
            <a:r>
              <a:rPr lang="en-US" sz="1700" dirty="0" err="1"/>
              <a:t>HttpServletRequest</a:t>
            </a:r>
            <a:r>
              <a:rPr lang="en-US" sz="1700" dirty="0"/>
              <a:t> request, </a:t>
            </a:r>
            <a:r>
              <a:rPr lang="en-US" sz="1700" dirty="0" err="1"/>
              <a:t>HttpServletResponse</a:t>
            </a:r>
            <a:r>
              <a:rPr lang="en-US" sz="1700" dirty="0"/>
              <a:t> response)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/>
              <a:t>            throws </a:t>
            </a:r>
            <a:r>
              <a:rPr lang="en-US" sz="1700" dirty="0" err="1"/>
              <a:t>ServletException</a:t>
            </a:r>
            <a:r>
              <a:rPr lang="en-US" sz="1700" dirty="0"/>
              <a:t>, </a:t>
            </a:r>
            <a:r>
              <a:rPr lang="en-US" sz="1700" dirty="0" err="1"/>
              <a:t>IOException</a:t>
            </a:r>
            <a:r>
              <a:rPr lang="en-US" sz="1700" dirty="0"/>
              <a:t>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/>
              <a:t>        </a:t>
            </a:r>
            <a:r>
              <a:rPr lang="en-US" sz="1700" dirty="0" err="1"/>
              <a:t>RequestDispatcher</a:t>
            </a:r>
            <a:r>
              <a:rPr lang="en-US" sz="1700" dirty="0"/>
              <a:t> dispatcher = </a:t>
            </a:r>
            <a:r>
              <a:rPr lang="en-US" sz="1700" dirty="0" err="1"/>
              <a:t>request.getRequestDispatcher</a:t>
            </a:r>
            <a:r>
              <a:rPr lang="en-US" sz="1700" dirty="0"/>
              <a:t>("/WEB-INF/views/</a:t>
            </a:r>
            <a:r>
              <a:rPr lang="en-US" sz="1700" dirty="0" err="1"/>
              <a:t>home.jsp</a:t>
            </a:r>
            <a:r>
              <a:rPr lang="en-US" sz="1700" dirty="0"/>
              <a:t>");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/>
              <a:t>        </a:t>
            </a:r>
            <a:r>
              <a:rPr lang="en-US" sz="1700" dirty="0" err="1"/>
              <a:t>dispatcher.forward</a:t>
            </a:r>
            <a:r>
              <a:rPr lang="en-US" sz="1700" dirty="0"/>
              <a:t>(request, response);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319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41BB-4177-1908-5F2E-817EA75F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-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D919-BA00-318E-B4F6-00141CBC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@WebServlet(name = "</a:t>
            </a:r>
            <a:r>
              <a:rPr lang="en-US" sz="1400" dirty="0" err="1"/>
              <a:t>TodoServlet</a:t>
            </a:r>
            <a:r>
              <a:rPr lang="en-US" sz="1400" dirty="0"/>
              <a:t>", </a:t>
            </a:r>
            <a:r>
              <a:rPr lang="en-US" sz="1400" dirty="0" err="1"/>
              <a:t>urlPatterns</a:t>
            </a:r>
            <a:r>
              <a:rPr lang="en-US" sz="1400" dirty="0"/>
              <a:t> = {"/"})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TodoServlet</a:t>
            </a:r>
            <a:r>
              <a:rPr lang="en-US" sz="1400" dirty="0"/>
              <a:t> extends </a:t>
            </a:r>
            <a:r>
              <a:rPr lang="en-US" sz="1400" dirty="0" err="1"/>
              <a:t>HttpServlet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 private </a:t>
            </a:r>
            <a:r>
              <a:rPr lang="en-US" sz="1400" dirty="0" err="1"/>
              <a:t>TodoDAO</a:t>
            </a:r>
            <a:r>
              <a:rPr lang="en-US" sz="1400" dirty="0"/>
              <a:t> </a:t>
            </a:r>
            <a:r>
              <a:rPr lang="en-US" sz="1400" dirty="0" err="1"/>
              <a:t>todoDAO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@Override</a:t>
            </a:r>
          </a:p>
          <a:p>
            <a:pPr marL="0" indent="0">
              <a:buNone/>
            </a:pPr>
            <a:r>
              <a:rPr lang="en-US" sz="1400" dirty="0"/>
              <a:t>    public void </a:t>
            </a:r>
            <a:r>
              <a:rPr lang="en-US" sz="1400" dirty="0" err="1"/>
              <a:t>init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todoDAO</a:t>
            </a:r>
            <a:r>
              <a:rPr lang="en-US" sz="1400" dirty="0"/>
              <a:t> = new </a:t>
            </a:r>
            <a:r>
              <a:rPr lang="en-US" sz="1400" dirty="0" err="1"/>
              <a:t>TodoDAO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8A5FE-723D-FDAA-B6FF-6D993E83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C7725-D493-61F2-4FC8-1726CE6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B2708-773F-74FB-C47B-EC637AA0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02DBA-C649-3203-7031-09A3A468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C1595-BA0C-C012-1528-A96FE6ABF8AA}"/>
              </a:ext>
            </a:extLst>
          </p:cNvPr>
          <p:cNvSpPr txBox="1"/>
          <p:nvPr/>
        </p:nvSpPr>
        <p:spPr>
          <a:xfrm>
            <a:off x="1562100" y="889843"/>
            <a:ext cx="8420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String action = </a:t>
            </a:r>
            <a:r>
              <a:rPr lang="en-US" dirty="0" err="1"/>
              <a:t>request.getServletPath</a:t>
            </a:r>
            <a:r>
              <a:rPr lang="en-US" dirty="0"/>
              <a:t>();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switch (action) {</a:t>
            </a:r>
          </a:p>
          <a:p>
            <a:r>
              <a:rPr lang="en-US" dirty="0"/>
              <a:t>                case "/new" -&gt; </a:t>
            </a:r>
            <a:r>
              <a:rPr lang="en-US" dirty="0" err="1"/>
              <a:t>showNewForm</a:t>
            </a:r>
            <a:r>
              <a:rPr lang="en-US" dirty="0"/>
              <a:t>(request, response);</a:t>
            </a:r>
          </a:p>
          <a:p>
            <a:r>
              <a:rPr lang="en-US" dirty="0"/>
              <a:t>                case "/insert" -&gt; </a:t>
            </a:r>
            <a:r>
              <a:rPr lang="en-US" dirty="0" err="1"/>
              <a:t>insertTodo</a:t>
            </a:r>
            <a:r>
              <a:rPr lang="en-US" dirty="0"/>
              <a:t>(request, response);</a:t>
            </a:r>
          </a:p>
          <a:p>
            <a:r>
              <a:rPr lang="en-US" dirty="0"/>
              <a:t>                case "/delete" -&gt; </a:t>
            </a:r>
            <a:r>
              <a:rPr lang="en-US" dirty="0" err="1"/>
              <a:t>deleteTodo</a:t>
            </a:r>
            <a:r>
              <a:rPr lang="en-US" dirty="0"/>
              <a:t>(request, response);</a:t>
            </a:r>
          </a:p>
          <a:p>
            <a:r>
              <a:rPr lang="en-US" dirty="0"/>
              <a:t>                case "/edit" -&gt; </a:t>
            </a:r>
            <a:r>
              <a:rPr lang="en-US" dirty="0" err="1"/>
              <a:t>showEditForm</a:t>
            </a:r>
            <a:r>
              <a:rPr lang="en-US" dirty="0"/>
              <a:t>(request, response);</a:t>
            </a:r>
          </a:p>
          <a:p>
            <a:r>
              <a:rPr lang="en-US" dirty="0"/>
              <a:t>                case "/update" -&gt; </a:t>
            </a:r>
            <a:r>
              <a:rPr lang="en-US" dirty="0" err="1"/>
              <a:t>updateTodo</a:t>
            </a:r>
            <a:r>
              <a:rPr lang="en-US" dirty="0"/>
              <a:t>(request, response);</a:t>
            </a:r>
          </a:p>
          <a:p>
            <a:r>
              <a:rPr lang="en-US" dirty="0"/>
              <a:t>                default -&gt; </a:t>
            </a:r>
            <a:r>
              <a:rPr lang="en-US" dirty="0" err="1"/>
              <a:t>listTodo</a:t>
            </a:r>
            <a:r>
              <a:rPr lang="en-US" dirty="0"/>
              <a:t>(request, response);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catch (</a:t>
            </a:r>
            <a:r>
              <a:rPr lang="en-US" dirty="0" err="1"/>
              <a:t>SQLException</a:t>
            </a:r>
            <a:r>
              <a:rPr lang="en-US" dirty="0"/>
              <a:t> ex) {</a:t>
            </a:r>
          </a:p>
          <a:p>
            <a:r>
              <a:rPr lang="en-US" dirty="0"/>
              <a:t>            throw new </a:t>
            </a:r>
            <a:r>
              <a:rPr lang="en-US" dirty="0" err="1"/>
              <a:t>ServletException</a:t>
            </a:r>
            <a:r>
              <a:rPr lang="en-US" dirty="0"/>
              <a:t>(ex);</a:t>
            </a:r>
          </a:p>
          <a:p>
            <a:r>
              <a:rPr lang="en-US" dirty="0"/>
              <a:t>        }     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2343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413337"/>
            <a:ext cx="842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doPost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doGet</a:t>
            </a:r>
            <a:r>
              <a:rPr lang="en-US" dirty="0"/>
              <a:t>(request, response);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6518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194768"/>
            <a:ext cx="842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listTodo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r>
              <a:rPr lang="en-US" dirty="0"/>
              <a:t>        List&lt;Todo&gt; </a:t>
            </a:r>
            <a:r>
              <a:rPr lang="en-US" dirty="0" err="1"/>
              <a:t>listTodo</a:t>
            </a:r>
            <a:r>
              <a:rPr lang="en-US" dirty="0"/>
              <a:t> = </a:t>
            </a:r>
            <a:r>
              <a:rPr lang="en-US" dirty="0" err="1"/>
              <a:t>todoDAO.selectAllTodos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request.setAttribute</a:t>
            </a:r>
            <a:r>
              <a:rPr lang="en-US" dirty="0"/>
              <a:t>("</a:t>
            </a:r>
            <a:r>
              <a:rPr lang="en-US" dirty="0" err="1"/>
              <a:t>listTodo</a:t>
            </a:r>
            <a:r>
              <a:rPr lang="en-US" dirty="0"/>
              <a:t>", </a:t>
            </a:r>
            <a:r>
              <a:rPr lang="en-US" dirty="0" err="1"/>
              <a:t>listTodo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RequestDispatcher</a:t>
            </a:r>
            <a:r>
              <a:rPr lang="en-US" dirty="0"/>
              <a:t> dispatcher = </a:t>
            </a:r>
            <a:r>
              <a:rPr lang="en-US" dirty="0" err="1"/>
              <a:t>request.getRequestDispatcher</a:t>
            </a:r>
            <a:r>
              <a:rPr lang="en-US" dirty="0"/>
              <a:t>("/WEB-INF/views/</a:t>
            </a:r>
            <a:r>
              <a:rPr lang="en-US" dirty="0" err="1"/>
              <a:t>todo-list.jsp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dispatcher.forward</a:t>
            </a:r>
            <a:r>
              <a:rPr lang="en-US" dirty="0"/>
              <a:t>(request, response);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414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9395-9E34-082D-4C24-1D69183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pic>
        <p:nvPicPr>
          <p:cNvPr id="1026" name="Picture 2" descr="Benefit of using MVC - GeeksforGeeks">
            <a:extLst>
              <a:ext uri="{FF2B5EF4-FFF2-40B4-BE49-F238E27FC236}">
                <a16:creationId xmlns:a16="http://schemas.microsoft.com/office/drawing/2014/main" id="{B1BED56F-7E58-1DB6-4CD8-65943C128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76" y="1370346"/>
            <a:ext cx="7882247" cy="487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93B2-8132-CC97-C940-D1101083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49A1-30D2-B7CC-1838-D49799A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</p:spTree>
    <p:extLst>
      <p:ext uri="{BB962C8B-B14F-4D97-AF65-F5344CB8AC3E}">
        <p14:creationId xmlns:p14="http://schemas.microsoft.com/office/powerpoint/2010/main" val="23369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194768"/>
            <a:ext cx="842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showNewForm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RequestDispatcher</a:t>
            </a:r>
            <a:r>
              <a:rPr lang="en-US" dirty="0"/>
              <a:t> dispatcher = </a:t>
            </a:r>
            <a:r>
              <a:rPr lang="en-US" dirty="0" err="1"/>
              <a:t>request.getRequestDispatcher</a:t>
            </a:r>
            <a:r>
              <a:rPr lang="en-US" dirty="0"/>
              <a:t>("/WEB-INF/views/</a:t>
            </a:r>
            <a:r>
              <a:rPr lang="en-US" dirty="0" err="1"/>
              <a:t>todo-form.jsp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dispatcher.forward</a:t>
            </a:r>
            <a:r>
              <a:rPr lang="en-US" dirty="0"/>
              <a:t>(request, response);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4014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194768"/>
            <a:ext cx="842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showEditForm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int id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("id"));</a:t>
            </a:r>
          </a:p>
          <a:p>
            <a:r>
              <a:rPr lang="en-US" dirty="0"/>
              <a:t>        Todo </a:t>
            </a:r>
            <a:r>
              <a:rPr lang="en-US" dirty="0" err="1"/>
              <a:t>existingTodo</a:t>
            </a:r>
            <a:r>
              <a:rPr lang="en-US" dirty="0"/>
              <a:t> = </a:t>
            </a:r>
            <a:r>
              <a:rPr lang="en-US" dirty="0" err="1"/>
              <a:t>todoDAO.selectTodo</a:t>
            </a:r>
            <a:r>
              <a:rPr lang="en-US" dirty="0"/>
              <a:t>(id);</a:t>
            </a:r>
          </a:p>
          <a:p>
            <a:r>
              <a:rPr lang="en-US" dirty="0"/>
              <a:t>        </a:t>
            </a:r>
            <a:r>
              <a:rPr lang="en-US" dirty="0" err="1"/>
              <a:t>RequestDispatcher</a:t>
            </a:r>
            <a:r>
              <a:rPr lang="en-US" dirty="0"/>
              <a:t> dispatcher = </a:t>
            </a:r>
            <a:r>
              <a:rPr lang="en-US" dirty="0" err="1"/>
              <a:t>request.getRequestDispatcher</a:t>
            </a:r>
            <a:r>
              <a:rPr lang="en-US" dirty="0"/>
              <a:t>("/WEB-INF/views/</a:t>
            </a:r>
            <a:r>
              <a:rPr lang="en-US" dirty="0" err="1"/>
              <a:t>todo-form.jsp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request.setAttribute</a:t>
            </a:r>
            <a:r>
              <a:rPr lang="en-US" dirty="0"/>
              <a:t>("</a:t>
            </a:r>
            <a:r>
              <a:rPr lang="en-US" dirty="0" err="1"/>
              <a:t>todo</a:t>
            </a:r>
            <a:r>
              <a:rPr lang="en-US" dirty="0"/>
              <a:t>", </a:t>
            </a:r>
            <a:r>
              <a:rPr lang="en-US" dirty="0" err="1"/>
              <a:t>existingTodo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dispatcher.forward</a:t>
            </a:r>
            <a:r>
              <a:rPr lang="en-US" dirty="0"/>
              <a:t>(request, response);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6393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194768"/>
            <a:ext cx="842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insertTodo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    String description = </a:t>
            </a:r>
            <a:r>
              <a:rPr lang="en-US" dirty="0" err="1"/>
              <a:t>request.getParameter</a:t>
            </a:r>
            <a:r>
              <a:rPr lang="en-US" dirty="0"/>
              <a:t>("description");</a:t>
            </a:r>
          </a:p>
          <a:p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state = </a:t>
            </a:r>
            <a:r>
              <a:rPr lang="en-US" dirty="0" err="1"/>
              <a:t>Boolean.parseBoolean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("state"));</a:t>
            </a:r>
          </a:p>
          <a:p>
            <a:r>
              <a:rPr lang="en-US" dirty="0"/>
              <a:t>        Todo </a:t>
            </a:r>
            <a:r>
              <a:rPr lang="en-US" dirty="0" err="1"/>
              <a:t>newTodo</a:t>
            </a:r>
            <a:r>
              <a:rPr lang="en-US" dirty="0"/>
              <a:t> = new Todo(name, description, state);</a:t>
            </a:r>
          </a:p>
          <a:p>
            <a:r>
              <a:rPr lang="en-US" dirty="0"/>
              <a:t>        </a:t>
            </a:r>
            <a:r>
              <a:rPr lang="en-US" dirty="0" err="1"/>
              <a:t>todoDAO.insertTodo</a:t>
            </a:r>
            <a:r>
              <a:rPr lang="en-US" dirty="0"/>
              <a:t>(</a:t>
            </a:r>
            <a:r>
              <a:rPr lang="en-US" dirty="0" err="1"/>
              <a:t>newTodo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response.sendRedirect</a:t>
            </a:r>
            <a:r>
              <a:rPr lang="en-US" dirty="0"/>
              <a:t>(</a:t>
            </a:r>
            <a:r>
              <a:rPr lang="en-US" dirty="0" err="1"/>
              <a:t>request.getContextPath</a:t>
            </a:r>
            <a:r>
              <a:rPr lang="en-US" dirty="0"/>
              <a:t>() + "/");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4771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752600" y="823168"/>
            <a:ext cx="8420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updateTodo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int id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("id"));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description = </a:t>
            </a:r>
            <a:r>
              <a:rPr lang="en-US" dirty="0" err="1"/>
              <a:t>request.getParameter</a:t>
            </a:r>
            <a:r>
              <a:rPr lang="en-US" dirty="0"/>
              <a:t>("description");</a:t>
            </a:r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state = </a:t>
            </a:r>
            <a:r>
              <a:rPr lang="en-US" dirty="0" err="1"/>
              <a:t>Boolean.parseBoolean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("state"));</a:t>
            </a:r>
          </a:p>
          <a:p>
            <a:endParaRPr lang="en-US" dirty="0"/>
          </a:p>
          <a:p>
            <a:r>
              <a:rPr lang="en-US" dirty="0"/>
              <a:t>    Todo </a:t>
            </a:r>
            <a:r>
              <a:rPr lang="en-US" dirty="0" err="1"/>
              <a:t>todo</a:t>
            </a:r>
            <a:r>
              <a:rPr lang="en-US" dirty="0"/>
              <a:t> = new Todo();</a:t>
            </a:r>
          </a:p>
          <a:p>
            <a:r>
              <a:rPr lang="en-US" dirty="0"/>
              <a:t>    </a:t>
            </a:r>
            <a:r>
              <a:rPr lang="en-US" dirty="0" err="1"/>
              <a:t>todo.setId</a:t>
            </a:r>
            <a:r>
              <a:rPr lang="en-US" dirty="0"/>
              <a:t>(id);</a:t>
            </a:r>
          </a:p>
          <a:p>
            <a:r>
              <a:rPr lang="en-US" dirty="0"/>
              <a:t>    </a:t>
            </a:r>
            <a:r>
              <a:rPr lang="en-US" dirty="0" err="1"/>
              <a:t>todo.setName</a:t>
            </a:r>
            <a:r>
              <a:rPr lang="en-US" dirty="0"/>
              <a:t>(name); // Set the name parameter in the Todo object</a:t>
            </a:r>
          </a:p>
          <a:p>
            <a:r>
              <a:rPr lang="en-US" dirty="0"/>
              <a:t>    </a:t>
            </a:r>
            <a:r>
              <a:rPr lang="en-US" dirty="0" err="1"/>
              <a:t>todo.setDescription</a:t>
            </a:r>
            <a:r>
              <a:rPr lang="en-US" dirty="0"/>
              <a:t>(description); // Set the description parameter in the Todo object</a:t>
            </a:r>
          </a:p>
          <a:p>
            <a:r>
              <a:rPr lang="en-US" dirty="0"/>
              <a:t>    </a:t>
            </a:r>
            <a:r>
              <a:rPr lang="en-US" dirty="0" err="1"/>
              <a:t>todo.setState</a:t>
            </a:r>
            <a:r>
              <a:rPr lang="en-US" dirty="0"/>
              <a:t>(state);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todoDAO.updateTodo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response.sendRedirect</a:t>
            </a:r>
            <a:r>
              <a:rPr lang="en-US" dirty="0"/>
              <a:t>(</a:t>
            </a:r>
            <a:r>
              <a:rPr lang="en-US" dirty="0" err="1"/>
              <a:t>request.getContextPath</a:t>
            </a:r>
            <a:r>
              <a:rPr lang="en-US" dirty="0"/>
              <a:t>() + "/");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0523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752600" y="823168"/>
            <a:ext cx="8420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updateTodo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int id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("id"));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description = </a:t>
            </a:r>
            <a:r>
              <a:rPr lang="en-US" dirty="0" err="1"/>
              <a:t>request.getParameter</a:t>
            </a:r>
            <a:r>
              <a:rPr lang="en-US" dirty="0"/>
              <a:t>("description");</a:t>
            </a:r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state = </a:t>
            </a:r>
            <a:r>
              <a:rPr lang="en-US" dirty="0" err="1"/>
              <a:t>Boolean.parseBoolean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("state"));</a:t>
            </a:r>
          </a:p>
          <a:p>
            <a:endParaRPr lang="en-US" dirty="0"/>
          </a:p>
          <a:p>
            <a:r>
              <a:rPr lang="en-US" dirty="0"/>
              <a:t>    Todo </a:t>
            </a:r>
            <a:r>
              <a:rPr lang="en-US" dirty="0" err="1"/>
              <a:t>todo</a:t>
            </a:r>
            <a:r>
              <a:rPr lang="en-US" dirty="0"/>
              <a:t> = new Todo();</a:t>
            </a:r>
          </a:p>
          <a:p>
            <a:r>
              <a:rPr lang="en-US" dirty="0"/>
              <a:t>    </a:t>
            </a:r>
            <a:r>
              <a:rPr lang="en-US" dirty="0" err="1"/>
              <a:t>todo.setId</a:t>
            </a:r>
            <a:r>
              <a:rPr lang="en-US" dirty="0"/>
              <a:t>(id);</a:t>
            </a:r>
          </a:p>
          <a:p>
            <a:r>
              <a:rPr lang="en-US" dirty="0"/>
              <a:t>    </a:t>
            </a:r>
            <a:r>
              <a:rPr lang="en-US" dirty="0" err="1"/>
              <a:t>todo.setName</a:t>
            </a:r>
            <a:r>
              <a:rPr lang="en-US" dirty="0"/>
              <a:t>(name); // Set the name parameter in the Todo object</a:t>
            </a:r>
          </a:p>
          <a:p>
            <a:r>
              <a:rPr lang="en-US" dirty="0"/>
              <a:t>    </a:t>
            </a:r>
            <a:r>
              <a:rPr lang="en-US" dirty="0" err="1"/>
              <a:t>todo.setDescription</a:t>
            </a:r>
            <a:r>
              <a:rPr lang="en-US" dirty="0"/>
              <a:t>(description); // Set the description parameter in the Todo object</a:t>
            </a:r>
          </a:p>
          <a:p>
            <a:r>
              <a:rPr lang="en-US" dirty="0"/>
              <a:t>    </a:t>
            </a:r>
            <a:r>
              <a:rPr lang="en-US" dirty="0" err="1"/>
              <a:t>todo.setState</a:t>
            </a:r>
            <a:r>
              <a:rPr lang="en-US" dirty="0"/>
              <a:t>(state);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todoDAO.updateTodo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response.sendRedirect</a:t>
            </a:r>
            <a:r>
              <a:rPr lang="en-US" dirty="0"/>
              <a:t>(</a:t>
            </a:r>
            <a:r>
              <a:rPr lang="en-US" dirty="0" err="1"/>
              <a:t>request.getContextPath</a:t>
            </a:r>
            <a:r>
              <a:rPr lang="en-US" dirty="0"/>
              <a:t>() + "/");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867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413337"/>
            <a:ext cx="842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int id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("id"));</a:t>
            </a:r>
          </a:p>
          <a:p>
            <a:r>
              <a:rPr lang="en-US" dirty="0"/>
              <a:t>        </a:t>
            </a:r>
            <a:r>
              <a:rPr lang="en-US" dirty="0" err="1"/>
              <a:t>todoDAO.deleteTodo</a:t>
            </a:r>
            <a:r>
              <a:rPr lang="en-US" dirty="0"/>
              <a:t>(id);</a:t>
            </a:r>
          </a:p>
          <a:p>
            <a:r>
              <a:rPr lang="en-US" dirty="0"/>
              <a:t>        </a:t>
            </a:r>
            <a:r>
              <a:rPr lang="en-US" dirty="0" err="1"/>
              <a:t>response.sendRedirect</a:t>
            </a:r>
            <a:r>
              <a:rPr lang="en-US" dirty="0"/>
              <a:t>(</a:t>
            </a:r>
            <a:r>
              <a:rPr lang="en-US" dirty="0" err="1"/>
              <a:t>request.getContextPath</a:t>
            </a:r>
            <a:r>
              <a:rPr lang="en-US" dirty="0"/>
              <a:t>() + "/");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0351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CBA2-80E0-2870-6F3D-8F86B69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2D4F-0214-92C2-710B-0A04FF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33BB-1370-8800-52DC-C3284CD8CEFE}"/>
              </a:ext>
            </a:extLst>
          </p:cNvPr>
          <p:cNvSpPr txBox="1"/>
          <p:nvPr/>
        </p:nvSpPr>
        <p:spPr>
          <a:xfrm>
            <a:off x="1885950" y="2413337"/>
            <a:ext cx="842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      throws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int id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("id"));</a:t>
            </a:r>
          </a:p>
          <a:p>
            <a:r>
              <a:rPr lang="en-US" dirty="0"/>
              <a:t>        </a:t>
            </a:r>
            <a:r>
              <a:rPr lang="en-US" dirty="0" err="1"/>
              <a:t>todoDAO.deleteTodo</a:t>
            </a:r>
            <a:r>
              <a:rPr lang="en-US" dirty="0"/>
              <a:t>(id);</a:t>
            </a:r>
          </a:p>
          <a:p>
            <a:r>
              <a:rPr lang="en-US" dirty="0"/>
              <a:t>        </a:t>
            </a:r>
            <a:r>
              <a:rPr lang="en-US" dirty="0" err="1"/>
              <a:t>response.sendRedirect</a:t>
            </a:r>
            <a:r>
              <a:rPr lang="en-US" dirty="0"/>
              <a:t>(</a:t>
            </a:r>
            <a:r>
              <a:rPr lang="en-US" dirty="0" err="1"/>
              <a:t>request.getContextPath</a:t>
            </a:r>
            <a:r>
              <a:rPr lang="en-US" dirty="0"/>
              <a:t>() + "/");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9445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9504-5DDE-AE5E-7493-377AFCBB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0"/>
            <a:ext cx="10515600" cy="1765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Get the UI for JSP Pages -&gt;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gist.github.com/</a:t>
            </a:r>
            <a:r>
              <a:rPr lang="en-US" sz="2800" dirty="0" err="1">
                <a:solidFill>
                  <a:srgbClr val="0070C0"/>
                </a:solidFill>
              </a:rPr>
              <a:t>srimalonline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	find </a:t>
            </a:r>
            <a:r>
              <a:rPr lang="en-US" sz="2400" dirty="0" err="1">
                <a:solidFill>
                  <a:srgbClr val="0070C0"/>
                </a:solidFill>
              </a:rPr>
              <a:t>todo-list.jsp</a:t>
            </a:r>
            <a:r>
              <a:rPr lang="en-US" sz="2400" dirty="0">
                <a:solidFill>
                  <a:srgbClr val="0070C0"/>
                </a:solidFill>
              </a:rPr>
              <a:t>  	and </a:t>
            </a:r>
            <a:r>
              <a:rPr lang="en-US" sz="2400" dirty="0" err="1">
                <a:solidFill>
                  <a:srgbClr val="0070C0"/>
                </a:solidFill>
              </a:rPr>
              <a:t>todo-form.jsp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5CB54-348A-C399-C2B5-3EB847A0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87F3E-F36F-7EE0-9A82-3CC3771C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 descr="Bart Simpson 01 Icon | Simpsons Iconpack | Jonathan Rey">
            <a:extLst>
              <a:ext uri="{FF2B5EF4-FFF2-40B4-BE49-F238E27FC236}">
                <a16:creationId xmlns:a16="http://schemas.microsoft.com/office/drawing/2014/main" id="{AD120199-02C0-D73F-CCEE-EC537076D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44069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0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0C76-3745-ABB9-158A-32AF141B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75" y="26138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Q/A - Java EE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446F0-DAC9-B333-0AC8-44AFEAA6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B1A4F-B754-486F-CED7-DACC837C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 descr="18 simpson-01 Vector Icons free download in SVG, PNG Format">
            <a:extLst>
              <a:ext uri="{FF2B5EF4-FFF2-40B4-BE49-F238E27FC236}">
                <a16:creationId xmlns:a16="http://schemas.microsoft.com/office/drawing/2014/main" id="{3881DD56-05B2-4A23-9AEF-B699D491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1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7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5364F-D1B6-D731-B8F8-E890DE74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D630-69F2-774D-E2E5-4AD6FEDE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432995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Java Classes (Objects)</a:t>
            </a:r>
          </a:p>
          <a:p>
            <a:r>
              <a:rPr lang="en-US" sz="2000" dirty="0"/>
              <a:t>Data Tables(not in J2EE)</a:t>
            </a:r>
          </a:p>
        </p:txBody>
      </p:sp>
      <p:pic>
        <p:nvPicPr>
          <p:cNvPr id="8" name="Picture 7" descr="Models if molecules in science classroom">
            <a:extLst>
              <a:ext uri="{FF2B5EF4-FFF2-40B4-BE49-F238E27FC236}">
                <a16:creationId xmlns:a16="http://schemas.microsoft.com/office/drawing/2014/main" id="{F339F3F8-2CEE-392B-F0A9-3BB5F91C6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4" r="1699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78DD-6CFF-1400-5C3C-58523D6F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79D93-50F4-8C15-AFD1-4D144906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F3C2A-163A-47F9-9719-4348C9F2666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4B171-510F-DA66-6EE1-DBC3814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6816-C665-A7B5-DF59-4689B423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429000"/>
            <a:ext cx="4646905" cy="213129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routes</a:t>
            </a:r>
            <a:r>
              <a:rPr lang="en-US" sz="1700" dirty="0"/>
              <a:t> (“/”, or “/about” );</a:t>
            </a:r>
          </a:p>
          <a:p>
            <a:r>
              <a:rPr lang="en-US" sz="1700" dirty="0"/>
              <a:t>HTML ?</a:t>
            </a:r>
          </a:p>
          <a:p>
            <a:r>
              <a:rPr lang="en-US" sz="1700" dirty="0"/>
              <a:t>JSP ?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90B08-621A-714D-2A0D-E567DF83E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" r="3899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160D9-9AEA-63AA-C634-0A7C7315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B8A99-55D4-2AEC-DE3F-629C8529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F3C2A-163A-47F9-9719-4348C9F2666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2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A5BAA-A91C-B8C8-CA74-E7B68E1E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F5D0-394E-273E-FBD6-95A96C45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11" y="25146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Servlets</a:t>
            </a:r>
          </a:p>
        </p:txBody>
      </p:sp>
      <p:pic>
        <p:nvPicPr>
          <p:cNvPr id="20" name="Picture 19" descr="CPU with binary numbers and blueprint">
            <a:extLst>
              <a:ext uri="{FF2B5EF4-FFF2-40B4-BE49-F238E27FC236}">
                <a16:creationId xmlns:a16="http://schemas.microsoft.com/office/drawing/2014/main" id="{169326F8-409D-3AED-4434-38A1871D2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2" r="2202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01B4-2299-3A85-11D0-C7973F99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48733-0858-21AF-0B45-6F2CF483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F3C2A-163A-47F9-9719-4348C9F2666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9395-9E34-082D-4C24-1D69183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pic>
        <p:nvPicPr>
          <p:cNvPr id="1026" name="Picture 2" descr="Benefit of using MVC - GeeksforGeeks">
            <a:extLst>
              <a:ext uri="{FF2B5EF4-FFF2-40B4-BE49-F238E27FC236}">
                <a16:creationId xmlns:a16="http://schemas.microsoft.com/office/drawing/2014/main" id="{B1BED56F-7E58-1DB6-4CD8-65943C128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76" y="1370346"/>
            <a:ext cx="7882247" cy="487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93B2-8132-CC97-C940-D1101083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49A1-30D2-B7CC-1838-D49799A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</p:spTree>
    <p:extLst>
      <p:ext uri="{BB962C8B-B14F-4D97-AF65-F5344CB8AC3E}">
        <p14:creationId xmlns:p14="http://schemas.microsoft.com/office/powerpoint/2010/main" val="1477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CD7-B5A4-C91F-227C-0B4E0C3D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6151418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Frameworks with MVC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Laravel MVC Architecture">
            <a:extLst>
              <a:ext uri="{FF2B5EF4-FFF2-40B4-BE49-F238E27FC236}">
                <a16:creationId xmlns:a16="http://schemas.microsoft.com/office/drawing/2014/main" id="{849A452F-8A82-DA19-2F4A-C93635DE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4235" y="704893"/>
            <a:ext cx="3005414" cy="16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08B4-15CB-F6A8-988B-E122F1DE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09" y="2247818"/>
            <a:ext cx="6151418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Advantage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Modularity</a:t>
            </a:r>
            <a:r>
              <a:rPr lang="en-US" sz="1400" b="0" i="0" dirty="0">
                <a:effectLst/>
                <a:latin typeface="Söhne"/>
              </a:rPr>
              <a:t>: Divides application into three interconnected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Scalability</a:t>
            </a:r>
            <a:r>
              <a:rPr lang="en-US" sz="1400" b="0" i="0" dirty="0">
                <a:effectLst/>
                <a:latin typeface="Söhne"/>
              </a:rPr>
              <a:t>: Easier to scale due to modular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Reusability</a:t>
            </a:r>
            <a:r>
              <a:rPr lang="en-US" sz="1400" b="0" i="0" dirty="0">
                <a:effectLst/>
                <a:latin typeface="Söhne"/>
              </a:rPr>
              <a:t>: Components can often be reused across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Testability</a:t>
            </a:r>
            <a:r>
              <a:rPr lang="en-US" sz="1400" b="0" i="0" dirty="0">
                <a:effectLst/>
                <a:latin typeface="Söhne"/>
              </a:rPr>
              <a:t>: Each component can be tested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Separation of Concerns</a:t>
            </a:r>
            <a:r>
              <a:rPr lang="en-US" sz="1400" b="0" i="0" dirty="0">
                <a:effectLst/>
                <a:latin typeface="Söhne"/>
              </a:rPr>
              <a:t>: Clear division between presentation, business, and application logic.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Parallel Development</a:t>
            </a:r>
            <a:r>
              <a:rPr lang="en-US" sz="1400" b="0" i="0" dirty="0">
                <a:effectLst/>
                <a:latin typeface="Söhne"/>
              </a:rPr>
              <a:t>: Multiple developers can work on different components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Flexibility</a:t>
            </a:r>
            <a:r>
              <a:rPr lang="en-US" sz="1400" b="0" i="0" dirty="0">
                <a:effectLst/>
                <a:latin typeface="Söhne"/>
              </a:rPr>
              <a:t>: Allows for the use of different technologies for each component.</a:t>
            </a:r>
            <a:br>
              <a:rPr lang="en-US" sz="1400" dirty="0"/>
            </a:br>
            <a:endParaRPr lang="en-US" sz="2000" dirty="0"/>
          </a:p>
        </p:txBody>
      </p:sp>
      <p:pic>
        <p:nvPicPr>
          <p:cNvPr id="2052" name="Picture 4" descr="Introduction to Spring MVC - Knoldus Blogs">
            <a:extLst>
              <a:ext uri="{FF2B5EF4-FFF2-40B4-BE49-F238E27FC236}">
                <a16:creationId xmlns:a16="http://schemas.microsoft.com/office/drawing/2014/main" id="{0953D3D2-087D-882F-BECF-F662BA45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4236" y="2808040"/>
            <a:ext cx="3049581" cy="12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SP.NET MVC Overview: Building Scalable Web Applications | C# 411">
            <a:extLst>
              <a:ext uri="{FF2B5EF4-FFF2-40B4-BE49-F238E27FC236}">
                <a16:creationId xmlns:a16="http://schemas.microsoft.com/office/drawing/2014/main" id="{A97D011D-1C69-71F6-0E18-3EB226E0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4236" y="4463538"/>
            <a:ext cx="2714567" cy="16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9471-D99D-9297-2B4F-7EBB8CAA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0242-9BB1-4961-F737-757BFFAC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F3C2A-163A-47F9-9719-4348C9F2666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19DC-81DC-442C-EEA2-4C8A3C46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1207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1" i="0" dirty="0">
                <a:effectLst/>
                <a:latin typeface="Söhne"/>
              </a:rPr>
              <a:t>Security Advantages: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Encapsulation</a:t>
            </a:r>
            <a:r>
              <a:rPr lang="en-US" sz="1800" b="0" i="0" dirty="0">
                <a:effectLst/>
                <a:latin typeface="Söhne"/>
              </a:rPr>
              <a:t>: MVC limits access to sensitive data and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Authentication</a:t>
            </a:r>
            <a:r>
              <a:rPr lang="en-US" sz="1800" b="0" i="0" dirty="0">
                <a:effectLst/>
                <a:latin typeface="Söhne"/>
              </a:rPr>
              <a:t>: Controllers manage authentication separately.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Input Sanitization</a:t>
            </a:r>
            <a:r>
              <a:rPr lang="en-US" sz="1800" b="0" i="0" dirty="0">
                <a:effectLst/>
                <a:latin typeface="Söhne"/>
              </a:rPr>
              <a:t>: Controllers can sanitize user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Secure Communication</a:t>
            </a:r>
            <a:r>
              <a:rPr lang="en-US" sz="1800" b="0" i="0" dirty="0">
                <a:effectLst/>
                <a:latin typeface="Söhne"/>
              </a:rPr>
              <a:t>: MVC supports secure communication protocols.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Framework Features</a:t>
            </a:r>
            <a:r>
              <a:rPr lang="en-US" sz="1800" b="0" i="0" dirty="0">
                <a:effectLst/>
                <a:latin typeface="Söhne"/>
              </a:rPr>
              <a:t>: MVC frameworks offer built-in security features.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Söhne"/>
              </a:rPr>
              <a:t>Handling SQL: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Model Component</a:t>
            </a:r>
            <a:r>
              <a:rPr lang="en-US" sz="1800" b="0" i="0" dirty="0">
                <a:effectLst/>
                <a:latin typeface="Söhne"/>
              </a:rPr>
              <a:t>: Manages data storage and retrieval, often with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ORM</a:t>
            </a:r>
            <a:r>
              <a:rPr lang="en-US" sz="1800" b="0" i="0" dirty="0">
                <a:effectLst/>
                <a:latin typeface="Söhne"/>
              </a:rPr>
              <a:t>: Abstracts SQL queries, but SQL knowledge is still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Data Integrity</a:t>
            </a:r>
            <a:r>
              <a:rPr lang="en-US" sz="1800" b="0" i="0" dirty="0">
                <a:effectLst/>
                <a:latin typeface="Söhne"/>
              </a:rPr>
              <a:t>: SQL ensures data integrity and ACID properties.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Performance Optimization</a:t>
            </a:r>
            <a:r>
              <a:rPr lang="en-US" sz="1800" b="0" i="0" dirty="0">
                <a:effectLst/>
                <a:latin typeface="Söhne"/>
              </a:rPr>
              <a:t>: SQL is essential for optimizing database queries.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3D336-4769-66DA-199F-9DBACDA5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993CB-2B6C-6376-C8E8-13DFA6E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C2A-163A-47F9-9719-4348C9F266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048A5-79F9-07C4-C12C-FD3BEF45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make a Todo Application using MVC in J2EE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9E81-2666-9FA8-A893-E3F30D6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Enterprise Application with J2EE &amp; MVC            © Srimal Fernando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1EBBA-113B-4D57-458F-E0740F16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F4F3C2A-163A-47F9-9719-4348C9F2666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AA6B5-19A5-B2AF-5B0D-3E493A0A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413"/>
            <a:ext cx="12197054" cy="4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1719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Söhne</vt:lpstr>
      <vt:lpstr>Office Theme</vt:lpstr>
      <vt:lpstr>MVC Architecture for Web Application</vt:lpstr>
      <vt:lpstr>MVC Architecture</vt:lpstr>
      <vt:lpstr>Models</vt:lpstr>
      <vt:lpstr>Views</vt:lpstr>
      <vt:lpstr>Controllers</vt:lpstr>
      <vt:lpstr>MVC Architecture</vt:lpstr>
      <vt:lpstr>Frameworks with MVC</vt:lpstr>
      <vt:lpstr>PowerPoint Presentation</vt:lpstr>
      <vt:lpstr>Let’s make a Todo Application using MVC in J2EE</vt:lpstr>
      <vt:lpstr>PowerPoint Presentation</vt:lpstr>
      <vt:lpstr>Todo Model</vt:lpstr>
      <vt:lpstr>Data Access Object (DAO) Outdated Method</vt:lpstr>
      <vt:lpstr>Database Creation</vt:lpstr>
      <vt:lpstr>Views with JSP  (Java Server Pages)</vt:lpstr>
      <vt:lpstr>URL Rewrite – In Servlet </vt:lpstr>
      <vt:lpstr>Controller - Servlet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Q/A - Java EE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– Java Server Pages</dc:title>
  <dc:creator>WWDSM Fernando</dc:creator>
  <cp:lastModifiedBy>WWDSM Fernando</cp:lastModifiedBy>
  <cp:revision>31</cp:revision>
  <dcterms:created xsi:type="dcterms:W3CDTF">2024-05-05T03:50:29Z</dcterms:created>
  <dcterms:modified xsi:type="dcterms:W3CDTF">2024-05-05T14:35:04Z</dcterms:modified>
</cp:coreProperties>
</file>