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21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2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4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71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4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5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3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2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63C37A-A7BE-4B97-8813-042396947318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9C73A54-CEA1-4BCF-A43F-925BC77F5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2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ngall.com/rule-png/download/6573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75B5-3A67-8186-104C-F51895C0A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591" y="2907872"/>
            <a:ext cx="5744817" cy="1042256"/>
          </a:xfrm>
        </p:spPr>
        <p:txBody>
          <a:bodyPr>
            <a:normAutofit fontScale="90000"/>
          </a:bodyPr>
          <a:lstStyle/>
          <a:p>
            <a:r>
              <a:rPr lang="en-IN" dirty="0"/>
              <a:t>Consumer Goods Ad-Hoc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5380F-1220-7387-49E4-4891E5E0E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2" y="4151336"/>
            <a:ext cx="6801612" cy="1239894"/>
          </a:xfrm>
        </p:spPr>
        <p:txBody>
          <a:bodyPr/>
          <a:lstStyle/>
          <a:p>
            <a:r>
              <a:rPr lang="en-IN" dirty="0"/>
              <a:t>                                                             By </a:t>
            </a:r>
            <a:r>
              <a:rPr lang="en-IN" dirty="0" err="1"/>
              <a:t>Sriman</a:t>
            </a:r>
            <a:r>
              <a:rPr lang="en-IN" dirty="0"/>
              <a:t> 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40953-9D8F-7C1B-4134-48DA6F005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67" y="262990"/>
            <a:ext cx="1174997" cy="1042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3715C-1CF7-FBE2-4018-25D0CC320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1773" y="1853647"/>
            <a:ext cx="2723986" cy="26885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72E970-97DC-6F13-1051-3712B2E06327}"/>
              </a:ext>
            </a:extLst>
          </p:cNvPr>
          <p:cNvSpPr txBox="1"/>
          <p:nvPr/>
        </p:nvSpPr>
        <p:spPr>
          <a:xfrm>
            <a:off x="1798981" y="491730"/>
            <a:ext cx="367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Atiq Hardware's</a:t>
            </a:r>
          </a:p>
        </p:txBody>
      </p:sp>
    </p:spTree>
    <p:extLst>
      <p:ext uri="{BB962C8B-B14F-4D97-AF65-F5344CB8AC3E}">
        <p14:creationId xmlns:p14="http://schemas.microsoft.com/office/powerpoint/2010/main" val="2807997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E5403E-5BEF-F2B2-AD18-992594CFCC99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Report of Unique product counts under each segment.</a:t>
            </a:r>
            <a:endParaRPr lang="en-IN" sz="36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97109E-383B-674E-40FC-0C951040D3E3}"/>
              </a:ext>
            </a:extLst>
          </p:cNvPr>
          <p:cNvSpPr/>
          <p:nvPr/>
        </p:nvSpPr>
        <p:spPr>
          <a:xfrm>
            <a:off x="0" y="2494722"/>
            <a:ext cx="5953955" cy="143123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Notebook segment has recorded maximum unique products around 129 followed by Accessories.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59AA7D-EB04-FA0E-134F-F13CE004E841}"/>
              </a:ext>
            </a:extLst>
          </p:cNvPr>
          <p:cNvSpPr/>
          <p:nvPr/>
        </p:nvSpPr>
        <p:spPr>
          <a:xfrm>
            <a:off x="0" y="4378187"/>
            <a:ext cx="5953954" cy="135172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Whereas Storage &amp; Networking has recorded least product count.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6A61E-24EB-B12F-0B2F-C48D9352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3746"/>
            <a:ext cx="5953956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7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539" y="1522337"/>
            <a:ext cx="4744113" cy="100220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dirty="0"/>
              <a:t>Follow-up: Which segment had the most increase in unique products in 2021 vs 2020? The final output contains these fields:</a:t>
            </a:r>
            <a:endParaRPr lang="en-IN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4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81FC9A5-01AD-8312-A9D8-CF39A0FD335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2F3F7-8232-AFD9-D826-AF93AD2C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3" y="2665340"/>
            <a:ext cx="5873350" cy="2850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820BA6-CA40-694D-DC77-AB3C81D4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516" y="3147387"/>
            <a:ext cx="5987061" cy="18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3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E5403E-5BEF-F2B2-AD18-992594CFCC99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Which segment had the most increase in unique products in 2021 vs 2020?</a:t>
            </a:r>
            <a:endParaRPr lang="en-IN" sz="36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97109E-383B-674E-40FC-0C951040D3E3}"/>
              </a:ext>
            </a:extLst>
          </p:cNvPr>
          <p:cNvSpPr/>
          <p:nvPr/>
        </p:nvSpPr>
        <p:spPr>
          <a:xfrm>
            <a:off x="0" y="1381538"/>
            <a:ext cx="5953955" cy="11032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Accessories segment has the most increase in unique products with a difference of 34 in 2021 vs 2020.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567CA-C320-2551-4B1C-B0041DD0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57" y="2643808"/>
            <a:ext cx="4486901" cy="3801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BCA75-0B53-928A-92FD-574A43EF7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44" y="2484783"/>
            <a:ext cx="4353533" cy="39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6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539" y="1522337"/>
            <a:ext cx="4744113" cy="10022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Get the products that have the highest and lowest manufacturing costs. The final output should contain these fields:</a:t>
            </a:r>
            <a:endParaRPr lang="en-IN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49382-1C3F-7C65-9B36-DB34A3A7B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3" y="2742608"/>
            <a:ext cx="5896773" cy="176975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15BFD7-9B22-CC82-2344-62EF2B0B53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F8E91-A77C-E7D3-FCFF-FCCBB7BC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96" y="3095446"/>
            <a:ext cx="5982301" cy="10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3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7547" y="1522337"/>
            <a:ext cx="5089218" cy="1573109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Generate a report which contains the top 5 customers who received an average high </a:t>
            </a:r>
            <a:r>
              <a:rPr lang="en-US" sz="2000" dirty="0" err="1"/>
              <a:t>pre_invoice_discount_pct</a:t>
            </a:r>
            <a:r>
              <a:rPr lang="en-US" sz="2000" dirty="0"/>
              <a:t> for the fiscal year 2021 and in the Indian market. The final output contains these fields: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6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15BFD7-9B22-CC82-2344-62EF2B0B53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5E48B-97B5-FDC9-AF7F-A4A49F8A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3" y="3236245"/>
            <a:ext cx="5815809" cy="2544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47A09D-B3C9-2B76-CBB3-67E69CF9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270" y="3236245"/>
            <a:ext cx="5878201" cy="172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7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81538"/>
            <a:ext cx="5059401" cy="1302027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Get the complete report of the gross sales amount for the customer “</a:t>
            </a:r>
            <a:r>
              <a:rPr lang="en-US" sz="2400" dirty="0" err="1"/>
              <a:t>atliq</a:t>
            </a:r>
            <a:r>
              <a:rPr lang="en-US" sz="2400" dirty="0"/>
              <a:t> exclusive” for each month.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7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15BFD7-9B22-CC82-2344-62EF2B0B53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D8AB9-A342-0887-7D5C-48BA49FE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3" y="2683565"/>
            <a:ext cx="5863843" cy="2578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9249D-DA02-9896-D650-F6F8951C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121" y="342469"/>
            <a:ext cx="3429479" cy="61730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BA625B-6BF8-8A2E-1D26-CC32DB1A18E1}"/>
              </a:ext>
            </a:extLst>
          </p:cNvPr>
          <p:cNvSpPr txBox="1"/>
          <p:nvPr/>
        </p:nvSpPr>
        <p:spPr>
          <a:xfrm>
            <a:off x="143543" y="5363627"/>
            <a:ext cx="6107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Atliq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Exclusive has recorded highest gross sales amount in the month of November 2020 that is 32.3M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Lowest gross sales amount was recorded in march 2020 that is 0.8M due to covid-19 crisis.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5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81538"/>
            <a:ext cx="5059401" cy="1302027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In which quarter of 2020, got the maximum </a:t>
            </a:r>
            <a:r>
              <a:rPr lang="en-US" sz="2000" dirty="0" err="1"/>
              <a:t>total_sold_quantity</a:t>
            </a:r>
            <a:r>
              <a:rPr lang="en-US" sz="2000" dirty="0"/>
              <a:t>? The final output contains these fields sorted by the </a:t>
            </a:r>
            <a:r>
              <a:rPr lang="en-US" sz="2000" dirty="0" err="1"/>
              <a:t>total_sold_quantity</a:t>
            </a:r>
            <a:r>
              <a:rPr lang="en-US" sz="2000" dirty="0"/>
              <a:t> :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8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15BFD7-9B22-CC82-2344-62EF2B0B53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F1F07-BCE5-C565-4A2F-1FEC3D69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4" y="2460245"/>
            <a:ext cx="5637015" cy="3016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B88498-AB23-03B1-72F9-312973980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566" y="2683565"/>
            <a:ext cx="475363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3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81538"/>
            <a:ext cx="5059401" cy="1302027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Which channel helped to bring more gross sales in the fiscal year 2021 and the percentage of contribution? The final output contains these fields: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9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15BFD7-9B22-CC82-2344-62EF2B0B53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FBD2B-61E4-9423-3C3E-F21EA24C0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" y="2831508"/>
            <a:ext cx="5893270" cy="3584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23386-60AF-7B34-5092-F267A3DFF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298" y="3105911"/>
            <a:ext cx="5356389" cy="13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9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E5403E-5BEF-F2B2-AD18-992594CFCC99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Which channel helped to bring more gross sales in the fiscal year 2021 and the percentage of contribution?</a:t>
            </a:r>
            <a:endParaRPr lang="en-IN" sz="36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97109E-383B-674E-40FC-0C951040D3E3}"/>
              </a:ext>
            </a:extLst>
          </p:cNvPr>
          <p:cNvSpPr/>
          <p:nvPr/>
        </p:nvSpPr>
        <p:spPr>
          <a:xfrm>
            <a:off x="0" y="1381538"/>
            <a:ext cx="8199783" cy="133184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Retailers have majorly contributed in FY 2021 to bring more gross sales around 73.22%. Followed by Direct (15.48%) &amp; Distributor (11.31%).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C0135-D010-1BBC-DAFD-A3606497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76" y="2872408"/>
            <a:ext cx="654458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41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81538"/>
            <a:ext cx="5059401" cy="1302027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Get the top 3 products in each division that have a high </a:t>
            </a:r>
            <a:r>
              <a:rPr lang="en-US" sz="2000" dirty="0" err="1"/>
              <a:t>total_sold_quantity</a:t>
            </a:r>
            <a:r>
              <a:rPr lang="en-US" sz="2000" dirty="0"/>
              <a:t> in the </a:t>
            </a:r>
            <a:r>
              <a:rPr lang="en-US" sz="2000" dirty="0" err="1"/>
              <a:t>fiscal_year</a:t>
            </a:r>
            <a:r>
              <a:rPr lang="en-US" sz="2000" dirty="0"/>
              <a:t> 2021? 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10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C15BFD7-9B22-CC82-2344-62EF2B0B533F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837B9-710A-620B-A16B-A6EE499D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" y="2593286"/>
            <a:ext cx="5958285" cy="3419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819C36-277C-1467-DFC3-B56E1BB8B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972" y="2683565"/>
            <a:ext cx="521090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95CF-70C6-32C3-4323-71236AC9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59" y="2858251"/>
            <a:ext cx="4486656" cy="1141497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2CEB-A9A2-DFF2-75E9-40B82CB2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237" y="1870160"/>
            <a:ext cx="5439354" cy="3437336"/>
          </a:xfrm>
        </p:spPr>
        <p:txBody>
          <a:bodyPr>
            <a:noAutofit/>
          </a:bodyPr>
          <a:lstStyle/>
          <a:p>
            <a:r>
              <a:rPr lang="en-US" sz="3200" dirty="0"/>
              <a:t>Company &amp; Problem Statement </a:t>
            </a:r>
          </a:p>
          <a:p>
            <a:r>
              <a:rPr lang="en-US" sz="3200" dirty="0"/>
              <a:t>Database Schema </a:t>
            </a:r>
          </a:p>
          <a:p>
            <a:r>
              <a:rPr lang="en-US" sz="3200" dirty="0"/>
              <a:t>Ad-Hoc request, queried results, visualizations &amp; insights.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553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E5403E-5BEF-F2B2-AD18-992594CFCC99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Which are the top 3 products in each division that have a high </a:t>
            </a:r>
            <a:r>
              <a:rPr lang="en-US" sz="3600" dirty="0" err="1"/>
              <a:t>total_sold_quantity</a:t>
            </a:r>
            <a:r>
              <a:rPr lang="en-US" sz="3600" dirty="0"/>
              <a:t> in the </a:t>
            </a:r>
            <a:r>
              <a:rPr lang="en-US" sz="3600" dirty="0" err="1"/>
              <a:t>fiscal_year</a:t>
            </a:r>
            <a:r>
              <a:rPr lang="en-US" sz="3600" dirty="0"/>
              <a:t> 2021?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E9D72-33ED-6120-8014-E45D5B81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6" y="1744989"/>
            <a:ext cx="8478433" cy="4363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46CA7C-79D0-B5A7-77D9-0916DDD53CD0}"/>
              </a:ext>
            </a:extLst>
          </p:cNvPr>
          <p:cNvSpPr txBox="1"/>
          <p:nvPr/>
        </p:nvSpPr>
        <p:spPr>
          <a:xfrm>
            <a:off x="8695260" y="2381093"/>
            <a:ext cx="32913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AQ Pen Drive 2 IN 1, AQ Gamers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&amp; AQ Digit are the top 3 selling products division wise in FY 2021.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 division N&amp;S has recorded higher sales compared to P&amp;A and PC.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Lowest sales are recorded by division PC.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83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25F2-C0D0-1EEE-7BB6-286F0705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0913" y="3122240"/>
            <a:ext cx="4870174" cy="793778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99D99-752A-4CAB-BA1F-B70AA178C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742" y="4044431"/>
            <a:ext cx="6801612" cy="1239894"/>
          </a:xfrm>
        </p:spPr>
        <p:txBody>
          <a:bodyPr/>
          <a:lstStyle/>
          <a:p>
            <a:r>
              <a:rPr lang="en-US" dirty="0"/>
              <a:t>                                                     By </a:t>
            </a:r>
            <a:r>
              <a:rPr lang="en-US" dirty="0" err="1"/>
              <a:t>Sriman</a:t>
            </a:r>
            <a:r>
              <a:rPr lang="en-US" dirty="0"/>
              <a:t>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30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172906-381C-7F85-6EAD-FA0AC74C358B}"/>
              </a:ext>
            </a:extLst>
          </p:cNvPr>
          <p:cNvSpPr/>
          <p:nvPr/>
        </p:nvSpPr>
        <p:spPr>
          <a:xfrm>
            <a:off x="0" y="0"/>
            <a:ext cx="12192000" cy="13417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Company &amp; Problem statemen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A0231-D13B-B272-98F2-9B68A1AED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68" y="149763"/>
            <a:ext cx="1174997" cy="1042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E8D1F-DBD8-E314-9157-D94EABAD46F8}"/>
              </a:ext>
            </a:extLst>
          </p:cNvPr>
          <p:cNvSpPr txBox="1"/>
          <p:nvPr/>
        </p:nvSpPr>
        <p:spPr>
          <a:xfrm>
            <a:off x="1025658" y="1491546"/>
            <a:ext cx="110901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Leading computer hardware producers in India and well expanded in other countries. </a:t>
            </a:r>
          </a:p>
          <a:p>
            <a:r>
              <a:rPr lang="en-US" sz="2000" dirty="0"/>
              <a:t>                            </a:t>
            </a:r>
          </a:p>
          <a:p>
            <a:r>
              <a:rPr lang="en-US" sz="2000" dirty="0"/>
              <a:t>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IN" sz="2000" dirty="0"/>
              <a:t>Problem Statement   </a:t>
            </a:r>
            <a:r>
              <a:rPr lang="en-US" sz="2000" dirty="0"/>
              <a:t>   There are not enough insights to make quick and smart data informed                    												  decisions. 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F9763-0E9F-6F7E-15CF-956497A1CBAC}"/>
              </a:ext>
            </a:extLst>
          </p:cNvPr>
          <p:cNvSpPr txBox="1"/>
          <p:nvPr/>
        </p:nvSpPr>
        <p:spPr>
          <a:xfrm>
            <a:off x="1025658" y="3735239"/>
            <a:ext cx="98079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Expand data analytics team by adding several junior data analysts.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Decided to conduct a SQL challenge to hire junior data analysts.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379C-E97C-40AC-7BDC-748DDC2747B6}"/>
              </a:ext>
            </a:extLst>
          </p:cNvPr>
          <p:cNvSpPr txBox="1"/>
          <p:nvPr/>
        </p:nvSpPr>
        <p:spPr>
          <a:xfrm>
            <a:off x="3707296" y="5101769"/>
            <a:ext cx="75934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10 ad-hoc requests for which the business needs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Task is to write SQL queries to answer these requests.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presentation to show insights to Top-Level Management.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D31EE-DDDB-B252-21A1-8521F33DDD29}"/>
              </a:ext>
            </a:extLst>
          </p:cNvPr>
          <p:cNvSpPr txBox="1"/>
          <p:nvPr/>
        </p:nvSpPr>
        <p:spPr>
          <a:xfrm>
            <a:off x="1025658" y="558780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Problem Statement </a:t>
            </a:r>
          </a:p>
        </p:txBody>
      </p:sp>
    </p:spTree>
    <p:extLst>
      <p:ext uri="{BB962C8B-B14F-4D97-AF65-F5344CB8AC3E}">
        <p14:creationId xmlns:p14="http://schemas.microsoft.com/office/powerpoint/2010/main" val="256884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A80901-1D78-B285-0DA6-F3F261CD6CD8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Database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2B49E-006E-3EEF-11AF-96BD8246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39" y="1361661"/>
            <a:ext cx="7234758" cy="532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FF9DE54-0746-EFF7-BE27-0B84E5C0FB8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539" b="12539"/>
          <a:stretch/>
        </p:blipFill>
        <p:spPr>
          <a:xfrm>
            <a:off x="7805529" y="1790967"/>
            <a:ext cx="2819401" cy="32760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539" y="1522337"/>
            <a:ext cx="4744113" cy="100220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Provide the list of markets in which customer "</a:t>
            </a:r>
            <a:r>
              <a:rPr lang="en-US" sz="1800" dirty="0" err="1"/>
              <a:t>Atliq</a:t>
            </a:r>
            <a:r>
              <a:rPr lang="en-US" sz="1800" dirty="0"/>
              <a:t> Exclusive" operates its business in the APAC region : </a:t>
            </a:r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28BF1-8D3D-5127-FA0F-B6E5395AB5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61"/>
          <a:stretch/>
        </p:blipFill>
        <p:spPr>
          <a:xfrm>
            <a:off x="665540" y="3106802"/>
            <a:ext cx="4744112" cy="100220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1</a:t>
            </a:r>
          </a:p>
        </p:txBody>
      </p:sp>
    </p:spTree>
    <p:extLst>
      <p:ext uri="{BB962C8B-B14F-4D97-AF65-F5344CB8AC3E}">
        <p14:creationId xmlns:p14="http://schemas.microsoft.com/office/powerpoint/2010/main" val="196165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295899-9B61-C0AC-9F53-40AEBDD6EB8B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Atliq</a:t>
            </a:r>
            <a:r>
              <a:rPr lang="en-US" sz="3600" dirty="0"/>
              <a:t> Exclusive operates in 8 markets in APAC region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5AF37-0DD2-5B30-EF82-8F5A83DF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454064"/>
            <a:ext cx="7925906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9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539" y="1522337"/>
            <a:ext cx="4744113" cy="10022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What is the percentage of unique product increase in 2021 vs. 2020? The final output contains these fields:</a:t>
            </a:r>
            <a:endParaRPr lang="en-IN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ABDAF0-7D18-948C-95AF-E5C6FE3C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6" y="2966834"/>
            <a:ext cx="5682506" cy="2638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202AD-9554-395C-0947-3931A051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561" y="3848041"/>
            <a:ext cx="4544059" cy="438211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A45E220-4AE9-B7EF-FE57-DAFCC52A46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E5FFF4-5556-383E-9049-E581B22AA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982" y="3195605"/>
            <a:ext cx="457263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8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E5403E-5BEF-F2B2-AD18-992594CFCC99}"/>
              </a:ext>
            </a:extLst>
          </p:cNvPr>
          <p:cNvSpPr/>
          <p:nvPr/>
        </p:nvSpPr>
        <p:spPr>
          <a:xfrm>
            <a:off x="0" y="0"/>
            <a:ext cx="12192000" cy="1222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What is the percentage of unique product increase in </a:t>
            </a:r>
          </a:p>
          <a:p>
            <a:pPr algn="ctr"/>
            <a:r>
              <a:rPr lang="en-US" sz="3600" dirty="0"/>
              <a:t>2021 vs. 2020? 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12378-505C-4233-0FF8-368D5AE5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913" y="1904755"/>
            <a:ext cx="1989181" cy="430599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297109E-383B-674E-40FC-0C951040D3E3}"/>
              </a:ext>
            </a:extLst>
          </p:cNvPr>
          <p:cNvSpPr/>
          <p:nvPr/>
        </p:nvSpPr>
        <p:spPr>
          <a:xfrm>
            <a:off x="0" y="2494722"/>
            <a:ext cx="8040757" cy="122251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Around 89 unique products were produced in 2021</a:t>
            </a:r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59AA7D-EB04-FA0E-134F-F13CE004E841}"/>
              </a:ext>
            </a:extLst>
          </p:cNvPr>
          <p:cNvSpPr/>
          <p:nvPr/>
        </p:nvSpPr>
        <p:spPr>
          <a:xfrm>
            <a:off x="-1" y="4378187"/>
            <a:ext cx="8040757" cy="122251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is 36.33% of increase in unique products from 2020 to 2021.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531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4484-C014-16CA-D753-7913417A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5539" y="1522337"/>
            <a:ext cx="4744113" cy="1002204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Provide a report with all the unique product counts for each segment and sort them in descending order of product counts. The final output contains 2 fields :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28BF1-8D3D-5127-FA0F-B6E5395AB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19077" b="82861"/>
          <a:stretch/>
        </p:blipFill>
        <p:spPr>
          <a:xfrm>
            <a:off x="631943" y="3108103"/>
            <a:ext cx="3839111" cy="21567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23EE568-F9B1-FD1A-0FB4-72ED0470EBDA}"/>
              </a:ext>
            </a:extLst>
          </p:cNvPr>
          <p:cNvSpPr/>
          <p:nvPr/>
        </p:nvSpPr>
        <p:spPr>
          <a:xfrm>
            <a:off x="143543" y="79511"/>
            <a:ext cx="1595805" cy="1302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6F675-9C4E-A255-4EAA-71D8F9E3E9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93"/>
          <a:stretch/>
        </p:blipFill>
        <p:spPr>
          <a:xfrm>
            <a:off x="631942" y="3323774"/>
            <a:ext cx="3839111" cy="1387446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81FC9A5-01AD-8312-A9D8-CF39A0FD335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F53741-0D50-2038-3364-3E483C729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950" y="2023439"/>
            <a:ext cx="479174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017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126</TotalTime>
  <Words>677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Wingdings</vt:lpstr>
      <vt:lpstr>Parcel</vt:lpstr>
      <vt:lpstr>Consumer Goods Ad-Hoc Insights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20A91A0540</dc:creator>
  <cp:lastModifiedBy>20A91A0540</cp:lastModifiedBy>
  <cp:revision>2</cp:revision>
  <dcterms:created xsi:type="dcterms:W3CDTF">2024-07-24T10:55:51Z</dcterms:created>
  <dcterms:modified xsi:type="dcterms:W3CDTF">2024-07-28T10:40:12Z</dcterms:modified>
</cp:coreProperties>
</file>