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43891200" cy="32918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3891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2194560" algn="l" defTabSz="43891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4389120" algn="l" defTabSz="43891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6583680" algn="l" defTabSz="43891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8778240" algn="l" defTabSz="43891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10972800" algn="l" defTabSz="43891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13167360" algn="l" defTabSz="43891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15361919" algn="l" defTabSz="43891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17556480" algn="l" defTabSz="43891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" name="Shape 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UNH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8229600" y="1318261"/>
            <a:ext cx="27432000" cy="5486401"/>
          </a:xfrm>
          <a:prstGeom prst="rect">
            <a:avLst/>
          </a:prstGeom>
        </p:spPr>
        <p:txBody>
          <a:bodyPr/>
          <a:lstStyle>
            <a:lvl1pPr>
              <a:defRPr sz="15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447800"/>
            <a:ext cx="7381651" cy="533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8305800" y="7239000"/>
            <a:ext cx="27432000" cy="1600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2300"/>
              </a:spcBef>
              <a:buSzTx/>
              <a:buFontTx/>
              <a:buNone/>
              <a:defRPr sz="9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177198" indent="-982638" algn="ctr">
              <a:spcBef>
                <a:spcPts val="2300"/>
              </a:spcBef>
              <a:buFontTx/>
              <a:defRPr sz="96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305110" indent="-915990" algn="ctr">
              <a:spcBef>
                <a:spcPts val="2300"/>
              </a:spcBef>
              <a:buFontTx/>
              <a:defRPr sz="9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680959" indent="-1097280" algn="ctr">
              <a:spcBef>
                <a:spcPts val="2300"/>
              </a:spcBef>
              <a:buFontTx/>
              <a:defRPr sz="96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875519" indent="-1097280" algn="ctr">
              <a:spcBef>
                <a:spcPts val="2300"/>
              </a:spcBef>
              <a:buFontTx/>
              <a:defRPr sz="96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21214080" y="29634178"/>
            <a:ext cx="10241281" cy="1752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194560" y="441959"/>
            <a:ext cx="39502079" cy="723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19456" tIns="219456" rIns="219456" bIns="219456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2194560" y="7680959"/>
            <a:ext cx="39502079" cy="25237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19456" tIns="219456" rIns="219456" bIns="219456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0472463" y="30741875"/>
            <a:ext cx="1224180" cy="1289813"/>
          </a:xfrm>
          <a:prstGeom prst="rect">
            <a:avLst/>
          </a:prstGeom>
          <a:ln w="12700">
            <a:miter lim="400000"/>
          </a:ln>
        </p:spPr>
        <p:txBody>
          <a:bodyPr wrap="none" lIns="219456" tIns="219456" rIns="219456" bIns="219456" anchor="ctr">
            <a:spAutoFit/>
          </a:bodyPr>
          <a:lstStyle>
            <a:lvl1pPr algn="r">
              <a:defRPr sz="58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1645920" marR="0" indent="-1645920" algn="l" defTabSz="438912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5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3770876" marR="0" indent="-1576316" algn="l" defTabSz="438912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15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5858521" marR="0" indent="-1469401" algn="l" defTabSz="438912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5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8343900" marR="0" indent="-1760220" algn="l" defTabSz="438912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15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0538459" marR="0" indent="-1760220" algn="l" defTabSz="438912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15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2733020" marR="0" indent="-1760220" algn="l" defTabSz="438912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5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14927578" marR="0" indent="-1760219" algn="l" defTabSz="438912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5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17122139" marR="0" indent="-1760219" algn="l" defTabSz="438912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5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19316700" marR="0" indent="-1760219" algn="l" defTabSz="438912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5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2194560" algn="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4389120" algn="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6583680" algn="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8778240" algn="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0972800" algn="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3167360" algn="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5361919" algn="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7556480" algn="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ckoverflow.com" TargetMode="External"/><Relationship Id="rId3" Type="http://schemas.openxmlformats.org/officeDocument/2006/relationships/hyperlink" Target="http://www.google.com" TargetMode="External"/><Relationship Id="rId4" Type="http://schemas.openxmlformats.org/officeDocument/2006/relationships/hyperlink" Target="http://www.kaggle.com" TargetMode="External"/><Relationship Id="rId5" Type="http://schemas.openxmlformats.org/officeDocument/2006/relationships/image" Target="../media/image2.jpe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3"/>
          <p:cNvSpPr/>
          <p:nvPr/>
        </p:nvSpPr>
        <p:spPr>
          <a:xfrm>
            <a:off x="9144000" y="1318261"/>
            <a:ext cx="32537400" cy="3492241"/>
          </a:xfrm>
          <a:prstGeom prst="rect">
            <a:avLst/>
          </a:prstGeom>
          <a:ln w="28575">
            <a:solidFill>
              <a:srgbClr val="376092"/>
            </a:solidFill>
          </a:ln>
        </p:spPr>
        <p:txBody>
          <a:bodyPr lIns="45719" rIns="45719"/>
          <a:lstStyle/>
          <a:p>
            <a:pPr algn="ctr">
              <a:defRPr sz="13800"/>
            </a:pPr>
          </a:p>
        </p:txBody>
      </p:sp>
      <p:sp>
        <p:nvSpPr>
          <p:cNvPr id="31" name="TextBox 3"/>
          <p:cNvSpPr txBox="1"/>
          <p:nvPr/>
        </p:nvSpPr>
        <p:spPr>
          <a:xfrm>
            <a:off x="1643744" y="8147856"/>
            <a:ext cx="12321203" cy="935371"/>
          </a:xfrm>
          <a:prstGeom prst="rect">
            <a:avLst/>
          </a:prstGeom>
          <a:solidFill>
            <a:srgbClr val="3760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6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1866381" y="22705970"/>
            <a:ext cx="11811001" cy="935371"/>
          </a:xfrm>
          <a:prstGeom prst="rect">
            <a:avLst/>
          </a:prstGeom>
          <a:solidFill>
            <a:srgbClr val="3760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6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Data and Methods</a:t>
            </a:r>
          </a:p>
        </p:txBody>
      </p:sp>
      <p:sp>
        <p:nvSpPr>
          <p:cNvPr id="33" name="TextBox 5"/>
          <p:cNvSpPr txBox="1"/>
          <p:nvPr/>
        </p:nvSpPr>
        <p:spPr>
          <a:xfrm>
            <a:off x="15173275" y="18212389"/>
            <a:ext cx="11811001" cy="935370"/>
          </a:xfrm>
          <a:prstGeom prst="rect">
            <a:avLst/>
          </a:prstGeom>
          <a:solidFill>
            <a:srgbClr val="3760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6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Results</a:t>
            </a:r>
          </a:p>
        </p:txBody>
      </p:sp>
      <p:sp>
        <p:nvSpPr>
          <p:cNvPr id="34" name="TextBox 6"/>
          <p:cNvSpPr txBox="1"/>
          <p:nvPr/>
        </p:nvSpPr>
        <p:spPr>
          <a:xfrm>
            <a:off x="29760090" y="12988595"/>
            <a:ext cx="12104913" cy="935371"/>
          </a:xfrm>
          <a:prstGeom prst="rect">
            <a:avLst/>
          </a:prstGeom>
          <a:solidFill>
            <a:srgbClr val="3760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6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Conclusions</a:t>
            </a:r>
          </a:p>
        </p:txBody>
      </p:sp>
      <p:sp>
        <p:nvSpPr>
          <p:cNvPr id="35" name="TextBox 7"/>
          <p:cNvSpPr txBox="1"/>
          <p:nvPr/>
        </p:nvSpPr>
        <p:spPr>
          <a:xfrm>
            <a:off x="29871218" y="19647695"/>
            <a:ext cx="11973006" cy="935371"/>
          </a:xfrm>
          <a:prstGeom prst="rect">
            <a:avLst/>
          </a:prstGeom>
          <a:solidFill>
            <a:srgbClr val="3760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6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36" name="TextBox 8"/>
          <p:cNvSpPr txBox="1"/>
          <p:nvPr/>
        </p:nvSpPr>
        <p:spPr>
          <a:xfrm>
            <a:off x="29805264" y="24934822"/>
            <a:ext cx="12104914" cy="935371"/>
          </a:xfrm>
          <a:prstGeom prst="rect">
            <a:avLst/>
          </a:prstGeom>
          <a:solidFill>
            <a:srgbClr val="3760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6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Acknowledgements</a:t>
            </a:r>
          </a:p>
        </p:txBody>
      </p:sp>
      <p:sp>
        <p:nvSpPr>
          <p:cNvPr id="37" name="TextBox 11"/>
          <p:cNvSpPr/>
          <p:nvPr/>
        </p:nvSpPr>
        <p:spPr>
          <a:xfrm>
            <a:off x="1961985" y="24283683"/>
            <a:ext cx="11619793" cy="753505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541421" indent="-541421">
              <a:buSzPct val="100000"/>
              <a:buChar char="•"/>
              <a:defRPr sz="5000"/>
            </a:pPr>
            <a:r>
              <a:t>We have got the data from kaggle which is crisp enough and there is no need of any data cleaning procedures</a:t>
            </a:r>
          </a:p>
          <a:p>
            <a:pPr marL="541421" indent="-541421">
              <a:buSzPct val="100000"/>
              <a:buChar char="•"/>
              <a:defRPr sz="5000"/>
            </a:pPr>
            <a:r>
              <a:t> We have used the methods like</a:t>
            </a:r>
          </a:p>
          <a:p>
            <a:pPr marL="1321468" indent="-902368">
              <a:buSzPct val="100000"/>
              <a:buAutoNum type="alphaUcPeriod" startAt="1"/>
              <a:defRPr sz="5000"/>
            </a:pPr>
            <a:r>
              <a:t>KNN Model</a:t>
            </a:r>
          </a:p>
          <a:p>
            <a:pPr marL="1321468" indent="-902368">
              <a:buSzPct val="100000"/>
              <a:buAutoNum type="alphaUcPeriod" startAt="1"/>
              <a:defRPr sz="5000"/>
            </a:pPr>
            <a:r>
              <a:t>Linear Regression</a:t>
            </a:r>
          </a:p>
          <a:p>
            <a:pPr marL="1321468" indent="-902368">
              <a:buSzPct val="100000"/>
              <a:buAutoNum type="alphaUcPeriod" startAt="1"/>
              <a:defRPr sz="5000"/>
            </a:pPr>
            <a:r>
              <a:t>Logistic regression</a:t>
            </a:r>
          </a:p>
          <a:p>
            <a:pPr marL="1321468" indent="-902368">
              <a:buSzPct val="100000"/>
              <a:buAutoNum type="alphaUcPeriod" startAt="1"/>
              <a:defRPr sz="5000"/>
            </a:pPr>
            <a:r>
              <a:t>Decision Tree</a:t>
            </a:r>
          </a:p>
          <a:p>
            <a:pPr marL="1321468" indent="-902368">
              <a:buSzPct val="100000"/>
              <a:buAutoNum type="alphaUcPeriod" startAt="1"/>
              <a:defRPr sz="5000"/>
            </a:pPr>
            <a:r>
              <a:t>Correlation Matrix</a:t>
            </a:r>
          </a:p>
          <a:p>
            <a:pPr marL="1321468" indent="-902368">
              <a:buSzPct val="100000"/>
              <a:buAutoNum type="alphaUcPeriod" startAt="1"/>
              <a:defRPr b="1" sz="5000"/>
            </a:pPr>
            <a:r>
              <a:t>XG Boost</a:t>
            </a:r>
          </a:p>
        </p:txBody>
      </p:sp>
      <p:sp>
        <p:nvSpPr>
          <p:cNvPr id="38" name="TextBox 12"/>
          <p:cNvSpPr/>
          <p:nvPr/>
        </p:nvSpPr>
        <p:spPr>
          <a:xfrm>
            <a:off x="1623980" y="9495276"/>
            <a:ext cx="12295803" cy="1279864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541421" indent="-541421" algn="just">
              <a:buSzPct val="100000"/>
              <a:buChar char="•"/>
              <a:defRPr sz="5000"/>
            </a:pPr>
            <a:r>
              <a:t>We have got the data from a Super market which is located in three different locations. we have to analyse the sales data from 3 months and predict the products sales throughout the year and recommendations to increase the  sales  based on Time Series Modelling  and Location Analysis</a:t>
            </a:r>
          </a:p>
          <a:p>
            <a:pPr marL="541421" indent="-541421" algn="just">
              <a:buSzPct val="100000"/>
              <a:buChar char="•"/>
              <a:defRPr sz="5000"/>
            </a:pPr>
            <a:r>
              <a:t>We have considered these two scenario considering the base line conditions like weather is being same  as  three months whole year, number of holidays</a:t>
            </a:r>
          </a:p>
          <a:p>
            <a:pPr marL="541421" indent="-541421" algn="just">
              <a:buSzPct val="100000"/>
              <a:buChar char="•"/>
              <a:defRPr sz="5000"/>
            </a:pPr>
            <a:r>
              <a:t>If we do the analysis for the one location completely then we do the same methods for other two locations</a:t>
            </a:r>
          </a:p>
          <a:p>
            <a:pPr marL="541421" indent="-541421" algn="just">
              <a:buSzPct val="100000"/>
              <a:buChar char="•"/>
              <a:defRPr sz="5000"/>
            </a:pPr>
            <a:r>
              <a:t>We can perfom customer behaviour analysis from the data</a:t>
            </a:r>
          </a:p>
        </p:txBody>
      </p:sp>
      <p:sp>
        <p:nvSpPr>
          <p:cNvPr id="39" name="TextBox 13"/>
          <p:cNvSpPr/>
          <p:nvPr/>
        </p:nvSpPr>
        <p:spPr>
          <a:xfrm>
            <a:off x="29952218" y="26545749"/>
            <a:ext cx="11811001" cy="476577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5000"/>
            </a:lvl1pPr>
          </a:lstStyle>
          <a:p>
            <a:pPr/>
            <a:r>
              <a:t>We would like to extend our gratitude to Dr. Vahid who gave us the golden opportunity to try this super challenge, which helped us to study a few facts, explanatory ideas and do in addition studies on it.</a:t>
            </a:r>
          </a:p>
        </p:txBody>
      </p:sp>
      <p:sp>
        <p:nvSpPr>
          <p:cNvPr id="40" name="TextBox 14"/>
          <p:cNvSpPr/>
          <p:nvPr/>
        </p:nvSpPr>
        <p:spPr>
          <a:xfrm>
            <a:off x="15192006" y="19572490"/>
            <a:ext cx="11773541" cy="1230253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124690" indent="-124690" defTabSz="457200">
              <a:buSzPct val="100000"/>
              <a:buChar char="•"/>
              <a:defRPr sz="5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time analysis we have noted from graph that Sales by the hour in the company Most of the item were sold around 14:00 hrs local time</a:t>
            </a:r>
          </a:p>
          <a:p>
            <a:pPr marL="124690" indent="-124690" defTabSz="457200">
              <a:buSzPct val="100000"/>
              <a:buChar char="•"/>
              <a:defRPr sz="5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can see that food and beverages sales usually high in all three branches at evening especially around 19:00</a:t>
            </a:r>
          </a:p>
          <a:p>
            <a:pPr marL="124690" indent="-124690" defTabSz="457200">
              <a:buSzPct val="100000"/>
              <a:buChar char="•"/>
              <a:defRPr sz="5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Food and Beverages have the highest average rating while sports and travel the lowest</a:t>
            </a:r>
          </a:p>
          <a:p>
            <a:pPr marL="124690" indent="-124690" defTabSz="457200">
              <a:buSzPct val="100000"/>
              <a:buChar char="•"/>
              <a:defRPr sz="5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top product line item type sold in the given dataset is Fashion Accessories is the highest while Health and beauty is the lowest </a:t>
            </a:r>
          </a:p>
          <a:p>
            <a:pPr marL="124690" indent="-124690" defTabSz="457200">
              <a:buSzPct val="100000"/>
              <a:buChar char="•"/>
              <a:defRPr sz="5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location analysis we found that location B has lowest rating</a:t>
            </a:r>
          </a:p>
        </p:txBody>
      </p:sp>
      <p:sp>
        <p:nvSpPr>
          <p:cNvPr id="41" name="TextBox 15"/>
          <p:cNvSpPr/>
          <p:nvPr/>
        </p:nvSpPr>
        <p:spPr>
          <a:xfrm>
            <a:off x="29851207" y="21163429"/>
            <a:ext cx="12013026" cy="298295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 sz="50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www.stackoverflow.com</a:t>
            </a:r>
          </a:p>
          <a:p>
            <a:pPr>
              <a:defRPr sz="50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www.google.com</a:t>
            </a:r>
          </a:p>
          <a:p>
            <a:pPr>
              <a:defRPr sz="50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www.kaggle.com</a:t>
            </a:r>
          </a:p>
        </p:txBody>
      </p:sp>
      <p:pic>
        <p:nvPicPr>
          <p:cNvPr id="42" name="Picture 16" descr="Picture 16"/>
          <p:cNvPicPr>
            <a:picLocks noChangeAspect="1"/>
          </p:cNvPicPr>
          <p:nvPr/>
        </p:nvPicPr>
        <p:blipFill>
          <a:blip r:embed="rId5">
            <a:extLst/>
          </a:blip>
          <a:srcRect l="21781" t="16225" r="26238" b="49730"/>
          <a:stretch>
            <a:fillRect/>
          </a:stretch>
        </p:blipFill>
        <p:spPr>
          <a:xfrm>
            <a:off x="1589684" y="1204786"/>
            <a:ext cx="6587594" cy="5583769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TextBox 25"/>
          <p:cNvSpPr/>
          <p:nvPr/>
        </p:nvSpPr>
        <p:spPr>
          <a:xfrm>
            <a:off x="29817964" y="14561478"/>
            <a:ext cx="12079514" cy="429619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5000"/>
            </a:lvl1pPr>
          </a:lstStyle>
          <a:p>
            <a:pPr/>
            <a:r>
              <a:t>Based on the location and time Series there is lot of  promotional recommendations(sports &amp; travel) and product embedding for Health &amp;  Beauty</a:t>
            </a:r>
          </a:p>
        </p:txBody>
      </p:sp>
      <p:sp>
        <p:nvSpPr>
          <p:cNvPr id="44" name="Text Placeholder 4"/>
          <p:cNvSpPr txBox="1"/>
          <p:nvPr/>
        </p:nvSpPr>
        <p:spPr>
          <a:xfrm>
            <a:off x="9189719" y="5160112"/>
            <a:ext cx="32445962" cy="210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2100"/>
              </a:spcBef>
              <a:defRPr b="1" sz="6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Presented by : Ariga Tejasimha Srimanikanta Arjun Karimalammanavar, Rahul Akkineni		</a:t>
            </a:r>
          </a:p>
          <a:p>
            <a:pPr>
              <a:spcBef>
                <a:spcPts val="2100"/>
              </a:spcBef>
              <a:defRPr b="1" sz="6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Advisor: Dr. Vahid Behzadan</a:t>
            </a:r>
          </a:p>
        </p:txBody>
      </p:sp>
      <p:sp>
        <p:nvSpPr>
          <p:cNvPr id="45" name="RETAIL SALES DATA  ANALYSIS"/>
          <p:cNvSpPr txBox="1"/>
          <p:nvPr/>
        </p:nvSpPr>
        <p:spPr>
          <a:xfrm>
            <a:off x="10238885" y="1973004"/>
            <a:ext cx="28137530" cy="2182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RETAIL SALES DATA  ANALYSIS</a:t>
            </a:r>
          </a:p>
        </p:txBody>
      </p:sp>
      <p:pic>
        <p:nvPicPr>
          <p:cNvPr id="46" name="image (1).png" descr="image (1).png"/>
          <p:cNvPicPr>
            <a:picLocks noChangeAspect="1"/>
          </p:cNvPicPr>
          <p:nvPr/>
        </p:nvPicPr>
        <p:blipFill>
          <a:blip r:embed="rId6">
            <a:alphaModFix amt="65185"/>
            <a:extLst/>
          </a:blip>
          <a:stretch>
            <a:fillRect/>
          </a:stretch>
        </p:blipFill>
        <p:spPr>
          <a:xfrm rot="5400000">
            <a:off x="31428240" y="2885164"/>
            <a:ext cx="6711723" cy="12934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image (2).png" descr="image (2).png"/>
          <p:cNvPicPr>
            <a:picLocks noChangeAspect="1"/>
          </p:cNvPicPr>
          <p:nvPr/>
        </p:nvPicPr>
        <p:blipFill>
          <a:blip r:embed="rId7">
            <a:alphaModFix amt="64644"/>
            <a:extLst/>
          </a:blip>
          <a:stretch>
            <a:fillRect/>
          </a:stretch>
        </p:blipFill>
        <p:spPr>
          <a:xfrm>
            <a:off x="15558101" y="8589106"/>
            <a:ext cx="11645302" cy="506026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48" name="image.png" descr="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4942461" y="14771289"/>
            <a:ext cx="5360395" cy="3375822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age-2.png" descr="image-2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1315162" y="14608349"/>
            <a:ext cx="4363759" cy="3192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ock poster">
  <a:themeElements>
    <a:clrScheme name="Mock po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ock poster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ock po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38912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38912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ck poster">
  <a:themeElements>
    <a:clrScheme name="Mock po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ock poster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ock po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38912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38912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