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57" r:id="rId3"/>
    <p:sldId id="258" r:id="rId4"/>
    <p:sldId id="259" r:id="rId5"/>
    <p:sldId id="260" r:id="rId6"/>
    <p:sldId id="261" r:id="rId7"/>
    <p:sldId id="263" r:id="rId8"/>
    <p:sldId id="264" r:id="rId9"/>
    <p:sldId id="273" r:id="rId10"/>
    <p:sldId id="274" r:id="rId11"/>
    <p:sldId id="275" r:id="rId12"/>
    <p:sldId id="276" r:id="rId13"/>
    <p:sldId id="271" r:id="rId14"/>
    <p:sldId id="277" r:id="rId15"/>
    <p:sldId id="287" r:id="rId16"/>
    <p:sldId id="278" r:id="rId17"/>
    <p:sldId id="279" r:id="rId18"/>
    <p:sldId id="280" r:id="rId19"/>
    <p:sldId id="281" r:id="rId20"/>
    <p:sldId id="282" r:id="rId21"/>
    <p:sldId id="283" r:id="rId22"/>
    <p:sldId id="284" r:id="rId23"/>
    <p:sldId id="285" r:id="rId24"/>
    <p:sldId id="286" r:id="rId25"/>
    <p:sldId id="270"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3" d="100"/>
          <a:sy n="63" d="100"/>
        </p:scale>
        <p:origin x="780" y="5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5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CE60BF5-99CB-45B7-A782-6891F1255B5E}" type="datetimeFigureOut">
              <a:rPr lang="en-US" smtClean="0"/>
              <a:t>4/1/2025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4EEF17F1-F3C2-4A0F-A331-C292517EBC5F}" type="slidenum">
              <a:rPr lang="en-US" smtClean="0"/>
              <a:t>‹#›</a:t>
            </a:fld>
            <a:endParaRPr lang="en-US"/>
          </a:p>
        </p:txBody>
      </p:sp>
    </p:spTree>
    <p:extLst>
      <p:ext uri="{BB962C8B-B14F-4D97-AF65-F5344CB8AC3E}">
        <p14:creationId xmlns:p14="http://schemas.microsoft.com/office/powerpoint/2010/main" val="4187805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BF3D01B-D673-4531-93A7-E1D8DD42C60C}" type="datetime1">
              <a:rPr lang="en-US" smtClean="0"/>
              <a:t>4/1/2025</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06A4C7F-C6FF-4CA9-AC07-22F1F235621E}" type="datetime1">
              <a:rPr lang="en-US" smtClean="0"/>
              <a:t>4/1/2025</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3E10929-B6D0-4871-8CFC-009771D166E9}" type="datetime1">
              <a:rPr lang="en-US" smtClean="0"/>
              <a:t>4/1/2025</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75" y="6400799"/>
            <a:ext cx="12188825" cy="457200"/>
          </a:xfrm>
          <a:custGeom>
            <a:avLst/>
            <a:gdLst/>
            <a:ahLst/>
            <a:cxnLst/>
            <a:rect l="l" t="t" r="r" b="b"/>
            <a:pathLst>
              <a:path w="12188825" h="457200">
                <a:moveTo>
                  <a:pt x="12188825" y="0"/>
                </a:moveTo>
                <a:lnTo>
                  <a:pt x="0" y="0"/>
                </a:lnTo>
                <a:lnTo>
                  <a:pt x="0" y="457199"/>
                </a:lnTo>
                <a:lnTo>
                  <a:pt x="12188825" y="457199"/>
                </a:lnTo>
                <a:lnTo>
                  <a:pt x="12188825" y="0"/>
                </a:lnTo>
                <a:close/>
              </a:path>
            </a:pathLst>
          </a:custGeom>
          <a:solidFill>
            <a:srgbClr val="2583C5"/>
          </a:solidFill>
        </p:spPr>
        <p:txBody>
          <a:bodyPr wrap="square" lIns="0" tIns="0" rIns="0" bIns="0" rtlCol="0"/>
          <a:lstStyle/>
          <a:p>
            <a:endParaRPr/>
          </a:p>
        </p:txBody>
      </p:sp>
      <p:sp>
        <p:nvSpPr>
          <p:cNvPr id="17" name="bg object 17"/>
          <p:cNvSpPr/>
          <p:nvPr/>
        </p:nvSpPr>
        <p:spPr>
          <a:xfrm>
            <a:off x="14" y="6334315"/>
            <a:ext cx="12188825" cy="64135"/>
          </a:xfrm>
          <a:custGeom>
            <a:avLst/>
            <a:gdLst/>
            <a:ahLst/>
            <a:cxnLst/>
            <a:rect l="l" t="t" r="r" b="b"/>
            <a:pathLst>
              <a:path w="12188825" h="64135">
                <a:moveTo>
                  <a:pt x="12188825" y="0"/>
                </a:moveTo>
                <a:lnTo>
                  <a:pt x="0" y="0"/>
                </a:lnTo>
                <a:lnTo>
                  <a:pt x="0" y="64008"/>
                </a:lnTo>
                <a:lnTo>
                  <a:pt x="12188825" y="64008"/>
                </a:lnTo>
                <a:lnTo>
                  <a:pt x="12188825" y="0"/>
                </a:lnTo>
                <a:close/>
              </a:path>
            </a:pathLst>
          </a:custGeom>
          <a:solidFill>
            <a:srgbClr val="1CACE3"/>
          </a:solidFill>
        </p:spPr>
        <p:txBody>
          <a:bodyPr wrap="square" lIns="0" tIns="0" rIns="0" bIns="0" rtlCol="0"/>
          <a:lstStyle/>
          <a:p>
            <a:endParaRPr/>
          </a:p>
        </p:txBody>
      </p:sp>
      <p:sp>
        <p:nvSpPr>
          <p:cNvPr id="18" name="bg object 18"/>
          <p:cNvSpPr/>
          <p:nvPr/>
        </p:nvSpPr>
        <p:spPr>
          <a:xfrm>
            <a:off x="1207655" y="4343400"/>
            <a:ext cx="9875520" cy="0"/>
          </a:xfrm>
          <a:custGeom>
            <a:avLst/>
            <a:gdLst/>
            <a:ahLst/>
            <a:cxnLst/>
            <a:rect l="l" t="t" r="r" b="b"/>
            <a:pathLst>
              <a:path w="9875520">
                <a:moveTo>
                  <a:pt x="0" y="0"/>
                </a:moveTo>
                <a:lnTo>
                  <a:pt x="9875507"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914B6DD-55BB-4DFA-A95E-E9E6FBC3D260}" type="datetime1">
              <a:rPr lang="en-US" smtClean="0"/>
              <a:t>4/1/2025</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2911A6E-61DB-43DE-A129-608101EFE463}" type="datetime1">
              <a:rPr lang="en-US" smtClean="0"/>
              <a:t>4/1/2025</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00799"/>
            <a:ext cx="12192000" cy="457200"/>
          </a:xfrm>
          <a:custGeom>
            <a:avLst/>
            <a:gdLst/>
            <a:ahLst/>
            <a:cxnLst/>
            <a:rect l="l" t="t" r="r" b="b"/>
            <a:pathLst>
              <a:path w="12192000" h="457200">
                <a:moveTo>
                  <a:pt x="12192000" y="0"/>
                </a:moveTo>
                <a:lnTo>
                  <a:pt x="0" y="0"/>
                </a:lnTo>
                <a:lnTo>
                  <a:pt x="0" y="457199"/>
                </a:lnTo>
                <a:lnTo>
                  <a:pt x="12192000" y="457199"/>
                </a:lnTo>
                <a:lnTo>
                  <a:pt x="12192000" y="0"/>
                </a:lnTo>
                <a:close/>
              </a:path>
            </a:pathLst>
          </a:custGeom>
          <a:solidFill>
            <a:srgbClr val="2583C5"/>
          </a:solidFill>
        </p:spPr>
        <p:txBody>
          <a:bodyPr wrap="square" lIns="0" tIns="0" rIns="0" bIns="0" rtlCol="0"/>
          <a:lstStyle/>
          <a:p>
            <a:endParaRPr/>
          </a:p>
        </p:txBody>
      </p:sp>
      <p:sp>
        <p:nvSpPr>
          <p:cNvPr id="17" name="bg object 17"/>
          <p:cNvSpPr/>
          <p:nvPr/>
        </p:nvSpPr>
        <p:spPr>
          <a:xfrm>
            <a:off x="0" y="6334319"/>
            <a:ext cx="12192000" cy="66040"/>
          </a:xfrm>
          <a:custGeom>
            <a:avLst/>
            <a:gdLst/>
            <a:ahLst/>
            <a:cxnLst/>
            <a:rect l="l" t="t" r="r" b="b"/>
            <a:pathLst>
              <a:path w="12192000" h="66039">
                <a:moveTo>
                  <a:pt x="12192000" y="0"/>
                </a:moveTo>
                <a:lnTo>
                  <a:pt x="0" y="0"/>
                </a:lnTo>
                <a:lnTo>
                  <a:pt x="0" y="65998"/>
                </a:lnTo>
                <a:lnTo>
                  <a:pt x="12192000" y="65998"/>
                </a:lnTo>
                <a:lnTo>
                  <a:pt x="12192000" y="0"/>
                </a:lnTo>
                <a:close/>
              </a:path>
            </a:pathLst>
          </a:custGeom>
          <a:solidFill>
            <a:srgbClr val="1CACE3"/>
          </a:solidFill>
        </p:spPr>
        <p:txBody>
          <a:bodyPr wrap="square" lIns="0" tIns="0" rIns="0" bIns="0" rtlCol="0"/>
          <a:lstStyle/>
          <a:p>
            <a:endParaRPr/>
          </a:p>
        </p:txBody>
      </p:sp>
      <p:sp>
        <p:nvSpPr>
          <p:cNvPr id="18" name="bg object 18"/>
          <p:cNvSpPr/>
          <p:nvPr/>
        </p:nvSpPr>
        <p:spPr>
          <a:xfrm>
            <a:off x="1193533" y="1737867"/>
            <a:ext cx="9967595" cy="0"/>
          </a:xfrm>
          <a:custGeom>
            <a:avLst/>
            <a:gdLst/>
            <a:ahLst/>
            <a:cxnLst/>
            <a:rect l="l" t="t" r="r" b="b"/>
            <a:pathLst>
              <a:path w="9967595">
                <a:moveTo>
                  <a:pt x="0" y="0"/>
                </a:moveTo>
                <a:lnTo>
                  <a:pt x="9966972" y="0"/>
                </a:lnTo>
              </a:path>
            </a:pathLst>
          </a:custGeom>
          <a:ln w="6350">
            <a:solidFill>
              <a:srgbClr val="7E7E7E"/>
            </a:solidFill>
          </a:ln>
        </p:spPr>
        <p:txBody>
          <a:bodyPr wrap="square" lIns="0" tIns="0" rIns="0" bIns="0" rtlCol="0"/>
          <a:lstStyle/>
          <a:p>
            <a:endParaRPr/>
          </a:p>
        </p:txBody>
      </p:sp>
      <p:sp>
        <p:nvSpPr>
          <p:cNvPr id="2" name="Holder 2"/>
          <p:cNvSpPr>
            <a:spLocks noGrp="1"/>
          </p:cNvSpPr>
          <p:nvPr>
            <p:ph type="title"/>
          </p:nvPr>
        </p:nvSpPr>
        <p:spPr>
          <a:xfrm>
            <a:off x="1176324" y="835533"/>
            <a:ext cx="9768662" cy="878585"/>
          </a:xfrm>
          <a:prstGeom prst="rect">
            <a:avLst/>
          </a:prstGeom>
        </p:spPr>
        <p:txBody>
          <a:bodyPr wrap="square" lIns="0" tIns="0" rIns="0" bIns="0">
            <a:spAutoFit/>
          </a:bodyPr>
          <a:lstStyle>
            <a:lvl1pPr>
              <a:defRPr sz="36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1052512" y="1839976"/>
            <a:ext cx="10147300" cy="41427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A7D53520-BD59-4C75-87B6-CBBD970C5D79}" type="datetime1">
              <a:rPr lang="en-US" smtClean="0"/>
              <a:t>4/1/2025</a:t>
            </a:fld>
            <a:endParaRPr lang="en-US"/>
          </a:p>
        </p:txBody>
      </p:sp>
      <p:sp>
        <p:nvSpPr>
          <p:cNvPr id="6" name="Holder 6"/>
          <p:cNvSpPr>
            <a:spLocks noGrp="1"/>
          </p:cNvSpPr>
          <p:nvPr>
            <p:ph type="sldNum" sz="quarter" idx="7"/>
          </p:nvPr>
        </p:nvSpPr>
        <p:spPr>
          <a:xfrm>
            <a:off x="10972545" y="6575247"/>
            <a:ext cx="200659" cy="160020"/>
          </a:xfrm>
          <a:prstGeom prst="rect">
            <a:avLst/>
          </a:prstGeom>
        </p:spPr>
        <p:txBody>
          <a:bodyPr wrap="square" lIns="0" tIns="0" rIns="0" bIns="0">
            <a:spAutoFit/>
          </a:bodyPr>
          <a:lstStyle>
            <a:lvl1pPr>
              <a:defRPr sz="1050" b="0" i="0">
                <a:solidFill>
                  <a:schemeClr val="bg1"/>
                </a:solidFill>
                <a:latin typeface="Calibri"/>
                <a:cs typeface="Calibri"/>
              </a:defRPr>
            </a:lvl1pPr>
          </a:lstStyle>
          <a:p>
            <a:pPr marL="12700">
              <a:lnSpc>
                <a:spcPts val="110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g56224n@pace.edu"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91564"/>
            <a:ext cx="9768662" cy="1345496"/>
          </a:xfrm>
          <a:prstGeom prst="rect">
            <a:avLst/>
          </a:prstGeom>
        </p:spPr>
        <p:txBody>
          <a:bodyPr vert="horz" wrap="square" lIns="0" tIns="357123" rIns="0" bIns="0" rtlCol="0">
            <a:spAutoFit/>
          </a:bodyPr>
          <a:lstStyle/>
          <a:p>
            <a:pPr marL="701675">
              <a:lnSpc>
                <a:spcPct val="100000"/>
              </a:lnSpc>
              <a:spcBef>
                <a:spcPts val="105"/>
              </a:spcBef>
            </a:pPr>
            <a:r>
              <a:rPr lang="en-US" sz="3200" b="1" spc="-40" dirty="0">
                <a:solidFill>
                  <a:srgbClr val="001F5F"/>
                </a:solidFill>
                <a:latin typeface="Arial"/>
                <a:cs typeface="Arial"/>
              </a:rPr>
              <a:t>Prediction of Chronic Diseases</a:t>
            </a:r>
            <a:r>
              <a:rPr sz="3200" b="1" spc="-55" dirty="0">
                <a:solidFill>
                  <a:srgbClr val="001F5F"/>
                </a:solidFill>
                <a:latin typeface="Arial"/>
                <a:cs typeface="Arial"/>
              </a:rPr>
              <a:t>:</a:t>
            </a:r>
            <a:r>
              <a:rPr sz="3200" b="1" spc="-170" dirty="0">
                <a:solidFill>
                  <a:srgbClr val="001F5F"/>
                </a:solidFill>
                <a:latin typeface="Arial"/>
                <a:cs typeface="Arial"/>
              </a:rPr>
              <a:t> </a:t>
            </a:r>
            <a:r>
              <a:rPr lang="en-US" sz="3200" b="1" spc="-20" dirty="0">
                <a:solidFill>
                  <a:srgbClr val="001F5F"/>
                </a:solidFill>
                <a:latin typeface="Arial"/>
                <a:cs typeface="Arial"/>
              </a:rPr>
              <a:t>Methods, Findings and Recommendations</a:t>
            </a:r>
            <a:endParaRPr sz="3200" dirty="0">
              <a:latin typeface="Arial"/>
              <a:cs typeface="Arial"/>
            </a:endParaRPr>
          </a:p>
        </p:txBody>
      </p:sp>
      <p:sp>
        <p:nvSpPr>
          <p:cNvPr id="3" name="object 3"/>
          <p:cNvSpPr txBox="1"/>
          <p:nvPr/>
        </p:nvSpPr>
        <p:spPr>
          <a:xfrm>
            <a:off x="1054100" y="2673832"/>
            <a:ext cx="6892290" cy="3219856"/>
          </a:xfrm>
          <a:prstGeom prst="rect">
            <a:avLst/>
          </a:prstGeom>
        </p:spPr>
        <p:txBody>
          <a:bodyPr vert="horz" wrap="square" lIns="0" tIns="12700" rIns="0" bIns="0" rtlCol="0">
            <a:spAutoFit/>
          </a:bodyPr>
          <a:lstStyle/>
          <a:p>
            <a:pPr marL="12700" marR="3656329">
              <a:lnSpc>
                <a:spcPct val="148400"/>
              </a:lnSpc>
              <a:spcBef>
                <a:spcPts val="100"/>
              </a:spcBef>
            </a:pPr>
            <a:r>
              <a:rPr sz="2000" b="1" spc="-10" dirty="0">
                <a:latin typeface="Calibri"/>
                <a:cs typeface="Calibri"/>
              </a:rPr>
              <a:t>Presentation</a:t>
            </a:r>
            <a:r>
              <a:rPr sz="2000" b="1" spc="-40" dirty="0">
                <a:latin typeface="Calibri"/>
                <a:cs typeface="Calibri"/>
              </a:rPr>
              <a:t> </a:t>
            </a:r>
            <a:r>
              <a:rPr sz="2000" b="1" dirty="0">
                <a:latin typeface="Calibri"/>
                <a:cs typeface="Calibri"/>
              </a:rPr>
              <a:t>Date:</a:t>
            </a:r>
            <a:r>
              <a:rPr sz="2000" b="1" spc="-20" dirty="0">
                <a:latin typeface="Calibri"/>
                <a:cs typeface="Calibri"/>
              </a:rPr>
              <a:t> 0</a:t>
            </a:r>
            <a:r>
              <a:rPr lang="en-US" sz="2000" b="1" spc="-20" dirty="0">
                <a:latin typeface="Calibri"/>
                <a:cs typeface="Calibri"/>
              </a:rPr>
              <a:t>4</a:t>
            </a:r>
            <a:r>
              <a:rPr sz="2000" b="1" spc="-20" dirty="0">
                <a:latin typeface="Calibri"/>
                <a:cs typeface="Calibri"/>
              </a:rPr>
              <a:t>-</a:t>
            </a:r>
            <a:r>
              <a:rPr lang="en-US" sz="2000" b="1" spc="-20" dirty="0">
                <a:latin typeface="Calibri"/>
                <a:cs typeface="Calibri"/>
              </a:rPr>
              <a:t>01</a:t>
            </a:r>
            <a:r>
              <a:rPr sz="2000" b="1" dirty="0">
                <a:latin typeface="Calibri"/>
                <a:cs typeface="Calibri"/>
              </a:rPr>
              <a:t>-</a:t>
            </a:r>
            <a:r>
              <a:rPr sz="2000" b="1" spc="-20" dirty="0">
                <a:latin typeface="Calibri"/>
                <a:cs typeface="Calibri"/>
              </a:rPr>
              <a:t>2025 </a:t>
            </a:r>
            <a:r>
              <a:rPr sz="2000" b="1" dirty="0">
                <a:latin typeface="Calibri"/>
                <a:cs typeface="Calibri"/>
              </a:rPr>
              <a:t>Name:</a:t>
            </a:r>
            <a:r>
              <a:rPr sz="2000" b="1" spc="-35" dirty="0">
                <a:latin typeface="Calibri"/>
                <a:cs typeface="Calibri"/>
              </a:rPr>
              <a:t> </a:t>
            </a:r>
            <a:r>
              <a:rPr lang="en-US" sz="2000" b="1" spc="-35" dirty="0">
                <a:latin typeface="Calibri"/>
                <a:cs typeface="Calibri"/>
              </a:rPr>
              <a:t>Naga Sri Manju Gajula</a:t>
            </a:r>
            <a:r>
              <a:rPr sz="2000" b="1" spc="-10" dirty="0">
                <a:latin typeface="Calibri"/>
                <a:cs typeface="Calibri"/>
              </a:rPr>
              <a:t> </a:t>
            </a:r>
            <a:r>
              <a:rPr lang="en-US" sz="2000" b="1" u="sng" spc="-10" dirty="0">
                <a:uFill>
                  <a:solidFill>
                    <a:srgbClr val="000000"/>
                  </a:solidFill>
                </a:uFill>
                <a:latin typeface="Calibri"/>
                <a:cs typeface="Calibri"/>
                <a:hlinkClick r:id="rId2"/>
              </a:rPr>
              <a:t>ng56224n</a:t>
            </a:r>
            <a:r>
              <a:rPr sz="2000" b="1" u="sng" spc="-10" dirty="0">
                <a:uFill>
                  <a:solidFill>
                    <a:srgbClr val="000000"/>
                  </a:solidFill>
                </a:uFill>
                <a:latin typeface="Calibri"/>
                <a:cs typeface="Calibri"/>
                <a:hlinkClick r:id="rId2"/>
              </a:rPr>
              <a:t>@</a:t>
            </a:r>
            <a:r>
              <a:rPr lang="en-US" sz="2000" b="1" u="sng" spc="-10" dirty="0">
                <a:uFill>
                  <a:solidFill>
                    <a:srgbClr val="000000"/>
                  </a:solidFill>
                </a:uFill>
                <a:latin typeface="Calibri"/>
                <a:cs typeface="Calibri"/>
                <a:hlinkClick r:id="rId2"/>
              </a:rPr>
              <a:t>pace.edu</a:t>
            </a:r>
            <a:endParaRPr lang="en-US" sz="2000" b="1" u="sng" spc="-10" dirty="0">
              <a:uFill>
                <a:solidFill>
                  <a:srgbClr val="000000"/>
                </a:solidFill>
              </a:uFill>
              <a:latin typeface="Calibri"/>
              <a:cs typeface="Calibri"/>
            </a:endParaRPr>
          </a:p>
          <a:p>
            <a:pPr marL="12700" marR="3656329">
              <a:lnSpc>
                <a:spcPct val="148400"/>
              </a:lnSpc>
              <a:spcBef>
                <a:spcPts val="100"/>
              </a:spcBef>
            </a:pPr>
            <a:r>
              <a:rPr sz="2000" b="1" spc="-10" dirty="0">
                <a:latin typeface="Calibri"/>
                <a:cs typeface="Calibri"/>
              </a:rPr>
              <a:t> </a:t>
            </a:r>
            <a:r>
              <a:rPr sz="2000" b="1" dirty="0">
                <a:latin typeface="Calibri"/>
                <a:cs typeface="Calibri"/>
              </a:rPr>
              <a:t>Practical</a:t>
            </a:r>
            <a:r>
              <a:rPr sz="2000" b="1" spc="-75" dirty="0">
                <a:latin typeface="Calibri"/>
                <a:cs typeface="Calibri"/>
              </a:rPr>
              <a:t> </a:t>
            </a:r>
            <a:r>
              <a:rPr sz="2000" b="1" dirty="0">
                <a:latin typeface="Calibri"/>
                <a:cs typeface="Calibri"/>
              </a:rPr>
              <a:t>Data</a:t>
            </a:r>
            <a:r>
              <a:rPr sz="2000" b="1" spc="-45" dirty="0">
                <a:latin typeface="Calibri"/>
                <a:cs typeface="Calibri"/>
              </a:rPr>
              <a:t> </a:t>
            </a:r>
            <a:r>
              <a:rPr sz="2000" b="1" spc="-10" dirty="0">
                <a:latin typeface="Calibri"/>
                <a:cs typeface="Calibri"/>
              </a:rPr>
              <a:t>Science</a:t>
            </a:r>
            <a:endParaRPr sz="2000" dirty="0">
              <a:latin typeface="Calibri"/>
              <a:cs typeface="Calibri"/>
            </a:endParaRPr>
          </a:p>
          <a:p>
            <a:pPr marL="12700">
              <a:lnSpc>
                <a:spcPct val="100000"/>
              </a:lnSpc>
              <a:spcBef>
                <a:spcPts val="1165"/>
              </a:spcBef>
            </a:pPr>
            <a:r>
              <a:rPr sz="2000" b="1" dirty="0">
                <a:latin typeface="Calibri"/>
                <a:cs typeface="Calibri"/>
              </a:rPr>
              <a:t>MS</a:t>
            </a:r>
            <a:r>
              <a:rPr sz="2000" b="1" spc="-25" dirty="0">
                <a:latin typeface="Calibri"/>
                <a:cs typeface="Calibri"/>
              </a:rPr>
              <a:t> </a:t>
            </a:r>
            <a:r>
              <a:rPr sz="2000" b="1" dirty="0">
                <a:latin typeface="Calibri"/>
                <a:cs typeface="Calibri"/>
              </a:rPr>
              <a:t>in</a:t>
            </a:r>
            <a:r>
              <a:rPr sz="2000" b="1" spc="-35" dirty="0">
                <a:latin typeface="Calibri"/>
                <a:cs typeface="Calibri"/>
              </a:rPr>
              <a:t> </a:t>
            </a:r>
            <a:r>
              <a:rPr sz="2000" b="1" dirty="0">
                <a:latin typeface="Calibri"/>
                <a:cs typeface="Calibri"/>
              </a:rPr>
              <a:t>Data</a:t>
            </a:r>
            <a:r>
              <a:rPr sz="2000" b="1" spc="-15" dirty="0">
                <a:latin typeface="Calibri"/>
                <a:cs typeface="Calibri"/>
              </a:rPr>
              <a:t> </a:t>
            </a:r>
            <a:r>
              <a:rPr sz="2000" b="1" spc="-10" dirty="0">
                <a:latin typeface="Calibri"/>
                <a:cs typeface="Calibri"/>
              </a:rPr>
              <a:t>Science</a:t>
            </a:r>
            <a:endParaRPr sz="2000" dirty="0">
              <a:latin typeface="Calibri"/>
              <a:cs typeface="Calibri"/>
            </a:endParaRPr>
          </a:p>
          <a:p>
            <a:pPr marL="12700">
              <a:lnSpc>
                <a:spcPct val="100000"/>
              </a:lnSpc>
              <a:spcBef>
                <a:spcPts val="1150"/>
              </a:spcBef>
            </a:pPr>
            <a:r>
              <a:rPr sz="2000" b="1" dirty="0">
                <a:latin typeface="Calibri"/>
                <a:cs typeface="Calibri"/>
              </a:rPr>
              <a:t>Seidenberg</a:t>
            </a:r>
            <a:r>
              <a:rPr sz="2000" b="1" spc="-30" dirty="0">
                <a:latin typeface="Calibri"/>
                <a:cs typeface="Calibri"/>
              </a:rPr>
              <a:t> </a:t>
            </a:r>
            <a:r>
              <a:rPr sz="2000" b="1" dirty="0">
                <a:latin typeface="Calibri"/>
                <a:cs typeface="Calibri"/>
              </a:rPr>
              <a:t>School</a:t>
            </a:r>
            <a:r>
              <a:rPr sz="2000" b="1" spc="-50" dirty="0">
                <a:latin typeface="Calibri"/>
                <a:cs typeface="Calibri"/>
              </a:rPr>
              <a:t> </a:t>
            </a:r>
            <a:r>
              <a:rPr sz="2000" b="1" dirty="0">
                <a:latin typeface="Calibri"/>
                <a:cs typeface="Calibri"/>
              </a:rPr>
              <a:t>of</a:t>
            </a:r>
            <a:r>
              <a:rPr sz="2000" b="1" spc="-35" dirty="0">
                <a:latin typeface="Calibri"/>
                <a:cs typeface="Calibri"/>
              </a:rPr>
              <a:t> </a:t>
            </a:r>
            <a:r>
              <a:rPr sz="2000" b="1" dirty="0">
                <a:latin typeface="Calibri"/>
                <a:cs typeface="Calibri"/>
              </a:rPr>
              <a:t>Computer</a:t>
            </a:r>
            <a:r>
              <a:rPr sz="2000" b="1" spc="-55" dirty="0">
                <a:latin typeface="Calibri"/>
                <a:cs typeface="Calibri"/>
              </a:rPr>
              <a:t> </a:t>
            </a:r>
            <a:r>
              <a:rPr sz="2000" b="1" dirty="0">
                <a:latin typeface="Calibri"/>
                <a:cs typeface="Calibri"/>
              </a:rPr>
              <a:t>Science</a:t>
            </a:r>
            <a:r>
              <a:rPr sz="2000" b="1" spc="-30" dirty="0">
                <a:latin typeface="Calibri"/>
                <a:cs typeface="Calibri"/>
              </a:rPr>
              <a:t> </a:t>
            </a:r>
            <a:r>
              <a:rPr sz="2000" b="1" dirty="0">
                <a:latin typeface="Calibri"/>
                <a:cs typeface="Calibri"/>
              </a:rPr>
              <a:t>and</a:t>
            </a:r>
            <a:r>
              <a:rPr sz="2000" b="1" spc="-30" dirty="0">
                <a:latin typeface="Calibri"/>
                <a:cs typeface="Calibri"/>
              </a:rPr>
              <a:t> </a:t>
            </a:r>
            <a:r>
              <a:rPr sz="2000" b="1" dirty="0">
                <a:latin typeface="Calibri"/>
                <a:cs typeface="Calibri"/>
              </a:rPr>
              <a:t>information</a:t>
            </a:r>
            <a:r>
              <a:rPr sz="2000" b="1" spc="-40" dirty="0">
                <a:latin typeface="Calibri"/>
                <a:cs typeface="Calibri"/>
              </a:rPr>
              <a:t> </a:t>
            </a:r>
            <a:r>
              <a:rPr sz="2000" b="1" spc="-10" dirty="0">
                <a:latin typeface="Calibri"/>
                <a:cs typeface="Calibri"/>
              </a:rPr>
              <a:t>Systems</a:t>
            </a:r>
            <a:endParaRPr sz="2000" dirty="0">
              <a:latin typeface="Calibri"/>
              <a:cs typeface="Calibri"/>
            </a:endParaRPr>
          </a:p>
          <a:p>
            <a:pPr marL="12700">
              <a:lnSpc>
                <a:spcPct val="100000"/>
              </a:lnSpc>
              <a:spcBef>
                <a:spcPts val="1170"/>
              </a:spcBef>
            </a:pPr>
            <a:r>
              <a:rPr sz="2000" b="1" dirty="0">
                <a:latin typeface="Calibri"/>
                <a:cs typeface="Calibri"/>
              </a:rPr>
              <a:t>Pace</a:t>
            </a:r>
            <a:r>
              <a:rPr sz="2000" b="1" spc="-80" dirty="0">
                <a:latin typeface="Calibri"/>
                <a:cs typeface="Calibri"/>
              </a:rPr>
              <a:t> </a:t>
            </a:r>
            <a:r>
              <a:rPr sz="2000" b="1" spc="-10" dirty="0">
                <a:latin typeface="Calibri"/>
                <a:cs typeface="Calibri"/>
              </a:rPr>
              <a:t>University</a:t>
            </a:r>
            <a:endParaRPr sz="2000" dirty="0">
              <a:latin typeface="Calibri"/>
              <a:cs typeface="Calibri"/>
            </a:endParaRPr>
          </a:p>
        </p:txBody>
      </p:sp>
      <p:sp>
        <p:nvSpPr>
          <p:cNvPr id="5" name="Slide Number Placeholder 4">
            <a:extLst>
              <a:ext uri="{FF2B5EF4-FFF2-40B4-BE49-F238E27FC236}">
                <a16:creationId xmlns:a16="http://schemas.microsoft.com/office/drawing/2014/main" id="{8B62EF2E-2F7A-CAFB-9D0D-4EAA58116FEA}"/>
              </a:ext>
            </a:extLst>
          </p:cNvPr>
          <p:cNvSpPr>
            <a:spLocks noGrp="1"/>
          </p:cNvSpPr>
          <p:nvPr>
            <p:ph type="sldNum" sz="quarter" idx="7"/>
          </p:nvPr>
        </p:nvSpPr>
        <p:spPr/>
        <p:txBody>
          <a:bodyPr/>
          <a:lstStyle/>
          <a:p>
            <a:pPr marL="12700">
              <a:lnSpc>
                <a:spcPts val="1100"/>
              </a:lnSpc>
            </a:pPr>
            <a:fld id="{81D60167-4931-47E6-BA6A-407CBD079E47}" type="slidenum">
              <a:rPr lang="en-US" spc="-25" smtClean="0"/>
              <a:t>1</a:t>
            </a:fld>
            <a:endParaRPr lang="en-US" spc="-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4F04B-3C4A-8C7E-C6CA-722F04F033DE}"/>
              </a:ext>
            </a:extLst>
          </p:cNvPr>
          <p:cNvSpPr>
            <a:spLocks noGrp="1"/>
          </p:cNvSpPr>
          <p:nvPr>
            <p:ph type="title"/>
          </p:nvPr>
        </p:nvSpPr>
        <p:spPr>
          <a:xfrm>
            <a:off x="1176324" y="835533"/>
            <a:ext cx="9768662" cy="878585"/>
          </a:xfrm>
        </p:spPr>
        <p:txBody>
          <a:bodyPr wrap="square">
            <a:normAutofit/>
          </a:bodyPr>
          <a:lstStyle/>
          <a:p>
            <a:r>
              <a:rPr lang="en-US" sz="3300" b="1"/>
              <a:t>Prevalence Of Chronic Diseases by Different Categories </a:t>
            </a:r>
            <a:endParaRPr lang="en-US" sz="3300"/>
          </a:p>
        </p:txBody>
      </p:sp>
      <p:sp>
        <p:nvSpPr>
          <p:cNvPr id="10" name="Content Placeholder 2">
            <a:extLst>
              <a:ext uri="{FF2B5EF4-FFF2-40B4-BE49-F238E27FC236}">
                <a16:creationId xmlns:a16="http://schemas.microsoft.com/office/drawing/2014/main" id="{69D7E02A-45FE-95A7-F436-E8407D593D88}"/>
              </a:ext>
            </a:extLst>
          </p:cNvPr>
          <p:cNvSpPr>
            <a:spLocks noGrp="1"/>
          </p:cNvSpPr>
          <p:nvPr>
            <p:ph sz="half" idx="2"/>
          </p:nvPr>
        </p:nvSpPr>
        <p:spPr>
          <a:xfrm>
            <a:off x="533400" y="2598003"/>
            <a:ext cx="5303520" cy="1661993"/>
          </a:xfrm>
        </p:spPr>
        <p:txBody>
          <a:bodyPr/>
          <a:lstStyle/>
          <a:p>
            <a:pPr marL="285750" indent="-285750">
              <a:buFont typeface="Arial" panose="020B0604020202020204" pitchFamily="34" charset="0"/>
              <a:buChar char="•"/>
            </a:pPr>
            <a:r>
              <a:rPr lang="en-US" sz="1800" dirty="0">
                <a:latin typeface="Cambay"/>
              </a:rPr>
              <a:t>From the Bar graph we can see that Cancer has highest number of cases in US.</a:t>
            </a:r>
          </a:p>
          <a:p>
            <a:pPr marL="285750" indent="-285750">
              <a:buFont typeface="Arial" panose="020B0604020202020204" pitchFamily="34" charset="0"/>
              <a:buChar char="•"/>
            </a:pPr>
            <a:endParaRPr lang="en-US" sz="1800" dirty="0">
              <a:latin typeface="Cambay"/>
            </a:endParaRPr>
          </a:p>
          <a:p>
            <a:pPr marL="285750" indent="-285750">
              <a:buFont typeface="Arial" panose="020B0604020202020204" pitchFamily="34" charset="0"/>
              <a:buChar char="•"/>
            </a:pPr>
            <a:r>
              <a:rPr lang="en-US" sz="1800" dirty="0">
                <a:latin typeface="Cambay"/>
              </a:rPr>
              <a:t>Followed to cancer Diabetes, Pulmonary Diseases are more prevalent in US.</a:t>
            </a:r>
          </a:p>
          <a:p>
            <a:endParaRPr lang="en-US" dirty="0"/>
          </a:p>
        </p:txBody>
      </p:sp>
      <p:pic>
        <p:nvPicPr>
          <p:cNvPr id="5" name="Picture 2">
            <a:extLst>
              <a:ext uri="{FF2B5EF4-FFF2-40B4-BE49-F238E27FC236}">
                <a16:creationId xmlns:a16="http://schemas.microsoft.com/office/drawing/2014/main" id="{C46680A7-7946-22F6-3C4E-8966BAEF14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1998789"/>
            <a:ext cx="5303520" cy="3810000"/>
          </a:xfrm>
          <a:prstGeom prst="rect">
            <a:avLst/>
          </a:prstGeom>
          <a:noFill/>
        </p:spPr>
      </p:pic>
      <p:sp>
        <p:nvSpPr>
          <p:cNvPr id="4" name="Slide Number Placeholder 3">
            <a:extLst>
              <a:ext uri="{FF2B5EF4-FFF2-40B4-BE49-F238E27FC236}">
                <a16:creationId xmlns:a16="http://schemas.microsoft.com/office/drawing/2014/main" id="{C44F895A-D81F-CD1C-123F-B8AE8C89EE46}"/>
              </a:ext>
            </a:extLst>
          </p:cNvPr>
          <p:cNvSpPr>
            <a:spLocks noGrp="1"/>
          </p:cNvSpPr>
          <p:nvPr>
            <p:ph type="sldNum" sz="quarter" idx="7"/>
          </p:nvPr>
        </p:nvSpPr>
        <p:spPr>
          <a:xfrm>
            <a:off x="10972545" y="6575247"/>
            <a:ext cx="200659" cy="160020"/>
          </a:xfrm>
        </p:spPr>
        <p:txBody>
          <a:bodyPr wrap="square">
            <a:normAutofit/>
          </a:bodyPr>
          <a:lstStyle/>
          <a:p>
            <a:pPr marL="12700">
              <a:spcAft>
                <a:spcPts val="600"/>
              </a:spcAft>
            </a:pPr>
            <a:fld id="{81D60167-4931-47E6-BA6A-407CBD079E47}" type="slidenum">
              <a:rPr lang="en-US" spc="-25" smtClean="0"/>
              <a:pPr marL="12700">
                <a:spcAft>
                  <a:spcPts val="600"/>
                </a:spcAft>
              </a:pPr>
              <a:t>10</a:t>
            </a:fld>
            <a:endParaRPr lang="en-US" spc="-25"/>
          </a:p>
        </p:txBody>
      </p:sp>
    </p:spTree>
    <p:extLst>
      <p:ext uri="{BB962C8B-B14F-4D97-AF65-F5344CB8AC3E}">
        <p14:creationId xmlns:p14="http://schemas.microsoft.com/office/powerpoint/2010/main" val="3228636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2561-4E4C-ABD5-1E8F-08220536D65F}"/>
              </a:ext>
            </a:extLst>
          </p:cNvPr>
          <p:cNvSpPr>
            <a:spLocks noGrp="1"/>
          </p:cNvSpPr>
          <p:nvPr>
            <p:ph type="title"/>
          </p:nvPr>
        </p:nvSpPr>
        <p:spPr>
          <a:xfrm>
            <a:off x="2302662" y="879526"/>
            <a:ext cx="7586676" cy="536067"/>
          </a:xfrm>
        </p:spPr>
        <p:txBody>
          <a:bodyPr/>
          <a:lstStyle/>
          <a:p>
            <a:r>
              <a:rPr lang="en-US" b="0" i="0" spc="-80" dirty="0">
                <a:latin typeface="Calibri Light"/>
                <a:ea typeface="+mj-ea"/>
                <a:cs typeface="Calibri Light"/>
              </a:rPr>
              <a:t>Service</a:t>
            </a:r>
            <a:r>
              <a:rPr lang="en-US" b="0" i="0" spc="-170" dirty="0">
                <a:latin typeface="Calibri Light"/>
                <a:ea typeface="+mj-ea"/>
                <a:cs typeface="Calibri Light"/>
              </a:rPr>
              <a:t> </a:t>
            </a:r>
            <a:r>
              <a:rPr lang="en-US" b="0" i="0" spc="-85" dirty="0">
                <a:latin typeface="Calibri Light"/>
                <a:ea typeface="+mj-ea"/>
                <a:cs typeface="Calibri Light"/>
              </a:rPr>
              <a:t>Ratings</a:t>
            </a:r>
            <a:r>
              <a:rPr lang="en-US" b="0" i="0" spc="-145" dirty="0">
                <a:latin typeface="Calibri Light"/>
                <a:ea typeface="+mj-ea"/>
                <a:cs typeface="Calibri Light"/>
              </a:rPr>
              <a:t> </a:t>
            </a:r>
            <a:r>
              <a:rPr lang="en-US" b="0" i="0" spc="-70" dirty="0">
                <a:latin typeface="Calibri Light"/>
                <a:ea typeface="+mj-ea"/>
                <a:cs typeface="Calibri Light"/>
              </a:rPr>
              <a:t>vs.</a:t>
            </a:r>
            <a:r>
              <a:rPr lang="en-US" b="0" i="0" spc="-114" dirty="0">
                <a:latin typeface="Calibri Light"/>
                <a:ea typeface="+mj-ea"/>
                <a:cs typeface="Calibri Light"/>
              </a:rPr>
              <a:t> </a:t>
            </a:r>
            <a:r>
              <a:rPr lang="en-US" b="0" i="0" spc="-100" dirty="0">
                <a:latin typeface="Calibri Light"/>
                <a:ea typeface="+mj-ea"/>
                <a:cs typeface="Calibri Light"/>
              </a:rPr>
              <a:t>Satisfaction</a:t>
            </a:r>
            <a:r>
              <a:rPr lang="en-US" b="0" i="0" spc="-165" dirty="0">
                <a:latin typeface="Calibri Light"/>
                <a:ea typeface="+mj-ea"/>
                <a:cs typeface="Calibri Light"/>
              </a:rPr>
              <a:t> </a:t>
            </a:r>
            <a:r>
              <a:rPr lang="en-US" b="0" i="0" spc="-95" dirty="0">
                <a:latin typeface="Calibri Light"/>
                <a:ea typeface="+mj-ea"/>
                <a:cs typeface="Calibri Light"/>
              </a:rPr>
              <a:t>(Box</a:t>
            </a:r>
            <a:r>
              <a:rPr lang="en-US" b="0" i="0" spc="-165" dirty="0">
                <a:latin typeface="Calibri Light"/>
                <a:ea typeface="+mj-ea"/>
                <a:cs typeface="Calibri Light"/>
              </a:rPr>
              <a:t> </a:t>
            </a:r>
            <a:r>
              <a:rPr lang="en-US" b="0" i="0" spc="-10" dirty="0">
                <a:latin typeface="Calibri Light"/>
                <a:ea typeface="+mj-ea"/>
                <a:cs typeface="Calibri Light"/>
              </a:rPr>
              <a:t>Plots)</a:t>
            </a:r>
            <a:endParaRPr lang="en-US" dirty="0"/>
          </a:p>
        </p:txBody>
      </p:sp>
      <p:sp>
        <p:nvSpPr>
          <p:cNvPr id="3" name="Content Placeholder 2">
            <a:extLst>
              <a:ext uri="{FF2B5EF4-FFF2-40B4-BE49-F238E27FC236}">
                <a16:creationId xmlns:a16="http://schemas.microsoft.com/office/drawing/2014/main" id="{78C0E8BE-23BB-49A6-43D0-8FD066951DCC}"/>
              </a:ext>
            </a:extLst>
          </p:cNvPr>
          <p:cNvSpPr>
            <a:spLocks noGrp="1"/>
          </p:cNvSpPr>
          <p:nvPr>
            <p:ph sz="half" idx="2"/>
          </p:nvPr>
        </p:nvSpPr>
        <p:spPr>
          <a:xfrm>
            <a:off x="304800" y="1905000"/>
            <a:ext cx="5608320" cy="4198620"/>
          </a:xfrm>
        </p:spPr>
        <p:txBody>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BRFSS</a:t>
            </a:r>
            <a:r>
              <a:rPr lang="en-US" sz="1600" b="1" dirty="0"/>
              <a:t>(Behavioral Risk Factor Surveillance System):</a:t>
            </a:r>
            <a:r>
              <a:rPr lang="en-US" sz="16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U.S. system that collects data through phone surveys on health behaviors and chronic conditions.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NVSS</a:t>
            </a:r>
            <a:r>
              <a:rPr lang="en-US" sz="1600" b="1" dirty="0"/>
              <a:t>(National Vital Statistics System):</a:t>
            </a:r>
            <a:r>
              <a:rPr lang="en-US" sz="1600"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system that records data on births, deaths, and other vital events in the U.S.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observe that BRFSS plays very prominent role in collecting the data of Chronic Diseases in US. Followed by NVSS and Death Certificate .</a:t>
            </a:r>
          </a:p>
          <a:p>
            <a:endParaRPr lang="en-US" dirty="0"/>
          </a:p>
        </p:txBody>
      </p:sp>
      <p:sp>
        <p:nvSpPr>
          <p:cNvPr id="5" name="Slide Number Placeholder 4">
            <a:extLst>
              <a:ext uri="{FF2B5EF4-FFF2-40B4-BE49-F238E27FC236}">
                <a16:creationId xmlns:a16="http://schemas.microsoft.com/office/drawing/2014/main" id="{110DF888-CE4F-395A-496F-5131C790A02E}"/>
              </a:ext>
            </a:extLst>
          </p:cNvPr>
          <p:cNvSpPr>
            <a:spLocks noGrp="1"/>
          </p:cNvSpPr>
          <p:nvPr>
            <p:ph type="sldNum" sz="quarter" idx="7"/>
          </p:nvPr>
        </p:nvSpPr>
        <p:spPr/>
        <p:txBody>
          <a:bodyPr/>
          <a:lstStyle/>
          <a:p>
            <a:pPr marL="12700">
              <a:lnSpc>
                <a:spcPts val="1100"/>
              </a:lnSpc>
            </a:pPr>
            <a:fld id="{81D60167-4931-47E6-BA6A-407CBD079E47}" type="slidenum">
              <a:rPr lang="en-US" spc="-25" smtClean="0"/>
              <a:t>11</a:t>
            </a:fld>
            <a:endParaRPr lang="en-US" spc="-25" dirty="0"/>
          </a:p>
        </p:txBody>
      </p:sp>
      <p:pic>
        <p:nvPicPr>
          <p:cNvPr id="6" name="Picture 2">
            <a:extLst>
              <a:ext uri="{FF2B5EF4-FFF2-40B4-BE49-F238E27FC236}">
                <a16:creationId xmlns:a16="http://schemas.microsoft.com/office/drawing/2014/main" id="{3CA968A4-F75E-6F48-9770-AB0418F9C463}"/>
              </a:ext>
            </a:extLst>
          </p:cNvPr>
          <p:cNvPicPr>
            <a:picLocks noGrp="1" noChangeAspect="1" noChangeArrowheads="1"/>
          </p:cNvPicPr>
          <p:nvPr>
            <p:ph sz="half" idx="3"/>
          </p:nvPr>
        </p:nvPicPr>
        <p:blipFill>
          <a:blip r:embed="rId2">
            <a:extLst>
              <a:ext uri="{28A0092B-C50C-407E-A947-70E740481C1C}">
                <a14:useLocalDpi xmlns:a14="http://schemas.microsoft.com/office/drawing/2010/main" val="0"/>
              </a:ext>
            </a:extLst>
          </a:blip>
          <a:stretch>
            <a:fillRect/>
          </a:stretch>
        </p:blipFill>
        <p:spPr bwMode="auto">
          <a:xfrm>
            <a:off x="6060655" y="1981200"/>
            <a:ext cx="5303837" cy="4122420"/>
          </a:xfrm>
          <a:prstGeom prst="rect">
            <a:avLst/>
          </a:prstGeom>
          <a:solidFill>
            <a:srgbClr val="FFFFFF"/>
          </a:solidFill>
        </p:spPr>
      </p:pic>
    </p:spTree>
    <p:extLst>
      <p:ext uri="{BB962C8B-B14F-4D97-AF65-F5344CB8AC3E}">
        <p14:creationId xmlns:p14="http://schemas.microsoft.com/office/powerpoint/2010/main" val="2795764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D9F96-AF3B-96B0-A15D-FE9781F7E787}"/>
              </a:ext>
            </a:extLst>
          </p:cNvPr>
          <p:cNvSpPr>
            <a:spLocks noGrp="1"/>
          </p:cNvSpPr>
          <p:nvPr>
            <p:ph type="title"/>
          </p:nvPr>
        </p:nvSpPr>
        <p:spPr>
          <a:xfrm>
            <a:off x="4495800" y="2590800"/>
            <a:ext cx="3200400" cy="995343"/>
          </a:xfrm>
        </p:spPr>
        <p:txBody>
          <a:bodyPr/>
          <a:lstStyle/>
          <a:p>
            <a:r>
              <a:rPr lang="en-US" sz="6600" b="1" dirty="0"/>
              <a:t>Methods</a:t>
            </a:r>
          </a:p>
        </p:txBody>
      </p:sp>
      <p:sp>
        <p:nvSpPr>
          <p:cNvPr id="3" name="Slide Number Placeholder 2">
            <a:extLst>
              <a:ext uri="{FF2B5EF4-FFF2-40B4-BE49-F238E27FC236}">
                <a16:creationId xmlns:a16="http://schemas.microsoft.com/office/drawing/2014/main" id="{FBDE90C2-7578-3D47-EF9B-A3CE1C70CD1E}"/>
              </a:ext>
            </a:extLst>
          </p:cNvPr>
          <p:cNvSpPr>
            <a:spLocks noGrp="1"/>
          </p:cNvSpPr>
          <p:nvPr>
            <p:ph type="sldNum" sz="quarter" idx="7"/>
          </p:nvPr>
        </p:nvSpPr>
        <p:spPr/>
        <p:txBody>
          <a:bodyPr/>
          <a:lstStyle/>
          <a:p>
            <a:pPr marL="12700">
              <a:lnSpc>
                <a:spcPts val="1100"/>
              </a:lnSpc>
            </a:pPr>
            <a:fld id="{81D60167-4931-47E6-BA6A-407CBD079E47}" type="slidenum">
              <a:rPr lang="en-US" spc="-25" smtClean="0"/>
              <a:t>12</a:t>
            </a:fld>
            <a:endParaRPr lang="en-US" spc="-25" dirty="0"/>
          </a:p>
        </p:txBody>
      </p:sp>
    </p:spTree>
    <p:extLst>
      <p:ext uri="{BB962C8B-B14F-4D97-AF65-F5344CB8AC3E}">
        <p14:creationId xmlns:p14="http://schemas.microsoft.com/office/powerpoint/2010/main" val="177823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688F-9B40-8B76-9D15-7E05C9164FAC}"/>
              </a:ext>
            </a:extLst>
          </p:cNvPr>
          <p:cNvSpPr>
            <a:spLocks noGrp="1"/>
          </p:cNvSpPr>
          <p:nvPr>
            <p:ph type="title"/>
          </p:nvPr>
        </p:nvSpPr>
        <p:spPr>
          <a:xfrm>
            <a:off x="3505200" y="1035200"/>
            <a:ext cx="4168369" cy="492443"/>
          </a:xfrm>
        </p:spPr>
        <p:txBody>
          <a:bodyPr/>
          <a:lstStyle/>
          <a:p>
            <a:r>
              <a:rPr lang="en-US" sz="3200" b="1" dirty="0"/>
              <a:t>What Are We Predicting? </a:t>
            </a:r>
            <a:endParaRPr lang="en-US" sz="3200" dirty="0"/>
          </a:p>
        </p:txBody>
      </p:sp>
      <p:sp>
        <p:nvSpPr>
          <p:cNvPr id="3" name="Text Placeholder 2">
            <a:extLst>
              <a:ext uri="{FF2B5EF4-FFF2-40B4-BE49-F238E27FC236}">
                <a16:creationId xmlns:a16="http://schemas.microsoft.com/office/drawing/2014/main" id="{B9E50072-EDAF-D269-8AE8-D6140C491D3F}"/>
              </a:ext>
            </a:extLst>
          </p:cNvPr>
          <p:cNvSpPr>
            <a:spLocks noGrp="1"/>
          </p:cNvSpPr>
          <p:nvPr>
            <p:ph type="body" idx="1"/>
          </p:nvPr>
        </p:nvSpPr>
        <p:spPr>
          <a:xfrm>
            <a:off x="1052512" y="1839976"/>
            <a:ext cx="10147300" cy="4154984"/>
          </a:xfrm>
        </p:spPr>
        <p:txBody>
          <a:bodyPr/>
          <a:lstStyle/>
          <a:p>
            <a:pPr marL="457200" indent="-4572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Outcome Variable (Target Prediction)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Predicting the likelihood of an individual developing a chronic disease (e.g., Cancer, Diabetes, Cardiovascular Disease).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helps in early detection and prevention efforts to reduce healthcare costs and improve patient outcomes.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2.    Key Features (Predictor Variables)</a:t>
            </a:r>
            <a:r>
              <a:rPr lang="en-US" sz="2000" dirty="0">
                <a:latin typeface="Times New Roman" panose="02020603050405020304" pitchFamily="18" charset="0"/>
                <a:cs typeface="Times New Roman" panose="02020603050405020304" pitchFamily="18" charset="0"/>
              </a:rPr>
              <a:t> We selected features based on medical research and data analysis to identify the most influential risk factors: ✅ Demographic Factors (Age, Gender, Ethnicity) → Certain groups have higher risks. ✅ Lifestyle Factors (Smoking, Alcohol Consumption, Physical Activity) → Directly impact chronic disease development. ✅ Medical History (Existing Conditions, Family History) → Previous illnesses increase risk. ✅ Socioeconomic Status (Income, Education) → Affects access to healthcare and lifestyle choices.</a:t>
            </a:r>
          </a:p>
          <a:p>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61AB18-3FFE-995E-4C2D-428BBE173794}"/>
              </a:ext>
            </a:extLst>
          </p:cNvPr>
          <p:cNvSpPr>
            <a:spLocks noGrp="1"/>
          </p:cNvSpPr>
          <p:nvPr>
            <p:ph type="sldNum" sz="quarter" idx="7"/>
          </p:nvPr>
        </p:nvSpPr>
        <p:spPr/>
        <p:txBody>
          <a:bodyPr/>
          <a:lstStyle/>
          <a:p>
            <a:pPr marL="12700">
              <a:lnSpc>
                <a:spcPts val="1100"/>
              </a:lnSpc>
            </a:pPr>
            <a:fld id="{81D60167-4931-47E6-BA6A-407CBD079E47}" type="slidenum">
              <a:rPr lang="en-US" spc="-25" smtClean="0"/>
              <a:t>13</a:t>
            </a:fld>
            <a:endParaRPr lang="en-US" spc="-25" dirty="0"/>
          </a:p>
        </p:txBody>
      </p:sp>
    </p:spTree>
    <p:extLst>
      <p:ext uri="{BB962C8B-B14F-4D97-AF65-F5344CB8AC3E}">
        <p14:creationId xmlns:p14="http://schemas.microsoft.com/office/powerpoint/2010/main" val="3724145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8F23-76F5-F9E0-F1FD-B6DB181BC6B6}"/>
              </a:ext>
            </a:extLst>
          </p:cNvPr>
          <p:cNvSpPr>
            <a:spLocks noGrp="1"/>
          </p:cNvSpPr>
          <p:nvPr>
            <p:ph type="title"/>
          </p:nvPr>
        </p:nvSpPr>
        <p:spPr>
          <a:xfrm>
            <a:off x="1176324" y="835533"/>
            <a:ext cx="9768662" cy="553998"/>
          </a:xfrm>
        </p:spPr>
        <p:txBody>
          <a:bodyPr/>
          <a:lstStyle/>
          <a:p>
            <a:r>
              <a:rPr lang="en-US" b="1" dirty="0"/>
              <a:t>Model Type &amp; Why We Chose It</a:t>
            </a:r>
            <a:endParaRPr lang="en-US" dirty="0"/>
          </a:p>
        </p:txBody>
      </p:sp>
      <p:sp>
        <p:nvSpPr>
          <p:cNvPr id="4" name="Slide Number Placeholder 3">
            <a:extLst>
              <a:ext uri="{FF2B5EF4-FFF2-40B4-BE49-F238E27FC236}">
                <a16:creationId xmlns:a16="http://schemas.microsoft.com/office/drawing/2014/main" id="{6FC0F1C6-2A76-6C0F-D8D4-8852A0D17A09}"/>
              </a:ext>
            </a:extLst>
          </p:cNvPr>
          <p:cNvSpPr>
            <a:spLocks noGrp="1"/>
          </p:cNvSpPr>
          <p:nvPr>
            <p:ph type="sldNum" sz="quarter" idx="7"/>
          </p:nvPr>
        </p:nvSpPr>
        <p:spPr/>
        <p:txBody>
          <a:bodyPr/>
          <a:lstStyle/>
          <a:p>
            <a:pPr marL="12700">
              <a:lnSpc>
                <a:spcPts val="1100"/>
              </a:lnSpc>
            </a:pPr>
            <a:fld id="{81D60167-4931-47E6-BA6A-407CBD079E47}" type="slidenum">
              <a:rPr lang="en-US" spc="-25" smtClean="0"/>
              <a:t>14</a:t>
            </a:fld>
            <a:endParaRPr lang="en-US" spc="-25" dirty="0"/>
          </a:p>
        </p:txBody>
      </p:sp>
      <p:sp>
        <p:nvSpPr>
          <p:cNvPr id="6" name="TextBox 5">
            <a:extLst>
              <a:ext uri="{FF2B5EF4-FFF2-40B4-BE49-F238E27FC236}">
                <a16:creationId xmlns:a16="http://schemas.microsoft.com/office/drawing/2014/main" id="{74E1522E-22F4-C50B-4414-A5CB439362A8}"/>
              </a:ext>
            </a:extLst>
          </p:cNvPr>
          <p:cNvSpPr txBox="1"/>
          <p:nvPr/>
        </p:nvSpPr>
        <p:spPr>
          <a:xfrm>
            <a:off x="609600" y="1828800"/>
            <a:ext cx="11125200" cy="3782061"/>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Model Used: Random Forest Regressor</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What is it?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machine learning model that makes predictions by combining multiple decision trees.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Think of it as asking multiple doctors for an opinion instead of just one — this increases accuracy and reduces errors.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Why This Model?</a:t>
            </a:r>
            <a:r>
              <a:rPr lang="en-US" dirty="0">
                <a:latin typeface="Times New Roman" panose="02020603050405020304" pitchFamily="18" charset="0"/>
                <a:cs typeface="Times New Roman" panose="02020603050405020304" pitchFamily="18" charset="0"/>
              </a:rPr>
              <a:t> ✅ Handles Complex Data Well – Can process both numeric and categorical variables efficiently. ✅ Interpretable – Helps us understand which factors contribute most to chronic disease risk. ✅ Prevents Overfitting – Since it averages multiple decision trees, it avoids making overly specific predictions. ✅ Performs Well with Medical Data – Used in healthcare analytics due to its reliability in predicting patient outcomes.</a:t>
            </a:r>
          </a:p>
        </p:txBody>
      </p:sp>
    </p:spTree>
    <p:extLst>
      <p:ext uri="{BB962C8B-B14F-4D97-AF65-F5344CB8AC3E}">
        <p14:creationId xmlns:p14="http://schemas.microsoft.com/office/powerpoint/2010/main" val="140965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A868-E3D6-2A74-9F38-08BD2BA68784}"/>
              </a:ext>
            </a:extLst>
          </p:cNvPr>
          <p:cNvSpPr>
            <a:spLocks noGrp="1"/>
          </p:cNvSpPr>
          <p:nvPr>
            <p:ph type="title"/>
          </p:nvPr>
        </p:nvSpPr>
        <p:spPr>
          <a:xfrm>
            <a:off x="1176324" y="835533"/>
            <a:ext cx="9768662" cy="1107996"/>
          </a:xfrm>
        </p:spPr>
        <p:txBody>
          <a:bodyPr/>
          <a:lstStyle/>
          <a:p>
            <a:r>
              <a:rPr lang="en-US" b="1" dirty="0"/>
              <a:t>How the Model Works</a:t>
            </a:r>
            <a:br>
              <a:rPr lang="en-US" dirty="0"/>
            </a:br>
            <a:endParaRPr lang="en-US" dirty="0"/>
          </a:p>
        </p:txBody>
      </p:sp>
      <p:sp>
        <p:nvSpPr>
          <p:cNvPr id="3" name="Text Placeholder 2">
            <a:extLst>
              <a:ext uri="{FF2B5EF4-FFF2-40B4-BE49-F238E27FC236}">
                <a16:creationId xmlns:a16="http://schemas.microsoft.com/office/drawing/2014/main" id="{AFBB5687-F7E7-91B4-FA87-3BD91634D2A0}"/>
              </a:ext>
            </a:extLst>
          </p:cNvPr>
          <p:cNvSpPr>
            <a:spLocks noGrp="1"/>
          </p:cNvSpPr>
          <p:nvPr>
            <p:ph type="body" idx="1"/>
          </p:nvPr>
        </p:nvSpPr>
        <p:spPr>
          <a:xfrm>
            <a:off x="1052512" y="1839976"/>
            <a:ext cx="10147300" cy="4520725"/>
          </a:xfrm>
        </p:spPr>
        <p:txBody>
          <a:bodyPr/>
          <a:lstStyle/>
          <a:p>
            <a:pPr>
              <a:lnSpc>
                <a:spcPct val="150000"/>
              </a:lnSpc>
            </a:pPr>
            <a:r>
              <a:rPr lang="en-US" b="1" dirty="0">
                <a:latin typeface="Times New Roman" panose="02020603050405020304" pitchFamily="18" charset="0"/>
                <a:cs typeface="Times New Roman" panose="02020603050405020304" pitchFamily="18" charset="0"/>
              </a:rPr>
              <a:t>Step 1️⃣: Data Preparation &amp; Cleaning</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Removed missing values, normalized data, and handled categorical variables.</a:t>
            </a:r>
          </a:p>
          <a:p>
            <a:pPr>
              <a:lnSpc>
                <a:spcPct val="150000"/>
              </a:lnSpc>
            </a:pPr>
            <a:r>
              <a:rPr lang="en-US" b="1" dirty="0">
                <a:latin typeface="Times New Roman" panose="02020603050405020304" pitchFamily="18" charset="0"/>
                <a:cs typeface="Times New Roman" panose="02020603050405020304" pitchFamily="18" charset="0"/>
              </a:rPr>
              <a:t>Step 2️⃣: Splitting Data for Training &amp; Testing</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70% Training, 30% Testing</a:t>
            </a:r>
            <a:r>
              <a:rPr lang="en-US" dirty="0">
                <a:latin typeface="Times New Roman" panose="02020603050405020304" pitchFamily="18" charset="0"/>
                <a:cs typeface="Times New Roman" panose="02020603050405020304" pitchFamily="18" charset="0"/>
              </a:rPr>
              <a:t> to ensure the model learns patterns while being tested on unseen data.</a:t>
            </a:r>
          </a:p>
          <a:p>
            <a:pPr>
              <a:lnSpc>
                <a:spcPct val="150000"/>
              </a:lnSpc>
            </a:pPr>
            <a:r>
              <a:rPr lang="en-US" b="1" dirty="0">
                <a:latin typeface="Times New Roman" panose="02020603050405020304" pitchFamily="18" charset="0"/>
                <a:cs typeface="Times New Roman" panose="02020603050405020304" pitchFamily="18" charset="0"/>
              </a:rPr>
              <a:t>Step 3️⃣: Building the Model</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Used </a:t>
            </a:r>
            <a:r>
              <a:rPr lang="en-US" b="1" dirty="0">
                <a:latin typeface="Times New Roman" panose="02020603050405020304" pitchFamily="18" charset="0"/>
                <a:cs typeface="Times New Roman" panose="02020603050405020304" pitchFamily="18" charset="0"/>
              </a:rPr>
              <a:t>Random Forest Regressor</a:t>
            </a:r>
            <a:r>
              <a:rPr lang="en-US" dirty="0">
                <a:latin typeface="Times New Roman" panose="02020603050405020304" pitchFamily="18" charset="0"/>
                <a:cs typeface="Times New Roman" panose="02020603050405020304" pitchFamily="18" charset="0"/>
              </a:rPr>
              <a:t> to analyze risk factors and predict disease probability.</a:t>
            </a:r>
          </a:p>
          <a:p>
            <a:pPr>
              <a:lnSpc>
                <a:spcPct val="150000"/>
              </a:lnSpc>
            </a:pPr>
            <a:r>
              <a:rPr lang="en-US" b="1" dirty="0">
                <a:latin typeface="Times New Roman" panose="02020603050405020304" pitchFamily="18" charset="0"/>
                <a:cs typeface="Times New Roman" panose="02020603050405020304" pitchFamily="18" charset="0"/>
              </a:rPr>
              <a:t>Step 4️⃣: Evaluating Performance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Assessed accuracy using </a:t>
            </a:r>
            <a:r>
              <a:rPr lang="en-US" b="1" dirty="0">
                <a:latin typeface="Times New Roman" panose="02020603050405020304" pitchFamily="18" charset="0"/>
                <a:cs typeface="Times New Roman" panose="02020603050405020304" pitchFamily="18" charset="0"/>
              </a:rPr>
              <a:t>R² Score and Mean Squared Error (MSE)</a:t>
            </a:r>
            <a:r>
              <a:rPr lang="en-US" dirty="0">
                <a:latin typeface="Times New Roman" panose="02020603050405020304" pitchFamily="18" charset="0"/>
                <a:cs typeface="Times New Roman" panose="02020603050405020304" pitchFamily="18" charset="0"/>
              </a:rPr>
              <a:t> to check how well the model predicts outcomes.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437204C-CC52-92FA-B91A-F48F223DE50D}"/>
              </a:ext>
            </a:extLst>
          </p:cNvPr>
          <p:cNvSpPr>
            <a:spLocks noGrp="1"/>
          </p:cNvSpPr>
          <p:nvPr>
            <p:ph type="sldNum" sz="quarter" idx="7"/>
          </p:nvPr>
        </p:nvSpPr>
        <p:spPr/>
        <p:txBody>
          <a:bodyPr/>
          <a:lstStyle/>
          <a:p>
            <a:pPr marL="12700">
              <a:lnSpc>
                <a:spcPts val="1100"/>
              </a:lnSpc>
            </a:pPr>
            <a:fld id="{81D60167-4931-47E6-BA6A-407CBD079E47}" type="slidenum">
              <a:rPr lang="en-US" spc="-25" smtClean="0"/>
              <a:t>15</a:t>
            </a:fld>
            <a:endParaRPr lang="en-US" spc="-25" dirty="0"/>
          </a:p>
        </p:txBody>
      </p:sp>
    </p:spTree>
    <p:extLst>
      <p:ext uri="{BB962C8B-B14F-4D97-AF65-F5344CB8AC3E}">
        <p14:creationId xmlns:p14="http://schemas.microsoft.com/office/powerpoint/2010/main" val="227093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14D6964-E961-E891-F659-47FD7A39111E}"/>
              </a:ext>
            </a:extLst>
          </p:cNvPr>
          <p:cNvSpPr>
            <a:spLocks noGrp="1"/>
          </p:cNvSpPr>
          <p:nvPr>
            <p:ph type="title"/>
          </p:nvPr>
        </p:nvSpPr>
        <p:spPr>
          <a:xfrm>
            <a:off x="1447800" y="1042141"/>
            <a:ext cx="9768662" cy="492443"/>
          </a:xfrm>
        </p:spPr>
        <p:txBody>
          <a:bodyPr/>
          <a:lstStyle/>
          <a:p>
            <a:r>
              <a:rPr lang="en-US" sz="3200" b="1" dirty="0">
                <a:latin typeface="+mj-lt"/>
              </a:rPr>
              <a:t>Predicted vs. Actual Values (Random Forest Regressor)</a:t>
            </a:r>
          </a:p>
        </p:txBody>
      </p:sp>
      <p:sp>
        <p:nvSpPr>
          <p:cNvPr id="12" name="Content Placeholder 2">
            <a:extLst>
              <a:ext uri="{FF2B5EF4-FFF2-40B4-BE49-F238E27FC236}">
                <a16:creationId xmlns:a16="http://schemas.microsoft.com/office/drawing/2014/main" id="{BF670BC2-BF73-B563-277D-4928ABEB5BDA}"/>
              </a:ext>
            </a:extLst>
          </p:cNvPr>
          <p:cNvSpPr>
            <a:spLocks noGrp="1"/>
          </p:cNvSpPr>
          <p:nvPr>
            <p:ph sz="half" idx="2"/>
          </p:nvPr>
        </p:nvSpPr>
        <p:spPr>
          <a:xfrm>
            <a:off x="381000" y="1897610"/>
            <a:ext cx="5532120" cy="4154984"/>
          </a:xfrm>
        </p:spPr>
        <p: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scatter plot evaluates the performance of a </a:t>
            </a:r>
            <a:r>
              <a:rPr lang="en-US" b="1" dirty="0">
                <a:latin typeface="Times New Roman" panose="02020603050405020304" pitchFamily="18" charset="0"/>
                <a:cs typeface="Times New Roman" panose="02020603050405020304" pitchFamily="18" charset="0"/>
              </a:rPr>
              <a:t>Random Forest Regressor</a:t>
            </a:r>
            <a:r>
              <a:rPr lang="en-US" dirty="0">
                <a:latin typeface="Times New Roman" panose="02020603050405020304" pitchFamily="18" charset="0"/>
                <a:cs typeface="Times New Roman" panose="02020603050405020304" pitchFamily="18" charset="0"/>
              </a:rPr>
              <a:t> in predicting numerical values.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x-axis</a:t>
            </a:r>
            <a:r>
              <a:rPr lang="en-US" dirty="0">
                <a:latin typeface="Times New Roman" panose="02020603050405020304" pitchFamily="18" charset="0"/>
                <a:cs typeface="Times New Roman" panose="02020603050405020304" pitchFamily="18" charset="0"/>
              </a:rPr>
              <a:t> represents the actual values (ground truth).</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y-axis</a:t>
            </a:r>
            <a:r>
              <a:rPr lang="en-US" dirty="0">
                <a:latin typeface="Times New Roman" panose="02020603050405020304" pitchFamily="18" charset="0"/>
                <a:cs typeface="Times New Roman" panose="02020603050405020304" pitchFamily="18" charset="0"/>
              </a:rPr>
              <a:t> represents the predicted values from the model.</a:t>
            </a:r>
          </a:p>
          <a:p>
            <a:pPr>
              <a:lnSpc>
                <a:spcPct val="150000"/>
              </a:lnSpc>
            </a:pPr>
            <a:r>
              <a:rPr lang="en-US" b="1" dirty="0">
                <a:latin typeface="Times New Roman" panose="02020603050405020304" pitchFamily="18" charset="0"/>
                <a:cs typeface="Times New Roman" panose="02020603050405020304" pitchFamily="18" charset="0"/>
              </a:rPr>
              <a:t>Key Elements: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Blue Dots:</a:t>
            </a:r>
            <a:r>
              <a:rPr lang="en-US" dirty="0">
                <a:latin typeface="Times New Roman" panose="02020603050405020304" pitchFamily="18" charset="0"/>
                <a:cs typeface="Times New Roman" panose="02020603050405020304" pitchFamily="18" charset="0"/>
              </a:rPr>
              <a:t> Each point represents a single data instance, where the actual value (x) is plotted against the model’s predicted value (y).</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Red Dashed Line:</a:t>
            </a:r>
            <a:r>
              <a:rPr lang="en-US" dirty="0">
                <a:latin typeface="Times New Roman" panose="02020603050405020304" pitchFamily="18" charset="0"/>
                <a:cs typeface="Times New Roman" panose="02020603050405020304" pitchFamily="18" charset="0"/>
              </a:rPr>
              <a:t> This is the ideal “perfect prediction” line, where </a:t>
            </a:r>
            <a:r>
              <a:rPr lang="en-US" b="1" dirty="0">
                <a:latin typeface="Times New Roman" panose="02020603050405020304" pitchFamily="18" charset="0"/>
                <a:cs typeface="Times New Roman" panose="02020603050405020304" pitchFamily="18" charset="0"/>
              </a:rPr>
              <a:t>Predicted = Actual</a:t>
            </a:r>
            <a:r>
              <a:rPr lang="en-US" dirty="0">
                <a:latin typeface="Times New Roman" panose="02020603050405020304" pitchFamily="18" charset="0"/>
                <a:cs typeface="Times New Roman" panose="02020603050405020304" pitchFamily="18" charset="0"/>
              </a:rPr>
              <a:t>. If all points fell on this line, the model would be making perfect predictions.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1957BB-BEE5-D35D-6431-C70ED2FAAD56}"/>
              </a:ext>
            </a:extLst>
          </p:cNvPr>
          <p:cNvPicPr>
            <a:picLocks noChangeAspect="1"/>
          </p:cNvPicPr>
          <p:nvPr/>
        </p:nvPicPr>
        <p:blipFill>
          <a:blip r:embed="rId2"/>
          <a:stretch>
            <a:fillRect/>
          </a:stretch>
        </p:blipFill>
        <p:spPr>
          <a:xfrm>
            <a:off x="6278880" y="1828800"/>
            <a:ext cx="5074920" cy="4206010"/>
          </a:xfrm>
          <a:prstGeom prst="rect">
            <a:avLst/>
          </a:prstGeom>
          <a:noFill/>
        </p:spPr>
      </p:pic>
      <p:sp>
        <p:nvSpPr>
          <p:cNvPr id="4" name="Slide Number Placeholder 3">
            <a:extLst>
              <a:ext uri="{FF2B5EF4-FFF2-40B4-BE49-F238E27FC236}">
                <a16:creationId xmlns:a16="http://schemas.microsoft.com/office/drawing/2014/main" id="{5C4C02E2-E74A-C945-96A5-92701A1B6A02}"/>
              </a:ext>
            </a:extLst>
          </p:cNvPr>
          <p:cNvSpPr>
            <a:spLocks noGrp="1"/>
          </p:cNvSpPr>
          <p:nvPr>
            <p:ph type="sldNum" sz="quarter" idx="7"/>
          </p:nvPr>
        </p:nvSpPr>
        <p:spPr>
          <a:xfrm>
            <a:off x="10972545" y="6575247"/>
            <a:ext cx="200659" cy="160020"/>
          </a:xfrm>
        </p:spPr>
        <p:txBody>
          <a:bodyPr wrap="square">
            <a:normAutofit/>
          </a:bodyPr>
          <a:lstStyle/>
          <a:p>
            <a:pPr marL="12700">
              <a:spcAft>
                <a:spcPts val="600"/>
              </a:spcAft>
            </a:pPr>
            <a:fld id="{81D60167-4931-47E6-BA6A-407CBD079E47}" type="slidenum">
              <a:rPr lang="en-US" spc="-25" smtClean="0"/>
              <a:pPr marL="12700">
                <a:spcAft>
                  <a:spcPts val="600"/>
                </a:spcAft>
              </a:pPr>
              <a:t>16</a:t>
            </a:fld>
            <a:endParaRPr lang="en-US" spc="-25"/>
          </a:p>
        </p:txBody>
      </p:sp>
    </p:spTree>
    <p:extLst>
      <p:ext uri="{BB962C8B-B14F-4D97-AF65-F5344CB8AC3E}">
        <p14:creationId xmlns:p14="http://schemas.microsoft.com/office/powerpoint/2010/main" val="427152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938E-E0DD-C118-E185-1E3EBD501CCB}"/>
              </a:ext>
            </a:extLst>
          </p:cNvPr>
          <p:cNvSpPr>
            <a:spLocks noGrp="1"/>
          </p:cNvSpPr>
          <p:nvPr>
            <p:ph type="title"/>
          </p:nvPr>
        </p:nvSpPr>
        <p:spPr>
          <a:xfrm>
            <a:off x="1219200" y="886968"/>
            <a:ext cx="3014676" cy="615553"/>
          </a:xfrm>
        </p:spPr>
        <p:txBody>
          <a:bodyPr/>
          <a:lstStyle/>
          <a:p>
            <a:r>
              <a:rPr lang="en-US" sz="4000" b="1" dirty="0">
                <a:latin typeface="Times New Roman" panose="02020603050405020304" pitchFamily="18" charset="0"/>
                <a:cs typeface="Times New Roman" panose="02020603050405020304" pitchFamily="18" charset="0"/>
              </a:rPr>
              <a:t>Observations</a:t>
            </a:r>
          </a:p>
        </p:txBody>
      </p:sp>
      <p:sp>
        <p:nvSpPr>
          <p:cNvPr id="3" name="Text Placeholder 2">
            <a:extLst>
              <a:ext uri="{FF2B5EF4-FFF2-40B4-BE49-F238E27FC236}">
                <a16:creationId xmlns:a16="http://schemas.microsoft.com/office/drawing/2014/main" id="{BFC4167E-AF15-0F4B-513C-14F952CAD700}"/>
              </a:ext>
            </a:extLst>
          </p:cNvPr>
          <p:cNvSpPr>
            <a:spLocks noGrp="1"/>
          </p:cNvSpPr>
          <p:nvPr>
            <p:ph type="body" idx="1"/>
          </p:nvPr>
        </p:nvSpPr>
        <p:spPr>
          <a:xfrm>
            <a:off x="1066800" y="2133600"/>
            <a:ext cx="9372600" cy="3637984"/>
          </a:xfrm>
        </p:spPr>
        <p:txBody>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R² (Coefficient of Determination):</a:t>
            </a:r>
            <a:r>
              <a:rPr lang="en-US" sz="2000" dirty="0">
                <a:latin typeface="Times New Roman" panose="02020603050405020304" pitchFamily="18" charset="0"/>
                <a:cs typeface="Times New Roman" panose="02020603050405020304" pitchFamily="18" charset="0"/>
              </a:rPr>
              <a:t> 0.81, meaning the model explains 81% of the variance in the data.</a:t>
            </a: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MSE (Mean Squared Error):</a:t>
            </a:r>
            <a:r>
              <a:rPr lang="en-US" sz="2000" dirty="0">
                <a:latin typeface="Times New Roman" panose="02020603050405020304" pitchFamily="18" charset="0"/>
                <a:cs typeface="Times New Roman" panose="02020603050405020304" pitchFamily="18" charset="0"/>
              </a:rPr>
              <a:t> 52.63, which quantifies the average squared difference between actual and predicted values.</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predictions are clustered around the perfect prediction line, indicating good model performance.</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predictions deviate significantly, especially at higher actual values, showing potential model errors.</a:t>
            </a:r>
          </a:p>
        </p:txBody>
      </p:sp>
      <p:sp>
        <p:nvSpPr>
          <p:cNvPr id="4" name="Slide Number Placeholder 3">
            <a:extLst>
              <a:ext uri="{FF2B5EF4-FFF2-40B4-BE49-F238E27FC236}">
                <a16:creationId xmlns:a16="http://schemas.microsoft.com/office/drawing/2014/main" id="{01589E2C-7E91-0734-6DE9-BB0F513C8642}"/>
              </a:ext>
            </a:extLst>
          </p:cNvPr>
          <p:cNvSpPr>
            <a:spLocks noGrp="1"/>
          </p:cNvSpPr>
          <p:nvPr>
            <p:ph type="sldNum" sz="quarter" idx="7"/>
          </p:nvPr>
        </p:nvSpPr>
        <p:spPr/>
        <p:txBody>
          <a:bodyPr/>
          <a:lstStyle/>
          <a:p>
            <a:pPr marL="12700">
              <a:lnSpc>
                <a:spcPts val="1100"/>
              </a:lnSpc>
            </a:pPr>
            <a:fld id="{81D60167-4931-47E6-BA6A-407CBD079E47}" type="slidenum">
              <a:rPr lang="en-US" spc="-25" smtClean="0"/>
              <a:t>17</a:t>
            </a:fld>
            <a:endParaRPr lang="en-US" spc="-25" dirty="0"/>
          </a:p>
        </p:txBody>
      </p:sp>
    </p:spTree>
    <p:extLst>
      <p:ext uri="{BB962C8B-B14F-4D97-AF65-F5344CB8AC3E}">
        <p14:creationId xmlns:p14="http://schemas.microsoft.com/office/powerpoint/2010/main" val="676467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D0B4-081F-D022-E5CE-78938D28C66C}"/>
              </a:ext>
            </a:extLst>
          </p:cNvPr>
          <p:cNvSpPr>
            <a:spLocks noGrp="1"/>
          </p:cNvSpPr>
          <p:nvPr>
            <p:ph type="title"/>
          </p:nvPr>
        </p:nvSpPr>
        <p:spPr>
          <a:xfrm>
            <a:off x="4419600" y="2971800"/>
            <a:ext cx="4046259" cy="914400"/>
          </a:xfrm>
        </p:spPr>
        <p:txBody>
          <a:bodyPr/>
          <a:lstStyle/>
          <a:p>
            <a:r>
              <a:rPr lang="en-US" sz="4400" b="1" dirty="0">
                <a:latin typeface="Times New Roman" panose="02020603050405020304" pitchFamily="18" charset="0"/>
                <a:cs typeface="Times New Roman" panose="02020603050405020304" pitchFamily="18" charset="0"/>
              </a:rPr>
              <a:t>Model Findings</a:t>
            </a:r>
          </a:p>
        </p:txBody>
      </p:sp>
      <p:sp>
        <p:nvSpPr>
          <p:cNvPr id="3" name="Slide Number Placeholder 2">
            <a:extLst>
              <a:ext uri="{FF2B5EF4-FFF2-40B4-BE49-F238E27FC236}">
                <a16:creationId xmlns:a16="http://schemas.microsoft.com/office/drawing/2014/main" id="{642CA562-9FE1-781E-9C93-040E64336614}"/>
              </a:ext>
            </a:extLst>
          </p:cNvPr>
          <p:cNvSpPr>
            <a:spLocks noGrp="1"/>
          </p:cNvSpPr>
          <p:nvPr>
            <p:ph type="sldNum" sz="quarter" idx="7"/>
          </p:nvPr>
        </p:nvSpPr>
        <p:spPr/>
        <p:txBody>
          <a:bodyPr/>
          <a:lstStyle/>
          <a:p>
            <a:pPr marL="12700">
              <a:lnSpc>
                <a:spcPts val="1100"/>
              </a:lnSpc>
            </a:pPr>
            <a:fld id="{81D60167-4931-47E6-BA6A-407CBD079E47}" type="slidenum">
              <a:rPr lang="en-US" spc="-25" smtClean="0"/>
              <a:t>18</a:t>
            </a:fld>
            <a:endParaRPr lang="en-US" spc="-25" dirty="0"/>
          </a:p>
        </p:txBody>
      </p:sp>
    </p:spTree>
    <p:extLst>
      <p:ext uri="{BB962C8B-B14F-4D97-AF65-F5344CB8AC3E}">
        <p14:creationId xmlns:p14="http://schemas.microsoft.com/office/powerpoint/2010/main" val="3226452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47E51C-30A5-9097-1554-57CCEB9F0220}"/>
              </a:ext>
            </a:extLst>
          </p:cNvPr>
          <p:cNvSpPr>
            <a:spLocks noGrp="1"/>
          </p:cNvSpPr>
          <p:nvPr>
            <p:ph type="body" idx="1"/>
          </p:nvPr>
        </p:nvSpPr>
        <p:spPr>
          <a:xfrm>
            <a:off x="1066800" y="1752600"/>
            <a:ext cx="10972800" cy="4431983"/>
          </a:xfrm>
        </p:spPr>
        <p:txBody>
          <a:bodyPr/>
          <a:lstStyle/>
          <a:p>
            <a:pPr>
              <a:lnSpc>
                <a:spcPct val="150000"/>
              </a:lnSpc>
            </a:pPr>
            <a:r>
              <a:rPr lang="en-US" b="1" dirty="0">
                <a:latin typeface="Times New Roman" panose="02020603050405020304" pitchFamily="18" charset="0"/>
                <a:cs typeface="Times New Roman" panose="02020603050405020304" pitchFamily="18" charset="0"/>
              </a:rPr>
              <a:t>1. Business Problem &amp; Context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Chronic diseases (cancer, diabetes, pulmonary diseases) are leading causes of mortality and high healthcare costs.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Traditional diagnosis methods are slow, costly, and difficult to scale, leading to delays in early intervention.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Use machine learning to predict high-risk individuals based on demographic, lifestyle, and health data, enabling early detection and intervention.</a:t>
            </a:r>
          </a:p>
          <a:p>
            <a:pPr>
              <a:lnSpc>
                <a:spcPct val="150000"/>
              </a:lnSpc>
            </a:pPr>
            <a:r>
              <a:rPr lang="en-US" b="1" dirty="0">
                <a:latin typeface="Times New Roman" panose="02020603050405020304" pitchFamily="18" charset="0"/>
                <a:cs typeface="Times New Roman" panose="02020603050405020304" pitchFamily="18" charset="0"/>
              </a:rPr>
              <a:t>2. Model Performance &amp; Interpretation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Used: Random Forest Regressor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Split:</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70% Training, 30% Testing to ensure generalization.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Metrics: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R² = 0.81 → The model explains 81% of the variance in chronic disease risk, indicating strong predictive capability.</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MSE = 52.63 → Some errors exist, suggesting room for improvement in prediction precision.</a:t>
            </a:r>
          </a:p>
          <a:p>
            <a:endParaRPr lang="en-US" dirty="0"/>
          </a:p>
        </p:txBody>
      </p:sp>
      <p:sp>
        <p:nvSpPr>
          <p:cNvPr id="4" name="Slide Number Placeholder 3">
            <a:extLst>
              <a:ext uri="{FF2B5EF4-FFF2-40B4-BE49-F238E27FC236}">
                <a16:creationId xmlns:a16="http://schemas.microsoft.com/office/drawing/2014/main" id="{7F532B71-CCF5-2C75-1B8D-235B0D379C70}"/>
              </a:ext>
            </a:extLst>
          </p:cNvPr>
          <p:cNvSpPr>
            <a:spLocks noGrp="1"/>
          </p:cNvSpPr>
          <p:nvPr>
            <p:ph type="sldNum" sz="quarter" idx="7"/>
          </p:nvPr>
        </p:nvSpPr>
        <p:spPr/>
        <p:txBody>
          <a:bodyPr/>
          <a:lstStyle/>
          <a:p>
            <a:pPr marL="12700">
              <a:lnSpc>
                <a:spcPts val="1100"/>
              </a:lnSpc>
            </a:pPr>
            <a:fld id="{81D60167-4931-47E6-BA6A-407CBD079E47}" type="slidenum">
              <a:rPr lang="en-US" spc="-25" smtClean="0"/>
              <a:t>19</a:t>
            </a:fld>
            <a:endParaRPr lang="en-US" spc="-25" dirty="0"/>
          </a:p>
        </p:txBody>
      </p:sp>
      <p:sp>
        <p:nvSpPr>
          <p:cNvPr id="5" name="TextBox 4">
            <a:extLst>
              <a:ext uri="{FF2B5EF4-FFF2-40B4-BE49-F238E27FC236}">
                <a16:creationId xmlns:a16="http://schemas.microsoft.com/office/drawing/2014/main" id="{BBFF7660-2A4F-1980-FA3E-3E3CCA6162F0}"/>
              </a:ext>
            </a:extLst>
          </p:cNvPr>
          <p:cNvSpPr txBox="1"/>
          <p:nvPr/>
        </p:nvSpPr>
        <p:spPr>
          <a:xfrm>
            <a:off x="1295400" y="1057136"/>
            <a:ext cx="4648200" cy="523220"/>
          </a:xfrm>
          <a:prstGeom prst="rect">
            <a:avLst/>
          </a:prstGeom>
          <a:noFill/>
        </p:spPr>
        <p:txBody>
          <a:bodyPr wrap="square" rtlCol="0">
            <a:spAutoFit/>
          </a:bodyPr>
          <a:lstStyle/>
          <a:p>
            <a:r>
              <a:rPr lang="en-US" sz="2800" b="1" dirty="0"/>
              <a:t>Findings:</a:t>
            </a:r>
          </a:p>
        </p:txBody>
      </p:sp>
    </p:spTree>
    <p:extLst>
      <p:ext uri="{BB962C8B-B14F-4D97-AF65-F5344CB8AC3E}">
        <p14:creationId xmlns:p14="http://schemas.microsoft.com/office/powerpoint/2010/main" val="87937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14121" rIns="0" bIns="0" rtlCol="0">
            <a:spAutoFit/>
          </a:bodyPr>
          <a:lstStyle/>
          <a:p>
            <a:pPr marL="12700">
              <a:lnSpc>
                <a:spcPct val="100000"/>
              </a:lnSpc>
              <a:spcBef>
                <a:spcPts val="95"/>
              </a:spcBef>
            </a:pPr>
            <a:r>
              <a:rPr sz="4000" spc="-75" dirty="0"/>
              <a:t>Agenda</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2</a:t>
            </a:fld>
            <a:endParaRPr spc="-25" dirty="0"/>
          </a:p>
        </p:txBody>
      </p:sp>
      <p:sp>
        <p:nvSpPr>
          <p:cNvPr id="3" name="object 3"/>
          <p:cNvSpPr txBox="1"/>
          <p:nvPr/>
        </p:nvSpPr>
        <p:spPr>
          <a:xfrm>
            <a:off x="1084580" y="2532950"/>
            <a:ext cx="3216910" cy="3235886"/>
          </a:xfrm>
          <a:prstGeom prst="rect">
            <a:avLst/>
          </a:prstGeom>
        </p:spPr>
        <p:txBody>
          <a:bodyPr vert="horz" wrap="square" lIns="0" tIns="13335" rIns="0" bIns="0" rtlCol="0">
            <a:spAutoFit/>
          </a:bodyPr>
          <a:lstStyle/>
          <a:p>
            <a:pPr marL="12700" marR="1174115">
              <a:lnSpc>
                <a:spcPct val="148500"/>
              </a:lnSpc>
              <a:spcBef>
                <a:spcPts val="105"/>
              </a:spcBef>
            </a:pPr>
            <a:r>
              <a:rPr sz="2000" dirty="0">
                <a:latin typeface="Calibri"/>
                <a:cs typeface="Calibri"/>
              </a:rPr>
              <a:t>Executive</a:t>
            </a:r>
            <a:r>
              <a:rPr sz="2000" spc="-110" dirty="0">
                <a:latin typeface="Calibri"/>
                <a:cs typeface="Calibri"/>
              </a:rPr>
              <a:t> </a:t>
            </a:r>
            <a:r>
              <a:rPr sz="2000" spc="-10" dirty="0">
                <a:latin typeface="Calibri"/>
                <a:cs typeface="Calibri"/>
              </a:rPr>
              <a:t>Summary </a:t>
            </a:r>
            <a:r>
              <a:rPr sz="2000" dirty="0">
                <a:latin typeface="Calibri"/>
                <a:cs typeface="Calibri"/>
              </a:rPr>
              <a:t>Project</a:t>
            </a:r>
            <a:r>
              <a:rPr sz="2000" spc="-45" dirty="0">
                <a:latin typeface="Calibri"/>
                <a:cs typeface="Calibri"/>
              </a:rPr>
              <a:t> </a:t>
            </a:r>
            <a:r>
              <a:rPr sz="2000" dirty="0">
                <a:latin typeface="Calibri"/>
                <a:cs typeface="Calibri"/>
              </a:rPr>
              <a:t>Plan</a:t>
            </a:r>
            <a:r>
              <a:rPr sz="2000" spc="-35" dirty="0">
                <a:latin typeface="Calibri"/>
                <a:cs typeface="Calibri"/>
              </a:rPr>
              <a:t> </a:t>
            </a:r>
            <a:r>
              <a:rPr sz="2000" spc="-10" dirty="0">
                <a:latin typeface="Calibri"/>
                <a:cs typeface="Calibri"/>
              </a:rPr>
              <a:t>Recap </a:t>
            </a:r>
            <a:r>
              <a:rPr sz="2000" spc="-20" dirty="0">
                <a:latin typeface="Calibri"/>
                <a:cs typeface="Calibri"/>
              </a:rPr>
              <a:t>Data</a:t>
            </a:r>
            <a:endParaRPr sz="2000" dirty="0">
              <a:latin typeface="Calibri"/>
              <a:cs typeface="Calibri"/>
            </a:endParaRPr>
          </a:p>
          <a:p>
            <a:pPr marL="12700">
              <a:lnSpc>
                <a:spcPct val="100000"/>
              </a:lnSpc>
              <a:spcBef>
                <a:spcPts val="1150"/>
              </a:spcBef>
            </a:pPr>
            <a:r>
              <a:rPr sz="2000" spc="-10" dirty="0">
                <a:latin typeface="Calibri"/>
                <a:cs typeface="Calibri"/>
              </a:rPr>
              <a:t>Exploratory</a:t>
            </a:r>
            <a:r>
              <a:rPr sz="2000" spc="-70" dirty="0">
                <a:latin typeface="Calibri"/>
                <a:cs typeface="Calibri"/>
              </a:rPr>
              <a:t> </a:t>
            </a:r>
            <a:r>
              <a:rPr sz="2000" dirty="0">
                <a:latin typeface="Calibri"/>
                <a:cs typeface="Calibri"/>
              </a:rPr>
              <a:t>Data</a:t>
            </a:r>
            <a:r>
              <a:rPr sz="2000" spc="-30" dirty="0">
                <a:latin typeface="Calibri"/>
                <a:cs typeface="Calibri"/>
              </a:rPr>
              <a:t> </a:t>
            </a:r>
            <a:r>
              <a:rPr sz="2000" spc="-10" dirty="0">
                <a:latin typeface="Calibri"/>
                <a:cs typeface="Calibri"/>
              </a:rPr>
              <a:t>Analysis(EDA)</a:t>
            </a:r>
            <a:endParaRPr sz="2000" dirty="0">
              <a:latin typeface="Calibri"/>
              <a:cs typeface="Calibri"/>
            </a:endParaRPr>
          </a:p>
          <a:p>
            <a:pPr marL="12700">
              <a:lnSpc>
                <a:spcPct val="100000"/>
              </a:lnSpc>
              <a:spcBef>
                <a:spcPts val="1165"/>
              </a:spcBef>
            </a:pPr>
            <a:r>
              <a:rPr lang="en-US" sz="2000" dirty="0">
                <a:latin typeface="Calibri"/>
                <a:cs typeface="Calibri"/>
              </a:rPr>
              <a:t>Methods</a:t>
            </a:r>
          </a:p>
          <a:p>
            <a:pPr marL="12700">
              <a:lnSpc>
                <a:spcPct val="100000"/>
              </a:lnSpc>
              <a:spcBef>
                <a:spcPts val="1165"/>
              </a:spcBef>
            </a:pPr>
            <a:r>
              <a:rPr lang="en-US" sz="2000" dirty="0">
                <a:latin typeface="Calibri"/>
                <a:cs typeface="Calibri"/>
              </a:rPr>
              <a:t>Findings</a:t>
            </a:r>
          </a:p>
          <a:p>
            <a:pPr marL="12700">
              <a:lnSpc>
                <a:spcPct val="100000"/>
              </a:lnSpc>
              <a:spcBef>
                <a:spcPts val="1165"/>
              </a:spcBef>
            </a:pPr>
            <a:r>
              <a:rPr lang="en-US" sz="2000" dirty="0">
                <a:latin typeface="Calibri"/>
                <a:cs typeface="Calibri"/>
              </a:rPr>
              <a:t>Recommendations</a:t>
            </a:r>
            <a:endParaRPr sz="20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88890AB-9845-81A9-DA98-487456EE6D94}"/>
              </a:ext>
            </a:extLst>
          </p:cNvPr>
          <p:cNvSpPr>
            <a:spLocks noGrp="1"/>
          </p:cNvSpPr>
          <p:nvPr>
            <p:ph type="body" idx="1"/>
          </p:nvPr>
        </p:nvSpPr>
        <p:spPr>
          <a:xfrm>
            <a:off x="1051304" y="2057400"/>
            <a:ext cx="10147300" cy="3600986"/>
          </a:xfrm>
        </p:spPr>
        <p:txBody>
          <a:bodyPr/>
          <a:lstStyle/>
          <a:p>
            <a:pPr>
              <a:lnSpc>
                <a:spcPct val="150000"/>
              </a:lnSpc>
            </a:pPr>
            <a:r>
              <a:rPr lang="en-US" b="1" dirty="0">
                <a:latin typeface="Times New Roman" panose="02020603050405020304" pitchFamily="18" charset="0"/>
                <a:cs typeface="Times New Roman" panose="02020603050405020304" pitchFamily="18" charset="0"/>
              </a:rPr>
              <a:t>3.Visual Analysis &amp; Key Findings</a:t>
            </a:r>
          </a:p>
          <a:p>
            <a:pPr>
              <a:lnSpc>
                <a:spcPct val="150000"/>
              </a:lnSpc>
            </a:pPr>
            <a:r>
              <a:rPr lang="en-US" dirty="0">
                <a:latin typeface="Times New Roman" panose="02020603050405020304" pitchFamily="18" charset="0"/>
                <a:cs typeface="Times New Roman" panose="02020603050405020304" pitchFamily="18" charset="0"/>
              </a:rPr>
              <a:t>Scatter Plot: Predicted vs. Actual Values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Most predictions align well with the perfect prediction line.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Higher actual values show deviations → Model struggles slightly with extreme cases.</a:t>
            </a:r>
          </a:p>
          <a:p>
            <a:pPr>
              <a:lnSpc>
                <a:spcPct val="150000"/>
              </a:lnSpc>
            </a:pPr>
            <a:r>
              <a:rPr lang="en-US" b="1" dirty="0">
                <a:latin typeface="Times New Roman" panose="02020603050405020304" pitchFamily="18" charset="0"/>
                <a:cs typeface="Times New Roman" panose="02020603050405020304" pitchFamily="18" charset="0"/>
              </a:rPr>
              <a:t>4.Business Impact &amp; Insights</a:t>
            </a:r>
          </a:p>
          <a:p>
            <a:pPr>
              <a:lnSpc>
                <a:spcPct val="150000"/>
              </a:lnSpc>
            </a:pPr>
            <a:r>
              <a:rPr lang="en-US" dirty="0">
                <a:latin typeface="Times New Roman" panose="02020603050405020304" pitchFamily="18" charset="0"/>
                <a:cs typeface="Times New Roman" panose="02020603050405020304" pitchFamily="18" charset="0"/>
              </a:rPr>
              <a:t>📌 Cancer cases increased significantly post-2015, while other chronic diseases remained stable.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Wyoming, Vermont, and New Hampshire have the highest chronic disease rates.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BRFSS is the key data source for tracking chronic disease trends.</a:t>
            </a:r>
          </a:p>
          <a:p>
            <a:r>
              <a:rPr lang="en-US" dirty="0"/>
              <a:t>Refer to model </a:t>
            </a:r>
            <a:r>
              <a:rPr lang="en-US" dirty="0">
                <a:hlinkClick r:id="rId2" action="ppaction://hlinksldjump"/>
              </a:rPr>
              <a:t>findings-Here</a:t>
            </a:r>
            <a:endParaRPr lang="en-US" dirty="0"/>
          </a:p>
        </p:txBody>
      </p:sp>
      <p:sp>
        <p:nvSpPr>
          <p:cNvPr id="4" name="Slide Number Placeholder 3">
            <a:extLst>
              <a:ext uri="{FF2B5EF4-FFF2-40B4-BE49-F238E27FC236}">
                <a16:creationId xmlns:a16="http://schemas.microsoft.com/office/drawing/2014/main" id="{62A39105-070A-3BB5-F6C2-A4388BD7049F}"/>
              </a:ext>
            </a:extLst>
          </p:cNvPr>
          <p:cNvSpPr>
            <a:spLocks noGrp="1"/>
          </p:cNvSpPr>
          <p:nvPr>
            <p:ph type="sldNum" sz="quarter" idx="7"/>
          </p:nvPr>
        </p:nvSpPr>
        <p:spPr/>
        <p:txBody>
          <a:bodyPr/>
          <a:lstStyle/>
          <a:p>
            <a:pPr marL="12700">
              <a:lnSpc>
                <a:spcPts val="1100"/>
              </a:lnSpc>
            </a:pPr>
            <a:fld id="{81D60167-4931-47E6-BA6A-407CBD079E47}" type="slidenum">
              <a:rPr lang="en-US" spc="-25" smtClean="0"/>
              <a:t>20</a:t>
            </a:fld>
            <a:endParaRPr lang="en-US" spc="-25" dirty="0"/>
          </a:p>
        </p:txBody>
      </p:sp>
    </p:spTree>
    <p:extLst>
      <p:ext uri="{BB962C8B-B14F-4D97-AF65-F5344CB8AC3E}">
        <p14:creationId xmlns:p14="http://schemas.microsoft.com/office/powerpoint/2010/main" val="2265304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D3844D-6B06-D0EF-6D3F-23AE145E27DA}"/>
              </a:ext>
            </a:extLst>
          </p:cNvPr>
          <p:cNvSpPr>
            <a:spLocks noGrp="1"/>
          </p:cNvSpPr>
          <p:nvPr>
            <p:ph type="body" idx="1"/>
          </p:nvPr>
        </p:nvSpPr>
        <p:spPr>
          <a:xfrm>
            <a:off x="1025904" y="1758246"/>
            <a:ext cx="10147300" cy="4847481"/>
          </a:xfrm>
        </p:spPr>
        <p:txBody>
          <a:bodyPr/>
          <a:lstStyle/>
          <a:p>
            <a:pPr>
              <a:lnSpc>
                <a:spcPct val="150000"/>
              </a:lnSpc>
            </a:pPr>
            <a:r>
              <a:rPr lang="en-US" b="1" dirty="0">
                <a:latin typeface="Times New Roman" panose="02020603050405020304" pitchFamily="18" charset="0"/>
                <a:cs typeface="Times New Roman" panose="02020603050405020304" pitchFamily="18" charset="0"/>
              </a:rPr>
              <a:t>5.Limitations &amp; Next Steps</a:t>
            </a:r>
          </a:p>
          <a:p>
            <a:pPr>
              <a:lnSpc>
                <a:spcPct val="150000"/>
              </a:lnSpc>
            </a:pPr>
            <a:r>
              <a:rPr lang="en-US" dirty="0">
                <a:latin typeface="Times New Roman" panose="02020603050405020304" pitchFamily="18" charset="0"/>
                <a:cs typeface="Times New Roman" panose="02020603050405020304" pitchFamily="18" charset="0"/>
              </a:rPr>
              <a:t>📌 Non-findings: Some expected key factors may not be strong predictors.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Model less accurate for extreme cases → Further tuning required.</a:t>
            </a:r>
          </a:p>
          <a:p>
            <a:pPr>
              <a:lnSpc>
                <a:spcPct val="150000"/>
              </a:lnSpc>
            </a:pPr>
            <a:r>
              <a:rPr lang="en-US" dirty="0">
                <a:latin typeface="Times New Roman" panose="02020603050405020304" pitchFamily="18" charset="0"/>
                <a:cs typeface="Times New Roman" panose="02020603050405020304" pitchFamily="18" charset="0"/>
              </a:rPr>
              <a:t>Next Steps: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Hyperparameter tuning to reduce errors.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Explore alternative models (e.g., Gradient Boosting, Neural Networks).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Conduct feature selection for better predictor refinement.</a:t>
            </a:r>
          </a:p>
          <a:p>
            <a:pPr>
              <a:lnSpc>
                <a:spcPct val="150000"/>
              </a:lnSpc>
            </a:pPr>
            <a:r>
              <a:rPr lang="en-US" b="1" dirty="0">
                <a:latin typeface="Times New Roman" panose="02020603050405020304" pitchFamily="18" charset="0"/>
                <a:cs typeface="Times New Roman" panose="02020603050405020304" pitchFamily="18" charset="0"/>
              </a:rPr>
              <a:t>6.Final Verdict: Should This Model Be Used?</a:t>
            </a:r>
          </a:p>
          <a:p>
            <a:pPr>
              <a:lnSpc>
                <a:spcPct val="150000"/>
              </a:lnSpc>
            </a:pPr>
            <a:r>
              <a:rPr lang="en-US" dirty="0">
                <a:latin typeface="Times New Roman" panose="02020603050405020304" pitchFamily="18" charset="0"/>
                <a:cs typeface="Times New Roman" panose="02020603050405020304" pitchFamily="18" charset="0"/>
              </a:rPr>
              <a:t>✅ Yes, with further refinements.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R² → The model is useful for risk prediction.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additional validation before real-world deployment.</a:t>
            </a:r>
          </a:p>
          <a:p>
            <a:endParaRPr lang="en-US" dirty="0"/>
          </a:p>
        </p:txBody>
      </p:sp>
      <p:sp>
        <p:nvSpPr>
          <p:cNvPr id="4" name="Slide Number Placeholder 3">
            <a:extLst>
              <a:ext uri="{FF2B5EF4-FFF2-40B4-BE49-F238E27FC236}">
                <a16:creationId xmlns:a16="http://schemas.microsoft.com/office/drawing/2014/main" id="{4EA81F3A-2688-2A1C-F2E3-B607F2B502B4}"/>
              </a:ext>
            </a:extLst>
          </p:cNvPr>
          <p:cNvSpPr>
            <a:spLocks noGrp="1"/>
          </p:cNvSpPr>
          <p:nvPr>
            <p:ph type="sldNum" sz="quarter" idx="7"/>
          </p:nvPr>
        </p:nvSpPr>
        <p:spPr/>
        <p:txBody>
          <a:bodyPr/>
          <a:lstStyle/>
          <a:p>
            <a:pPr marL="12700">
              <a:lnSpc>
                <a:spcPts val="1100"/>
              </a:lnSpc>
            </a:pPr>
            <a:fld id="{81D60167-4931-47E6-BA6A-407CBD079E47}" type="slidenum">
              <a:rPr lang="en-US" spc="-25" smtClean="0"/>
              <a:t>21</a:t>
            </a:fld>
            <a:endParaRPr lang="en-US" spc="-25" dirty="0"/>
          </a:p>
        </p:txBody>
      </p:sp>
    </p:spTree>
    <p:extLst>
      <p:ext uri="{BB962C8B-B14F-4D97-AF65-F5344CB8AC3E}">
        <p14:creationId xmlns:p14="http://schemas.microsoft.com/office/powerpoint/2010/main" val="53214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3459-537B-E17A-EF56-466C7A3D21E5}"/>
              </a:ext>
            </a:extLst>
          </p:cNvPr>
          <p:cNvSpPr>
            <a:spLocks noGrp="1"/>
          </p:cNvSpPr>
          <p:nvPr>
            <p:ph type="title"/>
          </p:nvPr>
        </p:nvSpPr>
        <p:spPr>
          <a:xfrm>
            <a:off x="2895600" y="2971800"/>
            <a:ext cx="6248400" cy="1231106"/>
          </a:xfrm>
        </p:spPr>
        <p:txBody>
          <a:bodyPr/>
          <a:lstStyle/>
          <a:p>
            <a:r>
              <a:rPr lang="en-US" sz="4000" b="1" dirty="0">
                <a:latin typeface="Times New Roman" panose="02020603050405020304" pitchFamily="18" charset="0"/>
                <a:cs typeface="Times New Roman" panose="02020603050405020304" pitchFamily="18" charset="0"/>
              </a:rPr>
              <a:t>Business Recommendations</a:t>
            </a:r>
          </a:p>
        </p:txBody>
      </p:sp>
      <p:sp>
        <p:nvSpPr>
          <p:cNvPr id="3" name="Slide Number Placeholder 2">
            <a:extLst>
              <a:ext uri="{FF2B5EF4-FFF2-40B4-BE49-F238E27FC236}">
                <a16:creationId xmlns:a16="http://schemas.microsoft.com/office/drawing/2014/main" id="{A677EA9C-0592-1DF0-8036-07D70142227C}"/>
              </a:ext>
            </a:extLst>
          </p:cNvPr>
          <p:cNvSpPr>
            <a:spLocks noGrp="1"/>
          </p:cNvSpPr>
          <p:nvPr>
            <p:ph type="sldNum" sz="quarter" idx="7"/>
          </p:nvPr>
        </p:nvSpPr>
        <p:spPr/>
        <p:txBody>
          <a:bodyPr/>
          <a:lstStyle/>
          <a:p>
            <a:pPr marL="12700">
              <a:lnSpc>
                <a:spcPts val="1100"/>
              </a:lnSpc>
            </a:pPr>
            <a:fld id="{81D60167-4931-47E6-BA6A-407CBD079E47}" type="slidenum">
              <a:rPr lang="en-US" spc="-25" smtClean="0"/>
              <a:t>22</a:t>
            </a:fld>
            <a:endParaRPr lang="en-US" spc="-25" dirty="0"/>
          </a:p>
        </p:txBody>
      </p:sp>
    </p:spTree>
    <p:extLst>
      <p:ext uri="{BB962C8B-B14F-4D97-AF65-F5344CB8AC3E}">
        <p14:creationId xmlns:p14="http://schemas.microsoft.com/office/powerpoint/2010/main" val="3820219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BDBA5-4820-C415-65D0-A745C183B1E8}"/>
              </a:ext>
            </a:extLst>
          </p:cNvPr>
          <p:cNvSpPr>
            <a:spLocks noGrp="1"/>
          </p:cNvSpPr>
          <p:nvPr>
            <p:ph type="title"/>
          </p:nvPr>
        </p:nvSpPr>
        <p:spPr>
          <a:xfrm>
            <a:off x="1193723" y="1051267"/>
            <a:ext cx="9768662" cy="492443"/>
          </a:xfrm>
        </p:spPr>
        <p:txBody>
          <a:bodyPr/>
          <a:lstStyle/>
          <a:p>
            <a:r>
              <a:rPr lang="en-US" sz="3200" b="1" dirty="0">
                <a:latin typeface="Times New Roman" panose="02020603050405020304" pitchFamily="18" charset="0"/>
                <a:cs typeface="Times New Roman" panose="02020603050405020304" pitchFamily="18" charset="0"/>
              </a:rPr>
              <a:t>Key Business Findings &amp; Actionable Recommendations</a:t>
            </a:r>
          </a:p>
        </p:txBody>
      </p:sp>
      <p:sp>
        <p:nvSpPr>
          <p:cNvPr id="3" name="Text Placeholder 2">
            <a:extLst>
              <a:ext uri="{FF2B5EF4-FFF2-40B4-BE49-F238E27FC236}">
                <a16:creationId xmlns:a16="http://schemas.microsoft.com/office/drawing/2014/main" id="{7C0E6E3C-2F43-6361-A187-8474B58D58F4}"/>
              </a:ext>
            </a:extLst>
          </p:cNvPr>
          <p:cNvSpPr>
            <a:spLocks noGrp="1"/>
          </p:cNvSpPr>
          <p:nvPr>
            <p:ph type="body" idx="1"/>
          </p:nvPr>
        </p:nvSpPr>
        <p:spPr>
          <a:xfrm>
            <a:off x="1052512" y="1839976"/>
            <a:ext cx="10147300" cy="4431983"/>
          </a:xfrm>
        </p:spPr>
        <p:txBody>
          <a:bodyPr/>
          <a:lstStyle/>
          <a:p>
            <a:pPr>
              <a:lnSpc>
                <a:spcPct val="150000"/>
              </a:lnSpc>
            </a:pPr>
            <a:r>
              <a:rPr lang="en-US" b="1" dirty="0">
                <a:latin typeface="Times New Roman" panose="02020603050405020304" pitchFamily="18" charset="0"/>
                <a:cs typeface="Times New Roman" panose="02020603050405020304" pitchFamily="18" charset="0"/>
              </a:rPr>
              <a:t>📌 Finding #1: Cancer cases have significantly increased since 2015.</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Business Impact: Cancer remains the leading cause of chronic disease deaths, requiring urgent action.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Actionable Recommendations: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Expand early detection and screening programs, especially in high-risk areas.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Increase public health funding for cancer research and prevention.</a:t>
            </a:r>
          </a:p>
          <a:p>
            <a:pPr>
              <a:lnSpc>
                <a:spcPct val="150000"/>
              </a:lnSpc>
            </a:pPr>
            <a:r>
              <a:rPr lang="en-US" b="1" dirty="0">
                <a:latin typeface="Times New Roman" panose="02020603050405020304" pitchFamily="18" charset="0"/>
                <a:cs typeface="Times New Roman" panose="02020603050405020304" pitchFamily="18" charset="0"/>
              </a:rPr>
              <a:t>📌 Finding #2: Wyoming, Vermont, and New Hampshire have the highest chronic disease rates.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Business Impact: These states require targeted healthcare interventions due to higher disease prevalence.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Actionable Recommendations: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Allocate additional healthcare resources (e.g., mobile clinics, screenings, public awareness campaigns).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Strengthen local partnerships with health organizations to improve access to preventive care.</a:t>
            </a:r>
          </a:p>
          <a:p>
            <a:endParaRPr lang="en-US" dirty="0"/>
          </a:p>
        </p:txBody>
      </p:sp>
      <p:sp>
        <p:nvSpPr>
          <p:cNvPr id="4" name="Slide Number Placeholder 3">
            <a:extLst>
              <a:ext uri="{FF2B5EF4-FFF2-40B4-BE49-F238E27FC236}">
                <a16:creationId xmlns:a16="http://schemas.microsoft.com/office/drawing/2014/main" id="{D344C6AD-D48E-F258-F00C-A2344043A1AA}"/>
              </a:ext>
            </a:extLst>
          </p:cNvPr>
          <p:cNvSpPr>
            <a:spLocks noGrp="1"/>
          </p:cNvSpPr>
          <p:nvPr>
            <p:ph type="sldNum" sz="quarter" idx="7"/>
          </p:nvPr>
        </p:nvSpPr>
        <p:spPr/>
        <p:txBody>
          <a:bodyPr/>
          <a:lstStyle/>
          <a:p>
            <a:pPr marL="12700">
              <a:lnSpc>
                <a:spcPts val="1100"/>
              </a:lnSpc>
            </a:pPr>
            <a:fld id="{81D60167-4931-47E6-BA6A-407CBD079E47}" type="slidenum">
              <a:rPr lang="en-US" spc="-25" smtClean="0"/>
              <a:t>23</a:t>
            </a:fld>
            <a:endParaRPr lang="en-US" spc="-25" dirty="0"/>
          </a:p>
        </p:txBody>
      </p:sp>
    </p:spTree>
    <p:extLst>
      <p:ext uri="{BB962C8B-B14F-4D97-AF65-F5344CB8AC3E}">
        <p14:creationId xmlns:p14="http://schemas.microsoft.com/office/powerpoint/2010/main" val="690414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70F4F-D79E-E5AF-4F89-3B2000F93FCC}"/>
              </a:ext>
            </a:extLst>
          </p:cNvPr>
          <p:cNvSpPr>
            <a:spLocks noGrp="1"/>
          </p:cNvSpPr>
          <p:nvPr>
            <p:ph type="title"/>
          </p:nvPr>
        </p:nvSpPr>
        <p:spPr>
          <a:xfrm>
            <a:off x="1203883" y="989713"/>
            <a:ext cx="9768662" cy="553998"/>
          </a:xfrm>
        </p:spPr>
        <p:txBody>
          <a:bodyPr/>
          <a:lstStyle/>
          <a:p>
            <a:r>
              <a:rPr lang="en-US" b="1" dirty="0">
                <a:latin typeface="Times New Roman" panose="02020603050405020304" pitchFamily="18" charset="0"/>
                <a:cs typeface="Times New Roman" panose="02020603050405020304" pitchFamily="18" charset="0"/>
              </a:rPr>
              <a:t>Technical Next Steps for Model Improvement</a:t>
            </a:r>
          </a:p>
        </p:txBody>
      </p:sp>
      <p:sp>
        <p:nvSpPr>
          <p:cNvPr id="3" name="Text Placeholder 2">
            <a:extLst>
              <a:ext uri="{FF2B5EF4-FFF2-40B4-BE49-F238E27FC236}">
                <a16:creationId xmlns:a16="http://schemas.microsoft.com/office/drawing/2014/main" id="{CB23D650-2741-4F9C-5C5F-7C9DD30E8BBC}"/>
              </a:ext>
            </a:extLst>
          </p:cNvPr>
          <p:cNvSpPr>
            <a:spLocks noGrp="1"/>
          </p:cNvSpPr>
          <p:nvPr>
            <p:ph type="body" idx="1"/>
          </p:nvPr>
        </p:nvSpPr>
        <p:spPr>
          <a:xfrm>
            <a:off x="1052512" y="1839976"/>
            <a:ext cx="10147300" cy="4016484"/>
          </a:xfrm>
        </p:spPr>
        <p:txBody>
          <a:bodyPr/>
          <a:lstStyle/>
          <a:p>
            <a:pPr>
              <a:lnSpc>
                <a:spcPct val="150000"/>
              </a:lnSpc>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Step 1: Enhance Model Accuracy &amp; Generalization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Fine-tune hyperparameters and explore advanced models (e.g., Gradient Boosting, Neural Networks).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Analyze misclassified high-risk cases to understand and reduce prediction errors.</a:t>
            </a:r>
          </a:p>
          <a:p>
            <a:pPr>
              <a:lnSpc>
                <a:spcPct val="150000"/>
              </a:lnSpc>
            </a:pPr>
            <a:r>
              <a:rPr lang="en-US" b="1" dirty="0">
                <a:latin typeface="Times New Roman" panose="02020603050405020304" pitchFamily="18" charset="0"/>
                <a:cs typeface="Times New Roman" panose="02020603050405020304" pitchFamily="18" charset="0"/>
              </a:rPr>
              <a:t>📌 Step 2: Expand Data Collection &amp; Feature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Integrate additional health data, such as genetic factors, lifestyle habits, and wearable device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Collect real-time patient data to improve prediction accuracy and model adaptability.</a:t>
            </a:r>
          </a:p>
          <a:p>
            <a:pPr>
              <a:lnSpc>
                <a:spcPct val="150000"/>
              </a:lnSpc>
            </a:pPr>
            <a:r>
              <a:rPr lang="en-US" b="1" dirty="0">
                <a:latin typeface="Times New Roman" panose="02020603050405020304" pitchFamily="18" charset="0"/>
                <a:cs typeface="Times New Roman" panose="02020603050405020304" pitchFamily="18" charset="0"/>
              </a:rPr>
              <a:t>📌 Step 3: Model Deployment &amp; Monitoring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If performance improves, deploy the model for predictive healthcare screening.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Implement model monitoring systems to detect accuracy drift and improve reliability over time.</a:t>
            </a:r>
          </a:p>
          <a:p>
            <a:endParaRPr lang="en-US" dirty="0"/>
          </a:p>
        </p:txBody>
      </p:sp>
      <p:sp>
        <p:nvSpPr>
          <p:cNvPr id="4" name="Slide Number Placeholder 3">
            <a:extLst>
              <a:ext uri="{FF2B5EF4-FFF2-40B4-BE49-F238E27FC236}">
                <a16:creationId xmlns:a16="http://schemas.microsoft.com/office/drawing/2014/main" id="{C8CF4DA7-E3CD-E5EC-47C2-BA66BD8F39EC}"/>
              </a:ext>
            </a:extLst>
          </p:cNvPr>
          <p:cNvSpPr>
            <a:spLocks noGrp="1"/>
          </p:cNvSpPr>
          <p:nvPr>
            <p:ph type="sldNum" sz="quarter" idx="7"/>
          </p:nvPr>
        </p:nvSpPr>
        <p:spPr/>
        <p:txBody>
          <a:bodyPr/>
          <a:lstStyle/>
          <a:p>
            <a:pPr marL="12700">
              <a:lnSpc>
                <a:spcPts val="1100"/>
              </a:lnSpc>
            </a:pPr>
            <a:fld id="{81D60167-4931-47E6-BA6A-407CBD079E47}" type="slidenum">
              <a:rPr lang="en-US" spc="-25" smtClean="0"/>
              <a:t>24</a:t>
            </a:fld>
            <a:endParaRPr lang="en-US" spc="-25" dirty="0"/>
          </a:p>
        </p:txBody>
      </p:sp>
    </p:spTree>
    <p:extLst>
      <p:ext uri="{BB962C8B-B14F-4D97-AF65-F5344CB8AC3E}">
        <p14:creationId xmlns:p14="http://schemas.microsoft.com/office/powerpoint/2010/main" val="275618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7878" y="3304743"/>
            <a:ext cx="3552190" cy="940435"/>
          </a:xfrm>
          <a:prstGeom prst="rect">
            <a:avLst/>
          </a:prstGeom>
        </p:spPr>
        <p:txBody>
          <a:bodyPr vert="horz" wrap="square" lIns="0" tIns="12700" rIns="0" bIns="0" rtlCol="0">
            <a:spAutoFit/>
          </a:bodyPr>
          <a:lstStyle/>
          <a:p>
            <a:pPr marL="12700">
              <a:lnSpc>
                <a:spcPct val="100000"/>
              </a:lnSpc>
              <a:spcBef>
                <a:spcPts val="100"/>
              </a:spcBef>
            </a:pPr>
            <a:r>
              <a:rPr sz="6000" spc="-80" dirty="0">
                <a:solidFill>
                  <a:srgbClr val="252525"/>
                </a:solidFill>
              </a:rPr>
              <a:t>THANK</a:t>
            </a:r>
            <a:r>
              <a:rPr sz="6000" spc="-250" dirty="0">
                <a:solidFill>
                  <a:srgbClr val="252525"/>
                </a:solidFill>
              </a:rPr>
              <a:t> </a:t>
            </a:r>
            <a:r>
              <a:rPr sz="6000" spc="-105" dirty="0">
                <a:solidFill>
                  <a:srgbClr val="252525"/>
                </a:solidFill>
              </a:rPr>
              <a:t>YOU</a:t>
            </a:r>
            <a:endParaRPr sz="6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25</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771525"/>
            <a:ext cx="3445510" cy="574040"/>
          </a:xfrm>
          <a:prstGeom prst="rect">
            <a:avLst/>
          </a:prstGeom>
        </p:spPr>
        <p:txBody>
          <a:bodyPr vert="horz" wrap="square" lIns="0" tIns="12700" rIns="0" bIns="0" rtlCol="0">
            <a:spAutoFit/>
          </a:bodyPr>
          <a:lstStyle/>
          <a:p>
            <a:pPr marL="12700">
              <a:lnSpc>
                <a:spcPct val="100000"/>
              </a:lnSpc>
              <a:spcBef>
                <a:spcPts val="100"/>
              </a:spcBef>
            </a:pPr>
            <a:r>
              <a:rPr spc="-100" dirty="0">
                <a:solidFill>
                  <a:srgbClr val="404040"/>
                </a:solidFill>
              </a:rPr>
              <a:t>Executive</a:t>
            </a:r>
            <a:r>
              <a:rPr spc="-125" dirty="0">
                <a:solidFill>
                  <a:srgbClr val="404040"/>
                </a:solidFill>
              </a:rPr>
              <a:t> </a:t>
            </a:r>
            <a:r>
              <a:rPr spc="-55" dirty="0">
                <a:solidFill>
                  <a:srgbClr val="404040"/>
                </a:solidFill>
              </a:rPr>
              <a:t>Summary</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3</a:t>
            </a:fld>
            <a:endParaRPr spc="-25" dirty="0"/>
          </a:p>
        </p:txBody>
      </p:sp>
      <p:sp>
        <p:nvSpPr>
          <p:cNvPr id="3" name="object 3"/>
          <p:cNvSpPr txBox="1"/>
          <p:nvPr/>
        </p:nvSpPr>
        <p:spPr>
          <a:xfrm>
            <a:off x="727659" y="1642338"/>
            <a:ext cx="10212705" cy="3906198"/>
          </a:xfrm>
          <a:prstGeom prst="rect">
            <a:avLst/>
          </a:prstGeom>
        </p:spPr>
        <p:txBody>
          <a:bodyPr vert="horz" wrap="square" lIns="0" tIns="160020" rIns="0" bIns="0" rtlCol="0">
            <a:spAutoFit/>
          </a:bodyPr>
          <a:lstStyle/>
          <a:p>
            <a:pPr marL="12700">
              <a:lnSpc>
                <a:spcPct val="100000"/>
              </a:lnSpc>
              <a:spcBef>
                <a:spcPts val="1260"/>
              </a:spcBef>
            </a:pPr>
            <a:r>
              <a:rPr sz="2400" b="1" dirty="0">
                <a:solidFill>
                  <a:srgbClr val="404040"/>
                </a:solidFill>
                <a:latin typeface="Times New Roman" panose="02020603050405020304" pitchFamily="18" charset="0"/>
                <a:cs typeface="Times New Roman" panose="02020603050405020304" pitchFamily="18" charset="0"/>
              </a:rPr>
              <a:t>Business</a:t>
            </a:r>
            <a:r>
              <a:rPr sz="2400" b="1" spc="-70" dirty="0">
                <a:solidFill>
                  <a:srgbClr val="404040"/>
                </a:solidFill>
                <a:latin typeface="Times New Roman" panose="02020603050405020304" pitchFamily="18" charset="0"/>
                <a:cs typeface="Times New Roman" panose="02020603050405020304" pitchFamily="18" charset="0"/>
              </a:rPr>
              <a:t> </a:t>
            </a:r>
            <a:r>
              <a:rPr sz="2400" b="1" spc="-10" dirty="0">
                <a:solidFill>
                  <a:srgbClr val="404040"/>
                </a:solidFill>
                <a:latin typeface="Times New Roman" panose="02020603050405020304" pitchFamily="18" charset="0"/>
                <a:cs typeface="Times New Roman" panose="02020603050405020304" pitchFamily="18" charset="0"/>
              </a:rPr>
              <a:t>Problem:</a:t>
            </a:r>
            <a:endParaRPr sz="2400" dirty="0">
              <a:latin typeface="Times New Roman" panose="02020603050405020304" pitchFamily="18" charset="0"/>
              <a:cs typeface="Times New Roman" panose="02020603050405020304" pitchFamily="18" charset="0"/>
            </a:endParaRPr>
          </a:p>
          <a:p>
            <a:pPr marL="12700" marR="5080">
              <a:lnSpc>
                <a:spcPct val="90100"/>
              </a:lnSpc>
              <a:spcBef>
                <a:spcPts val="1405"/>
              </a:spcBef>
            </a:pPr>
            <a:r>
              <a:rPr lang="en-US" sz="2000" dirty="0">
                <a:latin typeface="Times New Roman" panose="02020603050405020304" pitchFamily="18" charset="0"/>
                <a:cs typeface="Times New Roman" panose="02020603050405020304" pitchFamily="18" charset="0"/>
              </a:rPr>
              <a:t>Chronic diseases cause most deaths and high healthcare costs, but traditional detection methods are slow and expensive. Predicting disease risk is challenging due to complex health data, requiring advanced analytical tools for better early detection.</a:t>
            </a:r>
          </a:p>
          <a:p>
            <a:pPr marL="12700" marR="5080">
              <a:lnSpc>
                <a:spcPct val="90100"/>
              </a:lnSpc>
              <a:spcBef>
                <a:spcPts val="1405"/>
              </a:spcBef>
            </a:pPr>
            <a:endParaRPr sz="2000" dirty="0">
              <a:latin typeface="Times New Roman" panose="02020603050405020304" pitchFamily="18" charset="0"/>
              <a:cs typeface="Times New Roman" panose="02020603050405020304" pitchFamily="18" charset="0"/>
            </a:endParaRPr>
          </a:p>
          <a:p>
            <a:pPr marL="12700">
              <a:lnSpc>
                <a:spcPct val="100000"/>
              </a:lnSpc>
              <a:spcBef>
                <a:spcPts val="5"/>
              </a:spcBef>
            </a:pPr>
            <a:r>
              <a:rPr sz="2400" b="1" spc="-10" dirty="0">
                <a:solidFill>
                  <a:srgbClr val="404040"/>
                </a:solidFill>
                <a:latin typeface="Times New Roman" panose="02020603050405020304" pitchFamily="18" charset="0"/>
                <a:cs typeface="Times New Roman" panose="02020603050405020304" pitchFamily="18" charset="0"/>
              </a:rPr>
              <a:t>Solution:</a:t>
            </a:r>
            <a:endParaRPr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Use Machine Learning to Predict Disease Risk</a:t>
            </a:r>
          </a:p>
          <a:p>
            <a:endParaRPr lang="en-US" sz="200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Machine learning models can analyze health data and identify high-risk individuals early.</a:t>
            </a:r>
          </a:p>
          <a:p>
            <a:pPr lvl="1"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helps doctors and patients take action sooner, improving prevention.</a:t>
            </a:r>
          </a:p>
          <a:p>
            <a:pPr lvl="1"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approach is faster, more accurate, and scalable compared to traditional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908684"/>
            <a:ext cx="4357370" cy="756920"/>
          </a:xfrm>
          <a:prstGeom prst="rect">
            <a:avLst/>
          </a:prstGeom>
        </p:spPr>
        <p:txBody>
          <a:bodyPr vert="horz" wrap="square" lIns="0" tIns="12700" rIns="0" bIns="0" rtlCol="0">
            <a:spAutoFit/>
          </a:bodyPr>
          <a:lstStyle/>
          <a:p>
            <a:pPr marL="12700">
              <a:lnSpc>
                <a:spcPct val="100000"/>
              </a:lnSpc>
              <a:spcBef>
                <a:spcPts val="100"/>
              </a:spcBef>
            </a:pPr>
            <a:r>
              <a:rPr sz="4800" spc="-105" dirty="0">
                <a:solidFill>
                  <a:srgbClr val="404040"/>
                </a:solidFill>
              </a:rPr>
              <a:t>Project</a:t>
            </a:r>
            <a:r>
              <a:rPr sz="4800" spc="-145" dirty="0">
                <a:solidFill>
                  <a:srgbClr val="404040"/>
                </a:solidFill>
              </a:rPr>
              <a:t> </a:t>
            </a:r>
            <a:r>
              <a:rPr sz="4800" spc="-80" dirty="0">
                <a:solidFill>
                  <a:srgbClr val="404040"/>
                </a:solidFill>
              </a:rPr>
              <a:t>Plan</a:t>
            </a:r>
            <a:r>
              <a:rPr sz="4800" spc="-160" dirty="0">
                <a:solidFill>
                  <a:srgbClr val="404040"/>
                </a:solidFill>
              </a:rPr>
              <a:t> </a:t>
            </a:r>
            <a:r>
              <a:rPr sz="4800" spc="-70" dirty="0">
                <a:solidFill>
                  <a:srgbClr val="404040"/>
                </a:solidFill>
              </a:rPr>
              <a:t>Recap</a:t>
            </a:r>
            <a:endParaRPr sz="48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4</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3356272031"/>
              </p:ext>
            </p:extLst>
          </p:nvPr>
        </p:nvGraphicFramePr>
        <p:xfrm>
          <a:off x="1090612" y="1839976"/>
          <a:ext cx="10058399" cy="4142740"/>
        </p:xfrm>
        <a:graphic>
          <a:graphicData uri="http://schemas.openxmlformats.org/drawingml/2006/table">
            <a:tbl>
              <a:tblPr firstRow="1" bandRow="1">
                <a:tableStyleId>{2D5ABB26-0587-4C30-8999-92F81FD0307C}</a:tableStyleId>
              </a:tblPr>
              <a:tblGrid>
                <a:gridCol w="4105910">
                  <a:extLst>
                    <a:ext uri="{9D8B030D-6E8A-4147-A177-3AD203B41FA5}">
                      <a16:colId xmlns:a16="http://schemas.microsoft.com/office/drawing/2014/main" val="20000"/>
                    </a:ext>
                  </a:extLst>
                </a:gridCol>
                <a:gridCol w="3632199">
                  <a:extLst>
                    <a:ext uri="{9D8B030D-6E8A-4147-A177-3AD203B41FA5}">
                      <a16:colId xmlns:a16="http://schemas.microsoft.com/office/drawing/2014/main" val="20001"/>
                    </a:ext>
                  </a:extLst>
                </a:gridCol>
                <a:gridCol w="2320290">
                  <a:extLst>
                    <a:ext uri="{9D8B030D-6E8A-4147-A177-3AD203B41FA5}">
                      <a16:colId xmlns:a16="http://schemas.microsoft.com/office/drawing/2014/main" val="20002"/>
                    </a:ext>
                  </a:extLst>
                </a:gridCol>
              </a:tblGrid>
              <a:tr h="1035685">
                <a:tc>
                  <a:txBody>
                    <a:bodyPr/>
                    <a:lstStyle/>
                    <a:p>
                      <a:pPr>
                        <a:lnSpc>
                          <a:spcPct val="100000"/>
                        </a:lnSpc>
                        <a:spcBef>
                          <a:spcPts val="330"/>
                        </a:spcBef>
                      </a:pPr>
                      <a:endParaRPr sz="1800">
                        <a:latin typeface="Times New Roman"/>
                        <a:cs typeface="Times New Roman"/>
                      </a:endParaRPr>
                    </a:p>
                    <a:p>
                      <a:pPr algn="ctr">
                        <a:lnSpc>
                          <a:spcPct val="100000"/>
                        </a:lnSpc>
                        <a:spcBef>
                          <a:spcPts val="5"/>
                        </a:spcBef>
                      </a:pPr>
                      <a:r>
                        <a:rPr sz="1800" b="1" spc="-10" dirty="0">
                          <a:solidFill>
                            <a:srgbClr val="FFFFFF"/>
                          </a:solidFill>
                          <a:latin typeface="Calibri"/>
                          <a:cs typeface="Calibri"/>
                        </a:rPr>
                        <a:t>Deliverable</a:t>
                      </a:r>
                      <a:endParaRPr sz="1800">
                        <a:latin typeface="Calibri"/>
                        <a:cs typeface="Calibri"/>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a:lnSpc>
                          <a:spcPct val="100000"/>
                        </a:lnSpc>
                        <a:spcBef>
                          <a:spcPts val="330"/>
                        </a:spcBef>
                      </a:pPr>
                      <a:endParaRPr sz="1800">
                        <a:latin typeface="Times New Roman"/>
                        <a:cs typeface="Times New Roman"/>
                      </a:endParaRPr>
                    </a:p>
                    <a:p>
                      <a:pPr algn="ctr">
                        <a:lnSpc>
                          <a:spcPct val="100000"/>
                        </a:lnSpc>
                        <a:spcBef>
                          <a:spcPts val="5"/>
                        </a:spcBef>
                      </a:pPr>
                      <a:r>
                        <a:rPr sz="1800" b="1" dirty="0">
                          <a:solidFill>
                            <a:srgbClr val="FFFFFF"/>
                          </a:solidFill>
                          <a:latin typeface="Calibri"/>
                          <a:cs typeface="Calibri"/>
                        </a:rPr>
                        <a:t>Due</a:t>
                      </a:r>
                      <a:r>
                        <a:rPr sz="1800" b="1" spc="-35" dirty="0">
                          <a:solidFill>
                            <a:srgbClr val="FFFFFF"/>
                          </a:solidFill>
                          <a:latin typeface="Calibri"/>
                          <a:cs typeface="Calibri"/>
                        </a:rPr>
                        <a:t> </a:t>
                      </a:r>
                      <a:r>
                        <a:rPr sz="1800" b="1" spc="-20" dirty="0">
                          <a:solidFill>
                            <a:srgbClr val="FFFFFF"/>
                          </a:solidFill>
                          <a:latin typeface="Calibri"/>
                          <a:cs typeface="Calibri"/>
                        </a:rPr>
                        <a:t>Date</a:t>
                      </a:r>
                      <a:endParaRPr sz="1800">
                        <a:latin typeface="Calibri"/>
                        <a:cs typeface="Calibri"/>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tc>
                  <a:txBody>
                    <a:bodyPr/>
                    <a:lstStyle/>
                    <a:p>
                      <a:pPr>
                        <a:lnSpc>
                          <a:spcPct val="100000"/>
                        </a:lnSpc>
                        <a:spcBef>
                          <a:spcPts val="330"/>
                        </a:spcBef>
                      </a:pPr>
                      <a:endParaRPr sz="1800">
                        <a:latin typeface="Times New Roman"/>
                        <a:cs typeface="Times New Roman"/>
                      </a:endParaRPr>
                    </a:p>
                    <a:p>
                      <a:pPr algn="ctr">
                        <a:lnSpc>
                          <a:spcPct val="100000"/>
                        </a:lnSpc>
                        <a:spcBef>
                          <a:spcPts val="5"/>
                        </a:spcBef>
                      </a:pPr>
                      <a:r>
                        <a:rPr sz="1800" b="1" spc="-10" dirty="0">
                          <a:solidFill>
                            <a:srgbClr val="FFFFFF"/>
                          </a:solidFill>
                          <a:latin typeface="Calibri"/>
                          <a:cs typeface="Calibri"/>
                        </a:rPr>
                        <a:t>Status</a:t>
                      </a:r>
                      <a:endParaRPr sz="1800">
                        <a:latin typeface="Calibri"/>
                        <a:cs typeface="Calibri"/>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CACE3"/>
                    </a:solidFill>
                  </a:tcPr>
                </a:tc>
                <a:extLst>
                  <a:ext uri="{0D108BD9-81ED-4DB2-BD59-A6C34878D82A}">
                    <a16:rowId xmlns:a16="http://schemas.microsoft.com/office/drawing/2014/main" val="10000"/>
                  </a:ext>
                </a:extLst>
              </a:tr>
              <a:tr h="1035685">
                <a:tc>
                  <a:txBody>
                    <a:bodyPr/>
                    <a:lstStyle/>
                    <a:p>
                      <a:pPr>
                        <a:lnSpc>
                          <a:spcPct val="100000"/>
                        </a:lnSpc>
                        <a:spcBef>
                          <a:spcPts val="335"/>
                        </a:spcBef>
                      </a:pPr>
                      <a:endParaRPr sz="1800">
                        <a:latin typeface="Times New Roman"/>
                        <a:cs typeface="Times New Roman"/>
                      </a:endParaRPr>
                    </a:p>
                    <a:p>
                      <a:pPr algn="ctr">
                        <a:lnSpc>
                          <a:spcPct val="100000"/>
                        </a:lnSpc>
                      </a:pPr>
                      <a:r>
                        <a:rPr sz="1800" dirty="0">
                          <a:latin typeface="Calibri"/>
                          <a:cs typeface="Calibri"/>
                        </a:rPr>
                        <a:t>Data</a:t>
                      </a:r>
                      <a:r>
                        <a:rPr sz="1800" spc="-30" dirty="0">
                          <a:latin typeface="Calibri"/>
                          <a:cs typeface="Calibri"/>
                        </a:rPr>
                        <a:t> </a:t>
                      </a:r>
                      <a:r>
                        <a:rPr sz="1800" dirty="0">
                          <a:latin typeface="Calibri"/>
                          <a:cs typeface="Calibri"/>
                        </a:rPr>
                        <a:t>&amp;</a:t>
                      </a:r>
                      <a:r>
                        <a:rPr sz="1800" spc="-40" dirty="0">
                          <a:latin typeface="Calibri"/>
                          <a:cs typeface="Calibri"/>
                        </a:rPr>
                        <a:t> </a:t>
                      </a:r>
                      <a:r>
                        <a:rPr sz="1800" spc="-25" dirty="0">
                          <a:latin typeface="Calibri"/>
                          <a:cs typeface="Calibri"/>
                        </a:rPr>
                        <a:t>EDA</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a:lnSpc>
                          <a:spcPct val="100000"/>
                        </a:lnSpc>
                        <a:spcBef>
                          <a:spcPts val="335"/>
                        </a:spcBef>
                      </a:pPr>
                      <a:endParaRPr sz="1800">
                        <a:latin typeface="Times New Roman"/>
                        <a:cs typeface="Times New Roman"/>
                      </a:endParaRPr>
                    </a:p>
                    <a:p>
                      <a:pPr marL="2540" algn="ctr">
                        <a:lnSpc>
                          <a:spcPct val="100000"/>
                        </a:lnSpc>
                      </a:pPr>
                      <a:r>
                        <a:rPr sz="1800" spc="-10" dirty="0">
                          <a:latin typeface="Calibri"/>
                          <a:cs typeface="Calibri"/>
                        </a:rPr>
                        <a:t>03/25/25</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tc>
                  <a:txBody>
                    <a:bodyPr/>
                    <a:lstStyle/>
                    <a:p>
                      <a:pPr>
                        <a:lnSpc>
                          <a:spcPct val="100000"/>
                        </a:lnSpc>
                        <a:spcBef>
                          <a:spcPts val="335"/>
                        </a:spcBef>
                      </a:pPr>
                      <a:endParaRPr sz="1800">
                        <a:latin typeface="Times New Roman"/>
                        <a:cs typeface="Times New Roman"/>
                      </a:endParaRPr>
                    </a:p>
                    <a:p>
                      <a:pPr marL="1905" algn="ctr">
                        <a:lnSpc>
                          <a:spcPct val="100000"/>
                        </a:lnSpc>
                      </a:pPr>
                      <a:r>
                        <a:rPr sz="1800" spc="-10" dirty="0">
                          <a:latin typeface="Calibri"/>
                          <a:cs typeface="Calibri"/>
                        </a:rPr>
                        <a:t>Complete</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CE2F5"/>
                    </a:solidFill>
                  </a:tcPr>
                </a:tc>
                <a:extLst>
                  <a:ext uri="{0D108BD9-81ED-4DB2-BD59-A6C34878D82A}">
                    <a16:rowId xmlns:a16="http://schemas.microsoft.com/office/drawing/2014/main" val="10001"/>
                  </a:ext>
                </a:extLst>
              </a:tr>
              <a:tr h="1035685">
                <a:tc>
                  <a:txBody>
                    <a:bodyPr/>
                    <a:lstStyle/>
                    <a:p>
                      <a:pPr>
                        <a:lnSpc>
                          <a:spcPct val="100000"/>
                        </a:lnSpc>
                        <a:spcBef>
                          <a:spcPts val="335"/>
                        </a:spcBef>
                      </a:pPr>
                      <a:endParaRPr sz="1800">
                        <a:latin typeface="Times New Roman"/>
                        <a:cs typeface="Times New Roman"/>
                      </a:endParaRPr>
                    </a:p>
                    <a:p>
                      <a:pPr marL="1184910" marR="931544" indent="-245745">
                        <a:lnSpc>
                          <a:spcPct val="100000"/>
                        </a:lnSpc>
                      </a:pPr>
                      <a:r>
                        <a:rPr sz="1800" dirty="0">
                          <a:latin typeface="Calibri"/>
                          <a:cs typeface="Calibri"/>
                        </a:rPr>
                        <a:t>Methods,</a:t>
                      </a:r>
                      <a:r>
                        <a:rPr sz="1800" spc="-45" dirty="0">
                          <a:latin typeface="Calibri"/>
                          <a:cs typeface="Calibri"/>
                        </a:rPr>
                        <a:t> </a:t>
                      </a:r>
                      <a:r>
                        <a:rPr sz="1800" dirty="0">
                          <a:latin typeface="Calibri"/>
                          <a:cs typeface="Calibri"/>
                        </a:rPr>
                        <a:t>Findings,</a:t>
                      </a:r>
                      <a:r>
                        <a:rPr sz="1800" spc="325" dirty="0">
                          <a:latin typeface="Calibri"/>
                          <a:cs typeface="Calibri"/>
                        </a:rPr>
                        <a:t> </a:t>
                      </a:r>
                      <a:r>
                        <a:rPr sz="1800" spc="-25" dirty="0">
                          <a:latin typeface="Calibri"/>
                          <a:cs typeface="Calibri"/>
                        </a:rPr>
                        <a:t>and </a:t>
                      </a:r>
                      <a:r>
                        <a:rPr sz="1800" spc="-10" dirty="0">
                          <a:latin typeface="Calibri"/>
                          <a:cs typeface="Calibri"/>
                        </a:rPr>
                        <a:t>Recommendations</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a:lnSpc>
                          <a:spcPct val="100000"/>
                        </a:lnSpc>
                        <a:spcBef>
                          <a:spcPts val="335"/>
                        </a:spcBef>
                      </a:pPr>
                      <a:endParaRPr sz="1800">
                        <a:latin typeface="Times New Roman"/>
                        <a:cs typeface="Times New Roman"/>
                      </a:endParaRPr>
                    </a:p>
                    <a:p>
                      <a:pPr marL="2540" algn="ctr">
                        <a:lnSpc>
                          <a:spcPct val="100000"/>
                        </a:lnSpc>
                      </a:pPr>
                      <a:r>
                        <a:rPr sz="1800" spc="-10" dirty="0">
                          <a:latin typeface="Calibri"/>
                          <a:cs typeface="Calibri"/>
                        </a:rPr>
                        <a:t>04/1/25</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tc>
                  <a:txBody>
                    <a:bodyPr/>
                    <a:lstStyle/>
                    <a:p>
                      <a:pPr>
                        <a:lnSpc>
                          <a:spcPct val="100000"/>
                        </a:lnSpc>
                        <a:spcBef>
                          <a:spcPts val="335"/>
                        </a:spcBef>
                      </a:pPr>
                      <a:endParaRPr sz="1800" dirty="0">
                        <a:latin typeface="Times New Roman"/>
                        <a:cs typeface="Times New Roman"/>
                      </a:endParaRPr>
                    </a:p>
                    <a:p>
                      <a:pPr marL="635" algn="ctr">
                        <a:lnSpc>
                          <a:spcPct val="100000"/>
                        </a:lnSpc>
                      </a:pPr>
                      <a:r>
                        <a:rPr lang="en-US" sz="1800" dirty="0">
                          <a:latin typeface="Calibri"/>
                          <a:cs typeface="Calibri"/>
                        </a:rPr>
                        <a:t>Complete</a:t>
                      </a:r>
                      <a:endParaRPr sz="1800" dirty="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7F0F9"/>
                    </a:solidFill>
                  </a:tcPr>
                </a:tc>
                <a:extLst>
                  <a:ext uri="{0D108BD9-81ED-4DB2-BD59-A6C34878D82A}">
                    <a16:rowId xmlns:a16="http://schemas.microsoft.com/office/drawing/2014/main" val="10002"/>
                  </a:ext>
                </a:extLst>
              </a:tr>
              <a:tr h="1035685">
                <a:tc>
                  <a:txBody>
                    <a:bodyPr/>
                    <a:lstStyle/>
                    <a:p>
                      <a:pPr>
                        <a:lnSpc>
                          <a:spcPct val="100000"/>
                        </a:lnSpc>
                        <a:spcBef>
                          <a:spcPts val="335"/>
                        </a:spcBef>
                      </a:pPr>
                      <a:endParaRPr sz="1800">
                        <a:latin typeface="Times New Roman"/>
                        <a:cs typeface="Times New Roman"/>
                      </a:endParaRPr>
                    </a:p>
                    <a:p>
                      <a:pPr algn="ctr">
                        <a:lnSpc>
                          <a:spcPct val="100000"/>
                        </a:lnSpc>
                      </a:pPr>
                      <a:r>
                        <a:rPr sz="1800" dirty="0">
                          <a:latin typeface="Calibri"/>
                          <a:cs typeface="Calibri"/>
                        </a:rPr>
                        <a:t>Final</a:t>
                      </a:r>
                      <a:r>
                        <a:rPr sz="1800" spc="-30" dirty="0">
                          <a:latin typeface="Calibri"/>
                          <a:cs typeface="Calibri"/>
                        </a:rPr>
                        <a:t> </a:t>
                      </a:r>
                      <a:r>
                        <a:rPr sz="1800" spc="-10" dirty="0">
                          <a:latin typeface="Calibri"/>
                          <a:cs typeface="Calibri"/>
                        </a:rPr>
                        <a:t>Presentation</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a:lnSpc>
                          <a:spcPct val="100000"/>
                        </a:lnSpc>
                        <a:spcBef>
                          <a:spcPts val="335"/>
                        </a:spcBef>
                      </a:pPr>
                      <a:endParaRPr sz="1800">
                        <a:latin typeface="Times New Roman"/>
                        <a:cs typeface="Times New Roman"/>
                      </a:endParaRPr>
                    </a:p>
                    <a:p>
                      <a:pPr marL="2540" algn="ctr">
                        <a:lnSpc>
                          <a:spcPct val="100000"/>
                        </a:lnSpc>
                      </a:pPr>
                      <a:r>
                        <a:rPr sz="1800" spc="-10" dirty="0">
                          <a:latin typeface="Calibri"/>
                          <a:cs typeface="Calibri"/>
                        </a:rPr>
                        <a:t>04/22/25</a:t>
                      </a:r>
                      <a:endParaRPr sz="180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tc>
                  <a:txBody>
                    <a:bodyPr/>
                    <a:lstStyle/>
                    <a:p>
                      <a:pPr>
                        <a:lnSpc>
                          <a:spcPct val="100000"/>
                        </a:lnSpc>
                        <a:spcBef>
                          <a:spcPts val="335"/>
                        </a:spcBef>
                      </a:pPr>
                      <a:endParaRPr sz="1800" dirty="0">
                        <a:latin typeface="Times New Roman"/>
                        <a:cs typeface="Times New Roman"/>
                      </a:endParaRPr>
                    </a:p>
                    <a:p>
                      <a:pPr marL="1270" algn="ctr">
                        <a:lnSpc>
                          <a:spcPct val="100000"/>
                        </a:lnSpc>
                      </a:pPr>
                      <a:r>
                        <a:rPr sz="1800" dirty="0">
                          <a:latin typeface="Calibri"/>
                          <a:cs typeface="Calibri"/>
                        </a:rPr>
                        <a:t>Not</a:t>
                      </a:r>
                      <a:r>
                        <a:rPr sz="1800" spc="-5" dirty="0">
                          <a:latin typeface="Calibri"/>
                          <a:cs typeface="Calibri"/>
                        </a:rPr>
                        <a:t> </a:t>
                      </a:r>
                      <a:r>
                        <a:rPr sz="1800" spc="-10" dirty="0">
                          <a:latin typeface="Calibri"/>
                          <a:cs typeface="Calibri"/>
                        </a:rPr>
                        <a:t>Started</a:t>
                      </a:r>
                      <a:endParaRPr sz="1800" dirty="0">
                        <a:latin typeface="Calibri"/>
                        <a:cs typeface="Calibri"/>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CE2F5"/>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2194" y="3208401"/>
            <a:ext cx="1542415" cy="1031240"/>
          </a:xfrm>
          <a:prstGeom prst="rect">
            <a:avLst/>
          </a:prstGeom>
        </p:spPr>
        <p:txBody>
          <a:bodyPr vert="horz" wrap="square" lIns="0" tIns="12700" rIns="0" bIns="0" rtlCol="0">
            <a:spAutoFit/>
          </a:bodyPr>
          <a:lstStyle/>
          <a:p>
            <a:pPr marL="12700">
              <a:lnSpc>
                <a:spcPct val="100000"/>
              </a:lnSpc>
              <a:spcBef>
                <a:spcPts val="100"/>
              </a:spcBef>
            </a:pPr>
            <a:r>
              <a:rPr sz="6600" spc="-110" dirty="0">
                <a:solidFill>
                  <a:srgbClr val="252525"/>
                </a:solidFill>
              </a:rPr>
              <a:t>Data</a:t>
            </a:r>
            <a:endParaRPr sz="66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89397" y="895349"/>
            <a:ext cx="1106805" cy="635000"/>
          </a:xfrm>
          <a:prstGeom prst="rect">
            <a:avLst/>
          </a:prstGeom>
        </p:spPr>
        <p:txBody>
          <a:bodyPr vert="horz" wrap="square" lIns="0" tIns="12065" rIns="0" bIns="0" rtlCol="0">
            <a:spAutoFit/>
          </a:bodyPr>
          <a:lstStyle/>
          <a:p>
            <a:pPr marL="12700">
              <a:lnSpc>
                <a:spcPct val="100000"/>
              </a:lnSpc>
              <a:spcBef>
                <a:spcPts val="95"/>
              </a:spcBef>
            </a:pPr>
            <a:r>
              <a:rPr sz="4000" b="1" spc="-35" dirty="0">
                <a:latin typeface="Arial"/>
                <a:cs typeface="Arial"/>
              </a:rPr>
              <a:t>Data</a:t>
            </a:r>
            <a:endParaRPr sz="4000">
              <a:latin typeface="Arial"/>
              <a:cs typeface="Arial"/>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6</a:t>
            </a:fld>
            <a:endParaRPr spc="-25" dirty="0"/>
          </a:p>
        </p:txBody>
      </p:sp>
      <p:sp>
        <p:nvSpPr>
          <p:cNvPr id="3" name="object 3"/>
          <p:cNvSpPr txBox="1"/>
          <p:nvPr/>
        </p:nvSpPr>
        <p:spPr>
          <a:xfrm>
            <a:off x="368300" y="1696794"/>
            <a:ext cx="11153775" cy="4624343"/>
          </a:xfrm>
          <a:prstGeom prst="rect">
            <a:avLst/>
          </a:prstGeom>
        </p:spPr>
        <p:txBody>
          <a:bodyPr vert="horz" wrap="square" lIns="0" tIns="160020" rIns="0" bIns="0" rtlCol="0">
            <a:spAutoFit/>
          </a:bodyPr>
          <a:lstStyle/>
          <a:p>
            <a:pPr marL="12700">
              <a:lnSpc>
                <a:spcPct val="100000"/>
              </a:lnSpc>
              <a:spcBef>
                <a:spcPts val="1260"/>
              </a:spcBef>
            </a:pPr>
            <a:r>
              <a:rPr sz="2000" b="1" dirty="0">
                <a:latin typeface="Times New Roman" panose="02020603050405020304" pitchFamily="18" charset="0"/>
                <a:cs typeface="Times New Roman" panose="02020603050405020304" pitchFamily="18" charset="0"/>
              </a:rPr>
              <a:t>Data</a:t>
            </a:r>
            <a:r>
              <a:rPr sz="2000" b="1" spc="-8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Source:</a:t>
            </a:r>
            <a:r>
              <a:rPr sz="2000" b="1" spc="-8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Centers for Disease Control and Prevention (CDC)</a:t>
            </a:r>
          </a:p>
          <a:p>
            <a:pPr marL="12700">
              <a:lnSpc>
                <a:spcPct val="100000"/>
              </a:lnSpc>
              <a:spcBef>
                <a:spcPts val="1260"/>
              </a:spcBef>
            </a:pPr>
            <a:r>
              <a:rPr sz="2000" b="1" dirty="0">
                <a:latin typeface="Times New Roman" panose="02020603050405020304" pitchFamily="18" charset="0"/>
                <a:cs typeface="Times New Roman" panose="02020603050405020304" pitchFamily="18" charset="0"/>
              </a:rPr>
              <a:t>Sample</a:t>
            </a:r>
            <a:r>
              <a:rPr sz="2000" b="1" spc="-55"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Size:</a:t>
            </a:r>
            <a:r>
              <a:rPr sz="2000" b="1"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 million records</a:t>
            </a:r>
          </a:p>
          <a:p>
            <a:pPr marL="12700" algn="l">
              <a:lnSpc>
                <a:spcPct val="150000"/>
              </a:lnSpc>
              <a:spcBef>
                <a:spcPts val="1260"/>
              </a:spcBef>
            </a:pPr>
            <a:r>
              <a:rPr lang="en-US" sz="2000" b="1" dirty="0">
                <a:latin typeface="Times New Roman" panose="02020603050405020304" pitchFamily="18" charset="0"/>
                <a:cs typeface="Times New Roman" panose="02020603050405020304" pitchFamily="18" charset="0"/>
              </a:rPr>
              <a:t>Data Attributes: </a:t>
            </a:r>
            <a:r>
              <a:rPr lang="en-US" sz="2000" dirty="0">
                <a:latin typeface="Times New Roman" panose="02020603050405020304" pitchFamily="18" charset="0"/>
                <a:cs typeface="Times New Roman" panose="02020603050405020304" pitchFamily="18" charset="0"/>
              </a:rPr>
              <a:t>34 columns containing demographic, lifestyle, and health-related information.</a:t>
            </a:r>
          </a:p>
          <a:p>
            <a:pPr algn="l">
              <a:lnSpc>
                <a:spcPct val="150000"/>
              </a:lnSpc>
            </a:pPr>
            <a:r>
              <a:rPr lang="en-US" sz="2000" b="1" dirty="0">
                <a:latin typeface="Times New Roman" panose="02020603050405020304" pitchFamily="18" charset="0"/>
                <a:cs typeface="Times New Roman" panose="02020603050405020304" pitchFamily="18" charset="0"/>
              </a:rPr>
              <a:t>Data Quality: </a:t>
            </a:r>
            <a:r>
              <a:rPr lang="en-US" sz="2000" dirty="0">
                <a:latin typeface="Times New Roman" panose="02020603050405020304" pitchFamily="18" charset="0"/>
                <a:cs typeface="Times New Roman" panose="02020603050405020304" pitchFamily="18" charset="0"/>
              </a:rPr>
              <a:t>Identified several columns (e.g., Response, StratificationCategory2, Stratification2, etc.) with 0 non-null values</a:t>
            </a:r>
          </a:p>
          <a:p>
            <a:pPr algn="l">
              <a:lnSpc>
                <a:spcPct val="150000"/>
              </a:lnSpc>
            </a:pPr>
            <a:r>
              <a:rPr lang="en-US" sz="2000" b="1" dirty="0">
                <a:latin typeface="Times New Roman" panose="02020603050405020304" pitchFamily="18" charset="0"/>
                <a:cs typeface="Times New Roman" panose="02020603050405020304" pitchFamily="18" charset="0"/>
              </a:rPr>
              <a:t>Data Cleaning: </a:t>
            </a:r>
            <a:r>
              <a:rPr lang="en-US" sz="2000" dirty="0">
                <a:latin typeface="Times New Roman" panose="02020603050405020304" pitchFamily="18" charset="0"/>
                <a:cs typeface="Times New Roman" panose="02020603050405020304" pitchFamily="18" charset="0"/>
              </a:rPr>
              <a:t>Columns with 100% missing values were dropped to enhance data usability</a:t>
            </a:r>
          </a:p>
          <a:p>
            <a:pPr marL="12700">
              <a:lnSpc>
                <a:spcPct val="100000"/>
              </a:lnSpc>
              <a:spcBef>
                <a:spcPts val="1155"/>
              </a:spcBef>
            </a:pPr>
            <a:r>
              <a:rPr sz="2000" b="1" spc="-10" dirty="0">
                <a:latin typeface="Times New Roman" panose="02020603050405020304" pitchFamily="18" charset="0"/>
                <a:cs typeface="Times New Roman" panose="02020603050405020304" pitchFamily="18" charset="0"/>
              </a:rPr>
              <a:t>Notes:</a:t>
            </a:r>
            <a:endParaRPr sz="2000" b="1" dirty="0">
              <a:latin typeface="Times New Roman" panose="02020603050405020304" pitchFamily="18" charset="0"/>
              <a:cs typeface="Times New Roman" panose="02020603050405020304" pitchFamily="18" charset="0"/>
            </a:endParaRPr>
          </a:p>
          <a:p>
            <a:pPr marL="12700" marR="5080">
              <a:lnSpc>
                <a:spcPts val="2160"/>
              </a:lnSpc>
              <a:spcBef>
                <a:spcPts val="1435"/>
              </a:spcBef>
            </a:pPr>
            <a:r>
              <a:rPr lang="en-US" sz="2000" dirty="0">
                <a:latin typeface="Times New Roman" panose="02020603050405020304" pitchFamily="18" charset="0"/>
                <a:cs typeface="Times New Roman" panose="02020603050405020304" pitchFamily="18" charset="0"/>
              </a:rPr>
              <a:t>The dataset includes categorical (e.g., health conditions, risk factors) and continuous variables (e.g., age, BMI).</a:t>
            </a:r>
          </a:p>
          <a:p>
            <a:pPr marL="12700" marR="5080">
              <a:lnSpc>
                <a:spcPts val="2160"/>
              </a:lnSpc>
              <a:spcBef>
                <a:spcPts val="1435"/>
              </a:spcBef>
            </a:pPr>
            <a:r>
              <a:rPr lang="en-US" sz="2000" dirty="0">
                <a:latin typeface="Times New Roman" panose="02020603050405020304" pitchFamily="18" charset="0"/>
                <a:cs typeface="Times New Roman" panose="02020603050405020304" pitchFamily="18" charset="0"/>
              </a:rPr>
              <a:t>The info() function was used to assess missing values and dataset structure.</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2961" y="3304743"/>
            <a:ext cx="9081135" cy="940435"/>
          </a:xfrm>
          <a:prstGeom prst="rect">
            <a:avLst/>
          </a:prstGeom>
        </p:spPr>
        <p:txBody>
          <a:bodyPr vert="horz" wrap="square" lIns="0" tIns="12700" rIns="0" bIns="0" rtlCol="0">
            <a:spAutoFit/>
          </a:bodyPr>
          <a:lstStyle/>
          <a:p>
            <a:pPr marL="12700">
              <a:lnSpc>
                <a:spcPct val="100000"/>
              </a:lnSpc>
              <a:spcBef>
                <a:spcPts val="100"/>
              </a:spcBef>
            </a:pPr>
            <a:r>
              <a:rPr sz="6000" spc="-120" dirty="0">
                <a:solidFill>
                  <a:srgbClr val="252525"/>
                </a:solidFill>
              </a:rPr>
              <a:t>Exploratory</a:t>
            </a:r>
            <a:r>
              <a:rPr sz="6000" spc="-175" dirty="0">
                <a:solidFill>
                  <a:srgbClr val="252525"/>
                </a:solidFill>
              </a:rPr>
              <a:t> </a:t>
            </a:r>
            <a:r>
              <a:rPr sz="6000" spc="-110" dirty="0">
                <a:solidFill>
                  <a:srgbClr val="252525"/>
                </a:solidFill>
              </a:rPr>
              <a:t>Data</a:t>
            </a:r>
            <a:r>
              <a:rPr sz="6000" spc="-180" dirty="0">
                <a:solidFill>
                  <a:srgbClr val="252525"/>
                </a:solidFill>
              </a:rPr>
              <a:t> </a:t>
            </a:r>
            <a:r>
              <a:rPr sz="6000" spc="-85" dirty="0">
                <a:solidFill>
                  <a:srgbClr val="252525"/>
                </a:solidFill>
              </a:rPr>
              <a:t>Analysis(EDA)</a:t>
            </a:r>
            <a:endParaRPr sz="6000"/>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12700">
              <a:lnSpc>
                <a:spcPts val="1100"/>
              </a:lnSpc>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24" y="835533"/>
            <a:ext cx="9768662" cy="566822"/>
          </a:xfrm>
          <a:prstGeom prst="rect">
            <a:avLst/>
          </a:prstGeom>
        </p:spPr>
        <p:txBody>
          <a:bodyPr vert="horz" wrap="square" lIns="0" tIns="12700" rIns="0" bIns="0" rtlCol="0">
            <a:spAutoFit/>
          </a:bodyPr>
          <a:lstStyle/>
          <a:p>
            <a:pPr marL="730250">
              <a:lnSpc>
                <a:spcPct val="100000"/>
              </a:lnSpc>
              <a:spcBef>
                <a:spcPts val="100"/>
              </a:spcBef>
            </a:pPr>
            <a:r>
              <a:rPr lang="en-US" b="1" dirty="0"/>
              <a:t>Trends of Filtered Chronic Diseases Over Time</a:t>
            </a:r>
            <a:endParaRPr b="1" dirty="0"/>
          </a:p>
        </p:txBody>
      </p:sp>
      <p:pic>
        <p:nvPicPr>
          <p:cNvPr id="6" name="Picture 2">
            <a:extLst>
              <a:ext uri="{FF2B5EF4-FFF2-40B4-BE49-F238E27FC236}">
                <a16:creationId xmlns:a16="http://schemas.microsoft.com/office/drawing/2014/main" id="{6A1DE7FA-A029-F589-2302-57D44CA71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1978534"/>
            <a:ext cx="6052436" cy="41174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41E0BF-A546-D671-7930-E191E472D304}"/>
              </a:ext>
            </a:extLst>
          </p:cNvPr>
          <p:cNvSpPr txBox="1"/>
          <p:nvPr/>
        </p:nvSpPr>
        <p:spPr>
          <a:xfrm>
            <a:off x="272163" y="1905000"/>
            <a:ext cx="5823837" cy="3970318"/>
          </a:xfrm>
          <a:prstGeom prst="rect">
            <a:avLst/>
          </a:prstGeom>
          <a:noFill/>
        </p:spPr>
        <p:txBody>
          <a:bodyPr wrap="square" rtlCol="0">
            <a:spAutoFit/>
          </a:bodyPr>
          <a:lstStyle/>
          <a:p>
            <a:pPr>
              <a:buFont typeface="Arial" panose="020B0604020202020204" pitchFamily="34" charset="0"/>
              <a:buChar char="•"/>
            </a:pPr>
            <a:r>
              <a:rPr lang="en-US" b="1" dirty="0"/>
              <a:t>Cancer:</a:t>
            </a:r>
            <a:r>
              <a:rPr lang="en-US" dirty="0"/>
              <a:t> Sharp rise after 2015, peaking around 42 cases.</a:t>
            </a:r>
          </a:p>
          <a:p>
            <a:pPr>
              <a:buFont typeface="Arial" panose="020B0604020202020204" pitchFamily="34" charset="0"/>
              <a:buChar char="•"/>
            </a:pPr>
            <a:r>
              <a:rPr lang="en-US" b="1" dirty="0"/>
              <a:t>Asthma:</a:t>
            </a:r>
            <a:r>
              <a:rPr lang="en-US" dirty="0"/>
              <a:t> Relatively stable, fluctuating around 33–35 cases.</a:t>
            </a:r>
          </a:p>
          <a:p>
            <a:pPr>
              <a:buFont typeface="Arial" panose="020B0604020202020204" pitchFamily="34" charset="0"/>
              <a:buChar char="•"/>
            </a:pPr>
            <a:r>
              <a:rPr lang="en-US" b="1" dirty="0"/>
              <a:t>Cardiovascular Disease:</a:t>
            </a:r>
            <a:r>
              <a:rPr lang="en-US" dirty="0"/>
              <a:t> Consistent trend with minor variations (36–38 cases).</a:t>
            </a:r>
          </a:p>
          <a:p>
            <a:pPr>
              <a:buFont typeface="Arial" panose="020B0604020202020204" pitchFamily="34" charset="0"/>
              <a:buChar char="•"/>
            </a:pPr>
            <a:r>
              <a:rPr lang="en-US" b="1" dirty="0"/>
              <a:t>Diabetes:</a:t>
            </a:r>
            <a:r>
              <a:rPr lang="en-US" dirty="0"/>
              <a:t> Initial fluctuation, followed by a gradual increase.</a:t>
            </a:r>
          </a:p>
          <a:p>
            <a:pPr>
              <a:buFont typeface="Arial" panose="020B0604020202020204" pitchFamily="34" charset="0"/>
              <a:buChar char="•"/>
            </a:pPr>
            <a:r>
              <a:rPr lang="en-US" b="1" dirty="0"/>
              <a:t>Arthritis:</a:t>
            </a:r>
            <a:r>
              <a:rPr lang="en-US" dirty="0"/>
              <a:t> Stable with slight fluctuations near 35 cases.</a:t>
            </a:r>
          </a:p>
          <a:p>
            <a:endParaRPr lang="en-US" dirty="0"/>
          </a:p>
          <a:p>
            <a:r>
              <a:rPr lang="en-US" b="1" dirty="0"/>
              <a:t>Key Point:</a:t>
            </a:r>
            <a:br>
              <a:rPr lang="en-US" dirty="0"/>
            </a:br>
            <a:r>
              <a:rPr lang="en-US" dirty="0"/>
              <a:t>Cancer shows the most notable increase, while other diseases maintain consistent trends.</a:t>
            </a:r>
          </a:p>
          <a:p>
            <a:endParaRPr lang="en-US" dirty="0"/>
          </a:p>
        </p:txBody>
      </p:sp>
      <p:sp>
        <p:nvSpPr>
          <p:cNvPr id="3" name="Slide Number Placeholder 2">
            <a:extLst>
              <a:ext uri="{FF2B5EF4-FFF2-40B4-BE49-F238E27FC236}">
                <a16:creationId xmlns:a16="http://schemas.microsoft.com/office/drawing/2014/main" id="{303A42D6-078D-20A5-D38E-D97FB3FA8C91}"/>
              </a:ext>
            </a:extLst>
          </p:cNvPr>
          <p:cNvSpPr>
            <a:spLocks noGrp="1"/>
          </p:cNvSpPr>
          <p:nvPr>
            <p:ph type="sldNum" sz="quarter" idx="7"/>
          </p:nvPr>
        </p:nvSpPr>
        <p:spPr/>
        <p:txBody>
          <a:bodyPr/>
          <a:lstStyle/>
          <a:p>
            <a:pPr marL="12700">
              <a:lnSpc>
                <a:spcPts val="1100"/>
              </a:lnSpc>
            </a:pPr>
            <a:fld id="{81D60167-4931-47E6-BA6A-407CBD079E47}" type="slidenum">
              <a:rPr lang="en-US" spc="-25" smtClean="0"/>
              <a:t>8</a:t>
            </a:fld>
            <a:endParaRPr lang="en-US"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E03D-002B-1D65-785B-74D9749F035E}"/>
              </a:ext>
            </a:extLst>
          </p:cNvPr>
          <p:cNvSpPr>
            <a:spLocks noGrp="1"/>
          </p:cNvSpPr>
          <p:nvPr>
            <p:ph type="title"/>
          </p:nvPr>
        </p:nvSpPr>
        <p:spPr>
          <a:xfrm>
            <a:off x="1176324" y="835533"/>
            <a:ext cx="9768662" cy="878585"/>
          </a:xfrm>
        </p:spPr>
        <p:txBody>
          <a:bodyPr wrap="square">
            <a:normAutofit/>
          </a:bodyPr>
          <a:lstStyle/>
          <a:p>
            <a:r>
              <a:rPr lang="en-US" b="1" dirty="0"/>
              <a:t>Top 10 Locations by Chronic Disease Cases</a:t>
            </a:r>
            <a:endParaRPr lang="en-US" dirty="0"/>
          </a:p>
        </p:txBody>
      </p:sp>
      <p:sp>
        <p:nvSpPr>
          <p:cNvPr id="10" name="Content Placeholder 2">
            <a:extLst>
              <a:ext uri="{FF2B5EF4-FFF2-40B4-BE49-F238E27FC236}">
                <a16:creationId xmlns:a16="http://schemas.microsoft.com/office/drawing/2014/main" id="{5302D539-208E-5EF3-1076-774C390E3120}"/>
              </a:ext>
            </a:extLst>
          </p:cNvPr>
          <p:cNvSpPr>
            <a:spLocks noGrp="1"/>
          </p:cNvSpPr>
          <p:nvPr>
            <p:ph sz="half" idx="2"/>
          </p:nvPr>
        </p:nvSpPr>
        <p:spPr>
          <a:xfrm>
            <a:off x="792480" y="1905000"/>
            <a:ext cx="5303520" cy="2769989"/>
          </a:xfrm>
        </p:spPr>
        <p:txBody>
          <a:bodyPr/>
          <a:lstStyle/>
          <a:p>
            <a:endParaRPr lang="en-US" dirty="0"/>
          </a:p>
          <a:p>
            <a:endParaRPr lang="en-US" dirty="0"/>
          </a:p>
          <a:p>
            <a:endParaRPr lang="en-US" dirty="0"/>
          </a:p>
          <a:p>
            <a:pPr marL="285750" indent="-285750">
              <a:buFont typeface="Arial" panose="020B0604020202020204" pitchFamily="34" charset="0"/>
              <a:buChar char="•"/>
            </a:pPr>
            <a:r>
              <a:rPr lang="en-US" sz="1800" dirty="0">
                <a:latin typeface="Cambay"/>
              </a:rPr>
              <a:t>Bar plot helps to identify the Locations with most chronic Diseases.</a:t>
            </a:r>
          </a:p>
          <a:p>
            <a:endParaRPr lang="en-US" sz="1800" dirty="0">
              <a:latin typeface="Cambay"/>
            </a:endParaRPr>
          </a:p>
          <a:p>
            <a:pPr marL="285750" indent="-285750">
              <a:buFont typeface="Arial" panose="020B0604020202020204" pitchFamily="34" charset="0"/>
              <a:buChar char="•"/>
            </a:pPr>
            <a:r>
              <a:rPr lang="en-US" sz="1800" dirty="0">
                <a:latin typeface="Cambay"/>
              </a:rPr>
              <a:t>We can observe that Wyoming state has high number of overall Chronic Disease Cases followed by Vermont and New Hampshire.</a:t>
            </a:r>
          </a:p>
          <a:p>
            <a:endParaRPr lang="en-US" dirty="0"/>
          </a:p>
        </p:txBody>
      </p:sp>
      <p:pic>
        <p:nvPicPr>
          <p:cNvPr id="5" name="Picture 4">
            <a:extLst>
              <a:ext uri="{FF2B5EF4-FFF2-40B4-BE49-F238E27FC236}">
                <a16:creationId xmlns:a16="http://schemas.microsoft.com/office/drawing/2014/main" id="{B683B36D-260A-4A30-15CA-5F20A475013F}"/>
              </a:ext>
            </a:extLst>
          </p:cNvPr>
          <p:cNvPicPr>
            <a:picLocks noChangeAspect="1"/>
          </p:cNvPicPr>
          <p:nvPr/>
        </p:nvPicPr>
        <p:blipFill>
          <a:blip r:embed="rId2"/>
          <a:stretch>
            <a:fillRect/>
          </a:stretch>
        </p:blipFill>
        <p:spPr>
          <a:xfrm>
            <a:off x="6278882" y="2286000"/>
            <a:ext cx="5303520" cy="3352800"/>
          </a:xfrm>
          <a:prstGeom prst="rect">
            <a:avLst/>
          </a:prstGeom>
          <a:noFill/>
        </p:spPr>
      </p:pic>
      <p:sp>
        <p:nvSpPr>
          <p:cNvPr id="4" name="Slide Number Placeholder 3">
            <a:extLst>
              <a:ext uri="{FF2B5EF4-FFF2-40B4-BE49-F238E27FC236}">
                <a16:creationId xmlns:a16="http://schemas.microsoft.com/office/drawing/2014/main" id="{F9B67DAF-A5D9-273E-D771-F24D5AA9AD83}"/>
              </a:ext>
            </a:extLst>
          </p:cNvPr>
          <p:cNvSpPr>
            <a:spLocks noGrp="1"/>
          </p:cNvSpPr>
          <p:nvPr>
            <p:ph type="sldNum" sz="quarter" idx="7"/>
          </p:nvPr>
        </p:nvSpPr>
        <p:spPr>
          <a:xfrm>
            <a:off x="10972545" y="6575247"/>
            <a:ext cx="200659" cy="160020"/>
          </a:xfrm>
        </p:spPr>
        <p:txBody>
          <a:bodyPr wrap="square">
            <a:normAutofit/>
          </a:bodyPr>
          <a:lstStyle/>
          <a:p>
            <a:pPr marL="12700">
              <a:spcAft>
                <a:spcPts val="600"/>
              </a:spcAft>
            </a:pPr>
            <a:fld id="{81D60167-4931-47E6-BA6A-407CBD079E47}" type="slidenum">
              <a:rPr lang="en-US" spc="-25" smtClean="0"/>
              <a:pPr marL="12700">
                <a:spcAft>
                  <a:spcPts val="600"/>
                </a:spcAft>
              </a:pPr>
              <a:t>9</a:t>
            </a:fld>
            <a:endParaRPr lang="en-US" spc="-25"/>
          </a:p>
        </p:txBody>
      </p:sp>
    </p:spTree>
    <p:extLst>
      <p:ext uri="{BB962C8B-B14F-4D97-AF65-F5344CB8AC3E}">
        <p14:creationId xmlns:p14="http://schemas.microsoft.com/office/powerpoint/2010/main" val="185714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476</TotalTime>
  <Words>1746</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Calibri</vt:lpstr>
      <vt:lpstr>Calibri Light</vt:lpstr>
      <vt:lpstr>Cambay</vt:lpstr>
      <vt:lpstr>Times New Roman</vt:lpstr>
      <vt:lpstr>Office Theme</vt:lpstr>
      <vt:lpstr>Prediction of Chronic Diseases: Methods, Findings and Recommendations</vt:lpstr>
      <vt:lpstr>Agenda</vt:lpstr>
      <vt:lpstr>Executive Summary</vt:lpstr>
      <vt:lpstr>Project Plan Recap</vt:lpstr>
      <vt:lpstr>Data</vt:lpstr>
      <vt:lpstr>Data</vt:lpstr>
      <vt:lpstr>Exploratory Data Analysis(EDA)</vt:lpstr>
      <vt:lpstr>Trends of Filtered Chronic Diseases Over Time</vt:lpstr>
      <vt:lpstr>Top 10 Locations by Chronic Disease Cases</vt:lpstr>
      <vt:lpstr>Prevalence Of Chronic Diseases by Different Categories </vt:lpstr>
      <vt:lpstr>Service Ratings vs. Satisfaction (Box Plots)</vt:lpstr>
      <vt:lpstr>Methods</vt:lpstr>
      <vt:lpstr>What Are We Predicting? </vt:lpstr>
      <vt:lpstr>Model Type &amp; Why We Chose It</vt:lpstr>
      <vt:lpstr>How the Model Works </vt:lpstr>
      <vt:lpstr>Predicted vs. Actual Values (Random Forest Regressor)</vt:lpstr>
      <vt:lpstr>Observations</vt:lpstr>
      <vt:lpstr>Model Findings</vt:lpstr>
      <vt:lpstr>PowerPoint Presentation</vt:lpstr>
      <vt:lpstr>PowerPoint Presentation</vt:lpstr>
      <vt:lpstr>PowerPoint Presentation</vt:lpstr>
      <vt:lpstr>Business Recommendations</vt:lpstr>
      <vt:lpstr>Key Business Findings &amp; Actionable Recommendations</vt:lpstr>
      <vt:lpstr>Technical Next Steps for Model Improvement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Deekshitha Duddola</dc:creator>
  <cp:lastModifiedBy>srimanju gajula</cp:lastModifiedBy>
  <cp:revision>3</cp:revision>
  <dcterms:created xsi:type="dcterms:W3CDTF">2025-03-31T23:54:53Z</dcterms:created>
  <dcterms:modified xsi:type="dcterms:W3CDTF">2025-04-01T21:20:04Z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2025-03-25T00:00:00Z</vt:filetime>
  </property>
  <property fmtid="{D5CDD505-2E9C-101B-9397-08002B2CF9AE}" pid="3" name="Creator">
    <vt:lpwstr>Microsoft® PowerPoint® 2021</vt:lpwstr>
  </property>
  <property fmtid="{D5CDD505-2E9C-101B-9397-08002B2CF9AE}" pid="4" name="LastSaved">
    <vt:filetime>2025-03-31T00:00:00Z</vt:filetime>
  </property>
  <property fmtid="{D5CDD505-2E9C-101B-9397-08002B2CF9AE}" pid="5" name="Producer">
    <vt:lpwstr>3-Heights(TM) PDF Security Shell 4.8.25.2 (http://www.pdf-tools.com)</vt:lpwstr>
  </property>
</Properties>
</file>