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693400" cy="10699750"/>
  <p:notesSz cx="106934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98514" y="9262059"/>
            <a:ext cx="4991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804" y="3064891"/>
            <a:ext cx="5948045" cy="385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  <a:p>
            <a:pPr marL="573405">
              <a:lnSpc>
                <a:spcPct val="100000"/>
              </a:lnSpc>
              <a:spcBef>
                <a:spcPts val="40"/>
              </a:spcBef>
            </a:pPr>
            <a:r>
              <a:rPr dirty="0" sz="1400" spc="-5" b="1">
                <a:latin typeface="Calibri"/>
                <a:cs typeface="Calibri"/>
              </a:rPr>
              <a:t>Describing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the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problem</a:t>
            </a:r>
            <a:r>
              <a:rPr dirty="0" sz="1400" spc="-2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and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ER model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with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necessary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assumptions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006EC0"/>
                </a:solidFill>
                <a:latin typeface="Times New Roman"/>
                <a:cs typeface="Times New Roman"/>
              </a:rPr>
              <a:t>PROBLEM</a:t>
            </a:r>
            <a:r>
              <a:rPr dirty="0" sz="1600" spc="-2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006EC0"/>
                </a:solidFill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25400" marR="17780">
              <a:lnSpc>
                <a:spcPct val="95900"/>
              </a:lnSpc>
            </a:pP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following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Entity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Relationship(ER)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model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pictorially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represents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working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JoSAA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(Joint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Seat Allocation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Authority)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database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which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allots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seats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students </a:t>
            </a:r>
            <a:r>
              <a:rPr dirty="0" sz="1400">
                <a:latin typeface="Times New Roman"/>
                <a:cs typeface="Times New Roman"/>
              </a:rPr>
              <a:t> to </a:t>
            </a:r>
            <a:r>
              <a:rPr dirty="0" sz="1400" spc="-5">
                <a:latin typeface="Times New Roman"/>
                <a:cs typeface="Times New Roman"/>
              </a:rPr>
              <a:t>premier institutes all over the </a:t>
            </a:r>
            <a:r>
              <a:rPr dirty="0" sz="1400" spc="-10">
                <a:latin typeface="Times New Roman"/>
                <a:cs typeface="Times New Roman"/>
              </a:rPr>
              <a:t>country. </a:t>
            </a:r>
            <a:r>
              <a:rPr dirty="0" sz="1400">
                <a:latin typeface="Times New Roman"/>
                <a:cs typeface="Times New Roman"/>
              </a:rPr>
              <a:t>JosAA is set up by the MHRD to </a:t>
            </a:r>
            <a:r>
              <a:rPr dirty="0" sz="1400" spc="-5">
                <a:latin typeface="Times New Roman"/>
                <a:cs typeface="Times New Roman"/>
              </a:rPr>
              <a:t>allot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seats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100 institutes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India based on the RANK obtained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JEE </a:t>
            </a:r>
            <a:r>
              <a:rPr dirty="0" sz="1400">
                <a:latin typeface="Times New Roman"/>
                <a:cs typeface="Times New Roman"/>
              </a:rPr>
              <a:t>Mains ,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CATEGORY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PREFERENCES. </a:t>
            </a:r>
            <a:r>
              <a:rPr dirty="0" sz="1400">
                <a:latin typeface="Times New Roman"/>
                <a:cs typeface="Times New Roman"/>
              </a:rPr>
              <a:t>Several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rounds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allotment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take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place </a:t>
            </a:r>
            <a:r>
              <a:rPr dirty="0" sz="1400" spc="-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 ensure </a:t>
            </a:r>
            <a:r>
              <a:rPr dirty="0" sz="1400" spc="-5">
                <a:latin typeface="Times New Roman"/>
                <a:cs typeface="Times New Roman"/>
              </a:rPr>
              <a:t>that there aren't any vacancies. This database simulates the allotment results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such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round</a:t>
            </a:r>
            <a:r>
              <a:rPr dirty="0" sz="1400" spc="-5">
                <a:latin typeface="Times New Roman"/>
                <a:cs typeface="Times New Roman"/>
              </a:rPr>
              <a:t> in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>
                <a:latin typeface="Times New Roman"/>
                <a:cs typeface="Times New Roman"/>
              </a:rPr>
              <a:t> procedure.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600" spc="-10" b="1">
                <a:solidFill>
                  <a:srgbClr val="006EC0"/>
                </a:solidFill>
                <a:latin typeface="Times New Roman"/>
                <a:cs typeface="Times New Roman"/>
              </a:rPr>
              <a:t>GROUP</a:t>
            </a:r>
            <a:r>
              <a:rPr dirty="0" sz="1600" spc="-40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006EC0"/>
                </a:solidFill>
                <a:latin typeface="Times New Roman"/>
                <a:cs typeface="Times New Roman"/>
              </a:rPr>
              <a:t>MEMBERS: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927100" indent="-230504">
              <a:lnSpc>
                <a:spcPct val="100000"/>
              </a:lnSpc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600" spc="-5">
                <a:latin typeface="Times New Roman"/>
                <a:cs typeface="Times New Roman"/>
              </a:rPr>
              <a:t>MVS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Srimanth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(Btech,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3</a:t>
            </a:r>
            <a:r>
              <a:rPr dirty="0" baseline="29100" sz="1575">
                <a:latin typeface="Times New Roman"/>
                <a:cs typeface="Times New Roman"/>
              </a:rPr>
              <a:t>rd</a:t>
            </a:r>
            <a:r>
              <a:rPr dirty="0" baseline="29100" sz="1575" spc="17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year)</a:t>
            </a:r>
            <a:endParaRPr sz="1600">
              <a:latin typeface="Times New Roman"/>
              <a:cs typeface="Times New Roman"/>
            </a:endParaRPr>
          </a:p>
          <a:p>
            <a:pPr marL="927100" indent="-229235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927100" algn="l"/>
                <a:tab pos="927735" algn="l"/>
              </a:tabLst>
            </a:pPr>
            <a:r>
              <a:rPr dirty="0" sz="1600" spc="-5">
                <a:latin typeface="Times New Roman"/>
                <a:cs typeface="Times New Roman"/>
              </a:rPr>
              <a:t>Souradeep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Sarkar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(Msc,Mathematics-2</a:t>
            </a:r>
            <a:r>
              <a:rPr dirty="0" baseline="29100" sz="1575" spc="-7">
                <a:latin typeface="Times New Roman"/>
                <a:cs typeface="Times New Roman"/>
              </a:rPr>
              <a:t>nd</a:t>
            </a:r>
            <a:r>
              <a:rPr dirty="0" baseline="29100" sz="1575" spc="217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Year)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4473" y="8618981"/>
            <a:ext cx="3507104" cy="108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56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6EC0"/>
                </a:solidFill>
                <a:latin typeface="Times New Roman"/>
                <a:cs typeface="Times New Roman"/>
              </a:rPr>
              <a:t>Course</a:t>
            </a:r>
            <a:r>
              <a:rPr dirty="0" sz="1800" spc="-25" b="1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6EC0"/>
                </a:solidFill>
                <a:latin typeface="Times New Roman"/>
                <a:cs typeface="Times New Roman"/>
              </a:rPr>
              <a:t>Instructor: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 indent="743585">
              <a:lnSpc>
                <a:spcPts val="2070"/>
              </a:lnSpc>
            </a:pPr>
            <a:r>
              <a:rPr dirty="0" sz="1800" spc="-5">
                <a:latin typeface="Times New Roman"/>
                <a:cs typeface="Times New Roman"/>
              </a:rPr>
              <a:t>Dr.</a:t>
            </a:r>
            <a:r>
              <a:rPr dirty="0" sz="1800">
                <a:latin typeface="Times New Roman"/>
                <a:cs typeface="Times New Roman"/>
              </a:rPr>
              <a:t> T</a:t>
            </a:r>
            <a:r>
              <a:rPr dirty="0" sz="1800" spc="-5">
                <a:latin typeface="Times New Roman"/>
                <a:cs typeface="Times New Roman"/>
              </a:rPr>
              <a:t> Ramakrishnudu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Assistant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Professor .CSE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Department.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1364" y="596899"/>
            <a:ext cx="5403215" cy="1649730"/>
            <a:chOff x="1011364" y="596899"/>
            <a:chExt cx="5403215" cy="1649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2010" y="626109"/>
              <a:ext cx="3251200" cy="387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5975" y="596899"/>
              <a:ext cx="3248025" cy="3879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5015" y="947419"/>
              <a:ext cx="3403600" cy="1892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02155" y="925829"/>
              <a:ext cx="3394075" cy="179070"/>
            </a:xfrm>
            <a:custGeom>
              <a:avLst/>
              <a:gdLst/>
              <a:ahLst/>
              <a:cxnLst/>
              <a:rect l="l" t="t" r="r" b="b"/>
              <a:pathLst>
                <a:path w="3394075" h="179069">
                  <a:moveTo>
                    <a:pt x="1722120" y="0"/>
                  </a:moveTo>
                  <a:lnTo>
                    <a:pt x="1518920" y="1270"/>
                  </a:lnTo>
                  <a:lnTo>
                    <a:pt x="1417320" y="3175"/>
                  </a:lnTo>
                  <a:lnTo>
                    <a:pt x="1315720" y="6350"/>
                  </a:lnTo>
                  <a:lnTo>
                    <a:pt x="1214120" y="10159"/>
                  </a:lnTo>
                  <a:lnTo>
                    <a:pt x="1112520" y="14604"/>
                  </a:lnTo>
                  <a:lnTo>
                    <a:pt x="1010919" y="20320"/>
                  </a:lnTo>
                  <a:lnTo>
                    <a:pt x="909955" y="26670"/>
                  </a:lnTo>
                  <a:lnTo>
                    <a:pt x="808355" y="33654"/>
                  </a:lnTo>
                  <a:lnTo>
                    <a:pt x="707389" y="41909"/>
                  </a:lnTo>
                  <a:lnTo>
                    <a:pt x="605789" y="50800"/>
                  </a:lnTo>
                  <a:lnTo>
                    <a:pt x="504825" y="60325"/>
                  </a:lnTo>
                  <a:lnTo>
                    <a:pt x="404494" y="71120"/>
                  </a:lnTo>
                  <a:lnTo>
                    <a:pt x="303530" y="82550"/>
                  </a:lnTo>
                  <a:lnTo>
                    <a:pt x="203200" y="95250"/>
                  </a:lnTo>
                  <a:lnTo>
                    <a:pt x="102869" y="108584"/>
                  </a:lnTo>
                  <a:lnTo>
                    <a:pt x="2539" y="122554"/>
                  </a:lnTo>
                  <a:lnTo>
                    <a:pt x="0" y="179070"/>
                  </a:lnTo>
                  <a:lnTo>
                    <a:pt x="50164" y="170814"/>
                  </a:lnTo>
                  <a:lnTo>
                    <a:pt x="149859" y="155575"/>
                  </a:lnTo>
                  <a:lnTo>
                    <a:pt x="250825" y="140970"/>
                  </a:lnTo>
                  <a:lnTo>
                    <a:pt x="351155" y="127634"/>
                  </a:lnTo>
                  <a:lnTo>
                    <a:pt x="452119" y="114934"/>
                  </a:lnTo>
                  <a:lnTo>
                    <a:pt x="553084" y="103504"/>
                  </a:lnTo>
                  <a:lnTo>
                    <a:pt x="654050" y="92709"/>
                  </a:lnTo>
                  <a:lnTo>
                    <a:pt x="755650" y="83184"/>
                  </a:lnTo>
                  <a:lnTo>
                    <a:pt x="857250" y="74929"/>
                  </a:lnTo>
                  <a:lnTo>
                    <a:pt x="958850" y="67309"/>
                  </a:lnTo>
                  <a:lnTo>
                    <a:pt x="1060450" y="60325"/>
                  </a:lnTo>
                  <a:lnTo>
                    <a:pt x="1162050" y="54609"/>
                  </a:lnTo>
                  <a:lnTo>
                    <a:pt x="1263649" y="50164"/>
                  </a:lnTo>
                  <a:lnTo>
                    <a:pt x="1365884" y="46354"/>
                  </a:lnTo>
                  <a:lnTo>
                    <a:pt x="1467484" y="43814"/>
                  </a:lnTo>
                  <a:lnTo>
                    <a:pt x="1569720" y="41909"/>
                  </a:lnTo>
                  <a:lnTo>
                    <a:pt x="1671320" y="41275"/>
                  </a:lnTo>
                  <a:lnTo>
                    <a:pt x="1773555" y="41275"/>
                  </a:lnTo>
                  <a:lnTo>
                    <a:pt x="1875155" y="42545"/>
                  </a:lnTo>
                  <a:lnTo>
                    <a:pt x="1977390" y="44450"/>
                  </a:lnTo>
                  <a:lnTo>
                    <a:pt x="2078990" y="47625"/>
                  </a:lnTo>
                  <a:lnTo>
                    <a:pt x="2181224" y="52070"/>
                  </a:lnTo>
                  <a:lnTo>
                    <a:pt x="2282824" y="57150"/>
                  </a:lnTo>
                  <a:lnTo>
                    <a:pt x="2384424" y="63500"/>
                  </a:lnTo>
                  <a:lnTo>
                    <a:pt x="2486024" y="70484"/>
                  </a:lnTo>
                  <a:lnTo>
                    <a:pt x="2587624" y="78739"/>
                  </a:lnTo>
                  <a:lnTo>
                    <a:pt x="2688590" y="87629"/>
                  </a:lnTo>
                  <a:lnTo>
                    <a:pt x="2790190" y="97789"/>
                  </a:lnTo>
                  <a:lnTo>
                    <a:pt x="2891155" y="108584"/>
                  </a:lnTo>
                  <a:lnTo>
                    <a:pt x="2992120" y="120650"/>
                  </a:lnTo>
                  <a:lnTo>
                    <a:pt x="3093085" y="133984"/>
                  </a:lnTo>
                  <a:lnTo>
                    <a:pt x="3193415" y="147954"/>
                  </a:lnTo>
                  <a:lnTo>
                    <a:pt x="3293745" y="162559"/>
                  </a:lnTo>
                  <a:lnTo>
                    <a:pt x="3394075" y="179070"/>
                  </a:lnTo>
                  <a:lnTo>
                    <a:pt x="3391534" y="122554"/>
                  </a:lnTo>
                  <a:lnTo>
                    <a:pt x="3341370" y="114934"/>
                  </a:lnTo>
                  <a:lnTo>
                    <a:pt x="3241040" y="101600"/>
                  </a:lnTo>
                  <a:lnTo>
                    <a:pt x="3140710" y="88900"/>
                  </a:lnTo>
                  <a:lnTo>
                    <a:pt x="3039745" y="76834"/>
                  </a:lnTo>
                  <a:lnTo>
                    <a:pt x="2939415" y="65404"/>
                  </a:lnTo>
                  <a:lnTo>
                    <a:pt x="2838449" y="55245"/>
                  </a:lnTo>
                  <a:lnTo>
                    <a:pt x="2737485" y="45720"/>
                  </a:lnTo>
                  <a:lnTo>
                    <a:pt x="2635885" y="37464"/>
                  </a:lnTo>
                  <a:lnTo>
                    <a:pt x="2534920" y="29845"/>
                  </a:lnTo>
                  <a:lnTo>
                    <a:pt x="2433320" y="22859"/>
                  </a:lnTo>
                  <a:lnTo>
                    <a:pt x="2332355" y="17145"/>
                  </a:lnTo>
                  <a:lnTo>
                    <a:pt x="2230755" y="12064"/>
                  </a:lnTo>
                  <a:lnTo>
                    <a:pt x="2027555" y="4445"/>
                  </a:lnTo>
                  <a:lnTo>
                    <a:pt x="1823720" y="634"/>
                  </a:lnTo>
                  <a:lnTo>
                    <a:pt x="17221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02155" y="925829"/>
              <a:ext cx="3394075" cy="179070"/>
            </a:xfrm>
            <a:custGeom>
              <a:avLst/>
              <a:gdLst/>
              <a:ahLst/>
              <a:cxnLst/>
              <a:rect l="l" t="t" r="r" b="b"/>
              <a:pathLst>
                <a:path w="3394075" h="179069">
                  <a:moveTo>
                    <a:pt x="2539" y="122554"/>
                  </a:moveTo>
                  <a:lnTo>
                    <a:pt x="52705" y="115570"/>
                  </a:lnTo>
                  <a:lnTo>
                    <a:pt x="102869" y="108584"/>
                  </a:lnTo>
                  <a:lnTo>
                    <a:pt x="153034" y="101600"/>
                  </a:lnTo>
                  <a:lnTo>
                    <a:pt x="203200" y="95250"/>
                  </a:lnTo>
                  <a:lnTo>
                    <a:pt x="253364" y="88900"/>
                  </a:lnTo>
                  <a:lnTo>
                    <a:pt x="303530" y="82550"/>
                  </a:lnTo>
                  <a:lnTo>
                    <a:pt x="353694" y="76834"/>
                  </a:lnTo>
                  <a:lnTo>
                    <a:pt x="404494" y="71120"/>
                  </a:lnTo>
                  <a:lnTo>
                    <a:pt x="454659" y="65404"/>
                  </a:lnTo>
                  <a:lnTo>
                    <a:pt x="504825" y="60325"/>
                  </a:lnTo>
                  <a:lnTo>
                    <a:pt x="555625" y="55245"/>
                  </a:lnTo>
                  <a:lnTo>
                    <a:pt x="605789" y="50800"/>
                  </a:lnTo>
                  <a:lnTo>
                    <a:pt x="656589" y="46354"/>
                  </a:lnTo>
                  <a:lnTo>
                    <a:pt x="707389" y="41909"/>
                  </a:lnTo>
                  <a:lnTo>
                    <a:pt x="757555" y="37464"/>
                  </a:lnTo>
                  <a:lnTo>
                    <a:pt x="808355" y="33654"/>
                  </a:lnTo>
                  <a:lnTo>
                    <a:pt x="859155" y="29845"/>
                  </a:lnTo>
                  <a:lnTo>
                    <a:pt x="909955" y="26670"/>
                  </a:lnTo>
                  <a:lnTo>
                    <a:pt x="960119" y="22859"/>
                  </a:lnTo>
                  <a:lnTo>
                    <a:pt x="1010919" y="20320"/>
                  </a:lnTo>
                  <a:lnTo>
                    <a:pt x="1061720" y="17145"/>
                  </a:lnTo>
                  <a:lnTo>
                    <a:pt x="1112520" y="14604"/>
                  </a:lnTo>
                  <a:lnTo>
                    <a:pt x="1163320" y="12064"/>
                  </a:lnTo>
                  <a:lnTo>
                    <a:pt x="1214120" y="10159"/>
                  </a:lnTo>
                  <a:lnTo>
                    <a:pt x="1264920" y="8254"/>
                  </a:lnTo>
                  <a:lnTo>
                    <a:pt x="1315720" y="6350"/>
                  </a:lnTo>
                  <a:lnTo>
                    <a:pt x="1366520" y="5079"/>
                  </a:lnTo>
                  <a:lnTo>
                    <a:pt x="1417320" y="3175"/>
                  </a:lnTo>
                  <a:lnTo>
                    <a:pt x="1468120" y="2539"/>
                  </a:lnTo>
                  <a:lnTo>
                    <a:pt x="1518920" y="1270"/>
                  </a:lnTo>
                  <a:lnTo>
                    <a:pt x="1569720" y="634"/>
                  </a:lnTo>
                  <a:lnTo>
                    <a:pt x="1620520" y="634"/>
                  </a:lnTo>
                  <a:lnTo>
                    <a:pt x="1671320" y="0"/>
                  </a:lnTo>
                  <a:lnTo>
                    <a:pt x="1722120" y="0"/>
                  </a:lnTo>
                  <a:lnTo>
                    <a:pt x="1772920" y="634"/>
                  </a:lnTo>
                  <a:lnTo>
                    <a:pt x="1823720" y="634"/>
                  </a:lnTo>
                  <a:lnTo>
                    <a:pt x="1875155" y="1270"/>
                  </a:lnTo>
                  <a:lnTo>
                    <a:pt x="1925955" y="2539"/>
                  </a:lnTo>
                  <a:lnTo>
                    <a:pt x="1976755" y="3175"/>
                  </a:lnTo>
                  <a:lnTo>
                    <a:pt x="2027555" y="4445"/>
                  </a:lnTo>
                  <a:lnTo>
                    <a:pt x="2078355" y="6350"/>
                  </a:lnTo>
                  <a:lnTo>
                    <a:pt x="2129155" y="8254"/>
                  </a:lnTo>
                  <a:lnTo>
                    <a:pt x="2179955" y="10159"/>
                  </a:lnTo>
                  <a:lnTo>
                    <a:pt x="2230755" y="12064"/>
                  </a:lnTo>
                  <a:lnTo>
                    <a:pt x="2281555" y="14604"/>
                  </a:lnTo>
                  <a:lnTo>
                    <a:pt x="2332355" y="17145"/>
                  </a:lnTo>
                  <a:lnTo>
                    <a:pt x="2382520" y="19684"/>
                  </a:lnTo>
                  <a:lnTo>
                    <a:pt x="2433320" y="22859"/>
                  </a:lnTo>
                  <a:lnTo>
                    <a:pt x="2484120" y="26034"/>
                  </a:lnTo>
                  <a:lnTo>
                    <a:pt x="2534920" y="29845"/>
                  </a:lnTo>
                  <a:lnTo>
                    <a:pt x="2585720" y="33654"/>
                  </a:lnTo>
                  <a:lnTo>
                    <a:pt x="2635885" y="37464"/>
                  </a:lnTo>
                  <a:lnTo>
                    <a:pt x="2686685" y="41275"/>
                  </a:lnTo>
                  <a:lnTo>
                    <a:pt x="2737485" y="45720"/>
                  </a:lnTo>
                  <a:lnTo>
                    <a:pt x="2787649" y="50164"/>
                  </a:lnTo>
                  <a:lnTo>
                    <a:pt x="2838449" y="55245"/>
                  </a:lnTo>
                  <a:lnTo>
                    <a:pt x="2888615" y="60325"/>
                  </a:lnTo>
                  <a:lnTo>
                    <a:pt x="2939415" y="65404"/>
                  </a:lnTo>
                  <a:lnTo>
                    <a:pt x="2989580" y="71120"/>
                  </a:lnTo>
                  <a:lnTo>
                    <a:pt x="3039745" y="76834"/>
                  </a:lnTo>
                  <a:lnTo>
                    <a:pt x="3090545" y="82550"/>
                  </a:lnTo>
                  <a:lnTo>
                    <a:pt x="3140710" y="88900"/>
                  </a:lnTo>
                  <a:lnTo>
                    <a:pt x="3190874" y="94614"/>
                  </a:lnTo>
                  <a:lnTo>
                    <a:pt x="3241040" y="101600"/>
                  </a:lnTo>
                  <a:lnTo>
                    <a:pt x="3291204" y="107950"/>
                  </a:lnTo>
                  <a:lnTo>
                    <a:pt x="3341370" y="114934"/>
                  </a:lnTo>
                  <a:lnTo>
                    <a:pt x="3391534" y="122554"/>
                  </a:lnTo>
                  <a:lnTo>
                    <a:pt x="3392804" y="150495"/>
                  </a:lnTo>
                  <a:lnTo>
                    <a:pt x="3393440" y="164464"/>
                  </a:lnTo>
                  <a:lnTo>
                    <a:pt x="3394075" y="179070"/>
                  </a:lnTo>
                  <a:lnTo>
                    <a:pt x="3343909" y="170814"/>
                  </a:lnTo>
                  <a:lnTo>
                    <a:pt x="3293745" y="162559"/>
                  </a:lnTo>
                  <a:lnTo>
                    <a:pt x="3243580" y="154939"/>
                  </a:lnTo>
                  <a:lnTo>
                    <a:pt x="3193415" y="147954"/>
                  </a:lnTo>
                  <a:lnTo>
                    <a:pt x="3143249" y="140970"/>
                  </a:lnTo>
                  <a:lnTo>
                    <a:pt x="3093085" y="133984"/>
                  </a:lnTo>
                  <a:lnTo>
                    <a:pt x="3042285" y="127000"/>
                  </a:lnTo>
                  <a:lnTo>
                    <a:pt x="2992120" y="120650"/>
                  </a:lnTo>
                  <a:lnTo>
                    <a:pt x="2941955" y="114934"/>
                  </a:lnTo>
                  <a:lnTo>
                    <a:pt x="2891155" y="108584"/>
                  </a:lnTo>
                  <a:lnTo>
                    <a:pt x="2840355" y="102870"/>
                  </a:lnTo>
                  <a:lnTo>
                    <a:pt x="2790190" y="97789"/>
                  </a:lnTo>
                  <a:lnTo>
                    <a:pt x="2739390" y="92709"/>
                  </a:lnTo>
                  <a:lnTo>
                    <a:pt x="2688590" y="87629"/>
                  </a:lnTo>
                  <a:lnTo>
                    <a:pt x="2638424" y="83184"/>
                  </a:lnTo>
                  <a:lnTo>
                    <a:pt x="2587624" y="78739"/>
                  </a:lnTo>
                  <a:lnTo>
                    <a:pt x="2536824" y="74295"/>
                  </a:lnTo>
                  <a:lnTo>
                    <a:pt x="2486024" y="70484"/>
                  </a:lnTo>
                  <a:lnTo>
                    <a:pt x="2435224" y="66675"/>
                  </a:lnTo>
                  <a:lnTo>
                    <a:pt x="2384424" y="63500"/>
                  </a:lnTo>
                  <a:lnTo>
                    <a:pt x="2333624" y="60325"/>
                  </a:lnTo>
                  <a:lnTo>
                    <a:pt x="2282824" y="57150"/>
                  </a:lnTo>
                  <a:lnTo>
                    <a:pt x="2232024" y="54609"/>
                  </a:lnTo>
                  <a:lnTo>
                    <a:pt x="2181224" y="52070"/>
                  </a:lnTo>
                  <a:lnTo>
                    <a:pt x="2129790" y="50164"/>
                  </a:lnTo>
                  <a:lnTo>
                    <a:pt x="2078990" y="47625"/>
                  </a:lnTo>
                  <a:lnTo>
                    <a:pt x="2028190" y="46354"/>
                  </a:lnTo>
                  <a:lnTo>
                    <a:pt x="1977390" y="44450"/>
                  </a:lnTo>
                  <a:lnTo>
                    <a:pt x="1925955" y="43814"/>
                  </a:lnTo>
                  <a:lnTo>
                    <a:pt x="1875155" y="42545"/>
                  </a:lnTo>
                  <a:lnTo>
                    <a:pt x="1824355" y="41909"/>
                  </a:lnTo>
                  <a:lnTo>
                    <a:pt x="1773555" y="41275"/>
                  </a:lnTo>
                  <a:lnTo>
                    <a:pt x="1722120" y="41275"/>
                  </a:lnTo>
                  <a:lnTo>
                    <a:pt x="1671320" y="41275"/>
                  </a:lnTo>
                  <a:lnTo>
                    <a:pt x="1620520" y="41275"/>
                  </a:lnTo>
                  <a:lnTo>
                    <a:pt x="1569720" y="41909"/>
                  </a:lnTo>
                  <a:lnTo>
                    <a:pt x="1518284" y="42545"/>
                  </a:lnTo>
                  <a:lnTo>
                    <a:pt x="1467484" y="43814"/>
                  </a:lnTo>
                  <a:lnTo>
                    <a:pt x="1416684" y="45084"/>
                  </a:lnTo>
                  <a:lnTo>
                    <a:pt x="1365884" y="46354"/>
                  </a:lnTo>
                  <a:lnTo>
                    <a:pt x="1314449" y="48259"/>
                  </a:lnTo>
                  <a:lnTo>
                    <a:pt x="1263649" y="50164"/>
                  </a:lnTo>
                  <a:lnTo>
                    <a:pt x="1212850" y="52070"/>
                  </a:lnTo>
                  <a:lnTo>
                    <a:pt x="1162050" y="54609"/>
                  </a:lnTo>
                  <a:lnTo>
                    <a:pt x="1111250" y="57150"/>
                  </a:lnTo>
                  <a:lnTo>
                    <a:pt x="1060450" y="60325"/>
                  </a:lnTo>
                  <a:lnTo>
                    <a:pt x="1009650" y="63500"/>
                  </a:lnTo>
                  <a:lnTo>
                    <a:pt x="958850" y="67309"/>
                  </a:lnTo>
                  <a:lnTo>
                    <a:pt x="908050" y="70484"/>
                  </a:lnTo>
                  <a:lnTo>
                    <a:pt x="857250" y="74929"/>
                  </a:lnTo>
                  <a:lnTo>
                    <a:pt x="806450" y="78739"/>
                  </a:lnTo>
                  <a:lnTo>
                    <a:pt x="755650" y="83184"/>
                  </a:lnTo>
                  <a:lnTo>
                    <a:pt x="704850" y="87629"/>
                  </a:lnTo>
                  <a:lnTo>
                    <a:pt x="654050" y="92709"/>
                  </a:lnTo>
                  <a:lnTo>
                    <a:pt x="603884" y="97789"/>
                  </a:lnTo>
                  <a:lnTo>
                    <a:pt x="553084" y="103504"/>
                  </a:lnTo>
                  <a:lnTo>
                    <a:pt x="502284" y="109220"/>
                  </a:lnTo>
                  <a:lnTo>
                    <a:pt x="452119" y="114934"/>
                  </a:lnTo>
                  <a:lnTo>
                    <a:pt x="401955" y="121284"/>
                  </a:lnTo>
                  <a:lnTo>
                    <a:pt x="351155" y="127634"/>
                  </a:lnTo>
                  <a:lnTo>
                    <a:pt x="300989" y="133984"/>
                  </a:lnTo>
                  <a:lnTo>
                    <a:pt x="250825" y="140970"/>
                  </a:lnTo>
                  <a:lnTo>
                    <a:pt x="200025" y="147954"/>
                  </a:lnTo>
                  <a:lnTo>
                    <a:pt x="149859" y="155575"/>
                  </a:lnTo>
                  <a:lnTo>
                    <a:pt x="99694" y="163195"/>
                  </a:lnTo>
                  <a:lnTo>
                    <a:pt x="50164" y="170814"/>
                  </a:lnTo>
                  <a:lnTo>
                    <a:pt x="0" y="179070"/>
                  </a:lnTo>
                  <a:lnTo>
                    <a:pt x="634" y="165100"/>
                  </a:lnTo>
                  <a:lnTo>
                    <a:pt x="1269" y="151129"/>
                  </a:lnTo>
                  <a:lnTo>
                    <a:pt x="1905" y="136525"/>
                  </a:lnTo>
                  <a:lnTo>
                    <a:pt x="2539" y="122554"/>
                  </a:lnTo>
                  <a:close/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885" y="1078229"/>
              <a:ext cx="5279390" cy="9677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120" y="1052829"/>
              <a:ext cx="5276214" cy="9645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5685" y="1471929"/>
              <a:ext cx="5378450" cy="7747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14730" y="1450339"/>
              <a:ext cx="5368290" cy="763905"/>
            </a:xfrm>
            <a:custGeom>
              <a:avLst/>
              <a:gdLst/>
              <a:ahLst/>
              <a:cxnLst/>
              <a:rect l="l" t="t" r="r" b="b"/>
              <a:pathLst>
                <a:path w="5368290" h="763905">
                  <a:moveTo>
                    <a:pt x="2708910" y="0"/>
                  </a:moveTo>
                  <a:lnTo>
                    <a:pt x="2660015" y="0"/>
                  </a:lnTo>
                  <a:lnTo>
                    <a:pt x="2561590" y="1270"/>
                  </a:lnTo>
                  <a:lnTo>
                    <a:pt x="2512695" y="2540"/>
                  </a:lnTo>
                  <a:lnTo>
                    <a:pt x="2414905" y="6350"/>
                  </a:lnTo>
                  <a:lnTo>
                    <a:pt x="2366010" y="8890"/>
                  </a:lnTo>
                  <a:lnTo>
                    <a:pt x="2268220" y="15240"/>
                  </a:lnTo>
                  <a:lnTo>
                    <a:pt x="2171065" y="22860"/>
                  </a:lnTo>
                  <a:lnTo>
                    <a:pt x="2122170" y="27304"/>
                  </a:lnTo>
                  <a:lnTo>
                    <a:pt x="2073275" y="32385"/>
                  </a:lnTo>
                  <a:lnTo>
                    <a:pt x="1976120" y="43815"/>
                  </a:lnTo>
                  <a:lnTo>
                    <a:pt x="1878964" y="56515"/>
                  </a:lnTo>
                  <a:lnTo>
                    <a:pt x="1830705" y="63500"/>
                  </a:lnTo>
                  <a:lnTo>
                    <a:pt x="1734184" y="78740"/>
                  </a:lnTo>
                  <a:lnTo>
                    <a:pt x="1685925" y="86995"/>
                  </a:lnTo>
                  <a:lnTo>
                    <a:pt x="1590039" y="104775"/>
                  </a:lnTo>
                  <a:lnTo>
                    <a:pt x="1542414" y="114300"/>
                  </a:lnTo>
                  <a:lnTo>
                    <a:pt x="1446530" y="134620"/>
                  </a:lnTo>
                  <a:lnTo>
                    <a:pt x="1398905" y="145415"/>
                  </a:lnTo>
                  <a:lnTo>
                    <a:pt x="1304289" y="168275"/>
                  </a:lnTo>
                  <a:lnTo>
                    <a:pt x="1210309" y="192404"/>
                  </a:lnTo>
                  <a:lnTo>
                    <a:pt x="1163320" y="205740"/>
                  </a:lnTo>
                  <a:lnTo>
                    <a:pt x="1116330" y="218440"/>
                  </a:lnTo>
                  <a:lnTo>
                    <a:pt x="1022984" y="246379"/>
                  </a:lnTo>
                  <a:lnTo>
                    <a:pt x="930275" y="275590"/>
                  </a:lnTo>
                  <a:lnTo>
                    <a:pt x="883919" y="290829"/>
                  </a:lnTo>
                  <a:lnTo>
                    <a:pt x="838200" y="306704"/>
                  </a:lnTo>
                  <a:lnTo>
                    <a:pt x="701039" y="356235"/>
                  </a:lnTo>
                  <a:lnTo>
                    <a:pt x="565785" y="409575"/>
                  </a:lnTo>
                  <a:lnTo>
                    <a:pt x="432434" y="466725"/>
                  </a:lnTo>
                  <a:lnTo>
                    <a:pt x="387984" y="486410"/>
                  </a:lnTo>
                  <a:lnTo>
                    <a:pt x="344169" y="506729"/>
                  </a:lnTo>
                  <a:lnTo>
                    <a:pt x="256539" y="548640"/>
                  </a:lnTo>
                  <a:lnTo>
                    <a:pt x="213359" y="570229"/>
                  </a:lnTo>
                  <a:lnTo>
                    <a:pt x="170179" y="592454"/>
                  </a:lnTo>
                  <a:lnTo>
                    <a:pt x="127634" y="614679"/>
                  </a:lnTo>
                  <a:lnTo>
                    <a:pt x="42544" y="660400"/>
                  </a:lnTo>
                  <a:lnTo>
                    <a:pt x="0" y="683895"/>
                  </a:lnTo>
                  <a:lnTo>
                    <a:pt x="0" y="763904"/>
                  </a:lnTo>
                  <a:lnTo>
                    <a:pt x="41275" y="739140"/>
                  </a:lnTo>
                  <a:lnTo>
                    <a:pt x="83184" y="715010"/>
                  </a:lnTo>
                  <a:lnTo>
                    <a:pt x="167004" y="668020"/>
                  </a:lnTo>
                  <a:lnTo>
                    <a:pt x="209550" y="645160"/>
                  </a:lnTo>
                  <a:lnTo>
                    <a:pt x="252094" y="622935"/>
                  </a:lnTo>
                  <a:lnTo>
                    <a:pt x="295275" y="600710"/>
                  </a:lnTo>
                  <a:lnTo>
                    <a:pt x="337819" y="579120"/>
                  </a:lnTo>
                  <a:lnTo>
                    <a:pt x="381634" y="558165"/>
                  </a:lnTo>
                  <a:lnTo>
                    <a:pt x="424814" y="537210"/>
                  </a:lnTo>
                  <a:lnTo>
                    <a:pt x="468629" y="516890"/>
                  </a:lnTo>
                  <a:lnTo>
                    <a:pt x="512444" y="497204"/>
                  </a:lnTo>
                  <a:lnTo>
                    <a:pt x="556894" y="477520"/>
                  </a:lnTo>
                  <a:lnTo>
                    <a:pt x="601344" y="458470"/>
                  </a:lnTo>
                  <a:lnTo>
                    <a:pt x="690244" y="421640"/>
                  </a:lnTo>
                  <a:lnTo>
                    <a:pt x="735330" y="404495"/>
                  </a:lnTo>
                  <a:lnTo>
                    <a:pt x="780414" y="386715"/>
                  </a:lnTo>
                  <a:lnTo>
                    <a:pt x="871219" y="353695"/>
                  </a:lnTo>
                  <a:lnTo>
                    <a:pt x="962659" y="321945"/>
                  </a:lnTo>
                  <a:lnTo>
                    <a:pt x="1008380" y="306704"/>
                  </a:lnTo>
                  <a:lnTo>
                    <a:pt x="1101089" y="277495"/>
                  </a:lnTo>
                  <a:lnTo>
                    <a:pt x="1147445" y="263525"/>
                  </a:lnTo>
                  <a:lnTo>
                    <a:pt x="1193800" y="250190"/>
                  </a:lnTo>
                  <a:lnTo>
                    <a:pt x="1287145" y="224790"/>
                  </a:lnTo>
                  <a:lnTo>
                    <a:pt x="1381759" y="200660"/>
                  </a:lnTo>
                  <a:lnTo>
                    <a:pt x="1428750" y="189229"/>
                  </a:lnTo>
                  <a:lnTo>
                    <a:pt x="1476375" y="178435"/>
                  </a:lnTo>
                  <a:lnTo>
                    <a:pt x="1570989" y="158115"/>
                  </a:lnTo>
                  <a:lnTo>
                    <a:pt x="1666239" y="139065"/>
                  </a:lnTo>
                  <a:lnTo>
                    <a:pt x="1714500" y="130175"/>
                  </a:lnTo>
                  <a:lnTo>
                    <a:pt x="1762125" y="121920"/>
                  </a:lnTo>
                  <a:lnTo>
                    <a:pt x="1858645" y="106679"/>
                  </a:lnTo>
                  <a:lnTo>
                    <a:pt x="1955164" y="92710"/>
                  </a:lnTo>
                  <a:lnTo>
                    <a:pt x="2003425" y="86995"/>
                  </a:lnTo>
                  <a:lnTo>
                    <a:pt x="2051684" y="80645"/>
                  </a:lnTo>
                  <a:lnTo>
                    <a:pt x="2148205" y="70485"/>
                  </a:lnTo>
                  <a:lnTo>
                    <a:pt x="2197100" y="66040"/>
                  </a:lnTo>
                  <a:lnTo>
                    <a:pt x="2294255" y="58420"/>
                  </a:lnTo>
                  <a:lnTo>
                    <a:pt x="2343149" y="55245"/>
                  </a:lnTo>
                  <a:lnTo>
                    <a:pt x="2440305" y="50165"/>
                  </a:lnTo>
                  <a:lnTo>
                    <a:pt x="2538095" y="46354"/>
                  </a:lnTo>
                  <a:lnTo>
                    <a:pt x="2684145" y="44450"/>
                  </a:lnTo>
                  <a:lnTo>
                    <a:pt x="2830830" y="46354"/>
                  </a:lnTo>
                  <a:lnTo>
                    <a:pt x="2976880" y="52070"/>
                  </a:lnTo>
                  <a:lnTo>
                    <a:pt x="3122930" y="61595"/>
                  </a:lnTo>
                  <a:lnTo>
                    <a:pt x="3220085" y="70485"/>
                  </a:lnTo>
                  <a:lnTo>
                    <a:pt x="3317240" y="80645"/>
                  </a:lnTo>
                  <a:lnTo>
                    <a:pt x="3365500" y="86360"/>
                  </a:lnTo>
                  <a:lnTo>
                    <a:pt x="3462020" y="99060"/>
                  </a:lnTo>
                  <a:lnTo>
                    <a:pt x="3510279" y="106045"/>
                  </a:lnTo>
                  <a:lnTo>
                    <a:pt x="3606165" y="121285"/>
                  </a:lnTo>
                  <a:lnTo>
                    <a:pt x="3654425" y="129540"/>
                  </a:lnTo>
                  <a:lnTo>
                    <a:pt x="3702050" y="138429"/>
                  </a:lnTo>
                  <a:lnTo>
                    <a:pt x="3797300" y="157479"/>
                  </a:lnTo>
                  <a:lnTo>
                    <a:pt x="3892550" y="177800"/>
                  </a:lnTo>
                  <a:lnTo>
                    <a:pt x="3939540" y="188595"/>
                  </a:lnTo>
                  <a:lnTo>
                    <a:pt x="4034154" y="211454"/>
                  </a:lnTo>
                  <a:lnTo>
                    <a:pt x="4081145" y="224154"/>
                  </a:lnTo>
                  <a:lnTo>
                    <a:pt x="4128134" y="236220"/>
                  </a:lnTo>
                  <a:lnTo>
                    <a:pt x="4221480" y="262890"/>
                  </a:lnTo>
                  <a:lnTo>
                    <a:pt x="4314190" y="290829"/>
                  </a:lnTo>
                  <a:lnTo>
                    <a:pt x="4451984" y="336550"/>
                  </a:lnTo>
                  <a:lnTo>
                    <a:pt x="4497705" y="352425"/>
                  </a:lnTo>
                  <a:lnTo>
                    <a:pt x="4542790" y="368935"/>
                  </a:lnTo>
                  <a:lnTo>
                    <a:pt x="4633595" y="403225"/>
                  </a:lnTo>
                  <a:lnTo>
                    <a:pt x="4723130" y="438785"/>
                  </a:lnTo>
                  <a:lnTo>
                    <a:pt x="4812030" y="476885"/>
                  </a:lnTo>
                  <a:lnTo>
                    <a:pt x="4855845" y="495935"/>
                  </a:lnTo>
                  <a:lnTo>
                    <a:pt x="4900295" y="515620"/>
                  </a:lnTo>
                  <a:lnTo>
                    <a:pt x="4943475" y="535940"/>
                  </a:lnTo>
                  <a:lnTo>
                    <a:pt x="4987290" y="556895"/>
                  </a:lnTo>
                  <a:lnTo>
                    <a:pt x="5030470" y="577850"/>
                  </a:lnTo>
                  <a:lnTo>
                    <a:pt x="5073650" y="599440"/>
                  </a:lnTo>
                  <a:lnTo>
                    <a:pt x="5116195" y="621665"/>
                  </a:lnTo>
                  <a:lnTo>
                    <a:pt x="5159375" y="643890"/>
                  </a:lnTo>
                  <a:lnTo>
                    <a:pt x="5243830" y="690245"/>
                  </a:lnTo>
                  <a:lnTo>
                    <a:pt x="5285740" y="713740"/>
                  </a:lnTo>
                  <a:lnTo>
                    <a:pt x="5327015" y="737870"/>
                  </a:lnTo>
                  <a:lnTo>
                    <a:pt x="5368290" y="762635"/>
                  </a:lnTo>
                  <a:lnTo>
                    <a:pt x="5368290" y="682625"/>
                  </a:lnTo>
                  <a:lnTo>
                    <a:pt x="5326380" y="659129"/>
                  </a:lnTo>
                  <a:lnTo>
                    <a:pt x="5241290" y="613410"/>
                  </a:lnTo>
                  <a:lnTo>
                    <a:pt x="5198745" y="591185"/>
                  </a:lnTo>
                  <a:lnTo>
                    <a:pt x="5155565" y="568960"/>
                  </a:lnTo>
                  <a:lnTo>
                    <a:pt x="5111750" y="547370"/>
                  </a:lnTo>
                  <a:lnTo>
                    <a:pt x="5068570" y="526415"/>
                  </a:lnTo>
                  <a:lnTo>
                    <a:pt x="4980940" y="485775"/>
                  </a:lnTo>
                  <a:lnTo>
                    <a:pt x="4892040" y="446404"/>
                  </a:lnTo>
                  <a:lnTo>
                    <a:pt x="4847590" y="427354"/>
                  </a:lnTo>
                  <a:lnTo>
                    <a:pt x="4758055" y="390525"/>
                  </a:lnTo>
                  <a:lnTo>
                    <a:pt x="4712970" y="372745"/>
                  </a:lnTo>
                  <a:lnTo>
                    <a:pt x="4622165" y="338454"/>
                  </a:lnTo>
                  <a:lnTo>
                    <a:pt x="4576445" y="321945"/>
                  </a:lnTo>
                  <a:lnTo>
                    <a:pt x="4484370" y="290195"/>
                  </a:lnTo>
                  <a:lnTo>
                    <a:pt x="4438650" y="274954"/>
                  </a:lnTo>
                  <a:lnTo>
                    <a:pt x="4345940" y="245745"/>
                  </a:lnTo>
                  <a:lnTo>
                    <a:pt x="4252595" y="217804"/>
                  </a:lnTo>
                  <a:lnTo>
                    <a:pt x="4205605" y="204470"/>
                  </a:lnTo>
                  <a:lnTo>
                    <a:pt x="4158615" y="191770"/>
                  </a:lnTo>
                  <a:lnTo>
                    <a:pt x="4064634" y="167640"/>
                  </a:lnTo>
                  <a:lnTo>
                    <a:pt x="3969384" y="144779"/>
                  </a:lnTo>
                  <a:lnTo>
                    <a:pt x="3921759" y="133985"/>
                  </a:lnTo>
                  <a:lnTo>
                    <a:pt x="3826509" y="113665"/>
                  </a:lnTo>
                  <a:lnTo>
                    <a:pt x="3778884" y="104140"/>
                  </a:lnTo>
                  <a:lnTo>
                    <a:pt x="3682365" y="86360"/>
                  </a:lnTo>
                  <a:lnTo>
                    <a:pt x="3634740" y="78104"/>
                  </a:lnTo>
                  <a:lnTo>
                    <a:pt x="3537584" y="62865"/>
                  </a:lnTo>
                  <a:lnTo>
                    <a:pt x="3489325" y="55879"/>
                  </a:lnTo>
                  <a:lnTo>
                    <a:pt x="3392804" y="43179"/>
                  </a:lnTo>
                  <a:lnTo>
                    <a:pt x="3343909" y="37465"/>
                  </a:lnTo>
                  <a:lnTo>
                    <a:pt x="3246755" y="27304"/>
                  </a:lnTo>
                  <a:lnTo>
                    <a:pt x="3148965" y="18415"/>
                  </a:lnTo>
                  <a:lnTo>
                    <a:pt x="3100070" y="14604"/>
                  </a:lnTo>
                  <a:lnTo>
                    <a:pt x="3051174" y="11429"/>
                  </a:lnTo>
                  <a:lnTo>
                    <a:pt x="2953385" y="6350"/>
                  </a:lnTo>
                  <a:lnTo>
                    <a:pt x="2855595" y="2540"/>
                  </a:lnTo>
                  <a:lnTo>
                    <a:pt x="2806699" y="1270"/>
                  </a:lnTo>
                  <a:lnTo>
                    <a:pt x="27089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4730" y="1450339"/>
              <a:ext cx="5368290" cy="763905"/>
            </a:xfrm>
            <a:custGeom>
              <a:avLst/>
              <a:gdLst/>
              <a:ahLst/>
              <a:cxnLst/>
              <a:rect l="l" t="t" r="r" b="b"/>
              <a:pathLst>
                <a:path w="5368290" h="763905">
                  <a:moveTo>
                    <a:pt x="0" y="683895"/>
                  </a:moveTo>
                  <a:lnTo>
                    <a:pt x="42544" y="660400"/>
                  </a:lnTo>
                  <a:lnTo>
                    <a:pt x="85089" y="637540"/>
                  </a:lnTo>
                  <a:lnTo>
                    <a:pt x="127634" y="614679"/>
                  </a:lnTo>
                  <a:lnTo>
                    <a:pt x="170179" y="592454"/>
                  </a:lnTo>
                  <a:lnTo>
                    <a:pt x="213359" y="570229"/>
                  </a:lnTo>
                  <a:lnTo>
                    <a:pt x="256539" y="548640"/>
                  </a:lnTo>
                  <a:lnTo>
                    <a:pt x="300354" y="527685"/>
                  </a:lnTo>
                  <a:lnTo>
                    <a:pt x="344169" y="506729"/>
                  </a:lnTo>
                  <a:lnTo>
                    <a:pt x="387984" y="486410"/>
                  </a:lnTo>
                  <a:lnTo>
                    <a:pt x="432434" y="466725"/>
                  </a:lnTo>
                  <a:lnTo>
                    <a:pt x="476884" y="447675"/>
                  </a:lnTo>
                  <a:lnTo>
                    <a:pt x="521334" y="428625"/>
                  </a:lnTo>
                  <a:lnTo>
                    <a:pt x="565785" y="409575"/>
                  </a:lnTo>
                  <a:lnTo>
                    <a:pt x="610869" y="391795"/>
                  </a:lnTo>
                  <a:lnTo>
                    <a:pt x="655955" y="374015"/>
                  </a:lnTo>
                  <a:lnTo>
                    <a:pt x="701039" y="356235"/>
                  </a:lnTo>
                  <a:lnTo>
                    <a:pt x="746759" y="339725"/>
                  </a:lnTo>
                  <a:lnTo>
                    <a:pt x="792480" y="323215"/>
                  </a:lnTo>
                  <a:lnTo>
                    <a:pt x="838200" y="306704"/>
                  </a:lnTo>
                  <a:lnTo>
                    <a:pt x="883919" y="290829"/>
                  </a:lnTo>
                  <a:lnTo>
                    <a:pt x="930275" y="275590"/>
                  </a:lnTo>
                  <a:lnTo>
                    <a:pt x="976630" y="260985"/>
                  </a:lnTo>
                  <a:lnTo>
                    <a:pt x="1022984" y="246379"/>
                  </a:lnTo>
                  <a:lnTo>
                    <a:pt x="1069339" y="232410"/>
                  </a:lnTo>
                  <a:lnTo>
                    <a:pt x="1116330" y="218440"/>
                  </a:lnTo>
                  <a:lnTo>
                    <a:pt x="1163320" y="205740"/>
                  </a:lnTo>
                  <a:lnTo>
                    <a:pt x="1210309" y="192404"/>
                  </a:lnTo>
                  <a:lnTo>
                    <a:pt x="1257300" y="180340"/>
                  </a:lnTo>
                  <a:lnTo>
                    <a:pt x="1304289" y="168275"/>
                  </a:lnTo>
                  <a:lnTo>
                    <a:pt x="1351914" y="156845"/>
                  </a:lnTo>
                  <a:lnTo>
                    <a:pt x="1398905" y="145415"/>
                  </a:lnTo>
                  <a:lnTo>
                    <a:pt x="1446530" y="134620"/>
                  </a:lnTo>
                  <a:lnTo>
                    <a:pt x="1494155" y="124460"/>
                  </a:lnTo>
                  <a:lnTo>
                    <a:pt x="1542414" y="114300"/>
                  </a:lnTo>
                  <a:lnTo>
                    <a:pt x="1590039" y="104775"/>
                  </a:lnTo>
                  <a:lnTo>
                    <a:pt x="1638300" y="95885"/>
                  </a:lnTo>
                  <a:lnTo>
                    <a:pt x="1685925" y="86995"/>
                  </a:lnTo>
                  <a:lnTo>
                    <a:pt x="1734184" y="78740"/>
                  </a:lnTo>
                  <a:lnTo>
                    <a:pt x="1782445" y="71120"/>
                  </a:lnTo>
                  <a:lnTo>
                    <a:pt x="1830705" y="63500"/>
                  </a:lnTo>
                  <a:lnTo>
                    <a:pt x="1878964" y="56515"/>
                  </a:lnTo>
                  <a:lnTo>
                    <a:pt x="1927859" y="50165"/>
                  </a:lnTo>
                  <a:lnTo>
                    <a:pt x="1976120" y="43815"/>
                  </a:lnTo>
                  <a:lnTo>
                    <a:pt x="2025014" y="38100"/>
                  </a:lnTo>
                  <a:lnTo>
                    <a:pt x="2073275" y="32385"/>
                  </a:lnTo>
                  <a:lnTo>
                    <a:pt x="2122170" y="27304"/>
                  </a:lnTo>
                  <a:lnTo>
                    <a:pt x="2171065" y="22860"/>
                  </a:lnTo>
                  <a:lnTo>
                    <a:pt x="2219325" y="19050"/>
                  </a:lnTo>
                  <a:lnTo>
                    <a:pt x="2268220" y="15240"/>
                  </a:lnTo>
                  <a:lnTo>
                    <a:pt x="2317115" y="12065"/>
                  </a:lnTo>
                  <a:lnTo>
                    <a:pt x="2366010" y="8890"/>
                  </a:lnTo>
                  <a:lnTo>
                    <a:pt x="2414905" y="6350"/>
                  </a:lnTo>
                  <a:lnTo>
                    <a:pt x="2463799" y="4445"/>
                  </a:lnTo>
                  <a:lnTo>
                    <a:pt x="2512695" y="2540"/>
                  </a:lnTo>
                  <a:lnTo>
                    <a:pt x="2561590" y="1270"/>
                  </a:lnTo>
                  <a:lnTo>
                    <a:pt x="2611120" y="635"/>
                  </a:lnTo>
                  <a:lnTo>
                    <a:pt x="2660015" y="0"/>
                  </a:lnTo>
                  <a:lnTo>
                    <a:pt x="2708910" y="0"/>
                  </a:lnTo>
                  <a:lnTo>
                    <a:pt x="2757805" y="635"/>
                  </a:lnTo>
                  <a:lnTo>
                    <a:pt x="2806699" y="1270"/>
                  </a:lnTo>
                  <a:lnTo>
                    <a:pt x="2855595" y="2540"/>
                  </a:lnTo>
                  <a:lnTo>
                    <a:pt x="2904490" y="4445"/>
                  </a:lnTo>
                  <a:lnTo>
                    <a:pt x="2953385" y="6350"/>
                  </a:lnTo>
                  <a:lnTo>
                    <a:pt x="3002280" y="8890"/>
                  </a:lnTo>
                  <a:lnTo>
                    <a:pt x="3051174" y="11429"/>
                  </a:lnTo>
                  <a:lnTo>
                    <a:pt x="3100070" y="14604"/>
                  </a:lnTo>
                  <a:lnTo>
                    <a:pt x="3148965" y="18415"/>
                  </a:lnTo>
                  <a:lnTo>
                    <a:pt x="3197860" y="22860"/>
                  </a:lnTo>
                  <a:lnTo>
                    <a:pt x="3246755" y="27304"/>
                  </a:lnTo>
                  <a:lnTo>
                    <a:pt x="3295650" y="32385"/>
                  </a:lnTo>
                  <a:lnTo>
                    <a:pt x="3343909" y="37465"/>
                  </a:lnTo>
                  <a:lnTo>
                    <a:pt x="3392804" y="43179"/>
                  </a:lnTo>
                  <a:lnTo>
                    <a:pt x="3441065" y="49529"/>
                  </a:lnTo>
                  <a:lnTo>
                    <a:pt x="3489325" y="55879"/>
                  </a:lnTo>
                  <a:lnTo>
                    <a:pt x="3537584" y="62865"/>
                  </a:lnTo>
                  <a:lnTo>
                    <a:pt x="3586479" y="70485"/>
                  </a:lnTo>
                  <a:lnTo>
                    <a:pt x="3634740" y="78104"/>
                  </a:lnTo>
                  <a:lnTo>
                    <a:pt x="3682365" y="86360"/>
                  </a:lnTo>
                  <a:lnTo>
                    <a:pt x="3730625" y="95250"/>
                  </a:lnTo>
                  <a:lnTo>
                    <a:pt x="3778884" y="104140"/>
                  </a:lnTo>
                  <a:lnTo>
                    <a:pt x="3826509" y="113665"/>
                  </a:lnTo>
                  <a:lnTo>
                    <a:pt x="3874134" y="123825"/>
                  </a:lnTo>
                  <a:lnTo>
                    <a:pt x="3921759" y="133985"/>
                  </a:lnTo>
                  <a:lnTo>
                    <a:pt x="3969384" y="144779"/>
                  </a:lnTo>
                  <a:lnTo>
                    <a:pt x="4017009" y="156210"/>
                  </a:lnTo>
                  <a:lnTo>
                    <a:pt x="4064634" y="167640"/>
                  </a:lnTo>
                  <a:lnTo>
                    <a:pt x="4111625" y="179704"/>
                  </a:lnTo>
                  <a:lnTo>
                    <a:pt x="4158615" y="191770"/>
                  </a:lnTo>
                  <a:lnTo>
                    <a:pt x="4205605" y="204470"/>
                  </a:lnTo>
                  <a:lnTo>
                    <a:pt x="4252595" y="217804"/>
                  </a:lnTo>
                  <a:lnTo>
                    <a:pt x="4298950" y="231775"/>
                  </a:lnTo>
                  <a:lnTo>
                    <a:pt x="4345940" y="245745"/>
                  </a:lnTo>
                  <a:lnTo>
                    <a:pt x="4392295" y="260350"/>
                  </a:lnTo>
                  <a:lnTo>
                    <a:pt x="4438650" y="274954"/>
                  </a:lnTo>
                  <a:lnTo>
                    <a:pt x="4484370" y="290195"/>
                  </a:lnTo>
                  <a:lnTo>
                    <a:pt x="4530725" y="306070"/>
                  </a:lnTo>
                  <a:lnTo>
                    <a:pt x="4576445" y="321945"/>
                  </a:lnTo>
                  <a:lnTo>
                    <a:pt x="4622165" y="338454"/>
                  </a:lnTo>
                  <a:lnTo>
                    <a:pt x="4667250" y="355600"/>
                  </a:lnTo>
                  <a:lnTo>
                    <a:pt x="4712970" y="372745"/>
                  </a:lnTo>
                  <a:lnTo>
                    <a:pt x="4758055" y="390525"/>
                  </a:lnTo>
                  <a:lnTo>
                    <a:pt x="4803140" y="408940"/>
                  </a:lnTo>
                  <a:lnTo>
                    <a:pt x="4847590" y="427354"/>
                  </a:lnTo>
                  <a:lnTo>
                    <a:pt x="4892040" y="446404"/>
                  </a:lnTo>
                  <a:lnTo>
                    <a:pt x="4936490" y="466090"/>
                  </a:lnTo>
                  <a:lnTo>
                    <a:pt x="4980940" y="485775"/>
                  </a:lnTo>
                  <a:lnTo>
                    <a:pt x="5024755" y="506095"/>
                  </a:lnTo>
                  <a:lnTo>
                    <a:pt x="5068570" y="526415"/>
                  </a:lnTo>
                  <a:lnTo>
                    <a:pt x="5111750" y="547370"/>
                  </a:lnTo>
                  <a:lnTo>
                    <a:pt x="5155565" y="568960"/>
                  </a:lnTo>
                  <a:lnTo>
                    <a:pt x="5198745" y="591185"/>
                  </a:lnTo>
                  <a:lnTo>
                    <a:pt x="5241290" y="613410"/>
                  </a:lnTo>
                  <a:lnTo>
                    <a:pt x="5283834" y="636270"/>
                  </a:lnTo>
                  <a:lnTo>
                    <a:pt x="5326380" y="659129"/>
                  </a:lnTo>
                  <a:lnTo>
                    <a:pt x="5368290" y="682625"/>
                  </a:lnTo>
                  <a:lnTo>
                    <a:pt x="5368290" y="702310"/>
                  </a:lnTo>
                  <a:lnTo>
                    <a:pt x="5368290" y="722629"/>
                  </a:lnTo>
                  <a:lnTo>
                    <a:pt x="5368290" y="742315"/>
                  </a:lnTo>
                  <a:lnTo>
                    <a:pt x="5368290" y="762635"/>
                  </a:lnTo>
                  <a:lnTo>
                    <a:pt x="5327015" y="737870"/>
                  </a:lnTo>
                  <a:lnTo>
                    <a:pt x="5285740" y="713740"/>
                  </a:lnTo>
                  <a:lnTo>
                    <a:pt x="5243830" y="690245"/>
                  </a:lnTo>
                  <a:lnTo>
                    <a:pt x="5201284" y="666750"/>
                  </a:lnTo>
                  <a:lnTo>
                    <a:pt x="5159375" y="643890"/>
                  </a:lnTo>
                  <a:lnTo>
                    <a:pt x="5116195" y="621665"/>
                  </a:lnTo>
                  <a:lnTo>
                    <a:pt x="5073650" y="599440"/>
                  </a:lnTo>
                  <a:lnTo>
                    <a:pt x="5030470" y="577850"/>
                  </a:lnTo>
                  <a:lnTo>
                    <a:pt x="4987290" y="556895"/>
                  </a:lnTo>
                  <a:lnTo>
                    <a:pt x="4943475" y="535940"/>
                  </a:lnTo>
                  <a:lnTo>
                    <a:pt x="4900295" y="515620"/>
                  </a:lnTo>
                  <a:lnTo>
                    <a:pt x="4855845" y="495935"/>
                  </a:lnTo>
                  <a:lnTo>
                    <a:pt x="4812030" y="476885"/>
                  </a:lnTo>
                  <a:lnTo>
                    <a:pt x="4767580" y="457835"/>
                  </a:lnTo>
                  <a:lnTo>
                    <a:pt x="4723130" y="438785"/>
                  </a:lnTo>
                  <a:lnTo>
                    <a:pt x="4678045" y="421004"/>
                  </a:lnTo>
                  <a:lnTo>
                    <a:pt x="4633595" y="403225"/>
                  </a:lnTo>
                  <a:lnTo>
                    <a:pt x="4588509" y="386079"/>
                  </a:lnTo>
                  <a:lnTo>
                    <a:pt x="4542790" y="368935"/>
                  </a:lnTo>
                  <a:lnTo>
                    <a:pt x="4497705" y="352425"/>
                  </a:lnTo>
                  <a:lnTo>
                    <a:pt x="4451984" y="336550"/>
                  </a:lnTo>
                  <a:lnTo>
                    <a:pt x="4406265" y="321310"/>
                  </a:lnTo>
                  <a:lnTo>
                    <a:pt x="4359909" y="306070"/>
                  </a:lnTo>
                  <a:lnTo>
                    <a:pt x="4314190" y="290829"/>
                  </a:lnTo>
                  <a:lnTo>
                    <a:pt x="4267834" y="276860"/>
                  </a:lnTo>
                  <a:lnTo>
                    <a:pt x="4221480" y="262890"/>
                  </a:lnTo>
                  <a:lnTo>
                    <a:pt x="4174490" y="249554"/>
                  </a:lnTo>
                  <a:lnTo>
                    <a:pt x="4128134" y="236220"/>
                  </a:lnTo>
                  <a:lnTo>
                    <a:pt x="4081145" y="224154"/>
                  </a:lnTo>
                  <a:lnTo>
                    <a:pt x="4034154" y="211454"/>
                  </a:lnTo>
                  <a:lnTo>
                    <a:pt x="3987165" y="200025"/>
                  </a:lnTo>
                  <a:lnTo>
                    <a:pt x="3939540" y="188595"/>
                  </a:lnTo>
                  <a:lnTo>
                    <a:pt x="3892550" y="177800"/>
                  </a:lnTo>
                  <a:lnTo>
                    <a:pt x="3844925" y="167640"/>
                  </a:lnTo>
                  <a:lnTo>
                    <a:pt x="3797300" y="157479"/>
                  </a:lnTo>
                  <a:lnTo>
                    <a:pt x="3749675" y="147954"/>
                  </a:lnTo>
                  <a:lnTo>
                    <a:pt x="3702050" y="138429"/>
                  </a:lnTo>
                  <a:lnTo>
                    <a:pt x="3654425" y="129540"/>
                  </a:lnTo>
                  <a:lnTo>
                    <a:pt x="3606165" y="121285"/>
                  </a:lnTo>
                  <a:lnTo>
                    <a:pt x="3558540" y="113665"/>
                  </a:lnTo>
                  <a:lnTo>
                    <a:pt x="3510279" y="106045"/>
                  </a:lnTo>
                  <a:lnTo>
                    <a:pt x="3462020" y="99060"/>
                  </a:lnTo>
                  <a:lnTo>
                    <a:pt x="3413759" y="92710"/>
                  </a:lnTo>
                  <a:lnTo>
                    <a:pt x="3365500" y="86360"/>
                  </a:lnTo>
                  <a:lnTo>
                    <a:pt x="3317240" y="80645"/>
                  </a:lnTo>
                  <a:lnTo>
                    <a:pt x="3268345" y="75565"/>
                  </a:lnTo>
                  <a:lnTo>
                    <a:pt x="3220085" y="70485"/>
                  </a:lnTo>
                  <a:lnTo>
                    <a:pt x="3171824" y="66040"/>
                  </a:lnTo>
                  <a:lnTo>
                    <a:pt x="3122930" y="61595"/>
                  </a:lnTo>
                  <a:lnTo>
                    <a:pt x="3074035" y="58420"/>
                  </a:lnTo>
                  <a:lnTo>
                    <a:pt x="3025774" y="55245"/>
                  </a:lnTo>
                  <a:lnTo>
                    <a:pt x="2976880" y="52070"/>
                  </a:lnTo>
                  <a:lnTo>
                    <a:pt x="2927985" y="50165"/>
                  </a:lnTo>
                  <a:lnTo>
                    <a:pt x="2879724" y="48260"/>
                  </a:lnTo>
                  <a:lnTo>
                    <a:pt x="2830830" y="46354"/>
                  </a:lnTo>
                  <a:lnTo>
                    <a:pt x="2781935" y="45720"/>
                  </a:lnTo>
                  <a:lnTo>
                    <a:pt x="2733040" y="45085"/>
                  </a:lnTo>
                  <a:lnTo>
                    <a:pt x="2684145" y="44450"/>
                  </a:lnTo>
                  <a:lnTo>
                    <a:pt x="2635249" y="45085"/>
                  </a:lnTo>
                  <a:lnTo>
                    <a:pt x="2586990" y="45720"/>
                  </a:lnTo>
                  <a:lnTo>
                    <a:pt x="2538095" y="46354"/>
                  </a:lnTo>
                  <a:lnTo>
                    <a:pt x="2489199" y="48260"/>
                  </a:lnTo>
                  <a:lnTo>
                    <a:pt x="2440305" y="50165"/>
                  </a:lnTo>
                  <a:lnTo>
                    <a:pt x="2391410" y="52704"/>
                  </a:lnTo>
                  <a:lnTo>
                    <a:pt x="2343149" y="55245"/>
                  </a:lnTo>
                  <a:lnTo>
                    <a:pt x="2294255" y="58420"/>
                  </a:lnTo>
                  <a:lnTo>
                    <a:pt x="2245360" y="62229"/>
                  </a:lnTo>
                  <a:lnTo>
                    <a:pt x="2197100" y="66040"/>
                  </a:lnTo>
                  <a:lnTo>
                    <a:pt x="2148205" y="70485"/>
                  </a:lnTo>
                  <a:lnTo>
                    <a:pt x="2099945" y="75565"/>
                  </a:lnTo>
                  <a:lnTo>
                    <a:pt x="2051684" y="80645"/>
                  </a:lnTo>
                  <a:lnTo>
                    <a:pt x="2003425" y="86995"/>
                  </a:lnTo>
                  <a:lnTo>
                    <a:pt x="1955164" y="92710"/>
                  </a:lnTo>
                  <a:lnTo>
                    <a:pt x="1906905" y="99695"/>
                  </a:lnTo>
                  <a:lnTo>
                    <a:pt x="1858645" y="106679"/>
                  </a:lnTo>
                  <a:lnTo>
                    <a:pt x="1810384" y="114300"/>
                  </a:lnTo>
                  <a:lnTo>
                    <a:pt x="1762125" y="121920"/>
                  </a:lnTo>
                  <a:lnTo>
                    <a:pt x="1714500" y="130175"/>
                  </a:lnTo>
                  <a:lnTo>
                    <a:pt x="1666239" y="139065"/>
                  </a:lnTo>
                  <a:lnTo>
                    <a:pt x="1618614" y="148590"/>
                  </a:lnTo>
                  <a:lnTo>
                    <a:pt x="1570989" y="158115"/>
                  </a:lnTo>
                  <a:lnTo>
                    <a:pt x="1523364" y="168275"/>
                  </a:lnTo>
                  <a:lnTo>
                    <a:pt x="1476375" y="178435"/>
                  </a:lnTo>
                  <a:lnTo>
                    <a:pt x="1428750" y="189229"/>
                  </a:lnTo>
                  <a:lnTo>
                    <a:pt x="1381759" y="200660"/>
                  </a:lnTo>
                  <a:lnTo>
                    <a:pt x="1334134" y="212725"/>
                  </a:lnTo>
                  <a:lnTo>
                    <a:pt x="1287145" y="224790"/>
                  </a:lnTo>
                  <a:lnTo>
                    <a:pt x="1240789" y="237490"/>
                  </a:lnTo>
                  <a:lnTo>
                    <a:pt x="1193800" y="250190"/>
                  </a:lnTo>
                  <a:lnTo>
                    <a:pt x="1147445" y="263525"/>
                  </a:lnTo>
                  <a:lnTo>
                    <a:pt x="1101089" y="277495"/>
                  </a:lnTo>
                  <a:lnTo>
                    <a:pt x="1054734" y="292100"/>
                  </a:lnTo>
                  <a:lnTo>
                    <a:pt x="1008380" y="306704"/>
                  </a:lnTo>
                  <a:lnTo>
                    <a:pt x="962659" y="321945"/>
                  </a:lnTo>
                  <a:lnTo>
                    <a:pt x="916939" y="337820"/>
                  </a:lnTo>
                  <a:lnTo>
                    <a:pt x="871219" y="353695"/>
                  </a:lnTo>
                  <a:lnTo>
                    <a:pt x="825500" y="370204"/>
                  </a:lnTo>
                  <a:lnTo>
                    <a:pt x="780414" y="386715"/>
                  </a:lnTo>
                  <a:lnTo>
                    <a:pt x="735330" y="404495"/>
                  </a:lnTo>
                  <a:lnTo>
                    <a:pt x="690244" y="421640"/>
                  </a:lnTo>
                  <a:lnTo>
                    <a:pt x="645794" y="440054"/>
                  </a:lnTo>
                  <a:lnTo>
                    <a:pt x="601344" y="458470"/>
                  </a:lnTo>
                  <a:lnTo>
                    <a:pt x="556894" y="477520"/>
                  </a:lnTo>
                  <a:lnTo>
                    <a:pt x="512444" y="497204"/>
                  </a:lnTo>
                  <a:lnTo>
                    <a:pt x="468629" y="516890"/>
                  </a:lnTo>
                  <a:lnTo>
                    <a:pt x="424814" y="537210"/>
                  </a:lnTo>
                  <a:lnTo>
                    <a:pt x="381634" y="558165"/>
                  </a:lnTo>
                  <a:lnTo>
                    <a:pt x="337819" y="579120"/>
                  </a:lnTo>
                  <a:lnTo>
                    <a:pt x="295275" y="600710"/>
                  </a:lnTo>
                  <a:lnTo>
                    <a:pt x="252094" y="622935"/>
                  </a:lnTo>
                  <a:lnTo>
                    <a:pt x="209550" y="645160"/>
                  </a:lnTo>
                  <a:lnTo>
                    <a:pt x="167004" y="668020"/>
                  </a:lnTo>
                  <a:lnTo>
                    <a:pt x="125094" y="691515"/>
                  </a:lnTo>
                  <a:lnTo>
                    <a:pt x="83184" y="715010"/>
                  </a:lnTo>
                  <a:lnTo>
                    <a:pt x="41275" y="739140"/>
                  </a:lnTo>
                  <a:lnTo>
                    <a:pt x="0" y="763904"/>
                  </a:lnTo>
                  <a:lnTo>
                    <a:pt x="0" y="743585"/>
                  </a:lnTo>
                  <a:lnTo>
                    <a:pt x="0" y="723900"/>
                  </a:lnTo>
                  <a:lnTo>
                    <a:pt x="0" y="704215"/>
                  </a:lnTo>
                  <a:lnTo>
                    <a:pt x="0" y="683895"/>
                  </a:lnTo>
                  <a:close/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304800" y="304799"/>
            <a:ext cx="6948170" cy="10086340"/>
          </a:xfrm>
          <a:custGeom>
            <a:avLst/>
            <a:gdLst/>
            <a:ahLst/>
            <a:cxnLst/>
            <a:rect l="l" t="t" r="r" b="b"/>
            <a:pathLst>
              <a:path w="6948170" h="10086340">
                <a:moveTo>
                  <a:pt x="6947916" y="0"/>
                </a:moveTo>
                <a:lnTo>
                  <a:pt x="6871716" y="0"/>
                </a:lnTo>
                <a:lnTo>
                  <a:pt x="6871716" y="76200"/>
                </a:lnTo>
                <a:lnTo>
                  <a:pt x="6871716" y="10009632"/>
                </a:lnTo>
                <a:lnTo>
                  <a:pt x="76200" y="10009632"/>
                </a:lnTo>
                <a:lnTo>
                  <a:pt x="76200" y="76200"/>
                </a:lnTo>
                <a:lnTo>
                  <a:pt x="6871716" y="76200"/>
                </a:lnTo>
                <a:lnTo>
                  <a:pt x="6871716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10009632"/>
                </a:lnTo>
                <a:lnTo>
                  <a:pt x="0" y="10085832"/>
                </a:lnTo>
                <a:lnTo>
                  <a:pt x="76200" y="10085832"/>
                </a:lnTo>
                <a:lnTo>
                  <a:pt x="6871716" y="10085832"/>
                </a:lnTo>
                <a:lnTo>
                  <a:pt x="6947916" y="10085832"/>
                </a:lnTo>
                <a:lnTo>
                  <a:pt x="6947916" y="10009632"/>
                </a:lnTo>
                <a:lnTo>
                  <a:pt x="6947916" y="76200"/>
                </a:lnTo>
                <a:lnTo>
                  <a:pt x="694791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06261" y="10074485"/>
            <a:ext cx="60896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8494AE"/>
                </a:solidFill>
                <a:latin typeface="Times New Roman"/>
                <a:cs typeface="Times New Roman"/>
              </a:rPr>
              <a:t>P</a:t>
            </a:r>
            <a:r>
              <a:rPr dirty="0" sz="1200" spc="-2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g</a:t>
            </a:r>
            <a:r>
              <a:rPr dirty="0" sz="1200" spc="-4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e</a:t>
            </a:r>
            <a:r>
              <a:rPr dirty="0" sz="1200" spc="265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452119"/>
            <a:ext cx="6481445" cy="3363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1770">
              <a:lnSpc>
                <a:spcPct val="100000"/>
              </a:lnSpc>
              <a:spcBef>
                <a:spcPts val="95"/>
              </a:spcBef>
            </a:pPr>
            <a:r>
              <a:rPr dirty="0" u="sng" sz="16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Denormalization</a:t>
            </a:r>
            <a:r>
              <a:rPr dirty="0" u="sng" sz="1600" spc="-1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6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for</a:t>
            </a:r>
            <a:r>
              <a:rPr dirty="0" u="sng" sz="1600" spc="-2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6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Less</a:t>
            </a:r>
            <a:r>
              <a:rPr dirty="0" u="sng" sz="1600" spc="-1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sng" sz="1600" spc="-5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Arial Black"/>
                <a:cs typeface="Arial Black"/>
              </a:rPr>
              <a:t>Redundancy</a:t>
            </a:r>
            <a:endParaRPr sz="1600">
              <a:latin typeface="Arial Black"/>
              <a:cs typeface="Arial Black"/>
            </a:endParaRPr>
          </a:p>
          <a:p>
            <a:pPr marL="469900" marR="12065">
              <a:lnSpc>
                <a:spcPct val="118000"/>
              </a:lnSpc>
              <a:spcBef>
                <a:spcPts val="1260"/>
              </a:spcBef>
            </a:pPr>
            <a:r>
              <a:rPr dirty="0" sz="1000" spc="-5">
                <a:latin typeface="Arial Black"/>
                <a:cs typeface="Arial Black"/>
              </a:rPr>
              <a:t>However the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relational</a:t>
            </a:r>
            <a:r>
              <a:rPr dirty="0" sz="1000" spc="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schema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we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developed earlier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is in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3NF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and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BCNF,</a:t>
            </a:r>
            <a:r>
              <a:rPr dirty="0" sz="1000" spc="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still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have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redundancy.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In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case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of: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Arial Black"/>
              <a:cs typeface="Arial Black"/>
            </a:endParaRPr>
          </a:p>
          <a:p>
            <a:pPr marL="1384300" indent="-230504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000" spc="-5">
                <a:latin typeface="Arial Black"/>
                <a:cs typeface="Arial Black"/>
              </a:rPr>
              <a:t>Insertions</a:t>
            </a:r>
            <a:endParaRPr sz="1000">
              <a:latin typeface="Arial Black"/>
              <a:cs typeface="Arial Black"/>
            </a:endParaRPr>
          </a:p>
          <a:p>
            <a:pPr marL="1384300" indent="-230504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000" spc="-5">
                <a:latin typeface="Arial Black"/>
                <a:cs typeface="Arial Black"/>
              </a:rPr>
              <a:t>Updations</a:t>
            </a:r>
            <a:endParaRPr sz="1000">
              <a:latin typeface="Arial Black"/>
              <a:cs typeface="Arial Black"/>
            </a:endParaRPr>
          </a:p>
          <a:p>
            <a:pPr marL="1384300" indent="-230504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dirty="0" sz="1000" spc="-5">
                <a:latin typeface="Arial Black"/>
                <a:cs typeface="Arial Black"/>
              </a:rPr>
              <a:t>Deletions</a:t>
            </a:r>
            <a:endParaRPr sz="1000">
              <a:latin typeface="Arial Black"/>
              <a:cs typeface="Arial Black"/>
            </a:endParaRPr>
          </a:p>
          <a:p>
            <a:pPr marL="469900" marR="5080">
              <a:lnSpc>
                <a:spcPct val="150000"/>
              </a:lnSpc>
              <a:spcBef>
                <a:spcPts val="745"/>
              </a:spcBef>
            </a:pPr>
            <a:r>
              <a:rPr dirty="0" sz="1000" spc="-5">
                <a:latin typeface="Arial Black"/>
                <a:cs typeface="Arial Black"/>
              </a:rPr>
              <a:t>This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is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because</a:t>
            </a:r>
            <a:r>
              <a:rPr dirty="0" sz="1000">
                <a:latin typeface="Arial Black"/>
                <a:cs typeface="Arial Black"/>
              </a:rPr>
              <a:t> one</a:t>
            </a:r>
            <a:r>
              <a:rPr dirty="0" sz="1000" spc="-5">
                <a:latin typeface="Arial Black"/>
                <a:cs typeface="Arial Black"/>
              </a:rPr>
              <a:t> such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relation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College_Profile sharing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</a:t>
            </a:r>
            <a:r>
              <a:rPr dirty="0" sz="1000" spc="10">
                <a:latin typeface="Arial Black"/>
                <a:cs typeface="Arial Black"/>
              </a:rPr>
              <a:t> </a:t>
            </a:r>
            <a:r>
              <a:rPr dirty="0" sz="1000" spc="5">
                <a:latin typeface="Arial Black"/>
                <a:cs typeface="Arial Black"/>
              </a:rPr>
              <a:t>1-1</a:t>
            </a:r>
            <a:r>
              <a:rPr dirty="0" sz="1000" spc="-5">
                <a:latin typeface="Arial Black"/>
                <a:cs typeface="Arial Black"/>
              </a:rPr>
              <a:t> relation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with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College_Details is unnecessary independently. Instead, we </a:t>
            </a:r>
            <a:r>
              <a:rPr dirty="0" sz="1000">
                <a:latin typeface="Arial Black"/>
                <a:cs typeface="Arial Black"/>
              </a:rPr>
              <a:t>can </a:t>
            </a:r>
            <a:r>
              <a:rPr dirty="0" sz="1000" spc="-5">
                <a:latin typeface="Arial Black"/>
                <a:cs typeface="Arial Black"/>
              </a:rPr>
              <a:t>have a merged relation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as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follows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Arial Black"/>
              <a:cs typeface="Arial Black"/>
            </a:endParaRPr>
          </a:p>
          <a:p>
            <a:pPr marL="277495" indent="-265430">
              <a:lnSpc>
                <a:spcPct val="100000"/>
              </a:lnSpc>
              <a:buFont typeface="Wingdings"/>
              <a:buChar char=""/>
              <a:tabLst>
                <a:tab pos="277495" algn="l"/>
                <a:tab pos="278130" algn="l"/>
              </a:tabLst>
            </a:pP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College_Profile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(</a:t>
            </a:r>
            <a:r>
              <a:rPr dirty="0" sz="1000" spc="-2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All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attributes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in</a:t>
            </a:r>
            <a:r>
              <a:rPr dirty="0" sz="1000" spc="-2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College_Profile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dirty="0" sz="1000" spc="-2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College_Details)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"/>
            </a:pPr>
            <a:endParaRPr sz="950">
              <a:latin typeface="Arial Black"/>
              <a:cs typeface="Arial Black"/>
            </a:endParaRPr>
          </a:p>
          <a:p>
            <a:pPr marL="277495" indent="-265430">
              <a:lnSpc>
                <a:spcPct val="100000"/>
              </a:lnSpc>
              <a:buFont typeface="Wingdings"/>
              <a:buChar char=""/>
              <a:tabLst>
                <a:tab pos="277495" algn="l"/>
                <a:tab pos="278130" algn="l"/>
              </a:tabLst>
            </a:pP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The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PK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of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this</a:t>
            </a:r>
            <a:r>
              <a:rPr dirty="0" sz="1000" spc="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relation</a:t>
            </a:r>
            <a:r>
              <a:rPr dirty="0" sz="1000" spc="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will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be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College_ID</a:t>
            </a:r>
            <a:r>
              <a:rPr dirty="0" sz="1000" spc="3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as</a:t>
            </a:r>
            <a:r>
              <a:rPr dirty="0" sz="1000" spc="2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it is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the</a:t>
            </a:r>
            <a:r>
              <a:rPr dirty="0" sz="1000" spc="-3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only</a:t>
            </a:r>
            <a:r>
              <a:rPr dirty="0" sz="1000" spc="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unique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identifier.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576" y="4293235"/>
            <a:ext cx="5043170" cy="941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On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similar</a:t>
            </a:r>
            <a:r>
              <a:rPr dirty="0" sz="1000">
                <a:latin typeface="Arial Black"/>
                <a:cs typeface="Arial Black"/>
              </a:rPr>
              <a:t> note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Student_Profile and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Student_Login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>
                <a:latin typeface="Arial Black"/>
                <a:cs typeface="Arial Black"/>
              </a:rPr>
              <a:t>can </a:t>
            </a:r>
            <a:r>
              <a:rPr dirty="0" sz="1000" spc="-10">
                <a:latin typeface="Arial Black"/>
                <a:cs typeface="Arial Black"/>
              </a:rPr>
              <a:t>be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merged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 Black"/>
              <a:cs typeface="Arial Black"/>
            </a:endParaRPr>
          </a:p>
          <a:p>
            <a:pPr marL="242570" indent="-230504">
              <a:lnSpc>
                <a:spcPct val="100000"/>
              </a:lnSpc>
              <a:buFont typeface="Wingdings"/>
              <a:buChar char=""/>
              <a:tabLst>
                <a:tab pos="242570" algn="l"/>
                <a:tab pos="243204" algn="l"/>
              </a:tabLst>
            </a:pP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Student_Profile(All</a:t>
            </a:r>
            <a:r>
              <a:rPr dirty="0" sz="1000" spc="-2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Attributes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 of</a:t>
            </a:r>
            <a:r>
              <a:rPr dirty="0" sz="1000" spc="-3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Student_Profile</a:t>
            </a:r>
            <a:r>
              <a:rPr dirty="0" sz="1000" spc="-2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dirty="0" sz="1000" spc="-4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Student_Login)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"/>
            </a:pPr>
            <a:endParaRPr sz="950">
              <a:latin typeface="Arial Black"/>
              <a:cs typeface="Arial Black"/>
            </a:endParaRPr>
          </a:p>
          <a:p>
            <a:pPr marL="242570" indent="-230504">
              <a:lnSpc>
                <a:spcPct val="100000"/>
              </a:lnSpc>
              <a:buFont typeface="Wingdings"/>
              <a:buChar char=""/>
              <a:tabLst>
                <a:tab pos="242570" algn="l"/>
                <a:tab pos="243204" algn="l"/>
              </a:tabLst>
            </a:pP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The</a:t>
            </a:r>
            <a:r>
              <a:rPr dirty="0" sz="1000" spc="-2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PK</a:t>
            </a:r>
            <a:r>
              <a:rPr dirty="0" sz="1000" spc="-2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of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this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relation</a:t>
            </a:r>
            <a:r>
              <a:rPr dirty="0" sz="1000" spc="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will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be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Student_ID.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712333"/>
            <a:ext cx="4641215" cy="9093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Also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Admin_Profile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>
                <a:latin typeface="Arial Black"/>
                <a:cs typeface="Arial Black"/>
              </a:rPr>
              <a:t>and </a:t>
            </a:r>
            <a:r>
              <a:rPr dirty="0" sz="1000" spc="-5">
                <a:latin typeface="Arial Black"/>
                <a:cs typeface="Arial Black"/>
              </a:rPr>
              <a:t>Admin_Login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can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be</a:t>
            </a:r>
            <a:r>
              <a:rPr dirty="0" sz="1000" spc="-5">
                <a:latin typeface="Arial Black"/>
                <a:cs typeface="Arial Black"/>
              </a:rPr>
              <a:t> merged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as </a:t>
            </a:r>
            <a:r>
              <a:rPr dirty="0" sz="1000" spc="-5">
                <a:latin typeface="Arial Black"/>
                <a:cs typeface="Arial Black"/>
              </a:rPr>
              <a:t>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50">
              <a:latin typeface="Arial Black"/>
              <a:cs typeface="Arial Black"/>
            </a:endParaRPr>
          </a:p>
          <a:p>
            <a:pPr marL="277495" indent="-265430">
              <a:lnSpc>
                <a:spcPct val="100000"/>
              </a:lnSpc>
              <a:buFont typeface="Wingdings"/>
              <a:buChar char=""/>
              <a:tabLst>
                <a:tab pos="277495" algn="l"/>
                <a:tab pos="278130" algn="l"/>
              </a:tabLst>
            </a:pP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Admin_Profile(All Attributes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of</a:t>
            </a:r>
            <a:r>
              <a:rPr dirty="0" sz="1000" spc="-2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Admin_Profile and</a:t>
            </a:r>
            <a:r>
              <a:rPr dirty="0" sz="1000" spc="-3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Admin_Login)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"/>
            </a:pPr>
            <a:endParaRPr sz="950">
              <a:latin typeface="Arial Black"/>
              <a:cs typeface="Arial Black"/>
            </a:endParaRPr>
          </a:p>
          <a:p>
            <a:pPr marL="277495" indent="-265430">
              <a:lnSpc>
                <a:spcPct val="100000"/>
              </a:lnSpc>
              <a:buFont typeface="Wingdings"/>
              <a:buChar char=""/>
              <a:tabLst>
                <a:tab pos="277495" algn="l"/>
                <a:tab pos="278130" algn="l"/>
              </a:tabLst>
            </a:pP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The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>
                <a:solidFill>
                  <a:srgbClr val="FF0000"/>
                </a:solidFill>
                <a:latin typeface="Arial Black"/>
                <a:cs typeface="Arial Black"/>
              </a:rPr>
              <a:t>PK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of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this</a:t>
            </a:r>
            <a:r>
              <a:rPr dirty="0" sz="1000" spc="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relation</a:t>
            </a:r>
            <a:r>
              <a:rPr dirty="0" sz="1000" spc="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will</a:t>
            </a:r>
            <a:r>
              <a:rPr dirty="0" sz="1000" spc="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 Black"/>
                <a:cs typeface="Arial Black"/>
              </a:rPr>
              <a:t>be</a:t>
            </a:r>
            <a:r>
              <a:rPr dirty="0" sz="1000" spc="-15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Admin_ID</a:t>
            </a:r>
            <a:r>
              <a:rPr dirty="0" sz="1000" spc="1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 Black"/>
                <a:cs typeface="Arial Black"/>
              </a:rPr>
              <a:t>clearly.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067168"/>
            <a:ext cx="4784725" cy="50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Finally </a:t>
            </a:r>
            <a:r>
              <a:rPr dirty="0" sz="1000" spc="-10">
                <a:latin typeface="Arial Black"/>
                <a:cs typeface="Arial Black"/>
              </a:rPr>
              <a:t>we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>
                <a:latin typeface="Arial Black"/>
                <a:cs typeface="Arial Black"/>
              </a:rPr>
              <a:t>have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relational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schema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with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minimum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redundancy.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latin typeface="Arial Black"/>
                <a:cs typeface="Arial Black"/>
              </a:rPr>
              <a:t>This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is </a:t>
            </a:r>
            <a:r>
              <a:rPr dirty="0" sz="1000" spc="-10">
                <a:latin typeface="Arial Black"/>
                <a:cs typeface="Arial Black"/>
              </a:rPr>
              <a:t>an </a:t>
            </a:r>
            <a:r>
              <a:rPr dirty="0" sz="1000" spc="-5">
                <a:latin typeface="Arial Black"/>
                <a:cs typeface="Arial Black"/>
              </a:rPr>
              <a:t>example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where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denormalization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leads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to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better</a:t>
            </a:r>
            <a:r>
              <a:rPr dirty="0" sz="1000" spc="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efficiency.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699703"/>
            <a:ext cx="55899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**Next</a:t>
            </a:r>
            <a:r>
              <a:rPr dirty="0" sz="1000" spc="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page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is the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updated Relational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schema along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with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the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FD’s**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(Schema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II)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0329" y="9420859"/>
            <a:ext cx="6654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P</a:t>
            </a:r>
            <a:r>
              <a:rPr dirty="0" sz="1100" spc="5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a</a:t>
            </a:r>
            <a:r>
              <a:rPr dirty="0" sz="1100" spc="2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g</a:t>
            </a:r>
            <a:r>
              <a:rPr dirty="0" sz="1100" spc="-15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e</a:t>
            </a:r>
            <a:r>
              <a:rPr dirty="0" sz="1100" spc="320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1</a:t>
            </a:r>
            <a:r>
              <a:rPr dirty="0" sz="1100" spc="-15">
                <a:solidFill>
                  <a:srgbClr val="7D7D7D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7D7D7D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9" name="object 9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24" y="0"/>
                  </a:moveTo>
                  <a:lnTo>
                    <a:pt x="7088124" y="0"/>
                  </a:lnTo>
                  <a:lnTo>
                    <a:pt x="7088124" y="76200"/>
                  </a:lnTo>
                  <a:lnTo>
                    <a:pt x="7088124" y="9374124"/>
                  </a:lnTo>
                  <a:lnTo>
                    <a:pt x="76200" y="9374124"/>
                  </a:lnTo>
                  <a:lnTo>
                    <a:pt x="76200" y="76200"/>
                  </a:lnTo>
                  <a:lnTo>
                    <a:pt x="7088124" y="76200"/>
                  </a:lnTo>
                  <a:lnTo>
                    <a:pt x="7088124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9374124"/>
                  </a:lnTo>
                  <a:lnTo>
                    <a:pt x="0" y="9450324"/>
                  </a:lnTo>
                  <a:lnTo>
                    <a:pt x="76200" y="9450324"/>
                  </a:lnTo>
                  <a:lnTo>
                    <a:pt x="7088124" y="9450324"/>
                  </a:lnTo>
                  <a:lnTo>
                    <a:pt x="7164324" y="9450324"/>
                  </a:lnTo>
                  <a:lnTo>
                    <a:pt x="7164324" y="9374124"/>
                  </a:lnTo>
                  <a:lnTo>
                    <a:pt x="7164324" y="76200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38785" y="9444990"/>
              <a:ext cx="6679565" cy="6350"/>
            </a:xfrm>
            <a:custGeom>
              <a:avLst/>
              <a:gdLst/>
              <a:ahLst/>
              <a:cxnLst/>
              <a:rect l="l" t="t" r="r" b="b"/>
              <a:pathLst>
                <a:path w="6679565" h="6350">
                  <a:moveTo>
                    <a:pt x="6679565" y="0"/>
                  </a:moveTo>
                  <a:lnTo>
                    <a:pt x="0" y="0"/>
                  </a:lnTo>
                  <a:lnTo>
                    <a:pt x="0" y="6349"/>
                  </a:lnTo>
                  <a:lnTo>
                    <a:pt x="6679565" y="6349"/>
                  </a:lnTo>
                  <a:lnTo>
                    <a:pt x="667956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507999"/>
            <a:ext cx="9465310" cy="56520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201316"/>
            <a:ext cx="5518785" cy="324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27000"/>
              </a:lnSpc>
              <a:spcBef>
                <a:spcPts val="100"/>
              </a:spcBef>
            </a:pPr>
            <a:r>
              <a:rPr dirty="0" sz="1000" spc="-20">
                <a:latin typeface="Arial Black"/>
                <a:cs typeface="Arial Black"/>
              </a:rPr>
              <a:t>1.</a:t>
            </a:r>
            <a:r>
              <a:rPr dirty="0" sz="1000" spc="29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College_Profile 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College_ID,</a:t>
            </a:r>
            <a:r>
              <a:rPr dirty="0" sz="1000" spc="-5">
                <a:latin typeface="Arial Black"/>
                <a:cs typeface="Arial Black"/>
              </a:rPr>
              <a:t> Area, Director_Name, College_Name, Year_Estd,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Region_Code,Websiite,Address,JOSAA_Representative,FAX)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1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0665" marR="3423920">
              <a:lnSpc>
                <a:spcPct val="184000"/>
              </a:lnSpc>
              <a:spcBef>
                <a:spcPts val="125"/>
              </a:spcBef>
            </a:pP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Area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35">
                <a:latin typeface="Arial Black"/>
                <a:cs typeface="Arial Black"/>
              </a:rPr>
              <a:t>College_ID</a:t>
            </a:r>
            <a:r>
              <a:rPr dirty="0" sz="1000" spc="-35">
                <a:latin typeface="Wingdings"/>
                <a:cs typeface="Wingdings"/>
              </a:rPr>
              <a:t></a:t>
            </a:r>
            <a:r>
              <a:rPr dirty="0" sz="1000" spc="-35">
                <a:latin typeface="Arial Black"/>
                <a:cs typeface="Arial Black"/>
              </a:rPr>
              <a:t>Director_Name 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College_Name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Year_Estd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Region_Code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College_ID-&gt;FAX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College_ID-&gt;Website</a:t>
            </a:r>
            <a:endParaRPr sz="1000">
              <a:latin typeface="Arial Black"/>
              <a:cs typeface="Arial Black"/>
            </a:endParaRPr>
          </a:p>
          <a:p>
            <a:pPr marL="240665" marR="2837815">
              <a:lnSpc>
                <a:spcPts val="221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College_ID-&gt;JOSAA</a:t>
            </a:r>
            <a:r>
              <a:rPr dirty="0" sz="1000" spc="-8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Representative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College_ID-&gt;Address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918073"/>
            <a:ext cx="5537200" cy="2648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2.</a:t>
            </a:r>
            <a:r>
              <a:rPr dirty="0" sz="1000" spc="509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Student_Profile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Student_ID,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Student_Name,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Gender,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Category,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Date_of_Birth,</a:t>
            </a:r>
            <a:endParaRPr sz="1000">
              <a:latin typeface="Arial Black"/>
              <a:cs typeface="Arial Black"/>
            </a:endParaRPr>
          </a:p>
          <a:p>
            <a:pPr marL="240665" marR="1289685">
              <a:lnSpc>
                <a:spcPts val="2120"/>
              </a:lnSpc>
              <a:spcBef>
                <a:spcPts val="215"/>
              </a:spcBef>
            </a:pPr>
            <a:r>
              <a:rPr dirty="0" sz="1000" spc="-5">
                <a:latin typeface="Arial Black"/>
                <a:cs typeface="Arial Black"/>
              </a:rPr>
              <a:t>Region_Code,</a:t>
            </a:r>
            <a:r>
              <a:rPr dirty="0" sz="1000" spc="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Address,</a:t>
            </a:r>
            <a:r>
              <a:rPr dirty="0" sz="1000" spc="1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JEE_Roll_No,Username,Password)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5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 Black"/>
              <a:cs typeface="Arial Black"/>
            </a:endParaRPr>
          </a:p>
          <a:p>
            <a:pPr marL="240665" marR="3414395">
              <a:lnSpc>
                <a:spcPct val="126899"/>
              </a:lnSpc>
            </a:pPr>
            <a:r>
              <a:rPr dirty="0" sz="1000" spc="-10">
                <a:latin typeface="Arial Black"/>
                <a:cs typeface="Arial Black"/>
              </a:rPr>
              <a:t>Student_ID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-10">
                <a:latin typeface="Arial Black"/>
                <a:cs typeface="Arial Black"/>
              </a:rPr>
              <a:t>Student_Name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Gender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Category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Date_of_Birth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Region_Code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Address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JEE_Roll_No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Student_ID-&gt;Username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Student_ID-&gt;Password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39" y="826008"/>
            <a:ext cx="3462528" cy="2585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309" y="1329689"/>
            <a:ext cx="6633083" cy="26479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96619" y="9413240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4" y="0"/>
                </a:moveTo>
                <a:lnTo>
                  <a:pt x="0" y="0"/>
                </a:lnTo>
                <a:lnTo>
                  <a:pt x="0" y="6349"/>
                </a:lnTo>
                <a:lnTo>
                  <a:pt x="5981064" y="6349"/>
                </a:lnTo>
                <a:lnTo>
                  <a:pt x="59810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4146"/>
            <a:ext cx="4712335" cy="114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3.</a:t>
            </a:r>
            <a:r>
              <a:rPr dirty="0" sz="1000" spc="55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Region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Arial Black"/>
                <a:cs typeface="Arial Black"/>
              </a:rPr>
              <a:t>,Region_Name,Region_Incharge_College_ID)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 Black"/>
              <a:cs typeface="Arial Black"/>
            </a:endParaRPr>
          </a:p>
          <a:p>
            <a:pPr marL="240665" marR="1457325">
              <a:lnSpc>
                <a:spcPct val="127000"/>
              </a:lnSpc>
            </a:pPr>
            <a:r>
              <a:rPr dirty="0" sz="1000" spc="-5"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Region_Name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Region_Incharge_College_ID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468626"/>
            <a:ext cx="4512945" cy="1339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4.</a:t>
            </a:r>
            <a:r>
              <a:rPr dirty="0" sz="1000" spc="54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Allotment_Matrix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,College_ID,Branch_Code,Status)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 Black"/>
              <a:cs typeface="Arial Black"/>
            </a:endParaRPr>
          </a:p>
          <a:p>
            <a:pPr marL="240665" marR="2565400">
              <a:lnSpc>
                <a:spcPct val="127000"/>
              </a:lnSpc>
            </a:pP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College_ID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Student_ID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Branch_Code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Status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218559"/>
            <a:ext cx="3431540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5.</a:t>
            </a:r>
            <a:r>
              <a:rPr dirty="0" sz="1000" spc="51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College_Ranking(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Institution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Rank)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{College_ID,Institution}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Rank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5573648"/>
            <a:ext cx="2533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6.</a:t>
            </a:r>
            <a:r>
              <a:rPr dirty="0" sz="1000" spc="47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Student_Email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Email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6163436"/>
            <a:ext cx="32238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7.</a:t>
            </a:r>
            <a:r>
              <a:rPr dirty="0" sz="1000" spc="49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Student_Phone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753225"/>
            <a:ext cx="5303520" cy="2110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 startAt="8"/>
              <a:tabLst>
                <a:tab pos="241300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Admin_Profile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Admin_ID</a:t>
            </a:r>
            <a:r>
              <a:rPr dirty="0" sz="1000" spc="-5">
                <a:latin typeface="Arial Black"/>
                <a:cs typeface="Arial Black"/>
              </a:rPr>
              <a:t>,Admin_Name,Region_Code,Username,Password)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Font typeface="Arial Black"/>
              <a:buAutoNum type="arabicPeriod" startAt="8"/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Arial Black"/>
              <a:cs typeface="Arial Black"/>
            </a:endParaRPr>
          </a:p>
          <a:p>
            <a:pPr marL="240665" marR="3385185">
              <a:lnSpc>
                <a:spcPct val="126699"/>
              </a:lnSpc>
            </a:pPr>
            <a:r>
              <a:rPr dirty="0" sz="1000" spc="-40">
                <a:latin typeface="Arial Black"/>
                <a:cs typeface="Arial Black"/>
              </a:rPr>
              <a:t>Admin_ID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Admin_Name 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</a:t>
            </a:r>
            <a:r>
              <a:rPr dirty="0" sz="1000" spc="-10">
                <a:latin typeface="Arial Black"/>
                <a:cs typeface="Arial Black"/>
              </a:rPr>
              <a:t>d</a:t>
            </a:r>
            <a:r>
              <a:rPr dirty="0" sz="1000" spc="-5">
                <a:latin typeface="Arial Black"/>
                <a:cs typeface="Arial Black"/>
              </a:rPr>
              <a:t>mi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10">
                <a:latin typeface="Arial Black"/>
                <a:cs typeface="Arial Black"/>
              </a:rPr>
              <a:t>I</a:t>
            </a:r>
            <a:r>
              <a:rPr dirty="0" sz="1000" spc="10">
                <a:latin typeface="Arial Black"/>
                <a:cs typeface="Arial Black"/>
              </a:rPr>
              <a:t>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</a:t>
            </a:r>
            <a:r>
              <a:rPr dirty="0" sz="1000">
                <a:latin typeface="Arial Black"/>
                <a:cs typeface="Arial Black"/>
              </a:rPr>
              <a:t>e</a:t>
            </a:r>
            <a:r>
              <a:rPr dirty="0" sz="1000" spc="-10">
                <a:latin typeface="Arial Black"/>
                <a:cs typeface="Arial Black"/>
              </a:rPr>
              <a:t>g</a:t>
            </a:r>
            <a:r>
              <a:rPr dirty="0" sz="1000" spc="-5">
                <a:latin typeface="Arial Black"/>
                <a:cs typeface="Arial Black"/>
              </a:rPr>
              <a:t>i</a:t>
            </a:r>
            <a:r>
              <a:rPr dirty="0" sz="1000">
                <a:latin typeface="Arial Black"/>
                <a:cs typeface="Arial Black"/>
              </a:rPr>
              <a:t>o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5">
                <a:latin typeface="Arial Black"/>
                <a:cs typeface="Arial Black"/>
              </a:rPr>
              <a:t>C</a:t>
            </a:r>
            <a:r>
              <a:rPr dirty="0" sz="1000">
                <a:latin typeface="Arial Black"/>
                <a:cs typeface="Arial Black"/>
              </a:rPr>
              <a:t>o</a:t>
            </a:r>
            <a:r>
              <a:rPr dirty="0" sz="1000" spc="-10">
                <a:latin typeface="Arial Black"/>
                <a:cs typeface="Arial Black"/>
              </a:rPr>
              <a:t>d</a:t>
            </a:r>
            <a:r>
              <a:rPr dirty="0" sz="1000" spc="-5">
                <a:latin typeface="Arial Black"/>
                <a:cs typeface="Arial Black"/>
              </a:rPr>
              <a:t>e  </a:t>
            </a:r>
            <a:r>
              <a:rPr dirty="0" sz="1000" spc="-5">
                <a:latin typeface="Arial Black"/>
                <a:cs typeface="Arial Black"/>
              </a:rPr>
              <a:t>Admin_ID-&gt;Username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Admin_ID-&gt;Password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 Black"/>
              <a:cs typeface="Arial Black"/>
            </a:endParaRPr>
          </a:p>
          <a:p>
            <a:pPr marL="240665" marR="10160" indent="-228600">
              <a:lnSpc>
                <a:spcPct val="127000"/>
              </a:lnSpc>
              <a:buClr>
                <a:srgbClr val="000000"/>
              </a:buClr>
              <a:buAutoNum type="arabicPeriod" startAt="9"/>
              <a:tabLst>
                <a:tab pos="241300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Result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Arial Black"/>
                <a:cs typeface="Arial Black"/>
              </a:rPr>
              <a:t>,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35">
                <a:latin typeface="Arial Black"/>
                <a:cs typeface="Arial Black"/>
              </a:rPr>
              <a:t>Math_Marks,Physics_Marks,Chemistry_Marks,All_India_Rank,Category_Rank)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619" y="9413240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4" y="0"/>
                </a:moveTo>
                <a:lnTo>
                  <a:pt x="0" y="0"/>
                </a:lnTo>
                <a:lnTo>
                  <a:pt x="0" y="6349"/>
                </a:lnTo>
                <a:lnTo>
                  <a:pt x="5981064" y="6349"/>
                </a:lnTo>
                <a:lnTo>
                  <a:pt x="59810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480" y="2412364"/>
            <a:ext cx="5349240" cy="52298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0604" y="2860293"/>
            <a:ext cx="29825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250" algn="l"/>
              </a:tabLst>
            </a:pPr>
            <a:r>
              <a:rPr dirty="0" sz="1000" spc="-35">
                <a:latin typeface="Arial Black"/>
                <a:cs typeface="Arial Black"/>
              </a:rPr>
              <a:t>10.	</a:t>
            </a:r>
            <a:r>
              <a:rPr dirty="0" sz="1000" spc="-35">
                <a:solidFill>
                  <a:srgbClr val="CC00FF"/>
                </a:solidFill>
                <a:latin typeface="Arial Black"/>
                <a:cs typeface="Arial Black"/>
              </a:rPr>
              <a:t>Admin_Phone</a:t>
            </a:r>
            <a:r>
              <a:rPr dirty="0" sz="1000" spc="-35">
                <a:latin typeface="Arial Black"/>
                <a:cs typeface="Arial Black"/>
              </a:rPr>
              <a:t>(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Admin_ID</a:t>
            </a:r>
            <a:r>
              <a:rPr dirty="0" sz="1000" spc="-35">
                <a:latin typeface="Arial Black"/>
                <a:cs typeface="Arial Black"/>
              </a:rPr>
              <a:t>,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3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3450463"/>
            <a:ext cx="26873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11.</a:t>
            </a:r>
            <a:r>
              <a:rPr dirty="0" sz="1000" spc="-145"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CC00FF"/>
                </a:solidFill>
                <a:latin typeface="Arial Black"/>
                <a:cs typeface="Arial Black"/>
              </a:rPr>
              <a:t>College_Email</a:t>
            </a:r>
            <a:r>
              <a:rPr dirty="0" sz="1000" spc="-10">
                <a:latin typeface="Arial Black"/>
                <a:cs typeface="Arial Black"/>
              </a:rPr>
              <a:t>(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10">
                <a:latin typeface="Arial Black"/>
                <a:cs typeface="Arial Black"/>
              </a:rPr>
              <a:t>,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Email_ID</a:t>
            </a:r>
            <a:r>
              <a:rPr dirty="0" sz="1000" spc="-10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037203"/>
            <a:ext cx="3216275" cy="1451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 startAt="12"/>
              <a:tabLst>
                <a:tab pos="241300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College_Phone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2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30"/>
              </a:spcBef>
            </a:pP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Phone_Number</a:t>
            </a:r>
            <a:endParaRPr sz="1000">
              <a:latin typeface="Arial Black"/>
              <a:cs typeface="Arial Black"/>
            </a:endParaRPr>
          </a:p>
          <a:p>
            <a:pPr marL="240665" indent="-228600">
              <a:lnSpc>
                <a:spcPct val="100000"/>
              </a:lnSpc>
              <a:spcBef>
                <a:spcPts val="1130"/>
              </a:spcBef>
              <a:buClr>
                <a:srgbClr val="000000"/>
              </a:buClr>
              <a:buAutoNum type="arabicPeriod" startAt="13"/>
              <a:tabLst>
                <a:tab pos="241300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nch_Details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Branch_Code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Black"/>
              <a:buAutoNum type="arabicPeriod" startAt="13"/>
            </a:pPr>
            <a:endParaRPr sz="1300">
              <a:latin typeface="Arial Black"/>
              <a:cs typeface="Arial Black"/>
            </a:endParaRPr>
          </a:p>
          <a:p>
            <a:pPr marL="240665" indent="-228600">
              <a:lnSpc>
                <a:spcPct val="100000"/>
              </a:lnSpc>
              <a:buClr>
                <a:srgbClr val="000000"/>
              </a:buClr>
              <a:buAutoNum type="arabicPeriod" startAt="13"/>
              <a:tabLst>
                <a:tab pos="241300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Branch_Index</a:t>
            </a:r>
            <a:r>
              <a:rPr dirty="0" sz="1000" spc="-5">
                <a:latin typeface="Arial Black"/>
                <a:cs typeface="Arial Black"/>
              </a:rPr>
              <a:t>(Branch_Code,Branch_Name)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5901309"/>
            <a:ext cx="5219065" cy="143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F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U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N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C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T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I</a:t>
            </a:r>
            <a:r>
              <a:rPr dirty="0" sz="1000">
                <a:solidFill>
                  <a:srgbClr val="006EC0"/>
                </a:solidFill>
                <a:latin typeface="Arial Black"/>
                <a:cs typeface="Arial Black"/>
              </a:rPr>
              <a:t>O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NAL</a:t>
            </a:r>
            <a:r>
              <a:rPr dirty="0" sz="1000" spc="-5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P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EN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D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EN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C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IES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Branch_Code-&gt;Branch_Name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0690" algn="l"/>
              </a:tabLst>
            </a:pPr>
            <a:r>
              <a:rPr dirty="0" sz="1000" spc="-35">
                <a:latin typeface="Arial Black"/>
                <a:cs typeface="Arial Black"/>
              </a:rPr>
              <a:t>15.	</a:t>
            </a:r>
            <a:r>
              <a:rPr dirty="0" sz="1000" spc="-35">
                <a:solidFill>
                  <a:srgbClr val="CC00FF"/>
                </a:solidFill>
                <a:latin typeface="Arial Black"/>
                <a:cs typeface="Arial Black"/>
              </a:rPr>
              <a:t>Seat_Matrix</a:t>
            </a:r>
            <a:r>
              <a:rPr dirty="0" sz="1000" spc="-35">
                <a:latin typeface="Arial Black"/>
                <a:cs typeface="Arial Black"/>
              </a:rPr>
              <a:t>(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Branch_Code,College_ID,Category</a:t>
            </a:r>
            <a:r>
              <a:rPr dirty="0" sz="1000" spc="-35">
                <a:latin typeface="Arial Black"/>
                <a:cs typeface="Arial Black"/>
              </a:rPr>
              <a:t>,Total_Seats,Seats_Filled)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7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914146"/>
            <a:ext cx="2139315" cy="1529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Arial Black"/>
              <a:cs typeface="Arial Black"/>
            </a:endParaRPr>
          </a:p>
          <a:p>
            <a:pPr marL="12700" marR="221615">
              <a:lnSpc>
                <a:spcPct val="125000"/>
              </a:lnSpc>
            </a:pP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Math_Marks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JEE</a:t>
            </a:r>
            <a:r>
              <a:rPr dirty="0" sz="1000" spc="-35">
                <a:latin typeface="Arial Black"/>
                <a:cs typeface="Arial Black"/>
              </a:rPr>
              <a:t>_</a:t>
            </a:r>
            <a:r>
              <a:rPr dirty="0" sz="1000" spc="-35">
                <a:latin typeface="Arial Black"/>
                <a:cs typeface="Arial Black"/>
              </a:rPr>
              <a:t>R</a:t>
            </a:r>
            <a:r>
              <a:rPr dirty="0" sz="1000" spc="-50">
                <a:latin typeface="Arial Black"/>
                <a:cs typeface="Arial Black"/>
              </a:rPr>
              <a:t>o</a:t>
            </a:r>
            <a:r>
              <a:rPr dirty="0" sz="1000" spc="-15">
                <a:latin typeface="Arial Black"/>
                <a:cs typeface="Arial Black"/>
              </a:rPr>
              <a:t>l</a:t>
            </a:r>
            <a:r>
              <a:rPr dirty="0" sz="1000" spc="-25">
                <a:latin typeface="Arial Black"/>
                <a:cs typeface="Arial Black"/>
              </a:rPr>
              <a:t>l</a:t>
            </a:r>
            <a:r>
              <a:rPr dirty="0" sz="1000" spc="-35">
                <a:latin typeface="Arial Black"/>
                <a:cs typeface="Arial Black"/>
              </a:rPr>
              <a:t>_N</a:t>
            </a:r>
            <a:r>
              <a:rPr dirty="0" sz="1000" spc="-45">
                <a:latin typeface="Arial Black"/>
                <a:cs typeface="Arial Black"/>
              </a:rPr>
              <a:t>o</a:t>
            </a:r>
            <a:r>
              <a:rPr dirty="0" sz="1000" spc="-5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Ph</a:t>
            </a:r>
            <a:r>
              <a:rPr dirty="0" sz="1000" spc="-40">
                <a:latin typeface="Arial Black"/>
                <a:cs typeface="Arial Black"/>
              </a:rPr>
              <a:t>ys</a:t>
            </a:r>
            <a:r>
              <a:rPr dirty="0" sz="1000" spc="-25">
                <a:latin typeface="Arial Black"/>
                <a:cs typeface="Arial Black"/>
              </a:rPr>
              <a:t>ic</a:t>
            </a:r>
            <a:r>
              <a:rPr dirty="0" sz="1000" spc="-40">
                <a:latin typeface="Arial Black"/>
                <a:cs typeface="Arial Black"/>
              </a:rPr>
              <a:t>s</a:t>
            </a:r>
            <a:r>
              <a:rPr dirty="0" sz="1000" spc="-25">
                <a:latin typeface="Arial Black"/>
                <a:cs typeface="Arial Black"/>
              </a:rPr>
              <a:t>_</a:t>
            </a:r>
            <a:r>
              <a:rPr dirty="0" sz="1000" spc="-65">
                <a:latin typeface="Arial Black"/>
                <a:cs typeface="Arial Black"/>
              </a:rPr>
              <a:t>M</a:t>
            </a:r>
            <a:r>
              <a:rPr dirty="0" sz="1000" spc="-40">
                <a:latin typeface="Arial Black"/>
                <a:cs typeface="Arial Black"/>
              </a:rPr>
              <a:t>a</a:t>
            </a:r>
            <a:r>
              <a:rPr dirty="0" sz="1000" spc="-3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k</a:t>
            </a:r>
            <a:r>
              <a:rPr dirty="0" sz="1000" spc="-45">
                <a:latin typeface="Arial Black"/>
                <a:cs typeface="Arial Black"/>
              </a:rPr>
              <a:t>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Arial Black"/>
              <a:cs typeface="Arial Black"/>
            </a:endParaRPr>
          </a:p>
          <a:p>
            <a:pPr marL="12700" marR="60960">
              <a:lnSpc>
                <a:spcPct val="126499"/>
              </a:lnSpc>
              <a:spcBef>
                <a:spcPts val="5"/>
              </a:spcBef>
            </a:pPr>
            <a:r>
              <a:rPr dirty="0" sz="1000" spc="-40">
                <a:latin typeface="Arial Black"/>
                <a:cs typeface="Arial Black"/>
              </a:rPr>
              <a:t>JEE</a:t>
            </a:r>
            <a:r>
              <a:rPr dirty="0" sz="1000" spc="-35">
                <a:latin typeface="Arial Black"/>
                <a:cs typeface="Arial Black"/>
              </a:rPr>
              <a:t>_</a:t>
            </a:r>
            <a:r>
              <a:rPr dirty="0" sz="1000" spc="-35">
                <a:latin typeface="Arial Black"/>
                <a:cs typeface="Arial Black"/>
              </a:rPr>
              <a:t>R</a:t>
            </a:r>
            <a:r>
              <a:rPr dirty="0" sz="1000" spc="-50">
                <a:latin typeface="Arial Black"/>
                <a:cs typeface="Arial Black"/>
              </a:rPr>
              <a:t>o</a:t>
            </a:r>
            <a:r>
              <a:rPr dirty="0" sz="1000" spc="-15">
                <a:latin typeface="Arial Black"/>
                <a:cs typeface="Arial Black"/>
              </a:rPr>
              <a:t>l</a:t>
            </a:r>
            <a:r>
              <a:rPr dirty="0" sz="1000" spc="-25">
                <a:latin typeface="Arial Black"/>
                <a:cs typeface="Arial Black"/>
              </a:rPr>
              <a:t>l</a:t>
            </a:r>
            <a:r>
              <a:rPr dirty="0" sz="1000" spc="-35">
                <a:latin typeface="Arial Black"/>
                <a:cs typeface="Arial Black"/>
              </a:rPr>
              <a:t>_N</a:t>
            </a:r>
            <a:r>
              <a:rPr dirty="0" sz="1000" spc="-45">
                <a:latin typeface="Arial Black"/>
                <a:cs typeface="Arial Black"/>
              </a:rPr>
              <a:t>o</a:t>
            </a:r>
            <a:r>
              <a:rPr dirty="0" sz="1000" spc="-5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C</a:t>
            </a:r>
            <a:r>
              <a:rPr dirty="0" sz="1000" spc="-40">
                <a:latin typeface="Arial Black"/>
                <a:cs typeface="Arial Black"/>
              </a:rPr>
              <a:t>he</a:t>
            </a:r>
            <a:r>
              <a:rPr dirty="0" sz="1000" spc="-50">
                <a:latin typeface="Arial Black"/>
                <a:cs typeface="Arial Black"/>
              </a:rPr>
              <a:t>mi</a:t>
            </a:r>
            <a:r>
              <a:rPr dirty="0" sz="1000" spc="-25">
                <a:latin typeface="Arial Black"/>
                <a:cs typeface="Arial Black"/>
              </a:rPr>
              <a:t>s</a:t>
            </a:r>
            <a:r>
              <a:rPr dirty="0" sz="1000" spc="-30">
                <a:latin typeface="Arial Black"/>
                <a:cs typeface="Arial Black"/>
              </a:rPr>
              <a:t>t</a:t>
            </a:r>
            <a:r>
              <a:rPr dirty="0" sz="1000" spc="-2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y</a:t>
            </a:r>
            <a:r>
              <a:rPr dirty="0" sz="1000" spc="-25">
                <a:latin typeface="Arial Black"/>
                <a:cs typeface="Arial Black"/>
              </a:rPr>
              <a:t>_</a:t>
            </a:r>
            <a:r>
              <a:rPr dirty="0" sz="1000" spc="-65">
                <a:latin typeface="Arial Black"/>
                <a:cs typeface="Arial Black"/>
              </a:rPr>
              <a:t>M</a:t>
            </a:r>
            <a:r>
              <a:rPr dirty="0" sz="1000" spc="-40">
                <a:latin typeface="Arial Black"/>
                <a:cs typeface="Arial Black"/>
              </a:rPr>
              <a:t>a</a:t>
            </a:r>
            <a:r>
              <a:rPr dirty="0" sz="1000" spc="-3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k</a:t>
            </a:r>
            <a:r>
              <a:rPr dirty="0" sz="1000" spc="-30">
                <a:latin typeface="Arial Black"/>
                <a:cs typeface="Arial Black"/>
              </a:rPr>
              <a:t>s  </a:t>
            </a: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All_India_Rank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Category_Rank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7747254"/>
            <a:ext cx="3444240" cy="47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{Branch_Code,College_ID,Category}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Total_Seats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000" spc="-5">
                <a:latin typeface="Arial Black"/>
                <a:cs typeface="Arial Black"/>
              </a:rPr>
              <a:t>{Branch_Code,College_ID,Category}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Seats_Filled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04" y="8926779"/>
            <a:ext cx="4701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16.</a:t>
            </a:r>
            <a:r>
              <a:rPr dirty="0" sz="1000" spc="-114"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CC00FF"/>
                </a:solidFill>
                <a:latin typeface="Arial Black"/>
                <a:cs typeface="Arial Black"/>
              </a:rPr>
              <a:t>Preferences</a:t>
            </a:r>
            <a:r>
              <a:rPr dirty="0" sz="1000" spc="-10">
                <a:latin typeface="Arial Black"/>
                <a:cs typeface="Arial Black"/>
              </a:rPr>
              <a:t>(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Preference_No</a:t>
            </a:r>
            <a:r>
              <a:rPr dirty="0" sz="1000" spc="-10">
                <a:latin typeface="Arial Black"/>
                <a:cs typeface="Arial Black"/>
              </a:rPr>
              <a:t>,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10">
                <a:latin typeface="Arial Black"/>
                <a:cs typeface="Arial Black"/>
              </a:rPr>
              <a:t>,College_ID,Branch_Code)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6619" y="9413240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4" y="0"/>
                </a:moveTo>
                <a:lnTo>
                  <a:pt x="0" y="0"/>
                </a:lnTo>
                <a:lnTo>
                  <a:pt x="0" y="6349"/>
                </a:lnTo>
                <a:lnTo>
                  <a:pt x="5981064" y="6349"/>
                </a:lnTo>
                <a:lnTo>
                  <a:pt x="59810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7901305"/>
            <a:ext cx="48895" cy="7620"/>
          </a:xfrm>
          <a:custGeom>
            <a:avLst/>
            <a:gdLst/>
            <a:ahLst/>
            <a:cxnLst/>
            <a:rect l="l" t="t" r="r" b="b"/>
            <a:pathLst>
              <a:path w="48894" h="7620">
                <a:moveTo>
                  <a:pt x="48894" y="0"/>
                </a:moveTo>
                <a:lnTo>
                  <a:pt x="0" y="0"/>
                </a:lnTo>
                <a:lnTo>
                  <a:pt x="0" y="7619"/>
                </a:lnTo>
                <a:lnTo>
                  <a:pt x="48894" y="7619"/>
                </a:lnTo>
                <a:lnTo>
                  <a:pt x="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1600" y="8196580"/>
            <a:ext cx="48895" cy="7620"/>
          </a:xfrm>
          <a:custGeom>
            <a:avLst/>
            <a:gdLst/>
            <a:ahLst/>
            <a:cxnLst/>
            <a:rect l="l" t="t" r="r" b="b"/>
            <a:pathLst>
              <a:path w="48894" h="7620">
                <a:moveTo>
                  <a:pt x="48894" y="0"/>
                </a:moveTo>
                <a:lnTo>
                  <a:pt x="0" y="0"/>
                </a:lnTo>
                <a:lnTo>
                  <a:pt x="0" y="7619"/>
                </a:lnTo>
                <a:lnTo>
                  <a:pt x="48894" y="7619"/>
                </a:lnTo>
                <a:lnTo>
                  <a:pt x="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208277"/>
            <a:ext cx="2971800" cy="76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000" spc="-5">
                <a:latin typeface="Arial Black"/>
                <a:cs typeface="Arial Black"/>
              </a:rPr>
              <a:t>{Preference_No,Student_ID}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000" spc="-5">
                <a:latin typeface="Arial Black"/>
                <a:cs typeface="Arial Black"/>
              </a:rPr>
              <a:t>{Preference_No,Student_ID}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Branch_Code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619" y="9413240"/>
            <a:ext cx="5981065" cy="6350"/>
          </a:xfrm>
          <a:custGeom>
            <a:avLst/>
            <a:gdLst/>
            <a:ahLst/>
            <a:cxnLst/>
            <a:rect l="l" t="t" r="r" b="b"/>
            <a:pathLst>
              <a:path w="5981065" h="6350">
                <a:moveTo>
                  <a:pt x="5981064" y="0"/>
                </a:moveTo>
                <a:lnTo>
                  <a:pt x="0" y="0"/>
                </a:lnTo>
                <a:lnTo>
                  <a:pt x="0" y="6349"/>
                </a:lnTo>
                <a:lnTo>
                  <a:pt x="5981064" y="6349"/>
                </a:lnTo>
                <a:lnTo>
                  <a:pt x="59810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24" y="0"/>
                  </a:moveTo>
                  <a:lnTo>
                    <a:pt x="7088124" y="0"/>
                  </a:lnTo>
                  <a:lnTo>
                    <a:pt x="7088124" y="76200"/>
                  </a:lnTo>
                  <a:lnTo>
                    <a:pt x="7088124" y="9374124"/>
                  </a:lnTo>
                  <a:lnTo>
                    <a:pt x="76200" y="9374124"/>
                  </a:lnTo>
                  <a:lnTo>
                    <a:pt x="76200" y="76200"/>
                  </a:lnTo>
                  <a:lnTo>
                    <a:pt x="7088124" y="76200"/>
                  </a:lnTo>
                  <a:lnTo>
                    <a:pt x="7088124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9374124"/>
                  </a:lnTo>
                  <a:lnTo>
                    <a:pt x="0" y="9450324"/>
                  </a:lnTo>
                  <a:lnTo>
                    <a:pt x="76200" y="9450324"/>
                  </a:lnTo>
                  <a:lnTo>
                    <a:pt x="7088124" y="9450324"/>
                  </a:lnTo>
                  <a:lnTo>
                    <a:pt x="7164324" y="9450324"/>
                  </a:lnTo>
                  <a:lnTo>
                    <a:pt x="7164324" y="9374124"/>
                  </a:lnTo>
                  <a:lnTo>
                    <a:pt x="7164324" y="76200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80" y="2413000"/>
              <a:ext cx="5349240" cy="52298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0604" y="2387853"/>
            <a:ext cx="3546475" cy="955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 Black"/>
                <a:cs typeface="Arial Black"/>
              </a:rPr>
              <a:t>17.</a:t>
            </a:r>
            <a:r>
              <a:rPr dirty="0" sz="1000" spc="15">
                <a:latin typeface="Arial Black"/>
                <a:cs typeface="Arial Black"/>
              </a:rPr>
              <a:t> </a:t>
            </a:r>
            <a:r>
              <a:rPr dirty="0" sz="1000" spc="-35">
                <a:solidFill>
                  <a:srgbClr val="CC00FF"/>
                </a:solidFill>
                <a:latin typeface="Arial Black"/>
                <a:cs typeface="Arial Black"/>
              </a:rPr>
              <a:t>Fee_Structure</a:t>
            </a:r>
            <a:r>
              <a:rPr dirty="0" sz="1000" spc="-35">
                <a:latin typeface="Arial Black"/>
                <a:cs typeface="Arial Black"/>
              </a:rPr>
              <a:t>(</a:t>
            </a:r>
            <a:r>
              <a:rPr dirty="0" u="sng" sz="1000" spc="-3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Gender,Category</a:t>
            </a:r>
            <a:r>
              <a:rPr dirty="0" sz="1000" spc="-35">
                <a:latin typeface="Arial Black"/>
                <a:cs typeface="Arial Black"/>
              </a:rPr>
              <a:t>,Registration_Fee)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{Gender,Category}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Registration_Fee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Page</a:t>
            </a:r>
            <a:r>
              <a:rPr dirty="0" spc="-60"/>
              <a:t> </a:t>
            </a:r>
            <a:fld id="{81D60167-4931-47E6-BA6A-407CBD079E47}" type="slidenum">
              <a:rPr dirty="0"/>
              <a:t>12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359153" y="4131691"/>
            <a:ext cx="4894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---------------------------------------------------------------------------------------------------------------------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3957" y="9730231"/>
            <a:ext cx="1689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 MT"/>
                <a:cs typeface="Arial MT"/>
              </a:rPr>
              <a:t>1</a:t>
            </a:r>
            <a:r>
              <a:rPr dirty="0" sz="800">
                <a:latin typeface="Arial MT"/>
                <a:cs typeface="Arial MT"/>
              </a:rPr>
              <a:t>/4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504" y="909573"/>
            <a:ext cx="2470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Legend</a:t>
            </a:r>
            <a:r>
              <a:rPr dirty="0" u="heavy" sz="1800" spc="-4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1800" spc="-2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ER</a:t>
            </a:r>
            <a:r>
              <a:rPr dirty="0" u="heavy" sz="1800" spc="-5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Diagram: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4008" y="1471929"/>
            <a:ext cx="5165725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-+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headed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arrow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directed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towards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indicates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cardinality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The -&lt; headed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arrow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directed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towards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 indicates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cardinality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many.</a:t>
            </a:r>
            <a:endParaRPr sz="1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dirty="0" sz="1200" b="1">
                <a:latin typeface="Times New Roman"/>
                <a:cs typeface="Times New Roman"/>
              </a:rPr>
              <a:t>(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)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around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attribute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marks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it 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compound/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composite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attribute.</a:t>
            </a:r>
            <a:endParaRPr sz="1200">
              <a:latin typeface="Times New Roman"/>
              <a:cs typeface="Times New Roman"/>
            </a:endParaRPr>
          </a:p>
          <a:p>
            <a:pPr marL="273050" indent="-26098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73050" algn="l"/>
                <a:tab pos="273685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'o'</a:t>
            </a:r>
            <a:r>
              <a:rPr dirty="0" sz="1200" spc="-5" b="1">
                <a:latin typeface="Times New Roman"/>
                <a:cs typeface="Times New Roman"/>
              </a:rPr>
              <a:t> beside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attribute means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it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optional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(can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NULL)</a:t>
            </a:r>
            <a:endParaRPr sz="1200">
              <a:latin typeface="Times New Roman"/>
              <a:cs typeface="Times New Roman"/>
            </a:endParaRPr>
          </a:p>
          <a:p>
            <a:pPr marL="247015" indent="-23495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7015" algn="l"/>
                <a:tab pos="24765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Other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formalities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follow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according to standards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mentioned.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1504" y="2884677"/>
            <a:ext cx="5889625" cy="716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7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Times New Roman"/>
                <a:cs typeface="Times New Roman"/>
              </a:rPr>
              <a:t>Assumptions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349250">
              <a:lnSpc>
                <a:spcPts val="1780"/>
              </a:lnSpc>
            </a:pPr>
            <a:r>
              <a:rPr dirty="0" sz="1600" spc="-10">
                <a:latin typeface="Times New Roman"/>
                <a:cs typeface="Times New Roman"/>
              </a:rPr>
              <a:t>We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made 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following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assumptions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during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creation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Diagram.</a:t>
            </a:r>
            <a:endParaRPr sz="1600">
              <a:latin typeface="Times New Roman"/>
              <a:cs typeface="Times New Roman"/>
            </a:endParaRPr>
          </a:p>
          <a:p>
            <a:pPr marL="469900" marR="313690" indent="-228600">
              <a:lnSpc>
                <a:spcPts val="1660"/>
              </a:lnSpc>
              <a:spcBef>
                <a:spcPts val="355"/>
              </a:spcBef>
              <a:buSzPct val="113333"/>
              <a:buFont typeface="Symbol"/>
              <a:buChar char=""/>
              <a:tabLst>
                <a:tab pos="457834" algn="l"/>
              </a:tabLst>
            </a:pP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assumed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that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student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has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obtained</a:t>
            </a:r>
            <a:r>
              <a:rPr dirty="0" sz="1500">
                <a:latin typeface="Times New Roman"/>
                <a:cs typeface="Times New Roman"/>
              </a:rPr>
              <a:t> a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unique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rank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JEE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Mains</a:t>
            </a:r>
            <a:endParaRPr sz="1500">
              <a:latin typeface="Times New Roman"/>
              <a:cs typeface="Times New Roman"/>
            </a:endParaRPr>
          </a:p>
          <a:p>
            <a:pPr marL="469900" marR="429259" indent="-228600">
              <a:lnSpc>
                <a:spcPts val="1390"/>
              </a:lnSpc>
              <a:spcBef>
                <a:spcPts val="590"/>
              </a:spcBef>
              <a:buSzPct val="107142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 college </a:t>
            </a:r>
            <a:r>
              <a:rPr dirty="0" sz="1400" spc="-5">
                <a:latin typeface="Times New Roman"/>
                <a:cs typeface="Times New Roman"/>
              </a:rPr>
              <a:t>can </a:t>
            </a:r>
            <a:r>
              <a:rPr dirty="0" sz="1400">
                <a:latin typeface="Times New Roman"/>
                <a:cs typeface="Times New Roman"/>
              </a:rPr>
              <a:t>be </a:t>
            </a:r>
            <a:r>
              <a:rPr dirty="0" sz="1400" spc="-5">
                <a:latin typeface="Times New Roman"/>
                <a:cs typeface="Times New Roman"/>
              </a:rPr>
              <a:t>ranked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-5">
                <a:latin typeface="Times New Roman"/>
                <a:cs typeface="Times New Roman"/>
              </a:rPr>
              <a:t>multiple organizations </a:t>
            </a:r>
            <a:r>
              <a:rPr dirty="0" sz="1400">
                <a:latin typeface="Times New Roman"/>
                <a:cs typeface="Times New Roman"/>
              </a:rPr>
              <a:t>so </a:t>
            </a:r>
            <a:r>
              <a:rPr dirty="0" sz="1400" spc="-5">
                <a:latin typeface="Times New Roman"/>
                <a:cs typeface="Times New Roman"/>
              </a:rPr>
              <a:t>that students can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compare different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institutes.</a:t>
            </a:r>
            <a:endParaRPr sz="1400">
              <a:latin typeface="Times New Roman"/>
              <a:cs typeface="Times New Roman"/>
            </a:endParaRPr>
          </a:p>
          <a:p>
            <a:pPr marL="457200" indent="-218440">
              <a:lnSpc>
                <a:spcPct val="100000"/>
              </a:lnSpc>
              <a:spcBef>
                <a:spcPts val="210"/>
              </a:spcBef>
              <a:buSzPct val="111111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region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comprises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of</a:t>
            </a:r>
            <a:r>
              <a:rPr dirty="0" sz="1350" spc="-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different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colleges.</a:t>
            </a:r>
            <a:endParaRPr sz="1350">
              <a:latin typeface="Times New Roman"/>
              <a:cs typeface="Times New Roman"/>
            </a:endParaRPr>
          </a:p>
          <a:p>
            <a:pPr marL="469900" marR="737235" indent="-228600">
              <a:lnSpc>
                <a:spcPts val="1480"/>
              </a:lnSpc>
              <a:spcBef>
                <a:spcPts val="540"/>
              </a:spcBef>
              <a:buSzPct val="107142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400" spc="-5">
                <a:latin typeface="Times New Roman"/>
                <a:cs typeface="Times New Roman"/>
              </a:rPr>
              <a:t>St</a:t>
            </a:r>
            <a:r>
              <a:rPr dirty="0" sz="1400" spc="-5">
                <a:latin typeface="Times New Roman"/>
                <a:cs typeface="Times New Roman"/>
              </a:rPr>
              <a:t>udents </a:t>
            </a:r>
            <a:r>
              <a:rPr dirty="0" sz="1400">
                <a:latin typeface="Times New Roman"/>
                <a:cs typeface="Times New Roman"/>
              </a:rPr>
              <a:t>are </a:t>
            </a:r>
            <a:r>
              <a:rPr dirty="0" sz="1400" spc="-5">
                <a:latin typeface="Times New Roman"/>
                <a:cs typeface="Times New Roman"/>
              </a:rPr>
              <a:t>also categorized into various regions </a:t>
            </a:r>
            <a:r>
              <a:rPr dirty="0" sz="1400">
                <a:latin typeface="Times New Roman"/>
                <a:cs typeface="Times New Roman"/>
              </a:rPr>
              <a:t>for </a:t>
            </a:r>
            <a:r>
              <a:rPr dirty="0" sz="1400" spc="-5">
                <a:latin typeface="Times New Roman"/>
                <a:cs typeface="Times New Roman"/>
              </a:rPr>
              <a:t>convenience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administration.</a:t>
            </a:r>
            <a:endParaRPr sz="1400">
              <a:latin typeface="Times New Roman"/>
              <a:cs typeface="Times New Roman"/>
            </a:endParaRPr>
          </a:p>
          <a:p>
            <a:pPr marL="469900" marR="170180" indent="-228600">
              <a:lnSpc>
                <a:spcPts val="1420"/>
              </a:lnSpc>
              <a:spcBef>
                <a:spcPts val="434"/>
              </a:spcBef>
              <a:buSzPct val="107142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400" spc="-5">
                <a:latin typeface="Times New Roman"/>
                <a:cs typeface="Times New Roman"/>
              </a:rPr>
              <a:t>Administrators are allotted to each region who can log on to their regional </a:t>
            </a:r>
            <a:r>
              <a:rPr dirty="0" sz="1400" spc="-33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Database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unique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password.</a:t>
            </a:r>
            <a:endParaRPr sz="1400">
              <a:latin typeface="Times New Roman"/>
              <a:cs typeface="Times New Roman"/>
            </a:endParaRPr>
          </a:p>
          <a:p>
            <a:pPr marL="457200" indent="-218440">
              <a:lnSpc>
                <a:spcPct val="100000"/>
              </a:lnSpc>
              <a:spcBef>
                <a:spcPts val="200"/>
              </a:spcBef>
              <a:buSzPct val="111111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350" spc="-5">
                <a:latin typeface="Times New Roman"/>
                <a:cs typeface="Times New Roman"/>
              </a:rPr>
              <a:t>One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student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is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given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one</a:t>
            </a:r>
            <a:r>
              <a:rPr dirty="0" sz="1350" spc="-2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username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and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password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only.</a:t>
            </a:r>
            <a:endParaRPr sz="1350">
              <a:latin typeface="Times New Roman"/>
              <a:cs typeface="Times New Roman"/>
            </a:endParaRPr>
          </a:p>
          <a:p>
            <a:pPr marL="457200" indent="-218440">
              <a:lnSpc>
                <a:spcPct val="100000"/>
              </a:lnSpc>
              <a:spcBef>
                <a:spcPts val="165"/>
              </a:spcBef>
              <a:buSzPct val="107142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400" spc="-5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n institute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can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many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branches.</a:t>
            </a:r>
            <a:endParaRPr sz="1400">
              <a:latin typeface="Times New Roman"/>
              <a:cs typeface="Times New Roman"/>
            </a:endParaRPr>
          </a:p>
          <a:p>
            <a:pPr marL="457200" indent="-218440">
              <a:lnSpc>
                <a:spcPct val="100000"/>
              </a:lnSpc>
              <a:spcBef>
                <a:spcPts val="155"/>
              </a:spcBef>
              <a:buSzPct val="107142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400" spc="-5">
                <a:latin typeface="Times New Roman"/>
                <a:cs typeface="Times New Roman"/>
              </a:rPr>
              <a:t>Seats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branch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divided into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several categories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EBC/ PWD/GEN)</a:t>
            </a:r>
            <a:endParaRPr sz="1400">
              <a:latin typeface="Times New Roman"/>
              <a:cs typeface="Times New Roman"/>
            </a:endParaRPr>
          </a:p>
          <a:p>
            <a:pPr marL="469900" marR="487045" indent="-228600">
              <a:lnSpc>
                <a:spcPts val="1440"/>
              </a:lnSpc>
              <a:spcBef>
                <a:spcPts val="620"/>
              </a:spcBef>
              <a:buSzPct val="107407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sz="1350" spc="-5">
                <a:latin typeface="Times New Roman"/>
                <a:cs typeface="Times New Roman"/>
              </a:rPr>
              <a:t>Irrespective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of</a:t>
            </a:r>
            <a:r>
              <a:rPr dirty="0" sz="1350" spc="-5">
                <a:latin typeface="Times New Roman"/>
                <a:cs typeface="Times New Roman"/>
              </a:rPr>
              <a:t> the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college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allotted,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all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students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belonging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to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a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particular </a:t>
            </a:r>
            <a:r>
              <a:rPr dirty="0" sz="1350" spc="-32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category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and</a:t>
            </a:r>
            <a:r>
              <a:rPr dirty="0" sz="135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gender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have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to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pay </a:t>
            </a:r>
            <a:r>
              <a:rPr dirty="0" sz="1350" spc="-5">
                <a:latin typeface="Times New Roman"/>
                <a:cs typeface="Times New Roman"/>
              </a:rPr>
              <a:t>the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same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fee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at</a:t>
            </a:r>
            <a:r>
              <a:rPr dirty="0" sz="1350" spc="-10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the</a:t>
            </a:r>
            <a:r>
              <a:rPr dirty="0" sz="1350" spc="-10">
                <a:latin typeface="Times New Roman"/>
                <a:cs typeface="Times New Roman"/>
              </a:rPr>
              <a:t> time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of</a:t>
            </a:r>
            <a:r>
              <a:rPr dirty="0" sz="1350" spc="-1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registration.</a:t>
            </a:r>
            <a:endParaRPr sz="1350">
              <a:latin typeface="Times New Roman"/>
              <a:cs typeface="Times New Roman"/>
            </a:endParaRPr>
          </a:p>
          <a:p>
            <a:pPr marL="469900" marR="1758950" indent="-234950">
              <a:lnSpc>
                <a:spcPts val="167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500" spc="-5">
                <a:latin typeface="Times New Roman"/>
                <a:cs typeface="Times New Roman"/>
              </a:rPr>
              <a:t>A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student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has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privilege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to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fill</a:t>
            </a:r>
            <a:r>
              <a:rPr dirty="0" sz="1500" spc="-5">
                <a:latin typeface="Times New Roman"/>
                <a:cs typeface="Times New Roman"/>
              </a:rPr>
              <a:t> any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number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of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preferences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before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allotment.</a:t>
            </a:r>
            <a:endParaRPr sz="1500">
              <a:latin typeface="Times New Roman"/>
              <a:cs typeface="Times New Roman"/>
            </a:endParaRPr>
          </a:p>
          <a:p>
            <a:pPr marL="469900" marR="628650" indent="-234950">
              <a:lnSpc>
                <a:spcPts val="1680"/>
              </a:lnSpc>
              <a:spcBef>
                <a:spcPts val="1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500">
                <a:latin typeface="Times New Roman"/>
                <a:cs typeface="Times New Roman"/>
              </a:rPr>
              <a:t>After </a:t>
            </a:r>
            <a:r>
              <a:rPr dirty="0" sz="1500" spc="-5">
                <a:latin typeface="Times New Roman"/>
                <a:cs typeface="Times New Roman"/>
              </a:rPr>
              <a:t>all students have filled </a:t>
            </a: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5">
                <a:latin typeface="Times New Roman"/>
                <a:cs typeface="Times New Roman"/>
              </a:rPr>
              <a:t>their </a:t>
            </a:r>
            <a:r>
              <a:rPr dirty="0" sz="1500" spc="-10">
                <a:latin typeface="Times New Roman"/>
                <a:cs typeface="Times New Roman"/>
              </a:rPr>
              <a:t>choices </a:t>
            </a:r>
            <a:r>
              <a:rPr dirty="0" sz="1500" spc="-5">
                <a:latin typeface="Times New Roman"/>
                <a:cs typeface="Times New Roman"/>
              </a:rPr>
              <a:t>they are allotted </a:t>
            </a:r>
            <a:r>
              <a:rPr dirty="0" sz="1500">
                <a:latin typeface="Times New Roman"/>
                <a:cs typeface="Times New Roman"/>
              </a:rPr>
              <a:t>1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institute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and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branch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 </a:t>
            </a:r>
            <a:r>
              <a:rPr dirty="0" sz="1500" spc="-5">
                <a:latin typeface="Times New Roman"/>
                <a:cs typeface="Times New Roman"/>
              </a:rPr>
              <a:t>none.</a:t>
            </a:r>
            <a:endParaRPr sz="1500">
              <a:latin typeface="Times New Roman"/>
              <a:cs typeface="Times New Roman"/>
            </a:endParaRPr>
          </a:p>
          <a:p>
            <a:pPr marL="469900" marR="754380" indent="-234950">
              <a:lnSpc>
                <a:spcPts val="1689"/>
              </a:lnSpc>
              <a:spcBef>
                <a:spcPts val="1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500" spc="-5">
                <a:latin typeface="Times New Roman"/>
                <a:cs typeface="Times New Roman"/>
              </a:rPr>
              <a:t>T</a:t>
            </a:r>
            <a:r>
              <a:rPr dirty="0" sz="1500" spc="-5">
                <a:latin typeface="Times New Roman"/>
                <a:cs typeface="Times New Roman"/>
              </a:rPr>
              <a:t>hey </a:t>
            </a:r>
            <a:r>
              <a:rPr dirty="0" sz="1500" spc="-10">
                <a:latin typeface="Times New Roman"/>
                <a:cs typeface="Times New Roman"/>
              </a:rPr>
              <a:t>can </a:t>
            </a:r>
            <a:r>
              <a:rPr dirty="0" sz="1500" spc="-5">
                <a:latin typeface="Times New Roman"/>
                <a:cs typeface="Times New Roman"/>
              </a:rPr>
              <a:t>change their status </a:t>
            </a:r>
            <a:r>
              <a:rPr dirty="0" sz="1500">
                <a:latin typeface="Times New Roman"/>
                <a:cs typeface="Times New Roman"/>
              </a:rPr>
              <a:t>to </a:t>
            </a:r>
            <a:r>
              <a:rPr dirty="0" sz="1500" spc="-5">
                <a:latin typeface="Times New Roman"/>
                <a:cs typeface="Times New Roman"/>
              </a:rPr>
              <a:t>FREEZE </a:t>
            </a:r>
            <a:r>
              <a:rPr dirty="0" sz="1500">
                <a:latin typeface="Times New Roman"/>
                <a:cs typeface="Times New Roman"/>
              </a:rPr>
              <a:t>(Confirm </a:t>
            </a:r>
            <a:r>
              <a:rPr dirty="0" sz="1500" spc="-5">
                <a:latin typeface="Times New Roman"/>
                <a:cs typeface="Times New Roman"/>
              </a:rPr>
              <a:t>option) </a:t>
            </a:r>
            <a:r>
              <a:rPr dirty="0" sz="1500" spc="5">
                <a:latin typeface="Times New Roman"/>
                <a:cs typeface="Times New Roman"/>
              </a:rPr>
              <a:t>or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FLOAT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(Wait</a:t>
            </a:r>
            <a:r>
              <a:rPr dirty="0" sz="1500">
                <a:latin typeface="Times New Roman"/>
                <a:cs typeface="Times New Roman"/>
              </a:rPr>
              <a:t> for 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next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iteration).</a:t>
            </a:r>
            <a:endParaRPr sz="1500">
              <a:latin typeface="Times New Roman"/>
              <a:cs typeface="Times New Roman"/>
            </a:endParaRPr>
          </a:p>
          <a:p>
            <a:pPr marL="469900" marR="574675" indent="-234950">
              <a:lnSpc>
                <a:spcPts val="1680"/>
              </a:lnSpc>
              <a:spcBef>
                <a:spcPts val="1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500">
                <a:latin typeface="Times New Roman"/>
                <a:cs typeface="Times New Roman"/>
              </a:rPr>
              <a:t>In </a:t>
            </a:r>
            <a:r>
              <a:rPr dirty="0" sz="1500" spc="-10">
                <a:latin typeface="Times New Roman"/>
                <a:cs typeface="Times New Roman"/>
              </a:rPr>
              <a:t>case </a:t>
            </a:r>
            <a:r>
              <a:rPr dirty="0" sz="1500" spc="-5">
                <a:latin typeface="Times New Roman"/>
                <a:cs typeface="Times New Roman"/>
              </a:rPr>
              <a:t>all </a:t>
            </a:r>
            <a:r>
              <a:rPr dirty="0" sz="1500">
                <a:latin typeface="Times New Roman"/>
                <a:cs typeface="Times New Roman"/>
              </a:rPr>
              <a:t>the </a:t>
            </a:r>
            <a:r>
              <a:rPr dirty="0" sz="1500" spc="-5">
                <a:latin typeface="Times New Roman"/>
                <a:cs typeface="Times New Roman"/>
              </a:rPr>
              <a:t>preferences </a:t>
            </a:r>
            <a:r>
              <a:rPr dirty="0" sz="1500">
                <a:latin typeface="Times New Roman"/>
                <a:cs typeface="Times New Roman"/>
              </a:rPr>
              <a:t>opted by a </a:t>
            </a:r>
            <a:r>
              <a:rPr dirty="0" sz="1500" spc="-5">
                <a:latin typeface="Times New Roman"/>
                <a:cs typeface="Times New Roman"/>
              </a:rPr>
              <a:t>candidate are </a:t>
            </a:r>
            <a:r>
              <a:rPr dirty="0" sz="1500">
                <a:latin typeface="Times New Roman"/>
                <a:cs typeface="Times New Roman"/>
              </a:rPr>
              <a:t>filled </a:t>
            </a:r>
            <a:r>
              <a:rPr dirty="0" sz="1500" spc="-5">
                <a:latin typeface="Times New Roman"/>
                <a:cs typeface="Times New Roman"/>
              </a:rPr>
              <a:t>up, </a:t>
            </a:r>
            <a:r>
              <a:rPr dirty="0" sz="1500">
                <a:latin typeface="Times New Roman"/>
                <a:cs typeface="Times New Roman"/>
              </a:rPr>
              <a:t>he </a:t>
            </a:r>
            <a:r>
              <a:rPr dirty="0" sz="1500" spc="-3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will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allotted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no </a:t>
            </a:r>
            <a:r>
              <a:rPr dirty="0" sz="1500" spc="-10">
                <a:latin typeface="Times New Roman"/>
                <a:cs typeface="Times New Roman"/>
              </a:rPr>
              <a:t>seat.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6300"/>
              </a:lnSpc>
              <a:spcBef>
                <a:spcPts val="1305"/>
              </a:spcBef>
            </a:pPr>
            <a:r>
              <a:rPr dirty="0" sz="1450" spc="-5" b="1">
                <a:latin typeface="Times New Roman"/>
                <a:cs typeface="Times New Roman"/>
              </a:rPr>
              <a:t>Disclaimer</a:t>
            </a:r>
            <a:r>
              <a:rPr dirty="0" sz="1450" spc="-5">
                <a:latin typeface="Times New Roman"/>
                <a:cs typeface="Times New Roman"/>
              </a:rPr>
              <a:t>: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mini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project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is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not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associated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with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JoSAA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or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with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MHRD </a:t>
            </a:r>
            <a:r>
              <a:rPr dirty="0" sz="1450" spc="-35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or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any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its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associates</a:t>
            </a:r>
            <a:r>
              <a:rPr dirty="0" sz="1450">
                <a:latin typeface="Times New Roman"/>
                <a:cs typeface="Times New Roman"/>
              </a:rPr>
              <a:t> in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any </a:t>
            </a:r>
            <a:r>
              <a:rPr dirty="0" sz="1450">
                <a:latin typeface="Times New Roman"/>
                <a:cs typeface="Times New Roman"/>
              </a:rPr>
              <a:t>respects.</a:t>
            </a:r>
            <a:r>
              <a:rPr dirty="0" sz="1450" spc="-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It</a:t>
            </a:r>
            <a:r>
              <a:rPr dirty="0" sz="1450" spc="-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is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for student/course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purpose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only.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b="1">
                <a:latin typeface="Times New Roman"/>
                <a:cs typeface="Times New Roman"/>
              </a:rPr>
              <a:t>*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ER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Diagram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overleaf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*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48170" cy="10086340"/>
          </a:xfrm>
          <a:custGeom>
            <a:avLst/>
            <a:gdLst/>
            <a:ahLst/>
            <a:cxnLst/>
            <a:rect l="l" t="t" r="r" b="b"/>
            <a:pathLst>
              <a:path w="6948170" h="10086340">
                <a:moveTo>
                  <a:pt x="6947916" y="0"/>
                </a:moveTo>
                <a:lnTo>
                  <a:pt x="6871716" y="0"/>
                </a:lnTo>
                <a:lnTo>
                  <a:pt x="6871716" y="76200"/>
                </a:lnTo>
                <a:lnTo>
                  <a:pt x="6871716" y="10009632"/>
                </a:lnTo>
                <a:lnTo>
                  <a:pt x="76200" y="10009632"/>
                </a:lnTo>
                <a:lnTo>
                  <a:pt x="76200" y="76200"/>
                </a:lnTo>
                <a:lnTo>
                  <a:pt x="6871716" y="76200"/>
                </a:lnTo>
                <a:lnTo>
                  <a:pt x="6871716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10009632"/>
                </a:lnTo>
                <a:lnTo>
                  <a:pt x="0" y="10085832"/>
                </a:lnTo>
                <a:lnTo>
                  <a:pt x="76200" y="10085832"/>
                </a:lnTo>
                <a:lnTo>
                  <a:pt x="6871716" y="10085832"/>
                </a:lnTo>
                <a:lnTo>
                  <a:pt x="6947916" y="10085832"/>
                </a:lnTo>
                <a:lnTo>
                  <a:pt x="6947916" y="10009632"/>
                </a:lnTo>
                <a:lnTo>
                  <a:pt x="6947916" y="76200"/>
                </a:lnTo>
                <a:lnTo>
                  <a:pt x="694791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6261" y="10074485"/>
            <a:ext cx="60896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solidFill>
                  <a:srgbClr val="8494AE"/>
                </a:solidFill>
                <a:latin typeface="Times New Roman"/>
                <a:cs typeface="Times New Roman"/>
              </a:rPr>
              <a:t>P</a:t>
            </a:r>
            <a:r>
              <a:rPr dirty="0" sz="1200" spc="-2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a</a:t>
            </a:r>
            <a:r>
              <a:rPr dirty="0" sz="1200" spc="-35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g</a:t>
            </a:r>
            <a:r>
              <a:rPr dirty="0" sz="1200" spc="-4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e</a:t>
            </a:r>
            <a:r>
              <a:rPr dirty="0" sz="1200" spc="265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8" y="25907"/>
            <a:ext cx="9569450" cy="69819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691" y="423164"/>
            <a:ext cx="685863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</a:t>
            </a:r>
            <a:r>
              <a:rPr dirty="0" u="sng" sz="12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2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II: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Creating</a:t>
            </a:r>
            <a:r>
              <a:rPr dirty="0" u="sng" sz="1400" spc="-2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400" spc="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Relational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Schema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from</a:t>
            </a:r>
            <a:r>
              <a:rPr dirty="0" u="sng" sz="1400" spc="-2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400" spc="-3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ER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Diagram</a:t>
            </a:r>
            <a:r>
              <a:rPr dirty="0" u="sng" sz="1400" spc="-2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and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Normalizing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Tables</a:t>
            </a:r>
            <a:r>
              <a:rPr dirty="0" u="sng" sz="1400" spc="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so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obtained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1473453"/>
            <a:ext cx="6718934" cy="705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Times New Roman"/>
                <a:cs typeface="Times New Roman"/>
              </a:rPr>
              <a:t>Overleaf </a:t>
            </a:r>
            <a:r>
              <a:rPr dirty="0" sz="1100" b="1">
                <a:latin typeface="Times New Roman"/>
                <a:cs typeface="Times New Roman"/>
              </a:rPr>
              <a:t>are</a:t>
            </a:r>
            <a:r>
              <a:rPr dirty="0" sz="1100" spc="-5" b="1">
                <a:latin typeface="Times New Roman"/>
                <a:cs typeface="Times New Roman"/>
              </a:rPr>
              <a:t> the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expected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tables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that </a:t>
            </a:r>
            <a:r>
              <a:rPr dirty="0" sz="1100" spc="-5" b="1">
                <a:latin typeface="Times New Roman"/>
                <a:cs typeface="Times New Roman"/>
              </a:rPr>
              <a:t>are </a:t>
            </a:r>
            <a:r>
              <a:rPr dirty="0" sz="1100" b="1">
                <a:latin typeface="Times New Roman"/>
                <a:cs typeface="Times New Roman"/>
              </a:rPr>
              <a:t>created</a:t>
            </a:r>
            <a:r>
              <a:rPr dirty="0" sz="1100" spc="-5" b="1">
                <a:latin typeface="Times New Roman"/>
                <a:cs typeface="Times New Roman"/>
              </a:rPr>
              <a:t> by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observing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Model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on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previous</a:t>
            </a:r>
            <a:r>
              <a:rPr dirty="0" sz="1100" b="1">
                <a:latin typeface="Times New Roman"/>
                <a:cs typeface="Times New Roman"/>
              </a:rPr>
              <a:t> page.</a:t>
            </a:r>
            <a:endParaRPr sz="1100">
              <a:latin typeface="Times New Roman"/>
              <a:cs typeface="Times New Roman"/>
            </a:endParaRPr>
          </a:p>
          <a:p>
            <a:pPr marL="12700" marR="8255">
              <a:lnSpc>
                <a:spcPct val="130900"/>
              </a:lnSpc>
              <a:spcBef>
                <a:spcPts val="725"/>
              </a:spcBef>
            </a:pPr>
            <a:r>
              <a:rPr dirty="0" sz="1100" spc="-5" b="1">
                <a:latin typeface="Times New Roman"/>
                <a:cs typeface="Times New Roman"/>
              </a:rPr>
              <a:t>Clearly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the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Model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does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not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result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1NF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Schema.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This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due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non </a:t>
            </a:r>
            <a:r>
              <a:rPr dirty="0" sz="1100" spc="-5" b="1">
                <a:latin typeface="Times New Roman"/>
                <a:cs typeface="Times New Roman"/>
              </a:rPr>
              <a:t>atomic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attributes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including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5" b="1">
                <a:latin typeface="Times New Roman"/>
                <a:cs typeface="Times New Roman"/>
              </a:rPr>
              <a:t>Admin- 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Phone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Number,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StudentEmail_Id </a:t>
            </a:r>
            <a:r>
              <a:rPr dirty="0" sz="1100" b="1">
                <a:latin typeface="Times New Roman"/>
                <a:cs typeface="Times New Roman"/>
              </a:rPr>
              <a:t>,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Student </a:t>
            </a:r>
            <a:r>
              <a:rPr dirty="0" sz="1100" b="1">
                <a:latin typeface="Times New Roman"/>
                <a:cs typeface="Times New Roman"/>
              </a:rPr>
              <a:t>Phone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,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College_Phone</a:t>
            </a:r>
            <a:r>
              <a:rPr dirty="0" sz="1100" b="1">
                <a:latin typeface="Times New Roman"/>
                <a:cs typeface="Times New Roman"/>
              </a:rPr>
              <a:t> and </a:t>
            </a:r>
            <a:r>
              <a:rPr dirty="0" sz="1100" spc="-5" b="1">
                <a:latin typeface="Times New Roman"/>
                <a:cs typeface="Times New Roman"/>
              </a:rPr>
              <a:t>College_Phone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.(bearing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multiple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values)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z="1100" spc="-5" b="1">
                <a:latin typeface="Calibri"/>
                <a:cs typeface="Calibri"/>
              </a:rPr>
              <a:t>So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separate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Relations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be</a:t>
            </a:r>
            <a:r>
              <a:rPr dirty="0" sz="1100" spc="-5" b="1">
                <a:latin typeface="Calibri"/>
                <a:cs typeface="Calibri"/>
              </a:rPr>
              <a:t> created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are: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StudentPhone</a:t>
            </a:r>
            <a:r>
              <a:rPr dirty="0" sz="11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(Student_ID,PhoneNumber)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StudentEmail(Student_ID,Email_ID)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CollegePhone</a:t>
            </a:r>
            <a:r>
              <a:rPr dirty="0" sz="11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(College_ID,PhoneNumber)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CollegeEmail(College_ID,Email_ID)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AdminPhone(Admin_ID,PhoneNumber)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8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AdminEmail(Admin_ID,Email_ID)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</a:pPr>
            <a:r>
              <a:rPr dirty="0" sz="1100" spc="-5" b="1">
                <a:latin typeface="Calibri"/>
                <a:cs typeface="Calibri"/>
              </a:rPr>
              <a:t>Now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clear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that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Relational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Schema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is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at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least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1NF.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Checking</a:t>
            </a:r>
            <a:r>
              <a:rPr dirty="0" u="sng" sz="1400" spc="-3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for</a:t>
            </a:r>
            <a:r>
              <a:rPr dirty="0" u="sng" sz="1400" spc="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Normal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Form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1400" spc="-1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Relations</a:t>
            </a:r>
            <a:r>
              <a:rPr dirty="0" u="sng" sz="1400" spc="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in</a:t>
            </a:r>
            <a:r>
              <a:rPr dirty="0" u="sng" sz="1400" spc="-1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Schema</a:t>
            </a:r>
            <a:r>
              <a:rPr dirty="0" u="sng" sz="1400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Overleaf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30900"/>
              </a:lnSpc>
            </a:pPr>
            <a:r>
              <a:rPr dirty="0" sz="1100" spc="-5" b="1">
                <a:latin typeface="Calibri"/>
                <a:cs typeface="Calibri"/>
              </a:rPr>
              <a:t>Based on our assumptions,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primary keys shown </a:t>
            </a:r>
            <a:r>
              <a:rPr dirty="0" sz="1100" b="1">
                <a:latin typeface="Calibri"/>
                <a:cs typeface="Calibri"/>
              </a:rPr>
              <a:t>in the </a:t>
            </a:r>
            <a:r>
              <a:rPr dirty="0" sz="1100" spc="-5" b="1">
                <a:latin typeface="Calibri"/>
                <a:cs typeface="Calibri"/>
              </a:rPr>
              <a:t>figure on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next page </a:t>
            </a:r>
            <a:r>
              <a:rPr dirty="0" sz="1100" b="1">
                <a:latin typeface="Calibri"/>
                <a:cs typeface="Calibri"/>
              </a:rPr>
              <a:t>determine </a:t>
            </a:r>
            <a:r>
              <a:rPr dirty="0" sz="1100" spc="-10" b="1">
                <a:latin typeface="Calibri"/>
                <a:cs typeface="Calibri"/>
              </a:rPr>
              <a:t>all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other attributes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all relational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tables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except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‘Branch_Details’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table.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(A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detailed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list of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functional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dependencies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 </a:t>
            </a:r>
            <a:r>
              <a:rPr dirty="0" sz="1100" spc="-5" b="1">
                <a:latin typeface="Calibri"/>
                <a:cs typeface="Calibri"/>
              </a:rPr>
              <a:t>all relations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given </a:t>
            </a:r>
            <a:r>
              <a:rPr dirty="0" sz="1100" b="1">
                <a:latin typeface="Calibri"/>
                <a:cs typeface="Calibri"/>
              </a:rPr>
              <a:t>at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end)</a:t>
            </a:r>
            <a:endParaRPr sz="1100">
              <a:latin typeface="Calibri"/>
              <a:cs typeface="Calibri"/>
            </a:endParaRPr>
          </a:p>
          <a:p>
            <a:pPr marL="12700" marR="2204085">
              <a:lnSpc>
                <a:spcPct val="193600"/>
              </a:lnSpc>
              <a:spcBef>
                <a:spcPts val="15"/>
              </a:spcBef>
            </a:pPr>
            <a:r>
              <a:rPr dirty="0" sz="1100" spc="-5" b="1">
                <a:latin typeface="Calibri"/>
                <a:cs typeface="Calibri"/>
              </a:rPr>
              <a:t>So all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5" b="1">
                <a:latin typeface="Calibri"/>
                <a:cs typeface="Calibri"/>
              </a:rPr>
              <a:t> other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relations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are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BCNF.</a:t>
            </a:r>
            <a:r>
              <a:rPr dirty="0" sz="1100" spc="-5" b="1">
                <a:latin typeface="Calibri"/>
                <a:cs typeface="Calibri"/>
              </a:rPr>
              <a:t> This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will </a:t>
            </a:r>
            <a:r>
              <a:rPr dirty="0" sz="1100" b="1">
                <a:latin typeface="Calibri"/>
                <a:cs typeface="Calibri"/>
              </a:rPr>
              <a:t>be</a:t>
            </a:r>
            <a:r>
              <a:rPr dirty="0" sz="1100" spc="-5" b="1">
                <a:latin typeface="Calibri"/>
                <a:cs typeface="Calibri"/>
              </a:rPr>
              <a:t> satisfactory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for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present. </a:t>
            </a:r>
            <a:r>
              <a:rPr dirty="0" sz="1100" spc="-229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‘Branch_Details’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table,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we</a:t>
            </a:r>
            <a:r>
              <a:rPr dirty="0" sz="1100" spc="-5" b="1">
                <a:latin typeface="Calibri"/>
                <a:cs typeface="Calibri"/>
              </a:rPr>
              <a:t> have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 </a:t>
            </a:r>
            <a:r>
              <a:rPr dirty="0" sz="1100" spc="-5" b="1">
                <a:latin typeface="Calibri"/>
                <a:cs typeface="Calibri"/>
              </a:rPr>
              <a:t>following relations.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Branch_Code-&gt;Branch_Name</a:t>
            </a:r>
            <a:endParaRPr sz="1100">
              <a:latin typeface="Calibri"/>
              <a:cs typeface="Calibri"/>
            </a:endParaRPr>
          </a:p>
          <a:p>
            <a:pPr marL="469900" indent="-23114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100" spc="-5" b="1">
                <a:solidFill>
                  <a:srgbClr val="FF0000"/>
                </a:solidFill>
                <a:latin typeface="Calibri"/>
                <a:cs typeface="Calibri"/>
              </a:rPr>
              <a:t>Branch_Code,College_ID-&gt;Branch_Name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Here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there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is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partial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dependency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on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key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attribute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first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dependency.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dirty="0" sz="1100" spc="-5" b="1">
                <a:latin typeface="Calibri"/>
                <a:cs typeface="Calibri"/>
              </a:rPr>
              <a:t>So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there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is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need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decompose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this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relation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into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two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smaller relations</a:t>
            </a:r>
            <a:endParaRPr sz="1100">
              <a:latin typeface="Calibri"/>
              <a:cs typeface="Calibri"/>
            </a:endParaRPr>
          </a:p>
          <a:p>
            <a:pPr lvl="1" marL="866140" indent="-169545">
              <a:lnSpc>
                <a:spcPct val="100000"/>
              </a:lnSpc>
              <a:spcBef>
                <a:spcPts val="254"/>
              </a:spcBef>
              <a:buFont typeface="Courier New"/>
              <a:buChar char="o"/>
              <a:tabLst>
                <a:tab pos="866775" algn="l"/>
              </a:tabLst>
            </a:pPr>
            <a:r>
              <a:rPr dirty="0" sz="1100" spc="-5" b="1">
                <a:latin typeface="Calibri"/>
                <a:cs typeface="Calibri"/>
              </a:rPr>
              <a:t>BranchIndex(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Branch_Code,</a:t>
            </a:r>
            <a:r>
              <a:rPr dirty="0" sz="1100" spc="1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Branch_Name</a:t>
            </a:r>
            <a:r>
              <a:rPr dirty="0" sz="1100" spc="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lvl="1" marL="469900" marR="3399790" indent="228600">
              <a:lnSpc>
                <a:spcPct val="146400"/>
              </a:lnSpc>
              <a:spcBef>
                <a:spcPts val="60"/>
              </a:spcBef>
              <a:buFont typeface="Courier New"/>
              <a:buChar char="o"/>
              <a:tabLst>
                <a:tab pos="866775" algn="l"/>
              </a:tabLst>
            </a:pPr>
            <a:r>
              <a:rPr dirty="0" sz="1100" spc="-10" b="1">
                <a:latin typeface="Calibri"/>
                <a:cs typeface="Calibri"/>
              </a:rPr>
              <a:t>CollegeBranches(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College_ID,Branch_Code</a:t>
            </a:r>
            <a:r>
              <a:rPr dirty="0" sz="1100" spc="-10" b="1">
                <a:latin typeface="Calibri"/>
                <a:cs typeface="Calibri"/>
              </a:rPr>
              <a:t>)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Now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the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two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relations are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BCNF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and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3NF.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050" spc="-5" b="1">
                <a:latin typeface="Calibri"/>
                <a:cs typeface="Calibri"/>
              </a:rPr>
              <a:t>**Next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page</a:t>
            </a:r>
            <a:r>
              <a:rPr dirty="0" sz="1050" spc="-2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is</a:t>
            </a:r>
            <a:r>
              <a:rPr dirty="0" sz="1050" spc="-3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the</a:t>
            </a:r>
            <a:r>
              <a:rPr dirty="0" sz="1050" spc="-5" b="1">
                <a:latin typeface="Calibri"/>
                <a:cs typeface="Calibri"/>
              </a:rPr>
              <a:t> first</a:t>
            </a:r>
            <a:r>
              <a:rPr dirty="0" sz="1050" spc="-1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set</a:t>
            </a:r>
            <a:r>
              <a:rPr dirty="0" sz="1050" spc="-25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of</a:t>
            </a:r>
            <a:r>
              <a:rPr dirty="0" sz="1050" spc="15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relational</a:t>
            </a:r>
            <a:r>
              <a:rPr dirty="0" sz="1050" spc="-10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tables</a:t>
            </a:r>
            <a:r>
              <a:rPr dirty="0" sz="1050" spc="-35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followed</a:t>
            </a:r>
            <a:r>
              <a:rPr dirty="0" sz="1050" spc="-15" b="1">
                <a:latin typeface="Calibri"/>
                <a:cs typeface="Calibri"/>
              </a:rPr>
              <a:t> </a:t>
            </a:r>
            <a:r>
              <a:rPr dirty="0" sz="1050" b="1">
                <a:latin typeface="Calibri"/>
                <a:cs typeface="Calibri"/>
              </a:rPr>
              <a:t>by</a:t>
            </a:r>
            <a:r>
              <a:rPr dirty="0" sz="1050" spc="1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Functional</a:t>
            </a:r>
            <a:r>
              <a:rPr dirty="0" sz="1050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Dependencies**</a:t>
            </a:r>
            <a:r>
              <a:rPr dirty="0" sz="1050" spc="5" b="1">
                <a:latin typeface="Calibri"/>
                <a:cs typeface="Calibri"/>
              </a:rPr>
              <a:t> </a:t>
            </a:r>
            <a:r>
              <a:rPr dirty="0" sz="1050" spc="-5" b="1">
                <a:latin typeface="Calibri"/>
                <a:cs typeface="Calibri"/>
              </a:rPr>
              <a:t>(Schema</a:t>
            </a:r>
            <a:r>
              <a:rPr dirty="0" sz="1050" spc="-10" b="1">
                <a:latin typeface="Calibri"/>
                <a:cs typeface="Calibri"/>
              </a:rPr>
              <a:t> I)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5109" y="9407143"/>
            <a:ext cx="583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494AE"/>
                </a:solidFill>
                <a:latin typeface="Times New Roman"/>
                <a:cs typeface="Times New Roman"/>
              </a:rPr>
              <a:t>P</a:t>
            </a:r>
            <a:r>
              <a:rPr dirty="0" sz="1200" spc="-2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a</a:t>
            </a:r>
            <a:r>
              <a:rPr dirty="0" sz="1200" spc="-4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g</a:t>
            </a:r>
            <a:r>
              <a:rPr dirty="0" sz="1200" spc="-4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8494AE"/>
                </a:solidFill>
                <a:latin typeface="Times New Roman"/>
                <a:cs typeface="Times New Roman"/>
              </a:rPr>
              <a:t>e</a:t>
            </a:r>
            <a:r>
              <a:rPr dirty="0" sz="1200" spc="260">
                <a:solidFill>
                  <a:srgbClr val="8494A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03C4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507998"/>
            <a:ext cx="9524492" cy="705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201316"/>
            <a:ext cx="5518785" cy="212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27000"/>
              </a:lnSpc>
              <a:spcBef>
                <a:spcPts val="100"/>
              </a:spcBef>
            </a:pPr>
            <a:r>
              <a:rPr dirty="0" sz="1000" spc="-20">
                <a:latin typeface="Arial Black"/>
                <a:cs typeface="Arial Black"/>
              </a:rPr>
              <a:t>1.</a:t>
            </a:r>
            <a:r>
              <a:rPr dirty="0" sz="1000" spc="29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College_Profile 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College_ID,</a:t>
            </a:r>
            <a:r>
              <a:rPr dirty="0" sz="1000" spc="-5">
                <a:latin typeface="Arial Black"/>
                <a:cs typeface="Arial Black"/>
              </a:rPr>
              <a:t> Area, Director_Name, College_Name, Year_Estd,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Region_Code)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1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0665" marR="3423920">
              <a:lnSpc>
                <a:spcPct val="184000"/>
              </a:lnSpc>
              <a:spcBef>
                <a:spcPts val="125"/>
              </a:spcBef>
            </a:pP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Area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35">
                <a:latin typeface="Arial Black"/>
                <a:cs typeface="Arial Black"/>
              </a:rPr>
              <a:t>College_ID</a:t>
            </a:r>
            <a:r>
              <a:rPr dirty="0" sz="1000" spc="-35">
                <a:latin typeface="Wingdings"/>
                <a:cs typeface="Wingdings"/>
              </a:rPr>
              <a:t></a:t>
            </a:r>
            <a:r>
              <a:rPr dirty="0" sz="1000" spc="-35">
                <a:latin typeface="Arial Black"/>
                <a:cs typeface="Arial Black"/>
              </a:rPr>
              <a:t>Director_Name 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College_Name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Year_Estd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Region_Code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4707763"/>
            <a:ext cx="5469255" cy="17551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2.</a:t>
            </a:r>
            <a:r>
              <a:rPr dirty="0" sz="1000" spc="52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</a:t>
            </a:r>
            <a:r>
              <a:rPr dirty="0" sz="1000" spc="-15">
                <a:solidFill>
                  <a:srgbClr val="CC00FF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Details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College_ID,</a:t>
            </a:r>
            <a:r>
              <a:rPr dirty="0" u="sng" sz="1000" spc="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FAX,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Website,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Address, JOSAA_Representative)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2570" marR="2886075">
              <a:lnSpc>
                <a:spcPct val="176300"/>
              </a:lnSpc>
              <a:spcBef>
                <a:spcPts val="925"/>
              </a:spcBef>
            </a:pP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FAX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Website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Address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College_ID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JOSAA_Representative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823329"/>
            <a:ext cx="5537200" cy="2261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3.</a:t>
            </a:r>
            <a:r>
              <a:rPr dirty="0" sz="1000" spc="509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Student_Profile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Student_ID,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Student_Name,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Gender,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Category,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Date_of_Birth,</a:t>
            </a:r>
            <a:endParaRPr sz="1000">
              <a:latin typeface="Arial Black"/>
              <a:cs typeface="Arial Black"/>
            </a:endParaRPr>
          </a:p>
          <a:p>
            <a:pPr marL="240665" marR="2757170">
              <a:lnSpc>
                <a:spcPts val="2140"/>
              </a:lnSpc>
              <a:spcBef>
                <a:spcPts val="210"/>
              </a:spcBef>
            </a:pPr>
            <a:r>
              <a:rPr dirty="0" sz="1000" spc="-5">
                <a:latin typeface="Arial Black"/>
                <a:cs typeface="Arial Black"/>
              </a:rPr>
              <a:t>Region_Code, Address, JEE_Roll_No)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5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850">
              <a:latin typeface="Arial Black"/>
              <a:cs typeface="Arial Black"/>
            </a:endParaRPr>
          </a:p>
          <a:p>
            <a:pPr marL="240665" marR="3414395">
              <a:lnSpc>
                <a:spcPct val="126800"/>
              </a:lnSpc>
            </a:pPr>
            <a:r>
              <a:rPr dirty="0" sz="1000" spc="-10">
                <a:latin typeface="Arial Black"/>
                <a:cs typeface="Arial Black"/>
              </a:rPr>
              <a:t>Student_ID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-10">
                <a:latin typeface="Arial Black"/>
                <a:cs typeface="Arial Black"/>
              </a:rPr>
              <a:t>Student_Name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Gender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Category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Date_of_Birth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Region_Code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Address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JEE_Roll_No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39" y="826008"/>
            <a:ext cx="3462528" cy="2585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004" y="1329689"/>
              <a:ext cx="6942201" cy="2647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7164705" cy="9450705"/>
            </a:xfrm>
            <a:custGeom>
              <a:avLst/>
              <a:gdLst/>
              <a:ahLst/>
              <a:cxnLst/>
              <a:rect l="l" t="t" r="r" b="b"/>
              <a:pathLst>
                <a:path w="7164705" h="9450705">
                  <a:moveTo>
                    <a:pt x="7164324" y="0"/>
                  </a:moveTo>
                  <a:lnTo>
                    <a:pt x="7088124" y="0"/>
                  </a:lnTo>
                  <a:lnTo>
                    <a:pt x="7088124" y="76200"/>
                  </a:lnTo>
                  <a:lnTo>
                    <a:pt x="7088124" y="9374124"/>
                  </a:lnTo>
                  <a:lnTo>
                    <a:pt x="76200" y="9374124"/>
                  </a:lnTo>
                  <a:lnTo>
                    <a:pt x="76200" y="76200"/>
                  </a:lnTo>
                  <a:lnTo>
                    <a:pt x="7088124" y="76200"/>
                  </a:lnTo>
                  <a:lnTo>
                    <a:pt x="7088124" y="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0" y="9374124"/>
                  </a:lnTo>
                  <a:lnTo>
                    <a:pt x="0" y="9450324"/>
                  </a:lnTo>
                  <a:lnTo>
                    <a:pt x="76200" y="9450324"/>
                  </a:lnTo>
                  <a:lnTo>
                    <a:pt x="7088124" y="9450324"/>
                  </a:lnTo>
                  <a:lnTo>
                    <a:pt x="7164324" y="9450324"/>
                  </a:lnTo>
                  <a:lnTo>
                    <a:pt x="7164324" y="9374124"/>
                  </a:lnTo>
                  <a:lnTo>
                    <a:pt x="7164324" y="76200"/>
                  </a:lnTo>
                  <a:lnTo>
                    <a:pt x="7164324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118097" y="9155379"/>
            <a:ext cx="582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P</a:t>
            </a:r>
            <a:r>
              <a:rPr dirty="0" sz="1200" spc="1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a g</a:t>
            </a:r>
            <a:r>
              <a:rPr dirty="0" sz="1200" spc="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e</a:t>
            </a:r>
            <a:r>
              <a:rPr dirty="0" sz="1200" spc="20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0" y="1208277"/>
            <a:ext cx="4713605" cy="114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4.</a:t>
            </a:r>
            <a:r>
              <a:rPr dirty="0" sz="1000" spc="56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Region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Arial Black"/>
                <a:cs typeface="Arial Black"/>
              </a:rPr>
              <a:t>,Region_Name,Region_Incharge_College_ID)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Arial Black"/>
              <a:cs typeface="Arial Black"/>
            </a:endParaRPr>
          </a:p>
          <a:p>
            <a:pPr marL="242570" marR="1457325">
              <a:lnSpc>
                <a:spcPct val="127000"/>
              </a:lnSpc>
              <a:spcBef>
                <a:spcPts val="5"/>
              </a:spcBef>
            </a:pPr>
            <a:r>
              <a:rPr dirty="0" sz="1000" spc="-5"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Region_Name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Region_Code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Region_Incharge_College_ID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514215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6.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5867780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7.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6651117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8.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7230236"/>
            <a:ext cx="1511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Black"/>
                <a:cs typeface="Arial Black"/>
              </a:rPr>
              <a:t>9.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153" y="7617714"/>
            <a:ext cx="2139315" cy="755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Arial Black"/>
              <a:cs typeface="Arial Black"/>
            </a:endParaRPr>
          </a:p>
          <a:p>
            <a:pPr marL="12700" marR="564515">
              <a:lnSpc>
                <a:spcPct val="125000"/>
              </a:lnSpc>
            </a:pPr>
            <a:r>
              <a:rPr dirty="0" sz="1000" spc="-40">
                <a:latin typeface="Arial Black"/>
                <a:cs typeface="Arial Black"/>
              </a:rPr>
              <a:t>Student_ID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Username 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10">
                <a:latin typeface="Arial Black"/>
                <a:cs typeface="Arial Black"/>
              </a:rPr>
              <a:t>Stu</a:t>
            </a:r>
            <a:r>
              <a:rPr dirty="0" sz="1000" spc="-5">
                <a:latin typeface="Arial Black"/>
                <a:cs typeface="Arial Black"/>
              </a:rPr>
              <a:t>d</a:t>
            </a:r>
            <a:r>
              <a:rPr dirty="0" sz="1000">
                <a:latin typeface="Arial Black"/>
                <a:cs typeface="Arial Black"/>
              </a:rPr>
              <a:t>e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 spc="-5">
                <a:latin typeface="Arial Black"/>
                <a:cs typeface="Arial Black"/>
              </a:rPr>
              <a:t>t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10">
                <a:latin typeface="Arial Black"/>
                <a:cs typeface="Arial Black"/>
              </a:rPr>
              <a:t>I</a:t>
            </a:r>
            <a:r>
              <a:rPr dirty="0" sz="1000">
                <a:latin typeface="Arial Black"/>
                <a:cs typeface="Arial Black"/>
              </a:rPr>
              <a:t>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5">
                <a:latin typeface="Arial Black"/>
                <a:cs typeface="Arial Black"/>
              </a:rPr>
              <a:t>P</a:t>
            </a:r>
            <a:r>
              <a:rPr dirty="0" sz="1000" spc="-10">
                <a:latin typeface="Arial Black"/>
                <a:cs typeface="Arial Black"/>
              </a:rPr>
              <a:t>a</a:t>
            </a:r>
            <a:r>
              <a:rPr dirty="0" sz="1000" spc="-5">
                <a:latin typeface="Arial Black"/>
                <a:cs typeface="Arial Black"/>
              </a:rPr>
              <a:t>ss</a:t>
            </a:r>
            <a:r>
              <a:rPr dirty="0" sz="1000">
                <a:latin typeface="Arial Black"/>
                <a:cs typeface="Arial Black"/>
              </a:rPr>
              <a:t>w</a:t>
            </a:r>
            <a:r>
              <a:rPr dirty="0" sz="1000" spc="-10">
                <a:latin typeface="Arial Black"/>
                <a:cs typeface="Arial Black"/>
              </a:rPr>
              <a:t>o</a:t>
            </a:r>
            <a:r>
              <a:rPr dirty="0" sz="1000" spc="-5">
                <a:latin typeface="Arial Black"/>
                <a:cs typeface="Arial Black"/>
              </a:rPr>
              <a:t>rd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480" y="2533650"/>
            <a:ext cx="5500370" cy="5045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0604" y="2881629"/>
            <a:ext cx="4483100" cy="1142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50000" sz="1500" spc="-7">
                <a:latin typeface="Arial Black"/>
                <a:cs typeface="Arial Black"/>
              </a:rPr>
              <a:t>5.</a:t>
            </a:r>
            <a:r>
              <a:rPr dirty="0" baseline="50000" sz="1500" spc="877"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CC00FF"/>
                </a:solidFill>
                <a:latin typeface="Arial Black"/>
                <a:cs typeface="Arial Black"/>
              </a:rPr>
              <a:t>Allotment_Matrix</a:t>
            </a:r>
            <a:r>
              <a:rPr dirty="0" sz="1000" spc="-10">
                <a:latin typeface="Arial Black"/>
                <a:cs typeface="Arial Black"/>
              </a:rPr>
              <a:t>(</a:t>
            </a: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10">
                <a:latin typeface="Arial Black"/>
                <a:cs typeface="Arial Black"/>
              </a:rPr>
              <a:t>,College_ID,Branch_Code,Status)</a:t>
            </a:r>
            <a:endParaRPr sz="10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  <a:spcBef>
                <a:spcPts val="1839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 Black"/>
              <a:cs typeface="Arial Black"/>
            </a:endParaRPr>
          </a:p>
          <a:p>
            <a:pPr marL="242570" marR="1161415">
              <a:lnSpc>
                <a:spcPct val="126000"/>
              </a:lnSpc>
            </a:pP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College_ID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Student_ID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Branch_Code</a:t>
            </a:r>
            <a:r>
              <a:rPr dirty="0" sz="1000" spc="1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Status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0677" y="4569079"/>
            <a:ext cx="32080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College_Ranking(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Institution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sz="1000" spc="2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Rank)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677" y="4954651"/>
            <a:ext cx="2145665" cy="567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{College_ID,Institution}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Rank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677" y="5876925"/>
            <a:ext cx="2305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Student_Email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Email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0677" y="6632829"/>
            <a:ext cx="2995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Student_Phone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0677" y="7192136"/>
            <a:ext cx="333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Student_Login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,Username,Password)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18097" y="9155379"/>
            <a:ext cx="582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P</a:t>
            </a:r>
            <a:r>
              <a:rPr dirty="0" sz="1200" spc="1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a g</a:t>
            </a:r>
            <a:r>
              <a:rPr dirty="0" sz="1200" spc="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e</a:t>
            </a:r>
            <a:r>
              <a:rPr dirty="0" sz="1200" spc="20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0" y="914146"/>
            <a:ext cx="5299075" cy="4815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 startAt="10"/>
              <a:tabLst>
                <a:tab pos="243204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Admin_Profile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Admin_ID</a:t>
            </a:r>
            <a:r>
              <a:rPr dirty="0" sz="1000" spc="-5">
                <a:latin typeface="Arial Black"/>
                <a:cs typeface="Arial Black"/>
              </a:rPr>
              <a:t>,Admin_Name,Region_Code)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Black"/>
              <a:buAutoNum type="arabicPeriod" startAt="10"/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 Black"/>
              <a:cs typeface="Arial Black"/>
            </a:endParaRPr>
          </a:p>
          <a:p>
            <a:pPr marL="242570" marR="3379470">
              <a:lnSpc>
                <a:spcPct val="127000"/>
              </a:lnSpc>
            </a:pPr>
            <a:r>
              <a:rPr dirty="0" sz="1000" spc="-40">
                <a:latin typeface="Arial Black"/>
                <a:cs typeface="Arial Black"/>
              </a:rPr>
              <a:t>Admin_ID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Admin_Name 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</a:t>
            </a:r>
            <a:r>
              <a:rPr dirty="0" sz="1000" spc="-10">
                <a:latin typeface="Arial Black"/>
                <a:cs typeface="Arial Black"/>
              </a:rPr>
              <a:t>d</a:t>
            </a:r>
            <a:r>
              <a:rPr dirty="0" sz="1000" spc="-5">
                <a:latin typeface="Arial Black"/>
                <a:cs typeface="Arial Black"/>
              </a:rPr>
              <a:t>mi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10">
                <a:latin typeface="Arial Black"/>
                <a:cs typeface="Arial Black"/>
              </a:rPr>
              <a:t>I</a:t>
            </a:r>
            <a:r>
              <a:rPr dirty="0" sz="1000" spc="10">
                <a:latin typeface="Arial Black"/>
                <a:cs typeface="Arial Black"/>
              </a:rPr>
              <a:t>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</a:t>
            </a:r>
            <a:r>
              <a:rPr dirty="0" sz="1000">
                <a:latin typeface="Arial Black"/>
                <a:cs typeface="Arial Black"/>
              </a:rPr>
              <a:t>e</a:t>
            </a:r>
            <a:r>
              <a:rPr dirty="0" sz="1000" spc="-10">
                <a:latin typeface="Arial Black"/>
                <a:cs typeface="Arial Black"/>
              </a:rPr>
              <a:t>g</a:t>
            </a:r>
            <a:r>
              <a:rPr dirty="0" sz="1000" spc="-5">
                <a:latin typeface="Arial Black"/>
                <a:cs typeface="Arial Black"/>
              </a:rPr>
              <a:t>i</a:t>
            </a:r>
            <a:r>
              <a:rPr dirty="0" sz="1000">
                <a:latin typeface="Arial Black"/>
                <a:cs typeface="Arial Black"/>
              </a:rPr>
              <a:t>o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5">
                <a:latin typeface="Arial Black"/>
                <a:cs typeface="Arial Black"/>
              </a:rPr>
              <a:t>C</a:t>
            </a:r>
            <a:r>
              <a:rPr dirty="0" sz="1000">
                <a:latin typeface="Arial Black"/>
                <a:cs typeface="Arial Black"/>
              </a:rPr>
              <a:t>o</a:t>
            </a:r>
            <a:r>
              <a:rPr dirty="0" sz="1000" spc="-10">
                <a:latin typeface="Arial Black"/>
                <a:cs typeface="Arial Black"/>
              </a:rPr>
              <a:t>d</a:t>
            </a:r>
            <a:r>
              <a:rPr dirty="0" sz="1000" spc="-5">
                <a:latin typeface="Arial Black"/>
                <a:cs typeface="Arial Black"/>
              </a:rPr>
              <a:t>e</a:t>
            </a:r>
            <a:endParaRPr sz="1000">
              <a:latin typeface="Arial Black"/>
              <a:cs typeface="Arial Black"/>
            </a:endParaRPr>
          </a:p>
          <a:p>
            <a:pPr marL="242570" marR="1881505" indent="-230504">
              <a:lnSpc>
                <a:spcPct val="252999"/>
              </a:lnSpc>
              <a:spcBef>
                <a:spcPts val="15"/>
              </a:spcBef>
              <a:buClr>
                <a:srgbClr val="000000"/>
              </a:buClr>
              <a:buAutoNum type="arabicPeriod" startAt="11"/>
              <a:tabLst>
                <a:tab pos="243204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Admin_Profile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Admin_ID</a:t>
            </a:r>
            <a:r>
              <a:rPr dirty="0" sz="1000" spc="-5">
                <a:latin typeface="Arial Black"/>
                <a:cs typeface="Arial Black"/>
              </a:rPr>
              <a:t>,Username,Password) </a:t>
            </a:r>
            <a:r>
              <a:rPr dirty="0" sz="1000" spc="-320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55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Black"/>
              <a:buAutoNum type="arabicPeriod" startAt="11"/>
            </a:pPr>
            <a:endParaRPr sz="1050">
              <a:latin typeface="Arial Black"/>
              <a:cs typeface="Arial Black"/>
            </a:endParaRPr>
          </a:p>
          <a:p>
            <a:pPr marL="242570" marR="3598545">
              <a:lnSpc>
                <a:spcPct val="127000"/>
              </a:lnSpc>
            </a:pPr>
            <a:r>
              <a:rPr dirty="0" sz="1000" spc="-40">
                <a:latin typeface="Arial Black"/>
                <a:cs typeface="Arial Black"/>
              </a:rPr>
              <a:t>Admin_ID</a:t>
            </a:r>
            <a:r>
              <a:rPr dirty="0" sz="1000" spc="-4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Username 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A</a:t>
            </a:r>
            <a:r>
              <a:rPr dirty="0" sz="1000" spc="-10">
                <a:latin typeface="Arial Black"/>
                <a:cs typeface="Arial Black"/>
              </a:rPr>
              <a:t>d</a:t>
            </a:r>
            <a:r>
              <a:rPr dirty="0" sz="1000" spc="-5">
                <a:latin typeface="Arial Black"/>
                <a:cs typeface="Arial Black"/>
              </a:rPr>
              <a:t>mi</a:t>
            </a:r>
            <a:r>
              <a:rPr dirty="0" sz="1000" spc="-10">
                <a:latin typeface="Arial Black"/>
                <a:cs typeface="Arial Black"/>
              </a:rPr>
              <a:t>n</a:t>
            </a:r>
            <a:r>
              <a:rPr dirty="0" sz="1000">
                <a:latin typeface="Arial Black"/>
                <a:cs typeface="Arial Black"/>
              </a:rPr>
              <a:t>_</a:t>
            </a:r>
            <a:r>
              <a:rPr dirty="0" sz="1000" spc="-10">
                <a:latin typeface="Arial Black"/>
                <a:cs typeface="Arial Black"/>
              </a:rPr>
              <a:t>I</a:t>
            </a:r>
            <a:r>
              <a:rPr dirty="0" sz="1000" spc="10">
                <a:latin typeface="Arial Black"/>
                <a:cs typeface="Arial Black"/>
              </a:rPr>
              <a:t>D</a:t>
            </a:r>
            <a:r>
              <a:rPr dirty="0" sz="1000" spc="-10">
                <a:latin typeface="Wingdings"/>
                <a:cs typeface="Wingdings"/>
              </a:rPr>
              <a:t></a:t>
            </a:r>
            <a:r>
              <a:rPr dirty="0" sz="1000" spc="-10">
                <a:latin typeface="Arial Black"/>
                <a:cs typeface="Arial Black"/>
              </a:rPr>
              <a:t>Pa</a:t>
            </a:r>
            <a:r>
              <a:rPr dirty="0" sz="1000" spc="-5">
                <a:latin typeface="Arial Black"/>
                <a:cs typeface="Arial Black"/>
              </a:rPr>
              <a:t>s</a:t>
            </a:r>
            <a:r>
              <a:rPr dirty="0" sz="1000" spc="10">
                <a:latin typeface="Arial Black"/>
                <a:cs typeface="Arial Black"/>
              </a:rPr>
              <a:t>s</a:t>
            </a:r>
            <a:r>
              <a:rPr dirty="0" sz="1000" spc="-10">
                <a:latin typeface="Arial Black"/>
                <a:cs typeface="Arial Black"/>
              </a:rPr>
              <a:t>wo</a:t>
            </a:r>
            <a:r>
              <a:rPr dirty="0" sz="1000" spc="5">
                <a:latin typeface="Arial Black"/>
                <a:cs typeface="Arial Black"/>
              </a:rPr>
              <a:t>r</a:t>
            </a:r>
            <a:r>
              <a:rPr dirty="0" sz="1000" spc="-5">
                <a:latin typeface="Arial Black"/>
                <a:cs typeface="Arial Black"/>
              </a:rPr>
              <a:t>d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Arial Black"/>
              <a:cs typeface="Arial Black"/>
            </a:endParaRPr>
          </a:p>
          <a:p>
            <a:pPr marL="242570" marR="5080" indent="-228600">
              <a:lnSpc>
                <a:spcPct val="127000"/>
              </a:lnSpc>
              <a:buClr>
                <a:srgbClr val="000000"/>
              </a:buClr>
              <a:buAutoNum type="arabicPeriod" startAt="12"/>
              <a:tabLst>
                <a:tab pos="243204" algn="l"/>
              </a:tabLst>
            </a:pP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Result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Arial Black"/>
                <a:cs typeface="Arial Black"/>
              </a:rPr>
              <a:t>,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35">
                <a:latin typeface="Arial Black"/>
                <a:cs typeface="Arial Black"/>
              </a:rPr>
              <a:t>Math_Marks,Physics_Marks,Chemistry_Marks,All_India_Rank,Category_Rank)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  <a:spcBef>
                <a:spcPts val="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Arial Black"/>
              <a:cs typeface="Arial Black"/>
            </a:endParaRPr>
          </a:p>
          <a:p>
            <a:pPr marL="242570" marR="3151505">
              <a:lnSpc>
                <a:spcPct val="125000"/>
              </a:lnSpc>
            </a:pP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Math_Marks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40">
                <a:latin typeface="Arial Black"/>
                <a:cs typeface="Arial Black"/>
              </a:rPr>
              <a:t>JEE</a:t>
            </a:r>
            <a:r>
              <a:rPr dirty="0" sz="1000" spc="-35">
                <a:latin typeface="Arial Black"/>
                <a:cs typeface="Arial Black"/>
              </a:rPr>
              <a:t>_</a:t>
            </a:r>
            <a:r>
              <a:rPr dirty="0" sz="1000" spc="-35">
                <a:latin typeface="Arial Black"/>
                <a:cs typeface="Arial Black"/>
              </a:rPr>
              <a:t>R</a:t>
            </a:r>
            <a:r>
              <a:rPr dirty="0" sz="1000" spc="-50">
                <a:latin typeface="Arial Black"/>
                <a:cs typeface="Arial Black"/>
              </a:rPr>
              <a:t>o</a:t>
            </a:r>
            <a:r>
              <a:rPr dirty="0" sz="1000" spc="-15">
                <a:latin typeface="Arial Black"/>
                <a:cs typeface="Arial Black"/>
              </a:rPr>
              <a:t>l</a:t>
            </a:r>
            <a:r>
              <a:rPr dirty="0" sz="1000" spc="-25">
                <a:latin typeface="Arial Black"/>
                <a:cs typeface="Arial Black"/>
              </a:rPr>
              <a:t>l</a:t>
            </a:r>
            <a:r>
              <a:rPr dirty="0" sz="1000" spc="-35">
                <a:latin typeface="Arial Black"/>
                <a:cs typeface="Arial Black"/>
              </a:rPr>
              <a:t>_N</a:t>
            </a:r>
            <a:r>
              <a:rPr dirty="0" sz="1000" spc="-45">
                <a:latin typeface="Arial Black"/>
                <a:cs typeface="Arial Black"/>
              </a:rPr>
              <a:t>o</a:t>
            </a:r>
            <a:r>
              <a:rPr dirty="0" sz="1000" spc="-5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Ph</a:t>
            </a:r>
            <a:r>
              <a:rPr dirty="0" sz="1000" spc="-40">
                <a:latin typeface="Arial Black"/>
                <a:cs typeface="Arial Black"/>
              </a:rPr>
              <a:t>ys</a:t>
            </a:r>
            <a:r>
              <a:rPr dirty="0" sz="1000" spc="-25">
                <a:latin typeface="Arial Black"/>
                <a:cs typeface="Arial Black"/>
              </a:rPr>
              <a:t>ic</a:t>
            </a:r>
            <a:r>
              <a:rPr dirty="0" sz="1000" spc="-40">
                <a:latin typeface="Arial Black"/>
                <a:cs typeface="Arial Black"/>
              </a:rPr>
              <a:t>s</a:t>
            </a:r>
            <a:r>
              <a:rPr dirty="0" sz="1000" spc="-25">
                <a:latin typeface="Arial Black"/>
                <a:cs typeface="Arial Black"/>
              </a:rPr>
              <a:t>_</a:t>
            </a:r>
            <a:r>
              <a:rPr dirty="0" sz="1000" spc="-65">
                <a:latin typeface="Arial Black"/>
                <a:cs typeface="Arial Black"/>
              </a:rPr>
              <a:t>M</a:t>
            </a:r>
            <a:r>
              <a:rPr dirty="0" sz="1000" spc="-40">
                <a:latin typeface="Arial Black"/>
                <a:cs typeface="Arial Black"/>
              </a:rPr>
              <a:t>a</a:t>
            </a:r>
            <a:r>
              <a:rPr dirty="0" sz="1000" spc="-3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k</a:t>
            </a:r>
            <a:r>
              <a:rPr dirty="0" sz="1000" spc="-45">
                <a:latin typeface="Arial Black"/>
                <a:cs typeface="Arial Black"/>
              </a:rPr>
              <a:t>s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 Black"/>
              <a:cs typeface="Arial Black"/>
            </a:endParaRPr>
          </a:p>
          <a:p>
            <a:pPr marL="242570" marR="2990215">
              <a:lnSpc>
                <a:spcPct val="127000"/>
              </a:lnSpc>
            </a:pPr>
            <a:r>
              <a:rPr dirty="0" sz="1000" spc="-40">
                <a:latin typeface="Arial Black"/>
                <a:cs typeface="Arial Black"/>
              </a:rPr>
              <a:t>JEE</a:t>
            </a:r>
            <a:r>
              <a:rPr dirty="0" sz="1000" spc="-35">
                <a:latin typeface="Arial Black"/>
                <a:cs typeface="Arial Black"/>
              </a:rPr>
              <a:t>_</a:t>
            </a:r>
            <a:r>
              <a:rPr dirty="0" sz="1000" spc="-35">
                <a:latin typeface="Arial Black"/>
                <a:cs typeface="Arial Black"/>
              </a:rPr>
              <a:t>R</a:t>
            </a:r>
            <a:r>
              <a:rPr dirty="0" sz="1000" spc="-50">
                <a:latin typeface="Arial Black"/>
                <a:cs typeface="Arial Black"/>
              </a:rPr>
              <a:t>o</a:t>
            </a:r>
            <a:r>
              <a:rPr dirty="0" sz="1000" spc="-15">
                <a:latin typeface="Arial Black"/>
                <a:cs typeface="Arial Black"/>
              </a:rPr>
              <a:t>l</a:t>
            </a:r>
            <a:r>
              <a:rPr dirty="0" sz="1000" spc="-25">
                <a:latin typeface="Arial Black"/>
                <a:cs typeface="Arial Black"/>
              </a:rPr>
              <a:t>l</a:t>
            </a:r>
            <a:r>
              <a:rPr dirty="0" sz="1000" spc="-35">
                <a:latin typeface="Arial Black"/>
                <a:cs typeface="Arial Black"/>
              </a:rPr>
              <a:t>_N</a:t>
            </a:r>
            <a:r>
              <a:rPr dirty="0" sz="1000" spc="-45">
                <a:latin typeface="Arial Black"/>
                <a:cs typeface="Arial Black"/>
              </a:rPr>
              <a:t>o</a:t>
            </a:r>
            <a:r>
              <a:rPr dirty="0" sz="1000" spc="-50">
                <a:latin typeface="Wingdings"/>
                <a:cs typeface="Wingdings"/>
              </a:rPr>
              <a:t></a:t>
            </a:r>
            <a:r>
              <a:rPr dirty="0" sz="1000" spc="-40">
                <a:latin typeface="Arial Black"/>
                <a:cs typeface="Arial Black"/>
              </a:rPr>
              <a:t>C</a:t>
            </a:r>
            <a:r>
              <a:rPr dirty="0" sz="1000" spc="-40">
                <a:latin typeface="Arial Black"/>
                <a:cs typeface="Arial Black"/>
              </a:rPr>
              <a:t>he</a:t>
            </a:r>
            <a:r>
              <a:rPr dirty="0" sz="1000" spc="-50">
                <a:latin typeface="Arial Black"/>
                <a:cs typeface="Arial Black"/>
              </a:rPr>
              <a:t>mi</a:t>
            </a:r>
            <a:r>
              <a:rPr dirty="0" sz="1000" spc="-25">
                <a:latin typeface="Arial Black"/>
                <a:cs typeface="Arial Black"/>
              </a:rPr>
              <a:t>s</a:t>
            </a:r>
            <a:r>
              <a:rPr dirty="0" sz="1000" spc="-30">
                <a:latin typeface="Arial Black"/>
                <a:cs typeface="Arial Black"/>
              </a:rPr>
              <a:t>t</a:t>
            </a:r>
            <a:r>
              <a:rPr dirty="0" sz="1000" spc="-2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y</a:t>
            </a:r>
            <a:r>
              <a:rPr dirty="0" sz="1000" spc="-25">
                <a:latin typeface="Arial Black"/>
                <a:cs typeface="Arial Black"/>
              </a:rPr>
              <a:t>_</a:t>
            </a:r>
            <a:r>
              <a:rPr dirty="0" sz="1000" spc="-65">
                <a:latin typeface="Arial Black"/>
                <a:cs typeface="Arial Black"/>
              </a:rPr>
              <a:t>M</a:t>
            </a:r>
            <a:r>
              <a:rPr dirty="0" sz="1000" spc="-40">
                <a:latin typeface="Arial Black"/>
                <a:cs typeface="Arial Black"/>
              </a:rPr>
              <a:t>a</a:t>
            </a:r>
            <a:r>
              <a:rPr dirty="0" sz="1000" spc="-30">
                <a:latin typeface="Arial Black"/>
                <a:cs typeface="Arial Black"/>
              </a:rPr>
              <a:t>r</a:t>
            </a:r>
            <a:r>
              <a:rPr dirty="0" sz="1000" spc="-40">
                <a:latin typeface="Arial Black"/>
                <a:cs typeface="Arial Black"/>
              </a:rPr>
              <a:t>k</a:t>
            </a:r>
            <a:r>
              <a:rPr dirty="0" sz="1000" spc="-30">
                <a:latin typeface="Arial Black"/>
                <a:cs typeface="Arial Black"/>
              </a:rPr>
              <a:t>s  </a:t>
            </a: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All_India_Rank 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JEE_Roll_No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Category_Rank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6140577"/>
            <a:ext cx="3015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13.</a:t>
            </a:r>
            <a:r>
              <a:rPr dirty="0" sz="1000" spc="-13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Admin_Phone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Admin_ID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080" y="6731889"/>
            <a:ext cx="2704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14.</a:t>
            </a:r>
            <a:r>
              <a:rPr dirty="0" sz="1000" spc="-14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College_Email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Email_ID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7322057"/>
            <a:ext cx="321627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15.</a:t>
            </a:r>
            <a:r>
              <a:rPr dirty="0" sz="1000" spc="-15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College_Phone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0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Phone_Number</a:t>
            </a:r>
            <a:r>
              <a:rPr dirty="0" sz="1000" spc="-5">
                <a:latin typeface="Arial Black"/>
                <a:cs typeface="Arial Black"/>
              </a:rPr>
              <a:t>)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05"/>
              </a:spcBef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4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1105"/>
              </a:spcBef>
            </a:pPr>
            <a:r>
              <a:rPr dirty="0" sz="1000" spc="-5"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Phone_Number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18097" y="9155379"/>
            <a:ext cx="582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P</a:t>
            </a:r>
            <a:r>
              <a:rPr dirty="0" sz="1200" spc="1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a g</a:t>
            </a:r>
            <a:r>
              <a:rPr dirty="0" sz="1200" spc="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e</a:t>
            </a:r>
            <a:r>
              <a:rPr dirty="0" sz="1200" spc="20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080" y="914146"/>
            <a:ext cx="4085590" cy="1253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16.</a:t>
            </a:r>
            <a:r>
              <a:rPr dirty="0" sz="1000" spc="-12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Branch_Details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Branch_Code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College_ID</a:t>
            </a:r>
            <a:r>
              <a:rPr dirty="0" sz="1000" spc="-5">
                <a:latin typeface="Arial Black"/>
                <a:cs typeface="Arial Black"/>
              </a:rPr>
              <a:t>,Branch_Name)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F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U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N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C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T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I</a:t>
            </a:r>
            <a:r>
              <a:rPr dirty="0" sz="1000">
                <a:solidFill>
                  <a:srgbClr val="006EC0"/>
                </a:solidFill>
                <a:latin typeface="Arial Black"/>
                <a:cs typeface="Arial Black"/>
              </a:rPr>
              <a:t>O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NAL</a:t>
            </a:r>
            <a:r>
              <a:rPr dirty="0" sz="1000" spc="-5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D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P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EN</a:t>
            </a:r>
            <a:r>
              <a:rPr dirty="0" sz="1000" spc="5">
                <a:solidFill>
                  <a:srgbClr val="006EC0"/>
                </a:solidFill>
                <a:latin typeface="Arial Black"/>
                <a:cs typeface="Arial Black"/>
              </a:rPr>
              <a:t>D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EN</a:t>
            </a: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C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IES:</a:t>
            </a:r>
            <a:endParaRPr sz="1000">
              <a:latin typeface="Arial Black"/>
              <a:cs typeface="Arial Black"/>
            </a:endParaRPr>
          </a:p>
          <a:p>
            <a:pPr marL="242570" marR="932815">
              <a:lnSpc>
                <a:spcPct val="192000"/>
              </a:lnSpc>
              <a:spcBef>
                <a:spcPts val="25"/>
              </a:spcBef>
            </a:pPr>
            <a:r>
              <a:rPr dirty="0" sz="1000" spc="-5">
                <a:latin typeface="Arial Black"/>
                <a:cs typeface="Arial Black"/>
              </a:rPr>
              <a:t>{Branch_Code,College_ID}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Branch_Name </a:t>
            </a:r>
            <a:r>
              <a:rPr dirty="0" sz="1000" spc="-315">
                <a:latin typeface="Arial Black"/>
                <a:cs typeface="Arial Black"/>
              </a:rPr>
              <a:t> </a:t>
            </a:r>
            <a:r>
              <a:rPr dirty="0" sz="1000" spc="-5">
                <a:latin typeface="Arial Black"/>
                <a:cs typeface="Arial Black"/>
              </a:rPr>
              <a:t>Branch_Code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Branch_Name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080" y="2579877"/>
            <a:ext cx="5276850" cy="66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17.</a:t>
            </a:r>
            <a:r>
              <a:rPr dirty="0" sz="1000" spc="-10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Seat_Matrix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Branch_Code,College_ID,Category</a:t>
            </a:r>
            <a:r>
              <a:rPr dirty="0" sz="1000" spc="-5">
                <a:latin typeface="Arial Black"/>
                <a:cs typeface="Arial Black"/>
              </a:rPr>
              <a:t>,Total_Seats,Seats_Filled)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3659251"/>
            <a:ext cx="3444240" cy="471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{Branch_Code,College_ID,Category}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Total_Seats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000" spc="-5">
                <a:latin typeface="Arial Black"/>
                <a:cs typeface="Arial Black"/>
              </a:rPr>
              <a:t>{Branch_Code,College_ID,Category}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Seats_Filled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080" y="4837303"/>
            <a:ext cx="4734560" cy="1258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18.</a:t>
            </a:r>
            <a:r>
              <a:rPr dirty="0" sz="1000" spc="-12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Preferences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Preference_No</a:t>
            </a:r>
            <a:r>
              <a:rPr dirty="0" sz="1000" spc="-5">
                <a:latin typeface="Arial Black"/>
                <a:cs typeface="Arial Black"/>
              </a:rPr>
              <a:t>,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Student_ID</a:t>
            </a:r>
            <a:r>
              <a:rPr dirty="0" sz="1000" spc="-5">
                <a:latin typeface="Arial Black"/>
                <a:cs typeface="Arial Black"/>
              </a:rPr>
              <a:t>,College_ID,Branch_Code)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  <a:spcBef>
                <a:spcPts val="1115"/>
              </a:spcBef>
            </a:pPr>
            <a:r>
              <a:rPr dirty="0" sz="1000" spc="-5">
                <a:latin typeface="Arial Black"/>
                <a:cs typeface="Arial Black"/>
              </a:rPr>
              <a:t>{Preference_No,Student_ID}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College_ID</a:t>
            </a:r>
            <a:endParaRPr sz="10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  <a:spcBef>
                <a:spcPts val="1140"/>
              </a:spcBef>
            </a:pPr>
            <a:r>
              <a:rPr dirty="0" sz="1000" spc="-5">
                <a:latin typeface="Arial Black"/>
                <a:cs typeface="Arial Black"/>
              </a:rPr>
              <a:t>{Preference_No,Student_ID}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Branch_Code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080" y="6507860"/>
            <a:ext cx="3710304" cy="9505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 Black"/>
                <a:cs typeface="Arial Black"/>
              </a:rPr>
              <a:t>19.</a:t>
            </a:r>
            <a:r>
              <a:rPr dirty="0" sz="1000" spc="-125">
                <a:latin typeface="Arial Black"/>
                <a:cs typeface="Arial Black"/>
              </a:rPr>
              <a:t> </a:t>
            </a:r>
            <a:r>
              <a:rPr dirty="0" sz="1000" spc="-5">
                <a:solidFill>
                  <a:srgbClr val="CC00FF"/>
                </a:solidFill>
                <a:latin typeface="Arial Black"/>
                <a:cs typeface="Arial Black"/>
              </a:rPr>
              <a:t>Fee_Structure</a:t>
            </a:r>
            <a:r>
              <a:rPr dirty="0" sz="1000" spc="-5">
                <a:latin typeface="Arial Black"/>
                <a:cs typeface="Arial Black"/>
              </a:rPr>
              <a:t>(</a:t>
            </a:r>
            <a:r>
              <a:rPr dirty="0" u="sng" sz="1000" spc="-5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Gender,Category</a:t>
            </a:r>
            <a:r>
              <a:rPr dirty="0" sz="1000" spc="-5">
                <a:latin typeface="Arial Black"/>
                <a:cs typeface="Arial Black"/>
              </a:rPr>
              <a:t>,Registration_Fee)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solidFill>
                  <a:srgbClr val="006EC0"/>
                </a:solidFill>
                <a:latin typeface="Arial Black"/>
                <a:cs typeface="Arial Black"/>
              </a:rPr>
              <a:t>FUNCTIONAL</a:t>
            </a:r>
            <a:r>
              <a:rPr dirty="0" sz="1000" spc="-60">
                <a:solidFill>
                  <a:srgbClr val="006EC0"/>
                </a:solidFill>
                <a:latin typeface="Arial Black"/>
                <a:cs typeface="Arial Black"/>
              </a:rPr>
              <a:t> </a:t>
            </a:r>
            <a:r>
              <a:rPr dirty="0" sz="1000" spc="-10">
                <a:solidFill>
                  <a:srgbClr val="006EC0"/>
                </a:solidFill>
                <a:latin typeface="Arial Black"/>
                <a:cs typeface="Arial Black"/>
              </a:rPr>
              <a:t>DEPENDENCIES: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Black"/>
              <a:cs typeface="Arial Black"/>
            </a:endParaRPr>
          </a:p>
          <a:p>
            <a:pPr marL="242570">
              <a:lnSpc>
                <a:spcPct val="100000"/>
              </a:lnSpc>
            </a:pPr>
            <a:r>
              <a:rPr dirty="0" sz="1000" spc="-5">
                <a:latin typeface="Arial Black"/>
                <a:cs typeface="Arial Black"/>
              </a:rPr>
              <a:t>{Gender,Category}</a:t>
            </a:r>
            <a:r>
              <a:rPr dirty="0" sz="1000" spc="-5">
                <a:latin typeface="Wingdings"/>
                <a:cs typeface="Wingdings"/>
              </a:rPr>
              <a:t></a:t>
            </a:r>
            <a:r>
              <a:rPr dirty="0" sz="1000" spc="-5">
                <a:latin typeface="Arial Black"/>
                <a:cs typeface="Arial Black"/>
              </a:rPr>
              <a:t>Registration_Fee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1533" y="8247126"/>
            <a:ext cx="4958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 Black"/>
                <a:cs typeface="Arial Black"/>
              </a:rPr>
              <a:t>---------------------------------------------------------------------------------------------------------------------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64324" y="0"/>
                </a:moveTo>
                <a:lnTo>
                  <a:pt x="7088124" y="0"/>
                </a:lnTo>
                <a:lnTo>
                  <a:pt x="7088124" y="76200"/>
                </a:lnTo>
                <a:lnTo>
                  <a:pt x="7088124" y="9374124"/>
                </a:lnTo>
                <a:lnTo>
                  <a:pt x="76200" y="9374124"/>
                </a:lnTo>
                <a:lnTo>
                  <a:pt x="76200" y="76200"/>
                </a:lnTo>
                <a:lnTo>
                  <a:pt x="7088124" y="76200"/>
                </a:lnTo>
                <a:lnTo>
                  <a:pt x="7088124" y="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lnTo>
                  <a:pt x="0" y="9374124"/>
                </a:lnTo>
                <a:lnTo>
                  <a:pt x="0" y="9450324"/>
                </a:lnTo>
                <a:lnTo>
                  <a:pt x="76200" y="9450324"/>
                </a:lnTo>
                <a:lnTo>
                  <a:pt x="7088124" y="9450324"/>
                </a:lnTo>
                <a:lnTo>
                  <a:pt x="7164324" y="9450324"/>
                </a:lnTo>
                <a:lnTo>
                  <a:pt x="7164324" y="9374124"/>
                </a:lnTo>
                <a:lnTo>
                  <a:pt x="7164324" y="76200"/>
                </a:lnTo>
                <a:lnTo>
                  <a:pt x="716432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18097" y="9155379"/>
            <a:ext cx="582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P</a:t>
            </a:r>
            <a:r>
              <a:rPr dirty="0" sz="1200" spc="1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a g</a:t>
            </a:r>
            <a:r>
              <a:rPr dirty="0" sz="1200" spc="5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494AE"/>
                </a:solidFill>
                <a:latin typeface="Calibri"/>
                <a:cs typeface="Calibri"/>
              </a:rPr>
              <a:t>e</a:t>
            </a:r>
            <a:r>
              <a:rPr dirty="0" sz="1200" spc="20">
                <a:solidFill>
                  <a:srgbClr val="8494AE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dirty="0" sz="1200">
                <a:solidFill>
                  <a:srgbClr val="303C4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Srimanth MVS</dc:creator>
  <dcterms:created xsi:type="dcterms:W3CDTF">2023-08-18T10:04:36Z</dcterms:created>
  <dcterms:modified xsi:type="dcterms:W3CDTF">2023-08-18T10:04:36Z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2023-08-18T00:00:00Z</vt:filetime>
  </property>
</Properties>
</file>