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9FB3-DDE4-E91B-B69C-A23CA6433EBC}"/>
              </a:ext>
            </a:extLst>
          </p:cNvPr>
          <p:cNvSpPr>
            <a:spLocks noGrp="1"/>
          </p:cNvSpPr>
          <p:nvPr>
            <p:ph type="ctrTitle"/>
          </p:nvPr>
        </p:nvSpPr>
        <p:spPr>
          <a:xfrm>
            <a:off x="1776392" y="2678921"/>
            <a:ext cx="8825658" cy="1311962"/>
          </a:xfrm>
        </p:spPr>
        <p:txBody>
          <a:bodyPr/>
          <a:lstStyle/>
          <a:p>
            <a:pPr algn="ctr"/>
            <a:br>
              <a:rPr lang="en-US" sz="4800" dirty="0">
                <a:effectLst>
                  <a:outerShdw blurRad="38100" dist="38100" dir="2700000" algn="tl">
                    <a:srgbClr val="000000">
                      <a:alpha val="43137"/>
                    </a:srgbClr>
                  </a:outerShdw>
                </a:effectLst>
              </a:rPr>
            </a:br>
            <a:br>
              <a:rPr lang="en-US" sz="4800" dirty="0">
                <a:effectLst>
                  <a:outerShdw blurRad="38100" dist="38100" dir="2700000" algn="tl">
                    <a:srgbClr val="000000">
                      <a:alpha val="43137"/>
                    </a:srgbClr>
                  </a:outerShdw>
                </a:effectLst>
              </a:rPr>
            </a:br>
            <a:r>
              <a:rPr lang="en-US" sz="4800" dirty="0">
                <a:effectLst>
                  <a:outerShdw blurRad="38100" dist="38100" dir="2700000" algn="tl">
                    <a:srgbClr val="000000">
                      <a:alpha val="43137"/>
                    </a:srgbClr>
                  </a:outerShdw>
                </a:effectLst>
              </a:rPr>
              <a:t>Group Project Presentation</a:t>
            </a:r>
            <a:br>
              <a:rPr lang="en-US" sz="4800" dirty="0">
                <a:effectLst>
                  <a:outerShdw blurRad="38100" dist="38100" dir="2700000" algn="tl">
                    <a:srgbClr val="000000">
                      <a:alpha val="43137"/>
                    </a:srgbClr>
                  </a:outerShdw>
                </a:effectLst>
              </a:rPr>
            </a:br>
            <a:endParaRPr lang="en-IN" sz="48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ACE5829-737B-DB86-E105-7404164018CF}"/>
              </a:ext>
            </a:extLst>
          </p:cNvPr>
          <p:cNvSpPr>
            <a:spLocks noGrp="1"/>
          </p:cNvSpPr>
          <p:nvPr>
            <p:ph type="subTitle" idx="1"/>
          </p:nvPr>
        </p:nvSpPr>
        <p:spPr>
          <a:xfrm>
            <a:off x="1683171" y="3214910"/>
            <a:ext cx="8825658" cy="861420"/>
          </a:xfrm>
        </p:spPr>
        <p:txBody>
          <a:bodyPr>
            <a:noAutofit/>
          </a:bodyPr>
          <a:lstStyle/>
          <a:p>
            <a:pPr algn="ctr"/>
            <a:r>
              <a:rPr lang="en-US" sz="2400" dirty="0"/>
              <a:t>IS 669 Big Data and Information Systems</a:t>
            </a:r>
          </a:p>
          <a:p>
            <a:pPr algn="ctr"/>
            <a:r>
              <a:rPr lang="en-US" sz="2400" dirty="0"/>
              <a:t>Fall 2023</a:t>
            </a:r>
          </a:p>
          <a:p>
            <a:pPr algn="ctr"/>
            <a:r>
              <a:rPr lang="en-US" sz="2400" dirty="0"/>
              <a:t>GROUP 3</a:t>
            </a:r>
            <a:endParaRPr lang="en-IN" sz="2400" dirty="0"/>
          </a:p>
        </p:txBody>
      </p:sp>
    </p:spTree>
    <p:extLst>
      <p:ext uri="{BB962C8B-B14F-4D97-AF65-F5344CB8AC3E}">
        <p14:creationId xmlns:p14="http://schemas.microsoft.com/office/powerpoint/2010/main" val="170729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AAEB-813E-06CA-8835-8D4CBC3AFA64}"/>
              </a:ext>
            </a:extLst>
          </p:cNvPr>
          <p:cNvSpPr>
            <a:spLocks noGrp="1"/>
          </p:cNvSpPr>
          <p:nvPr>
            <p:ph type="title"/>
          </p:nvPr>
        </p:nvSpPr>
        <p:spPr/>
        <p:txBody>
          <a:bodyPr/>
          <a:lstStyle/>
          <a:p>
            <a:r>
              <a:rPr lang="en-US" dirty="0"/>
              <a:t>Objectives and Goals </a:t>
            </a:r>
            <a:endParaRPr lang="en-IN" dirty="0"/>
          </a:p>
        </p:txBody>
      </p:sp>
      <p:sp>
        <p:nvSpPr>
          <p:cNvPr id="3" name="Content Placeholder 2">
            <a:extLst>
              <a:ext uri="{FF2B5EF4-FFF2-40B4-BE49-F238E27FC236}">
                <a16:creationId xmlns:a16="http://schemas.microsoft.com/office/drawing/2014/main" id="{D6D2B7AA-89D0-B9FB-0AE6-019FA1F9252C}"/>
              </a:ext>
            </a:extLst>
          </p:cNvPr>
          <p:cNvSpPr>
            <a:spLocks noGrp="1"/>
          </p:cNvSpPr>
          <p:nvPr>
            <p:ph idx="1"/>
          </p:nvPr>
        </p:nvSpPr>
        <p:spPr>
          <a:xfrm>
            <a:off x="1154954" y="2603499"/>
            <a:ext cx="10599081" cy="3806179"/>
          </a:xfrm>
        </p:spPr>
        <p:txBody>
          <a:bodyPr>
            <a:normAutofit/>
          </a:bodyPr>
          <a:lstStyle/>
          <a:p>
            <a:pPr lvl="1"/>
            <a:r>
              <a:rPr lang="en-US" b="1" dirty="0"/>
              <a:t>Model Development:</a:t>
            </a:r>
          </a:p>
          <a:p>
            <a:pPr lvl="2" algn="just">
              <a:buFont typeface="Arial" panose="020B0604020202020204" pitchFamily="34" charset="0"/>
              <a:buChar char="•"/>
            </a:pPr>
            <a:r>
              <a:rPr lang="en-US" dirty="0"/>
              <a:t>Build three distinct classification systems, including probabilistic, distance-based, and similarity-based models, each leveraging different algorithms.</a:t>
            </a:r>
          </a:p>
          <a:p>
            <a:pPr lvl="1"/>
            <a:r>
              <a:rPr lang="en-US" b="1" dirty="0"/>
              <a:t>Model Evaluation:</a:t>
            </a:r>
          </a:p>
          <a:p>
            <a:pPr lvl="2" algn="just">
              <a:buFont typeface="Arial" panose="020B0604020202020204" pitchFamily="34" charset="0"/>
              <a:buChar char="•"/>
            </a:pPr>
            <a:r>
              <a:rPr lang="en-US" dirty="0"/>
              <a:t>Utilize the confusion matrix and visualizations as comprehensive tools to gain insights into true positives, false positives, true negatives, and false negatives, ensuring a nuanced understanding of the system's effectiveness.</a:t>
            </a:r>
          </a:p>
          <a:p>
            <a:pPr marL="400050" indent="-285750" algn="just"/>
            <a:r>
              <a:rPr lang="en-US" b="1" dirty="0"/>
              <a:t>Overall Goal:</a:t>
            </a:r>
          </a:p>
          <a:p>
            <a:pPr marL="800100" lvl="1" algn="just">
              <a:buFont typeface="Arial" panose="020B0604020202020204" pitchFamily="34" charset="0"/>
              <a:buChar char="•"/>
            </a:pPr>
            <a:r>
              <a:rPr lang="en-US" dirty="0"/>
              <a:t>The overarching goal is to develop a comprehensive and accurate mushroom classification solution. This involves creating effective classification models, optimizing their performance, and establishing a reliable database infrastructure for seamless data management.</a:t>
            </a:r>
          </a:p>
        </p:txBody>
      </p:sp>
    </p:spTree>
    <p:extLst>
      <p:ext uri="{BB962C8B-B14F-4D97-AF65-F5344CB8AC3E}">
        <p14:creationId xmlns:p14="http://schemas.microsoft.com/office/powerpoint/2010/main" val="8741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E01C-1BEE-EECC-4B45-F94051FB6626}"/>
              </a:ext>
            </a:extLst>
          </p:cNvPr>
          <p:cNvSpPr>
            <a:spLocks noGrp="1"/>
          </p:cNvSpPr>
          <p:nvPr>
            <p:ph type="title"/>
          </p:nvPr>
        </p:nvSpPr>
        <p:spPr/>
        <p:txBody>
          <a:bodyPr/>
          <a:lstStyle/>
          <a:p>
            <a:r>
              <a:rPr lang="en-US" dirty="0"/>
              <a:t>Objectives and Goals </a:t>
            </a:r>
            <a:endParaRPr lang="en-IN" dirty="0"/>
          </a:p>
        </p:txBody>
      </p:sp>
      <p:sp>
        <p:nvSpPr>
          <p:cNvPr id="3" name="Content Placeholder 2">
            <a:extLst>
              <a:ext uri="{FF2B5EF4-FFF2-40B4-BE49-F238E27FC236}">
                <a16:creationId xmlns:a16="http://schemas.microsoft.com/office/drawing/2014/main" id="{E471693E-9234-2BA9-A1BA-557D6AA9023F}"/>
              </a:ext>
            </a:extLst>
          </p:cNvPr>
          <p:cNvSpPr>
            <a:spLocks noGrp="1"/>
          </p:cNvSpPr>
          <p:nvPr>
            <p:ph idx="1"/>
          </p:nvPr>
        </p:nvSpPr>
        <p:spPr>
          <a:xfrm>
            <a:off x="1154954" y="2467992"/>
            <a:ext cx="10146320" cy="3551808"/>
          </a:xfrm>
        </p:spPr>
        <p:txBody>
          <a:bodyPr/>
          <a:lstStyle/>
          <a:p>
            <a:r>
              <a:rPr lang="en-US" b="1" dirty="0"/>
              <a:t>Importance of Objectives and Ultimate Goal:</a:t>
            </a:r>
          </a:p>
          <a:p>
            <a:pPr lvl="1" algn="just">
              <a:buFont typeface="Arial" panose="020B0604020202020204" pitchFamily="34" charset="0"/>
              <a:buChar char="•"/>
            </a:pPr>
            <a:r>
              <a:rPr lang="en-US" sz="1800" dirty="0"/>
              <a:t>Achieving these intermediate objectives is crucial as they collectively contribute to the success of the overall goal. The objectives ensure the dataset is well-prepared, the models are diverse and effective, and the data is efficiently stored. The ultimate goal is essential not only for accurate mushroom classification, which has direct implications for public health but also for advancing research in the field of mushroom analysis. The comprehensive solution aims to enhance accuracy, safety, and the understanding of mushroom characteristics.</a:t>
            </a:r>
            <a:endParaRPr lang="en-IN" sz="1800" dirty="0"/>
          </a:p>
        </p:txBody>
      </p:sp>
    </p:spTree>
    <p:extLst>
      <p:ext uri="{BB962C8B-B14F-4D97-AF65-F5344CB8AC3E}">
        <p14:creationId xmlns:p14="http://schemas.microsoft.com/office/powerpoint/2010/main" val="400859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4C12-FDC5-E21D-F0C0-8D9F791747AB}"/>
              </a:ext>
            </a:extLst>
          </p:cNvPr>
          <p:cNvSpPr>
            <a:spLocks noGrp="1"/>
          </p:cNvSpPr>
          <p:nvPr>
            <p:ph type="title"/>
          </p:nvPr>
        </p:nvSpPr>
        <p:spPr/>
        <p:txBody>
          <a:bodyPr/>
          <a:lstStyle/>
          <a:p>
            <a:r>
              <a:rPr lang="en-US" dirty="0"/>
              <a:t>Solution Design </a:t>
            </a:r>
            <a:endParaRPr lang="en-IN" dirty="0"/>
          </a:p>
        </p:txBody>
      </p:sp>
      <p:sp>
        <p:nvSpPr>
          <p:cNvPr id="3" name="Content Placeholder 2">
            <a:extLst>
              <a:ext uri="{FF2B5EF4-FFF2-40B4-BE49-F238E27FC236}">
                <a16:creationId xmlns:a16="http://schemas.microsoft.com/office/drawing/2014/main" id="{14CDFE08-0888-46F1-1517-8E2BC6CA3598}"/>
              </a:ext>
            </a:extLst>
          </p:cNvPr>
          <p:cNvSpPr>
            <a:spLocks noGrp="1"/>
          </p:cNvSpPr>
          <p:nvPr>
            <p:ph idx="1"/>
          </p:nvPr>
        </p:nvSpPr>
        <p:spPr>
          <a:xfrm>
            <a:off x="889675" y="2399313"/>
            <a:ext cx="10349456" cy="4392103"/>
          </a:xfrm>
        </p:spPr>
        <p:txBody>
          <a:bodyPr>
            <a:normAutofit/>
          </a:bodyPr>
          <a:lstStyle/>
          <a:p>
            <a:r>
              <a:rPr lang="en-US" b="1" i="0" dirty="0">
                <a:solidFill>
                  <a:srgbClr val="374151"/>
                </a:solidFill>
                <a:effectLst/>
                <a:latin typeface="Century Gothic" panose="020B0502020202020204" pitchFamily="34" charset="0"/>
              </a:rPr>
              <a:t>Data Insight Extraction:</a:t>
            </a:r>
          </a:p>
          <a:p>
            <a:pPr lvl="1" algn="just">
              <a:buFont typeface="Arial" panose="020B0604020202020204" pitchFamily="34" charset="0"/>
              <a:buChar char="•"/>
            </a:pPr>
            <a:r>
              <a:rPr lang="en-US" b="0" i="0" dirty="0">
                <a:solidFill>
                  <a:srgbClr val="374151"/>
                </a:solidFill>
                <a:effectLst/>
                <a:latin typeface="Century Gothic" panose="020B0502020202020204" pitchFamily="34" charset="0"/>
              </a:rPr>
              <a:t>Using NumPy, we computed descriptive statistics and frequency distribution for the key feature—odor. Notably, the 'n' (none) odor category exhibited the highest frequency, offering vital insights into its prevalence within the mushroom dataset.</a:t>
            </a:r>
          </a:p>
          <a:p>
            <a:r>
              <a:rPr lang="en-US" b="1" i="0" dirty="0">
                <a:solidFill>
                  <a:srgbClr val="374151"/>
                </a:solidFill>
                <a:effectLst/>
                <a:latin typeface="Century Gothic" panose="020B0502020202020204" pitchFamily="34" charset="0"/>
              </a:rPr>
              <a:t>Synthetic Diversity Integration:</a:t>
            </a:r>
            <a:endParaRPr lang="en-US" b="0" i="0" dirty="0">
              <a:solidFill>
                <a:srgbClr val="374151"/>
              </a:solidFill>
              <a:effectLst/>
              <a:latin typeface="Century Gothic" panose="020B0502020202020204" pitchFamily="34" charset="0"/>
            </a:endParaRPr>
          </a:p>
          <a:p>
            <a:pPr lvl="1" algn="just">
              <a:buFont typeface="Arial" panose="020B0604020202020204" pitchFamily="34" charset="0"/>
              <a:buChar char="•"/>
            </a:pPr>
            <a:r>
              <a:rPr lang="en-US" b="0" i="0" dirty="0">
                <a:solidFill>
                  <a:srgbClr val="374151"/>
                </a:solidFill>
                <a:effectLst/>
                <a:latin typeface="Century Gothic" panose="020B0502020202020204" pitchFamily="34" charset="0"/>
              </a:rPr>
              <a:t>In a creative approach, we employed the random module to generate synthetic data, specifically focusing on the categorical values. By selecting from distinct values for each feature, we expanded the dataset innovatively, ensuring exposure to a diverse range of potential mushroom characteristics.</a:t>
            </a:r>
          </a:p>
          <a:p>
            <a:pPr indent="-285750" algn="just"/>
            <a:r>
              <a:rPr lang="en-US" b="1" i="0" dirty="0">
                <a:solidFill>
                  <a:srgbClr val="374151"/>
                </a:solidFill>
                <a:effectLst/>
                <a:latin typeface="Century Gothic" panose="020B0502020202020204" pitchFamily="34" charset="0"/>
              </a:rPr>
              <a:t>Database Synergy for Accessibility:</a:t>
            </a:r>
            <a:endParaRPr lang="en-US" b="0" i="0" dirty="0">
              <a:solidFill>
                <a:srgbClr val="374151"/>
              </a:solidFill>
              <a:effectLst/>
              <a:latin typeface="Century Gothic" panose="020B0502020202020204" pitchFamily="34" charset="0"/>
            </a:endParaRPr>
          </a:p>
          <a:p>
            <a:pPr lvl="1" algn="just">
              <a:buFont typeface="Arial" panose="020B0604020202020204" pitchFamily="34" charset="0"/>
              <a:buChar char="•"/>
            </a:pPr>
            <a:r>
              <a:rPr lang="en-US" b="0" i="0" dirty="0">
                <a:solidFill>
                  <a:srgbClr val="374151"/>
                </a:solidFill>
                <a:effectLst/>
                <a:latin typeface="Century Gothic" panose="020B0502020202020204" pitchFamily="34" charset="0"/>
              </a:rPr>
              <a:t>We utilized MySQL client for database setup and a Python MySQL connection for table population. This ensured a dynamic relational database, aligning seamlessly with the dataset's structure for efficient storage and easy accessibility for future analyses and model improvements.</a:t>
            </a:r>
          </a:p>
          <a:p>
            <a:endParaRPr lang="en-IN" dirty="0">
              <a:latin typeface="Century Gothic" panose="020B0502020202020204" pitchFamily="34" charset="0"/>
            </a:endParaRPr>
          </a:p>
        </p:txBody>
      </p:sp>
    </p:spTree>
    <p:extLst>
      <p:ext uri="{BB962C8B-B14F-4D97-AF65-F5344CB8AC3E}">
        <p14:creationId xmlns:p14="http://schemas.microsoft.com/office/powerpoint/2010/main" val="141315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A8D0-EF25-2A0E-A667-3AB2A1659A90}"/>
              </a:ext>
            </a:extLst>
          </p:cNvPr>
          <p:cNvSpPr>
            <a:spLocks noGrp="1"/>
          </p:cNvSpPr>
          <p:nvPr>
            <p:ph type="title"/>
          </p:nvPr>
        </p:nvSpPr>
        <p:spPr/>
        <p:txBody>
          <a:bodyPr/>
          <a:lstStyle/>
          <a:p>
            <a:r>
              <a:rPr lang="en-US" dirty="0"/>
              <a:t>Solution Design </a:t>
            </a:r>
            <a:endParaRPr lang="en-IN" dirty="0"/>
          </a:p>
        </p:txBody>
      </p:sp>
      <p:sp>
        <p:nvSpPr>
          <p:cNvPr id="3" name="Content Placeholder 2">
            <a:extLst>
              <a:ext uri="{FF2B5EF4-FFF2-40B4-BE49-F238E27FC236}">
                <a16:creationId xmlns:a16="http://schemas.microsoft.com/office/drawing/2014/main" id="{67F19CCF-CF4F-5888-A3CC-0B990FA06DB6}"/>
              </a:ext>
            </a:extLst>
          </p:cNvPr>
          <p:cNvSpPr>
            <a:spLocks noGrp="1"/>
          </p:cNvSpPr>
          <p:nvPr>
            <p:ph idx="1"/>
          </p:nvPr>
        </p:nvSpPr>
        <p:spPr>
          <a:xfrm>
            <a:off x="1154954" y="2485748"/>
            <a:ext cx="10297240" cy="3861786"/>
          </a:xfrm>
        </p:spPr>
        <p:txBody>
          <a:bodyPr>
            <a:normAutofit/>
          </a:bodyPr>
          <a:lstStyle/>
          <a:p>
            <a:r>
              <a:rPr lang="en-US" b="1" dirty="0"/>
              <a:t>Algorithmic Diversification:</a:t>
            </a:r>
          </a:p>
          <a:p>
            <a:pPr marL="685800" lvl="1" algn="just">
              <a:buFont typeface="Arial" panose="020B0604020202020204" pitchFamily="34" charset="0"/>
              <a:buChar char="•"/>
            </a:pPr>
            <a:r>
              <a:rPr lang="en-US" dirty="0"/>
              <a:t>Adopted a diverse set of algorithms for the creation of three distinct classification systems—each introducing unique perspectives. This approach fosters a holistic understanding of mushroom classification through probabilistic, distance-based, and similarity-based models.</a:t>
            </a:r>
          </a:p>
          <a:p>
            <a:r>
              <a:rPr lang="en-US" b="1" dirty="0"/>
              <a:t>Performance Evaluation Beyond Accuracy:</a:t>
            </a:r>
          </a:p>
          <a:p>
            <a:pPr marL="685800" lvl="1" algn="just">
              <a:buFont typeface="Arial" panose="020B0604020202020204" pitchFamily="34" charset="0"/>
              <a:buChar char="•"/>
            </a:pPr>
            <a:r>
              <a:rPr lang="en-US" dirty="0"/>
              <a:t>Departed from conventional accuracy-centric evaluations and delved into the nuanced world of confusion matrices. Precision, recall, and F1 score metrics were strategically employed to provide a comprehensive assessment of classification system performance.</a:t>
            </a:r>
            <a:endParaRPr lang="en-IN" dirty="0"/>
          </a:p>
        </p:txBody>
      </p:sp>
    </p:spTree>
    <p:extLst>
      <p:ext uri="{BB962C8B-B14F-4D97-AF65-F5344CB8AC3E}">
        <p14:creationId xmlns:p14="http://schemas.microsoft.com/office/powerpoint/2010/main" val="321742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2D80-3288-A4C9-882A-20BBB711DDBA}"/>
              </a:ext>
            </a:extLst>
          </p:cNvPr>
          <p:cNvSpPr>
            <a:spLocks noGrp="1"/>
          </p:cNvSpPr>
          <p:nvPr>
            <p:ph type="title"/>
          </p:nvPr>
        </p:nvSpPr>
        <p:spPr/>
        <p:txBody>
          <a:bodyPr/>
          <a:lstStyle/>
          <a:p>
            <a:r>
              <a:rPr lang="en-US" dirty="0"/>
              <a:t>Classification Model Predicts </a:t>
            </a:r>
            <a:br>
              <a:rPr lang="en-US" dirty="0"/>
            </a:br>
            <a:r>
              <a:rPr lang="en-US" sz="1800" dirty="0"/>
              <a:t>Creating Probabilistic, Distance, and Similarity-Based Classifiers</a:t>
            </a:r>
            <a:endParaRPr lang="en-IN" sz="1800" dirty="0"/>
          </a:p>
        </p:txBody>
      </p:sp>
      <p:sp>
        <p:nvSpPr>
          <p:cNvPr id="3" name="Content Placeholder 2">
            <a:extLst>
              <a:ext uri="{FF2B5EF4-FFF2-40B4-BE49-F238E27FC236}">
                <a16:creationId xmlns:a16="http://schemas.microsoft.com/office/drawing/2014/main" id="{E136BA51-D311-5E34-D2AF-43636FF05228}"/>
              </a:ext>
            </a:extLst>
          </p:cNvPr>
          <p:cNvSpPr>
            <a:spLocks noGrp="1"/>
          </p:cNvSpPr>
          <p:nvPr>
            <p:ph idx="1"/>
          </p:nvPr>
        </p:nvSpPr>
        <p:spPr>
          <a:xfrm>
            <a:off x="914399" y="2432482"/>
            <a:ext cx="10724225" cy="4234648"/>
          </a:xfrm>
        </p:spPr>
        <p:txBody>
          <a:bodyPr>
            <a:normAutofit fontScale="85000" lnSpcReduction="20000"/>
          </a:bodyPr>
          <a:lstStyle/>
          <a:p>
            <a:r>
              <a:rPr lang="en-US" b="1" i="0" dirty="0">
                <a:solidFill>
                  <a:srgbClr val="374151"/>
                </a:solidFill>
                <a:effectLst/>
                <a:latin typeface="Century Gothic" panose="020B0502020202020204" pitchFamily="34" charset="0"/>
              </a:rPr>
              <a:t>Probabilistic Classification (Naive Bayes):</a:t>
            </a:r>
            <a:endParaRPr lang="en-US" b="0" i="0" dirty="0">
              <a:solidFill>
                <a:srgbClr val="374151"/>
              </a:solidFill>
              <a:effectLst/>
              <a:latin typeface="Century Gothic" panose="020B0502020202020204" pitchFamily="34" charset="0"/>
            </a:endParaRP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Data Preparation: </a:t>
            </a:r>
            <a:r>
              <a:rPr lang="en-US" b="0" i="0" dirty="0">
                <a:solidFill>
                  <a:srgbClr val="374151"/>
                </a:solidFill>
                <a:effectLst/>
                <a:latin typeface="Century Gothic" panose="020B0502020202020204" pitchFamily="34" charset="0"/>
              </a:rPr>
              <a:t>Extracted features (X) and labels (y) from the mushroom dataset.</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Cross-Validation: </a:t>
            </a:r>
            <a:r>
              <a:rPr lang="en-US" b="0" i="0" dirty="0">
                <a:solidFill>
                  <a:srgbClr val="374151"/>
                </a:solidFill>
                <a:effectLst/>
                <a:latin typeface="Century Gothic" panose="020B0502020202020204" pitchFamily="34" charset="0"/>
              </a:rPr>
              <a:t>Implemented k-fold cross-validation (k=5) for robust model evaluation.</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One-Hot Encoding:</a:t>
            </a:r>
            <a:r>
              <a:rPr lang="en-US" dirty="0">
                <a:solidFill>
                  <a:srgbClr val="374151"/>
                </a:solidFill>
                <a:latin typeface="Century Gothic" panose="020B0502020202020204" pitchFamily="34" charset="0"/>
              </a:rPr>
              <a:t> </a:t>
            </a:r>
            <a:r>
              <a:rPr lang="en-US" b="0" i="0" dirty="0">
                <a:solidFill>
                  <a:srgbClr val="374151"/>
                </a:solidFill>
                <a:effectLst/>
                <a:latin typeface="Century Gothic" panose="020B0502020202020204" pitchFamily="34" charset="0"/>
              </a:rPr>
              <a:t>Applied one-hot encoding to handle categorical features.</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Classifier Training: </a:t>
            </a:r>
            <a:r>
              <a:rPr lang="en-US" b="0" i="0" dirty="0">
                <a:solidFill>
                  <a:srgbClr val="374151"/>
                </a:solidFill>
                <a:effectLst/>
                <a:latin typeface="Century Gothic" panose="020B0502020202020204" pitchFamily="34" charset="0"/>
              </a:rPr>
              <a:t>Trained a Categorical Naive Bayes classifier on each fold of the dataset.</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Confusion Matrix:</a:t>
            </a:r>
            <a:r>
              <a:rPr lang="en-US" dirty="0">
                <a:solidFill>
                  <a:srgbClr val="374151"/>
                </a:solidFill>
                <a:latin typeface="Century Gothic" panose="020B0502020202020204" pitchFamily="34" charset="0"/>
              </a:rPr>
              <a:t> </a:t>
            </a:r>
            <a:r>
              <a:rPr lang="en-US" b="0" i="0" dirty="0">
                <a:solidFill>
                  <a:srgbClr val="374151"/>
                </a:solidFill>
                <a:effectLst/>
                <a:latin typeface="Century Gothic" panose="020B0502020202020204" pitchFamily="34" charset="0"/>
              </a:rPr>
              <a:t>Evaluated performance using confusion matrices for each fold and an overall matrix.</a:t>
            </a:r>
          </a:p>
          <a:p>
            <a:pPr algn="just"/>
            <a:r>
              <a:rPr lang="en-US" sz="1900" b="1" i="0" dirty="0">
                <a:solidFill>
                  <a:srgbClr val="374151"/>
                </a:solidFill>
                <a:effectLst/>
              </a:rPr>
              <a:t>Distance-Based Classification:</a:t>
            </a:r>
            <a:endParaRPr lang="en-US" sz="1900" b="0" i="0" dirty="0">
              <a:solidFill>
                <a:srgbClr val="374151"/>
              </a:solidFill>
              <a:effectLst/>
            </a:endParaRPr>
          </a:p>
          <a:p>
            <a:pPr lvl="1" algn="just">
              <a:buFont typeface="Arial" panose="020B0604020202020204" pitchFamily="34" charset="0"/>
              <a:buChar char="•"/>
            </a:pPr>
            <a:r>
              <a:rPr lang="en-US" b="1" i="0" dirty="0">
                <a:solidFill>
                  <a:srgbClr val="374151"/>
                </a:solidFill>
                <a:effectLst/>
              </a:rPr>
              <a:t>Data Preprocessing: </a:t>
            </a:r>
            <a:r>
              <a:rPr lang="en-US" b="0" i="0" dirty="0">
                <a:solidFill>
                  <a:srgbClr val="374151"/>
                </a:solidFill>
                <a:effectLst/>
              </a:rPr>
              <a:t>Prepared the dataset with one-hot encoding, standardization, and normalization.</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Train-Test Split: </a:t>
            </a:r>
            <a:r>
              <a:rPr lang="en-US" i="0" dirty="0">
                <a:solidFill>
                  <a:srgbClr val="374151"/>
                </a:solidFill>
                <a:effectLst/>
                <a:latin typeface="Century Gothic" panose="020B0502020202020204" pitchFamily="34" charset="0"/>
              </a:rPr>
              <a:t>Implemented a 70-30 train-test split, fostering effective learning and realistic performance assessment.</a:t>
            </a:r>
            <a:endParaRPr lang="en-US" i="0" dirty="0">
              <a:solidFill>
                <a:srgbClr val="374151"/>
              </a:solidFill>
              <a:effectLst/>
            </a:endParaRPr>
          </a:p>
          <a:p>
            <a:pPr lvl="1" algn="just">
              <a:buFont typeface="Arial" panose="020B0604020202020204" pitchFamily="34" charset="0"/>
              <a:buChar char="•"/>
            </a:pPr>
            <a:r>
              <a:rPr lang="en-US" b="1" i="0" dirty="0">
                <a:solidFill>
                  <a:srgbClr val="374151"/>
                </a:solidFill>
                <a:effectLst/>
              </a:rPr>
              <a:t>Template Creation: </a:t>
            </a:r>
            <a:r>
              <a:rPr lang="en-US" b="0" i="0" dirty="0">
                <a:solidFill>
                  <a:srgbClr val="374151"/>
                </a:solidFill>
                <a:effectLst/>
              </a:rPr>
              <a:t>Calculated class templates based on the mean of each class in the training set.</a:t>
            </a:r>
          </a:p>
          <a:p>
            <a:pPr lvl="1" algn="just">
              <a:buFont typeface="Arial" panose="020B0604020202020204" pitchFamily="34" charset="0"/>
              <a:buChar char="•"/>
            </a:pPr>
            <a:r>
              <a:rPr lang="en-US" b="1" i="0" dirty="0">
                <a:solidFill>
                  <a:srgbClr val="374151"/>
                </a:solidFill>
                <a:effectLst/>
              </a:rPr>
              <a:t>Distance Calculation: </a:t>
            </a:r>
            <a:r>
              <a:rPr lang="en-US" b="0" i="0" dirty="0">
                <a:solidFill>
                  <a:srgbClr val="374151"/>
                </a:solidFill>
                <a:effectLst/>
              </a:rPr>
              <a:t>Computed Euclidean distances between test points and class templates.</a:t>
            </a:r>
          </a:p>
          <a:p>
            <a:pPr lvl="1" algn="just">
              <a:buFont typeface="Arial" panose="020B0604020202020204" pitchFamily="34" charset="0"/>
              <a:buChar char="•"/>
            </a:pPr>
            <a:r>
              <a:rPr lang="en-US" b="1" i="0" dirty="0">
                <a:solidFill>
                  <a:srgbClr val="374151"/>
                </a:solidFill>
                <a:effectLst/>
              </a:rPr>
              <a:t>Classification: </a:t>
            </a:r>
            <a:r>
              <a:rPr lang="en-US" b="0" i="0" dirty="0">
                <a:solidFill>
                  <a:srgbClr val="374151"/>
                </a:solidFill>
                <a:effectLst/>
              </a:rPr>
              <a:t>Assigned class labels based on the class with the minimum distance.</a:t>
            </a:r>
          </a:p>
          <a:p>
            <a:pPr lvl="1" algn="just">
              <a:buFont typeface="Arial" panose="020B0604020202020204" pitchFamily="34" charset="0"/>
              <a:buChar char="•"/>
            </a:pPr>
            <a:r>
              <a:rPr lang="en-US" b="1" i="0" dirty="0">
                <a:solidFill>
                  <a:srgbClr val="374151"/>
                </a:solidFill>
                <a:effectLst/>
              </a:rPr>
              <a:t>Confusion Matrix: </a:t>
            </a:r>
            <a:r>
              <a:rPr lang="en-US" b="0" i="0" dirty="0">
                <a:solidFill>
                  <a:srgbClr val="374151"/>
                </a:solidFill>
                <a:effectLst/>
              </a:rPr>
              <a:t>Evaluated performance using a confusion matrix.</a:t>
            </a:r>
          </a:p>
          <a:p>
            <a:pPr marL="0" indent="0">
              <a:buNone/>
            </a:pPr>
            <a:endParaRPr lang="en-IN" dirty="0">
              <a:latin typeface="Century Gothic" panose="020B0502020202020204" pitchFamily="34" charset="0"/>
            </a:endParaRPr>
          </a:p>
        </p:txBody>
      </p:sp>
    </p:spTree>
    <p:extLst>
      <p:ext uri="{BB962C8B-B14F-4D97-AF65-F5344CB8AC3E}">
        <p14:creationId xmlns:p14="http://schemas.microsoft.com/office/powerpoint/2010/main" val="196201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517E-6CC5-1529-4924-A08A72F64C33}"/>
              </a:ext>
            </a:extLst>
          </p:cNvPr>
          <p:cNvSpPr>
            <a:spLocks noGrp="1"/>
          </p:cNvSpPr>
          <p:nvPr>
            <p:ph type="title"/>
          </p:nvPr>
        </p:nvSpPr>
        <p:spPr/>
        <p:txBody>
          <a:bodyPr/>
          <a:lstStyle/>
          <a:p>
            <a:r>
              <a:rPr lang="en-US" dirty="0"/>
              <a:t>Classification Model Predicts </a:t>
            </a:r>
            <a:br>
              <a:rPr lang="en-US" dirty="0"/>
            </a:br>
            <a:r>
              <a:rPr lang="en-US" sz="1600" dirty="0"/>
              <a:t>Creating Probabilistic, Distance, and Similarity-Based Classifiers</a:t>
            </a:r>
            <a:endParaRPr lang="en-IN" sz="1600" dirty="0"/>
          </a:p>
        </p:txBody>
      </p:sp>
      <p:sp>
        <p:nvSpPr>
          <p:cNvPr id="3" name="Content Placeholder 2">
            <a:extLst>
              <a:ext uri="{FF2B5EF4-FFF2-40B4-BE49-F238E27FC236}">
                <a16:creationId xmlns:a16="http://schemas.microsoft.com/office/drawing/2014/main" id="{812DCD61-9BD8-463A-73CB-B17F7F8EEB86}"/>
              </a:ext>
            </a:extLst>
          </p:cNvPr>
          <p:cNvSpPr>
            <a:spLocks noGrp="1"/>
          </p:cNvSpPr>
          <p:nvPr>
            <p:ph idx="1"/>
          </p:nvPr>
        </p:nvSpPr>
        <p:spPr>
          <a:xfrm>
            <a:off x="1154954" y="2603500"/>
            <a:ext cx="9720192" cy="3416300"/>
          </a:xfrm>
        </p:spPr>
        <p:txBody>
          <a:bodyPr>
            <a:normAutofit/>
          </a:bodyPr>
          <a:lstStyle/>
          <a:p>
            <a:r>
              <a:rPr lang="en-US" b="1" i="0" dirty="0">
                <a:solidFill>
                  <a:srgbClr val="374151"/>
                </a:solidFill>
                <a:effectLst/>
                <a:latin typeface="Century Gothic" panose="020B0502020202020204" pitchFamily="34" charset="0"/>
              </a:rPr>
              <a:t>Similarity-Based Classification:</a:t>
            </a:r>
            <a:endParaRPr lang="en-US" b="0" i="0" dirty="0">
              <a:solidFill>
                <a:srgbClr val="374151"/>
              </a:solidFill>
              <a:effectLst/>
              <a:latin typeface="Century Gothic" panose="020B0502020202020204" pitchFamily="34" charset="0"/>
            </a:endParaRP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Data Preprocessing: </a:t>
            </a:r>
            <a:r>
              <a:rPr lang="en-US" b="0" i="0" dirty="0">
                <a:solidFill>
                  <a:srgbClr val="374151"/>
                </a:solidFill>
                <a:effectLst/>
                <a:latin typeface="Century Gothic" panose="020B0502020202020204" pitchFamily="34" charset="0"/>
              </a:rPr>
              <a:t>Encoded features and normalized the dataset.</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Time-Based Split: </a:t>
            </a:r>
            <a:r>
              <a:rPr lang="en-US" b="0" i="0" dirty="0">
                <a:solidFill>
                  <a:srgbClr val="374151"/>
                </a:solidFill>
                <a:effectLst/>
                <a:latin typeface="Century Gothic" panose="020B0502020202020204" pitchFamily="34" charset="0"/>
              </a:rPr>
              <a:t>Implemented to preserve temporal order, crucial for accurate cosine similarity calculations.</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Cosine Similarity:</a:t>
            </a:r>
            <a:r>
              <a:rPr lang="en-US" dirty="0">
                <a:solidFill>
                  <a:srgbClr val="374151"/>
                </a:solidFill>
                <a:latin typeface="Century Gothic" panose="020B0502020202020204" pitchFamily="34" charset="0"/>
              </a:rPr>
              <a:t> </a:t>
            </a:r>
            <a:r>
              <a:rPr lang="en-US" b="0" i="0" dirty="0">
                <a:solidFill>
                  <a:srgbClr val="374151"/>
                </a:solidFill>
                <a:effectLst/>
                <a:latin typeface="Century Gothic" panose="020B0502020202020204" pitchFamily="34" charset="0"/>
              </a:rPr>
              <a:t>Computed cosine similarity between test instances and training data.</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Classification:</a:t>
            </a:r>
            <a:r>
              <a:rPr lang="en-US" dirty="0">
                <a:solidFill>
                  <a:srgbClr val="374151"/>
                </a:solidFill>
                <a:latin typeface="Century Gothic" panose="020B0502020202020204" pitchFamily="34" charset="0"/>
              </a:rPr>
              <a:t> </a:t>
            </a:r>
            <a:r>
              <a:rPr lang="en-US" b="0" i="0" dirty="0">
                <a:solidFill>
                  <a:srgbClr val="374151"/>
                </a:solidFill>
                <a:effectLst/>
                <a:latin typeface="Century Gothic" panose="020B0502020202020204" pitchFamily="34" charset="0"/>
              </a:rPr>
              <a:t>Assigned class labels based on the most similar instances in the training set.</a:t>
            </a:r>
          </a:p>
          <a:p>
            <a:pPr lvl="1" algn="just">
              <a:buFont typeface="Arial" panose="020B0604020202020204" pitchFamily="34" charset="0"/>
              <a:buChar char="•"/>
            </a:pPr>
            <a:r>
              <a:rPr lang="en-US" b="1" i="0" dirty="0">
                <a:solidFill>
                  <a:srgbClr val="374151"/>
                </a:solidFill>
                <a:effectLst/>
                <a:latin typeface="Century Gothic" panose="020B0502020202020204" pitchFamily="34" charset="0"/>
              </a:rPr>
              <a:t>Confusion Matrix:</a:t>
            </a:r>
            <a:r>
              <a:rPr lang="en-US" dirty="0">
                <a:solidFill>
                  <a:srgbClr val="374151"/>
                </a:solidFill>
                <a:latin typeface="Century Gothic" panose="020B0502020202020204" pitchFamily="34" charset="0"/>
              </a:rPr>
              <a:t> </a:t>
            </a:r>
            <a:r>
              <a:rPr lang="en-US" b="0" i="0" dirty="0">
                <a:solidFill>
                  <a:srgbClr val="374151"/>
                </a:solidFill>
                <a:effectLst/>
                <a:latin typeface="Century Gothic" panose="020B0502020202020204" pitchFamily="34" charset="0"/>
              </a:rPr>
              <a:t>Evaluated performance using a confusion matrix.</a:t>
            </a:r>
          </a:p>
        </p:txBody>
      </p:sp>
    </p:spTree>
    <p:extLst>
      <p:ext uri="{BB962C8B-B14F-4D97-AF65-F5344CB8AC3E}">
        <p14:creationId xmlns:p14="http://schemas.microsoft.com/office/powerpoint/2010/main" val="132688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BDFF-1D83-11F1-EAF9-CC16056E6C80}"/>
              </a:ext>
            </a:extLst>
          </p:cNvPr>
          <p:cNvSpPr>
            <a:spLocks noGrp="1"/>
          </p:cNvSpPr>
          <p:nvPr>
            <p:ph type="title"/>
          </p:nvPr>
        </p:nvSpPr>
        <p:spPr>
          <a:xfrm>
            <a:off x="1154954" y="1151221"/>
            <a:ext cx="8761413" cy="706964"/>
          </a:xfrm>
        </p:spPr>
        <p:txBody>
          <a:bodyPr/>
          <a:lstStyle/>
          <a:p>
            <a:r>
              <a:rPr lang="en-US" dirty="0"/>
              <a:t>Classification Model Predicts</a:t>
            </a:r>
            <a:br>
              <a:rPr lang="en-US" dirty="0"/>
            </a:br>
            <a:r>
              <a:rPr lang="en-US" sz="1800" dirty="0"/>
              <a:t>Challenges &amp; Considerations</a:t>
            </a:r>
            <a:br>
              <a:rPr lang="en-US" dirty="0"/>
            </a:br>
            <a:endParaRPr lang="en-IN" dirty="0"/>
          </a:p>
        </p:txBody>
      </p:sp>
      <p:sp>
        <p:nvSpPr>
          <p:cNvPr id="3" name="Content Placeholder 2">
            <a:extLst>
              <a:ext uri="{FF2B5EF4-FFF2-40B4-BE49-F238E27FC236}">
                <a16:creationId xmlns:a16="http://schemas.microsoft.com/office/drawing/2014/main" id="{760F8F07-80C3-7A0A-9EA0-046D440A7F51}"/>
              </a:ext>
            </a:extLst>
          </p:cNvPr>
          <p:cNvSpPr>
            <a:spLocks noGrp="1"/>
          </p:cNvSpPr>
          <p:nvPr>
            <p:ph idx="1"/>
          </p:nvPr>
        </p:nvSpPr>
        <p:spPr>
          <a:xfrm>
            <a:off x="1154954" y="2603499"/>
            <a:ext cx="10093054" cy="3752913"/>
          </a:xfrm>
        </p:spPr>
        <p:txBody>
          <a:bodyPr>
            <a:normAutofit fontScale="85000" lnSpcReduction="20000"/>
          </a:bodyPr>
          <a:lstStyle/>
          <a:p>
            <a:pPr algn="just"/>
            <a:r>
              <a:rPr lang="en-US" b="1" i="0" dirty="0">
                <a:solidFill>
                  <a:srgbClr val="374151"/>
                </a:solidFill>
                <a:effectLst/>
                <a:latin typeface="Century Gothic" panose="020B0502020202020204" pitchFamily="34" charset="0"/>
              </a:rPr>
              <a:t>Probabilistic Model:</a:t>
            </a:r>
            <a:endParaRPr lang="en-US" b="0" i="0" dirty="0">
              <a:solidFill>
                <a:srgbClr val="374151"/>
              </a:solidFill>
              <a:effectLst/>
              <a:latin typeface="Century Gothic" panose="020B0502020202020204" pitchFamily="34" charset="0"/>
            </a:endParaRPr>
          </a:p>
          <a:p>
            <a:pPr lvl="1" algn="just">
              <a:buFont typeface="Arial" panose="020B0604020202020204" pitchFamily="34" charset="0"/>
              <a:buChar char="•"/>
            </a:pPr>
            <a:r>
              <a:rPr lang="en-US" sz="1900" i="0" dirty="0">
                <a:solidFill>
                  <a:srgbClr val="374151"/>
                </a:solidFill>
                <a:effectLst/>
                <a:latin typeface="Century Gothic" panose="020B0502020202020204" pitchFamily="34" charset="0"/>
              </a:rPr>
              <a:t>Adapting the probabilistic model to handle categorical features, specifically those related to mushroom characteristics, was a significant challenge. Overcoming this, we strategically employed one-hot encoding through the OneHotEncoder to ensure the model's compatibility with the Categorical Naive Bayes classifier. </a:t>
            </a:r>
          </a:p>
          <a:p>
            <a:pPr lvl="1" algn="just">
              <a:buFont typeface="Arial" panose="020B0604020202020204" pitchFamily="34" charset="0"/>
              <a:buChar char="•"/>
            </a:pPr>
            <a:r>
              <a:rPr lang="en-US" sz="1900" i="0" dirty="0">
                <a:solidFill>
                  <a:srgbClr val="374151"/>
                </a:solidFill>
                <a:effectLst/>
                <a:latin typeface="Century Gothic" panose="020B0502020202020204" pitchFamily="34" charset="0"/>
              </a:rPr>
              <a:t>Simultaneously, ensuring robust model evaluation introduced complexities, met with the implementation of KFold cross-validation using five splits and a carefully chosen seed for reproducibility.</a:t>
            </a:r>
          </a:p>
          <a:p>
            <a:pPr algn="just"/>
            <a:r>
              <a:rPr lang="en-US" b="1" i="0" dirty="0">
                <a:solidFill>
                  <a:srgbClr val="374151"/>
                </a:solidFill>
                <a:effectLst/>
                <a:latin typeface="Century Gothic" panose="020B0502020202020204" pitchFamily="34" charset="0"/>
              </a:rPr>
              <a:t>Distance-Based Model:</a:t>
            </a:r>
          </a:p>
          <a:p>
            <a:pPr lvl="1" algn="just">
              <a:buFont typeface="Arial" panose="020B0604020202020204" pitchFamily="34" charset="0"/>
              <a:buChar char="•"/>
            </a:pPr>
            <a:r>
              <a:rPr lang="en-US" sz="1900" b="0" i="0" dirty="0">
                <a:solidFill>
                  <a:srgbClr val="374151"/>
                </a:solidFill>
                <a:effectLst/>
                <a:latin typeface="Century Gothic" panose="020B0502020202020204" pitchFamily="34" charset="0"/>
              </a:rPr>
              <a:t>Creating representative templates in a high-dimensional feature space presented challenges such as handling outliers, ensuring template robustness across dimensions, and addressing computational complexities.</a:t>
            </a:r>
          </a:p>
          <a:p>
            <a:pPr lvl="1" algn="just">
              <a:buFont typeface="Arial" panose="020B0604020202020204" pitchFamily="34" charset="0"/>
              <a:buChar char="•"/>
            </a:pPr>
            <a:r>
              <a:rPr lang="en-US" sz="1900" b="0" i="0" dirty="0">
                <a:solidFill>
                  <a:srgbClr val="374151"/>
                </a:solidFill>
                <a:effectLst/>
                <a:latin typeface="Century Gothic" panose="020B0502020202020204" pitchFamily="34" charset="0"/>
              </a:rPr>
              <a:t>Feature scaling using StandardScaler was vital for normalizing the dataset, optimizing model performance.</a:t>
            </a:r>
          </a:p>
        </p:txBody>
      </p:sp>
    </p:spTree>
    <p:extLst>
      <p:ext uri="{BB962C8B-B14F-4D97-AF65-F5344CB8AC3E}">
        <p14:creationId xmlns:p14="http://schemas.microsoft.com/office/powerpoint/2010/main" val="402764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5283-7094-DB53-88AF-F28866FA499B}"/>
              </a:ext>
            </a:extLst>
          </p:cNvPr>
          <p:cNvSpPr>
            <a:spLocks noGrp="1"/>
          </p:cNvSpPr>
          <p:nvPr>
            <p:ph type="title"/>
          </p:nvPr>
        </p:nvSpPr>
        <p:spPr/>
        <p:txBody>
          <a:bodyPr/>
          <a:lstStyle/>
          <a:p>
            <a:r>
              <a:rPr lang="en-US" dirty="0"/>
              <a:t>Classification Model Predicts</a:t>
            </a:r>
            <a:br>
              <a:rPr lang="en-US" dirty="0"/>
            </a:br>
            <a:r>
              <a:rPr lang="en-US" sz="2000" dirty="0"/>
              <a:t>Challenges &amp; Considerations</a:t>
            </a:r>
            <a:endParaRPr lang="en-IN" sz="2000" dirty="0"/>
          </a:p>
        </p:txBody>
      </p:sp>
      <p:sp>
        <p:nvSpPr>
          <p:cNvPr id="3" name="Content Placeholder 2">
            <a:extLst>
              <a:ext uri="{FF2B5EF4-FFF2-40B4-BE49-F238E27FC236}">
                <a16:creationId xmlns:a16="http://schemas.microsoft.com/office/drawing/2014/main" id="{2A7DD9F8-AE87-2595-1C07-F4D19BB67001}"/>
              </a:ext>
            </a:extLst>
          </p:cNvPr>
          <p:cNvSpPr>
            <a:spLocks noGrp="1"/>
          </p:cNvSpPr>
          <p:nvPr>
            <p:ph idx="1"/>
          </p:nvPr>
        </p:nvSpPr>
        <p:spPr>
          <a:xfrm>
            <a:off x="1154954" y="2603500"/>
            <a:ext cx="10528060" cy="3416300"/>
          </a:xfrm>
        </p:spPr>
        <p:txBody>
          <a:bodyPr/>
          <a:lstStyle/>
          <a:p>
            <a:r>
              <a:rPr lang="en-US" b="1" dirty="0"/>
              <a:t>Similarity-Based Model:</a:t>
            </a:r>
          </a:p>
          <a:p>
            <a:pPr lvl="1" algn="just">
              <a:buFont typeface="Arial" panose="020B0604020202020204" pitchFamily="34" charset="0"/>
              <a:buChar char="•"/>
            </a:pPr>
            <a:r>
              <a:rPr lang="en-US" dirty="0"/>
              <a:t>Cosine similarity played a crucial role in capturing feature relationships within a vector space. This approach was essential for effective feature representation in a high-dimensional context, enabling the model to discern patterns accurately and make reliable predictions based on cosine similarity metrics.</a:t>
            </a:r>
            <a:endParaRPr lang="en-IN" dirty="0"/>
          </a:p>
        </p:txBody>
      </p:sp>
    </p:spTree>
    <p:extLst>
      <p:ext uri="{BB962C8B-B14F-4D97-AF65-F5344CB8AC3E}">
        <p14:creationId xmlns:p14="http://schemas.microsoft.com/office/powerpoint/2010/main" val="146066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6EF3-2E42-3868-FD14-A70622DA0FF0}"/>
              </a:ext>
            </a:extLst>
          </p:cNvPr>
          <p:cNvSpPr>
            <a:spLocks noGrp="1"/>
          </p:cNvSpPr>
          <p:nvPr>
            <p:ph type="title"/>
          </p:nvPr>
        </p:nvSpPr>
        <p:spPr/>
        <p:txBody>
          <a:bodyPr/>
          <a:lstStyle/>
          <a:p>
            <a:r>
              <a:rPr lang="en-US" dirty="0"/>
              <a:t>Classification Model Predicts </a:t>
            </a:r>
            <a:br>
              <a:rPr lang="en-US" dirty="0"/>
            </a:br>
            <a:r>
              <a:rPr lang="en-US" sz="1800" dirty="0"/>
              <a:t>Features Used</a:t>
            </a:r>
            <a:endParaRPr lang="en-IN" sz="1800" dirty="0"/>
          </a:p>
        </p:txBody>
      </p:sp>
      <p:sp>
        <p:nvSpPr>
          <p:cNvPr id="3" name="Content Placeholder 2">
            <a:extLst>
              <a:ext uri="{FF2B5EF4-FFF2-40B4-BE49-F238E27FC236}">
                <a16:creationId xmlns:a16="http://schemas.microsoft.com/office/drawing/2014/main" id="{0A95AFF3-3B61-C09E-CAFD-687213EE8A4E}"/>
              </a:ext>
            </a:extLst>
          </p:cNvPr>
          <p:cNvSpPr>
            <a:spLocks noGrp="1"/>
          </p:cNvSpPr>
          <p:nvPr>
            <p:ph idx="1"/>
          </p:nvPr>
        </p:nvSpPr>
        <p:spPr>
          <a:xfrm>
            <a:off x="1154954" y="2603500"/>
            <a:ext cx="10004277" cy="3416300"/>
          </a:xfrm>
        </p:spPr>
        <p:txBody>
          <a:bodyPr>
            <a:normAutofit/>
          </a:bodyPr>
          <a:lstStyle/>
          <a:p>
            <a:r>
              <a:rPr lang="en-US" b="1" i="0" dirty="0">
                <a:solidFill>
                  <a:srgbClr val="374151"/>
                </a:solidFill>
                <a:effectLst/>
              </a:rPr>
              <a:t>Probabilistic Model:</a:t>
            </a:r>
            <a:endParaRPr lang="en-US" b="0" i="0" dirty="0">
              <a:solidFill>
                <a:srgbClr val="374151"/>
              </a:solidFill>
              <a:effectLst/>
            </a:endParaRPr>
          </a:p>
          <a:p>
            <a:pPr marL="742950" lvl="1" indent="-285750" algn="just">
              <a:buFont typeface="Arial" panose="020B0604020202020204" pitchFamily="34" charset="0"/>
              <a:buChar char="•"/>
            </a:pPr>
            <a:r>
              <a:rPr lang="en-US" b="0" i="0" dirty="0">
                <a:solidFill>
                  <a:srgbClr val="374151"/>
                </a:solidFill>
                <a:effectLst/>
              </a:rPr>
              <a:t>All features in the dataset were utilized, encompassing mushroom characteristics such as cap shape, color, odor, gill attributes, and more.</a:t>
            </a:r>
          </a:p>
          <a:p>
            <a:pPr indent="-285750"/>
            <a:r>
              <a:rPr lang="en-US" b="1" i="0" dirty="0">
                <a:solidFill>
                  <a:srgbClr val="374151"/>
                </a:solidFill>
                <a:effectLst/>
              </a:rPr>
              <a:t>Distance-Based Model:</a:t>
            </a:r>
            <a:endParaRPr lang="en-US" b="0" i="0" dirty="0">
              <a:solidFill>
                <a:srgbClr val="374151"/>
              </a:solidFill>
              <a:effectLst/>
            </a:endParaRPr>
          </a:p>
          <a:p>
            <a:pPr lvl="1" algn="just">
              <a:buFont typeface="Arial" panose="020B0604020202020204" pitchFamily="34" charset="0"/>
              <a:buChar char="•"/>
            </a:pPr>
            <a:r>
              <a:rPr lang="en-US" i="0" dirty="0">
                <a:solidFill>
                  <a:srgbClr val="374151"/>
                </a:solidFill>
                <a:effectLst/>
              </a:rPr>
              <a:t>Similar to the probabilistic model, all available features were considered. The model relies on Euclidean distance for effective measurement of dissimilarity between instances.</a:t>
            </a:r>
          </a:p>
          <a:p>
            <a:r>
              <a:rPr lang="en-US" b="1" i="0" dirty="0">
                <a:solidFill>
                  <a:srgbClr val="374151"/>
                </a:solidFill>
                <a:effectLst/>
              </a:rPr>
              <a:t>Similarity-Based Model:</a:t>
            </a:r>
            <a:endParaRPr lang="en-US" b="0" i="0" dirty="0">
              <a:solidFill>
                <a:srgbClr val="374151"/>
              </a:solidFill>
              <a:effectLst/>
            </a:endParaRPr>
          </a:p>
          <a:p>
            <a:pPr lvl="1" algn="just">
              <a:buFont typeface="Arial" panose="020B0604020202020204" pitchFamily="34" charset="0"/>
              <a:buChar char="•"/>
            </a:pPr>
            <a:r>
              <a:rPr lang="en-US" dirty="0"/>
              <a:t>Utilized all features for comprehensive analysis. The model is built on cosine similarity, enabling effective measurement of feature-based similarities between instances.</a:t>
            </a:r>
            <a:endParaRPr lang="en-IN" dirty="0"/>
          </a:p>
        </p:txBody>
      </p:sp>
    </p:spTree>
    <p:extLst>
      <p:ext uri="{BB962C8B-B14F-4D97-AF65-F5344CB8AC3E}">
        <p14:creationId xmlns:p14="http://schemas.microsoft.com/office/powerpoint/2010/main" val="259106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F1BF-92D6-AB39-10FA-C0829E1EE615}"/>
              </a:ext>
            </a:extLst>
          </p:cNvPr>
          <p:cNvSpPr>
            <a:spLocks noGrp="1"/>
          </p:cNvSpPr>
          <p:nvPr>
            <p:ph type="title"/>
          </p:nvPr>
        </p:nvSpPr>
        <p:spPr/>
        <p:txBody>
          <a:bodyPr/>
          <a:lstStyle/>
          <a:p>
            <a:r>
              <a:rPr lang="en-US" dirty="0"/>
              <a:t>Classification Model Predicts </a:t>
            </a:r>
            <a:br>
              <a:rPr lang="en-US" dirty="0"/>
            </a:br>
            <a:r>
              <a:rPr lang="en-US" sz="2000" dirty="0"/>
              <a:t>Results &amp; Validation</a:t>
            </a:r>
            <a:endParaRPr lang="en-IN" sz="2000" dirty="0"/>
          </a:p>
        </p:txBody>
      </p:sp>
      <p:sp>
        <p:nvSpPr>
          <p:cNvPr id="3" name="Content Placeholder 2">
            <a:extLst>
              <a:ext uri="{FF2B5EF4-FFF2-40B4-BE49-F238E27FC236}">
                <a16:creationId xmlns:a16="http://schemas.microsoft.com/office/drawing/2014/main" id="{1DCB0AEC-64F8-E6D8-EB9F-82B5E7261F0A}"/>
              </a:ext>
            </a:extLst>
          </p:cNvPr>
          <p:cNvSpPr>
            <a:spLocks noGrp="1"/>
          </p:cNvSpPr>
          <p:nvPr>
            <p:ph idx="1"/>
          </p:nvPr>
        </p:nvSpPr>
        <p:spPr/>
        <p:txBody>
          <a:bodyPr/>
          <a:lstStyle/>
          <a:p>
            <a:r>
              <a:rPr lang="en-IN" b="1" i="0" dirty="0">
                <a:effectLst/>
              </a:rPr>
              <a:t>Probabilistic Model: </a:t>
            </a:r>
            <a:r>
              <a:rPr lang="en-IN" b="0" i="0" dirty="0">
                <a:solidFill>
                  <a:srgbClr val="374151"/>
                </a:solidFill>
                <a:effectLst/>
              </a:rPr>
              <a:t>Consistent performance across folds, demonstrated by confusion matrices.</a:t>
            </a:r>
          </a:p>
          <a:p>
            <a:endParaRPr lang="en-IN" dirty="0"/>
          </a:p>
        </p:txBody>
      </p:sp>
      <p:pic>
        <p:nvPicPr>
          <p:cNvPr id="15" name="Picture 14">
            <a:extLst>
              <a:ext uri="{FF2B5EF4-FFF2-40B4-BE49-F238E27FC236}">
                <a16:creationId xmlns:a16="http://schemas.microsoft.com/office/drawing/2014/main" id="{A17B15FB-5006-6358-8965-EA8975BBB5F6}"/>
              </a:ext>
            </a:extLst>
          </p:cNvPr>
          <p:cNvPicPr>
            <a:picLocks noChangeAspect="1"/>
          </p:cNvPicPr>
          <p:nvPr/>
        </p:nvPicPr>
        <p:blipFill>
          <a:blip r:embed="rId2"/>
          <a:stretch>
            <a:fillRect/>
          </a:stretch>
        </p:blipFill>
        <p:spPr>
          <a:xfrm>
            <a:off x="701334" y="3666224"/>
            <a:ext cx="3355759" cy="2820332"/>
          </a:xfrm>
          <a:prstGeom prst="rect">
            <a:avLst/>
          </a:prstGeom>
        </p:spPr>
      </p:pic>
      <p:pic>
        <p:nvPicPr>
          <p:cNvPr id="17" name="Picture 16">
            <a:extLst>
              <a:ext uri="{FF2B5EF4-FFF2-40B4-BE49-F238E27FC236}">
                <a16:creationId xmlns:a16="http://schemas.microsoft.com/office/drawing/2014/main" id="{EE826905-5A92-9DF5-9926-27DDBA1C7697}"/>
              </a:ext>
            </a:extLst>
          </p:cNvPr>
          <p:cNvPicPr>
            <a:picLocks noChangeAspect="1"/>
          </p:cNvPicPr>
          <p:nvPr/>
        </p:nvPicPr>
        <p:blipFill>
          <a:blip r:embed="rId3"/>
          <a:stretch>
            <a:fillRect/>
          </a:stretch>
        </p:blipFill>
        <p:spPr>
          <a:xfrm>
            <a:off x="4431075" y="3546845"/>
            <a:ext cx="3639845" cy="3059090"/>
          </a:xfrm>
          <a:prstGeom prst="rect">
            <a:avLst/>
          </a:prstGeom>
        </p:spPr>
      </p:pic>
      <p:pic>
        <p:nvPicPr>
          <p:cNvPr id="19" name="Picture 18">
            <a:extLst>
              <a:ext uri="{FF2B5EF4-FFF2-40B4-BE49-F238E27FC236}">
                <a16:creationId xmlns:a16="http://schemas.microsoft.com/office/drawing/2014/main" id="{84878797-0BD5-E978-E93A-1EC6C91E167A}"/>
              </a:ext>
            </a:extLst>
          </p:cNvPr>
          <p:cNvPicPr>
            <a:picLocks noChangeAspect="1"/>
          </p:cNvPicPr>
          <p:nvPr/>
        </p:nvPicPr>
        <p:blipFill>
          <a:blip r:embed="rId4"/>
          <a:stretch>
            <a:fillRect/>
          </a:stretch>
        </p:blipFill>
        <p:spPr>
          <a:xfrm>
            <a:off x="8444902" y="3427465"/>
            <a:ext cx="3639846" cy="3059091"/>
          </a:xfrm>
          <a:prstGeom prst="rect">
            <a:avLst/>
          </a:prstGeom>
        </p:spPr>
      </p:pic>
    </p:spTree>
    <p:extLst>
      <p:ext uri="{BB962C8B-B14F-4D97-AF65-F5344CB8AC3E}">
        <p14:creationId xmlns:p14="http://schemas.microsoft.com/office/powerpoint/2010/main" val="198041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F978-E368-7580-B20F-500F39FCEA4B}"/>
              </a:ext>
            </a:extLst>
          </p:cNvPr>
          <p:cNvSpPr>
            <a:spLocks noGrp="1"/>
          </p:cNvSpPr>
          <p:nvPr>
            <p:ph type="title"/>
          </p:nvPr>
        </p:nvSpPr>
        <p:spPr/>
        <p:txBody>
          <a:bodyPr/>
          <a:lstStyle/>
          <a:p>
            <a:r>
              <a:rPr lang="en-US" sz="4400" dirty="0">
                <a:effectLst>
                  <a:outerShdw blurRad="38100" dist="38100" dir="2700000" algn="tl">
                    <a:srgbClr val="000000">
                      <a:alpha val="43137"/>
                    </a:srgbClr>
                  </a:outerShdw>
                </a:effectLst>
              </a:rPr>
              <a:t>Contents</a:t>
            </a:r>
            <a:endParaRPr lang="en-IN" sz="4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905145-C09F-FEC1-190E-1DC8F3B1DEDB}"/>
              </a:ext>
            </a:extLst>
          </p:cNvPr>
          <p:cNvSpPr>
            <a:spLocks noGrp="1"/>
          </p:cNvSpPr>
          <p:nvPr>
            <p:ph idx="1"/>
          </p:nvPr>
        </p:nvSpPr>
        <p:spPr/>
        <p:txBody>
          <a:bodyPr>
            <a:normAutofit/>
          </a:bodyPr>
          <a:lstStyle/>
          <a:p>
            <a:r>
              <a:rPr lang="en-US" dirty="0"/>
              <a:t>Introduction</a:t>
            </a:r>
          </a:p>
          <a:p>
            <a:r>
              <a:rPr lang="en-US" dirty="0"/>
              <a:t>Problem Relevance</a:t>
            </a:r>
          </a:p>
          <a:p>
            <a:r>
              <a:rPr lang="en-US" dirty="0"/>
              <a:t>Problem Statement</a:t>
            </a:r>
          </a:p>
          <a:p>
            <a:r>
              <a:rPr lang="en-US" dirty="0"/>
              <a:t>Objectives and Goals</a:t>
            </a:r>
          </a:p>
          <a:p>
            <a:r>
              <a:rPr lang="en-US" dirty="0"/>
              <a:t>Solution Design</a:t>
            </a:r>
          </a:p>
          <a:p>
            <a:r>
              <a:rPr lang="en-US" dirty="0"/>
              <a:t>Classification Model Predicts</a:t>
            </a:r>
          </a:p>
          <a:p>
            <a:r>
              <a:rPr lang="en-US" dirty="0"/>
              <a:t>Anticipated Questions and Answers</a:t>
            </a:r>
          </a:p>
          <a:p>
            <a:r>
              <a:rPr lang="en-US" dirty="0"/>
              <a:t>Conclusion</a:t>
            </a:r>
            <a:endParaRPr lang="en-IN" dirty="0"/>
          </a:p>
        </p:txBody>
      </p:sp>
    </p:spTree>
    <p:extLst>
      <p:ext uri="{BB962C8B-B14F-4D97-AF65-F5344CB8AC3E}">
        <p14:creationId xmlns:p14="http://schemas.microsoft.com/office/powerpoint/2010/main" val="3758798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BA3E-35C2-8143-4B46-0AAB68EDDAD1}"/>
              </a:ext>
            </a:extLst>
          </p:cNvPr>
          <p:cNvSpPr>
            <a:spLocks noGrp="1"/>
          </p:cNvSpPr>
          <p:nvPr>
            <p:ph type="title"/>
          </p:nvPr>
        </p:nvSpPr>
        <p:spPr/>
        <p:txBody>
          <a:bodyPr/>
          <a:lstStyle/>
          <a:p>
            <a:r>
              <a:rPr lang="en-US" dirty="0"/>
              <a:t>Classification Model Predicts </a:t>
            </a:r>
            <a:br>
              <a:rPr lang="en-US" dirty="0"/>
            </a:br>
            <a:r>
              <a:rPr lang="en-US" sz="1800" dirty="0"/>
              <a:t>Results &amp; Validation</a:t>
            </a:r>
            <a:br>
              <a:rPr lang="en-US" dirty="0"/>
            </a:br>
            <a:endParaRPr lang="en-IN" dirty="0"/>
          </a:p>
        </p:txBody>
      </p:sp>
      <p:pic>
        <p:nvPicPr>
          <p:cNvPr id="5" name="Content Placeholder 4">
            <a:extLst>
              <a:ext uri="{FF2B5EF4-FFF2-40B4-BE49-F238E27FC236}">
                <a16:creationId xmlns:a16="http://schemas.microsoft.com/office/drawing/2014/main" id="{DB911276-7B16-5586-E461-5301C4647929}"/>
              </a:ext>
            </a:extLst>
          </p:cNvPr>
          <p:cNvPicPr>
            <a:picLocks noGrp="1" noChangeAspect="1"/>
          </p:cNvPicPr>
          <p:nvPr>
            <p:ph idx="1"/>
          </p:nvPr>
        </p:nvPicPr>
        <p:blipFill>
          <a:blip r:embed="rId2"/>
          <a:stretch>
            <a:fillRect/>
          </a:stretch>
        </p:blipFill>
        <p:spPr>
          <a:xfrm>
            <a:off x="481804" y="2468032"/>
            <a:ext cx="3264573" cy="2743695"/>
          </a:xfrm>
        </p:spPr>
      </p:pic>
      <p:pic>
        <p:nvPicPr>
          <p:cNvPr id="7" name="Picture 6">
            <a:extLst>
              <a:ext uri="{FF2B5EF4-FFF2-40B4-BE49-F238E27FC236}">
                <a16:creationId xmlns:a16="http://schemas.microsoft.com/office/drawing/2014/main" id="{2842A1B7-A1AC-F956-0580-15E76A227EF5}"/>
              </a:ext>
            </a:extLst>
          </p:cNvPr>
          <p:cNvPicPr>
            <a:picLocks noChangeAspect="1"/>
          </p:cNvPicPr>
          <p:nvPr/>
        </p:nvPicPr>
        <p:blipFill>
          <a:blip r:embed="rId3"/>
          <a:stretch>
            <a:fillRect/>
          </a:stretch>
        </p:blipFill>
        <p:spPr>
          <a:xfrm>
            <a:off x="8191708" y="2312764"/>
            <a:ext cx="3449318" cy="2898963"/>
          </a:xfrm>
          <a:prstGeom prst="rect">
            <a:avLst/>
          </a:prstGeom>
        </p:spPr>
      </p:pic>
      <p:pic>
        <p:nvPicPr>
          <p:cNvPr id="9" name="Picture 8">
            <a:extLst>
              <a:ext uri="{FF2B5EF4-FFF2-40B4-BE49-F238E27FC236}">
                <a16:creationId xmlns:a16="http://schemas.microsoft.com/office/drawing/2014/main" id="{43E4CAE4-38E4-5805-B0C2-CEA73A7A451F}"/>
              </a:ext>
            </a:extLst>
          </p:cNvPr>
          <p:cNvPicPr>
            <a:picLocks noChangeAspect="1"/>
          </p:cNvPicPr>
          <p:nvPr/>
        </p:nvPicPr>
        <p:blipFill>
          <a:blip r:embed="rId4"/>
          <a:stretch>
            <a:fillRect/>
          </a:stretch>
        </p:blipFill>
        <p:spPr>
          <a:xfrm>
            <a:off x="4132555" y="3762245"/>
            <a:ext cx="3672975" cy="3036237"/>
          </a:xfrm>
          <a:prstGeom prst="rect">
            <a:avLst/>
          </a:prstGeom>
        </p:spPr>
      </p:pic>
    </p:spTree>
    <p:extLst>
      <p:ext uri="{BB962C8B-B14F-4D97-AF65-F5344CB8AC3E}">
        <p14:creationId xmlns:p14="http://schemas.microsoft.com/office/powerpoint/2010/main" val="137288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1208-95A5-778F-545A-37C6F249465E}"/>
              </a:ext>
            </a:extLst>
          </p:cNvPr>
          <p:cNvSpPr>
            <a:spLocks noGrp="1"/>
          </p:cNvSpPr>
          <p:nvPr>
            <p:ph type="title"/>
          </p:nvPr>
        </p:nvSpPr>
        <p:spPr/>
        <p:txBody>
          <a:bodyPr/>
          <a:lstStyle/>
          <a:p>
            <a:r>
              <a:rPr lang="en-US" dirty="0"/>
              <a:t>Classification Model Predicts </a:t>
            </a:r>
            <a:br>
              <a:rPr lang="en-US" dirty="0"/>
            </a:br>
            <a:r>
              <a:rPr lang="en-US" sz="1800" dirty="0"/>
              <a:t>Results &amp; Validation</a:t>
            </a:r>
            <a:endParaRPr lang="en-IN" sz="1800" dirty="0"/>
          </a:p>
        </p:txBody>
      </p:sp>
      <p:sp>
        <p:nvSpPr>
          <p:cNvPr id="3" name="Content Placeholder 2">
            <a:extLst>
              <a:ext uri="{FF2B5EF4-FFF2-40B4-BE49-F238E27FC236}">
                <a16:creationId xmlns:a16="http://schemas.microsoft.com/office/drawing/2014/main" id="{6A5215BA-393A-7234-B8F4-2D1D86629C7D}"/>
              </a:ext>
            </a:extLst>
          </p:cNvPr>
          <p:cNvSpPr>
            <a:spLocks noGrp="1"/>
          </p:cNvSpPr>
          <p:nvPr>
            <p:ph idx="1"/>
          </p:nvPr>
        </p:nvSpPr>
        <p:spPr/>
        <p:txBody>
          <a:bodyPr/>
          <a:lstStyle/>
          <a:p>
            <a:r>
              <a:rPr lang="en-US" b="1" i="0" dirty="0">
                <a:effectLst/>
              </a:rPr>
              <a:t>Distance-Based Model: </a:t>
            </a:r>
            <a:r>
              <a:rPr lang="en-US" b="0" i="0" dirty="0">
                <a:solidFill>
                  <a:srgbClr val="374151"/>
                </a:solidFill>
                <a:effectLst/>
              </a:rPr>
              <a:t>Notable true positive and true negative counts, indicating reliable discrimination.</a:t>
            </a:r>
          </a:p>
          <a:p>
            <a:endParaRPr lang="en-IN" dirty="0"/>
          </a:p>
        </p:txBody>
      </p:sp>
      <p:pic>
        <p:nvPicPr>
          <p:cNvPr id="5" name="Picture 4">
            <a:extLst>
              <a:ext uri="{FF2B5EF4-FFF2-40B4-BE49-F238E27FC236}">
                <a16:creationId xmlns:a16="http://schemas.microsoft.com/office/drawing/2014/main" id="{FC2A5331-4FF3-A3AB-065E-87F9FD240BC2}"/>
              </a:ext>
            </a:extLst>
          </p:cNvPr>
          <p:cNvPicPr>
            <a:picLocks noChangeAspect="1"/>
          </p:cNvPicPr>
          <p:nvPr/>
        </p:nvPicPr>
        <p:blipFill>
          <a:blip r:embed="rId2"/>
          <a:stretch>
            <a:fillRect/>
          </a:stretch>
        </p:blipFill>
        <p:spPr>
          <a:xfrm>
            <a:off x="4090147" y="3429000"/>
            <a:ext cx="4011706" cy="3316245"/>
          </a:xfrm>
          <a:prstGeom prst="rect">
            <a:avLst/>
          </a:prstGeom>
        </p:spPr>
      </p:pic>
      <p:sp>
        <p:nvSpPr>
          <p:cNvPr id="6" name="TextBox 5">
            <a:extLst>
              <a:ext uri="{FF2B5EF4-FFF2-40B4-BE49-F238E27FC236}">
                <a16:creationId xmlns:a16="http://schemas.microsoft.com/office/drawing/2014/main" id="{B47B832F-A225-B9CC-A3EA-C677562AEA6F}"/>
              </a:ext>
            </a:extLst>
          </p:cNvPr>
          <p:cNvSpPr txBox="1"/>
          <p:nvPr/>
        </p:nvSpPr>
        <p:spPr>
          <a:xfrm>
            <a:off x="8333805" y="3572986"/>
            <a:ext cx="3293616"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a:t>True Positive (TP): </a:t>
            </a:r>
            <a:r>
              <a:rPr lang="en-IN" dirty="0"/>
              <a:t>978</a:t>
            </a:r>
          </a:p>
          <a:p>
            <a:pPr marL="285750" indent="-285750">
              <a:buFont typeface="Arial" panose="020B0604020202020204" pitchFamily="34" charset="0"/>
              <a:buChar char="•"/>
            </a:pPr>
            <a:r>
              <a:rPr lang="en-IN" b="1" dirty="0"/>
              <a:t>True Negative (TN): </a:t>
            </a:r>
            <a:r>
              <a:rPr lang="en-IN" dirty="0"/>
              <a:t>1245</a:t>
            </a:r>
          </a:p>
          <a:p>
            <a:pPr marL="285750" indent="-285750">
              <a:buFont typeface="Arial" panose="020B0604020202020204" pitchFamily="34" charset="0"/>
              <a:buChar char="•"/>
            </a:pPr>
            <a:r>
              <a:rPr lang="en-IN" b="1" dirty="0"/>
              <a:t>False Positive (FP): </a:t>
            </a:r>
            <a:r>
              <a:rPr lang="en-IN" dirty="0"/>
              <a:t>12</a:t>
            </a:r>
          </a:p>
          <a:p>
            <a:pPr marL="285750" indent="-285750">
              <a:buFont typeface="Arial" panose="020B0604020202020204" pitchFamily="34" charset="0"/>
              <a:buChar char="•"/>
            </a:pPr>
            <a:r>
              <a:rPr lang="en-IN" b="1" dirty="0"/>
              <a:t>False Negative (FN): </a:t>
            </a:r>
            <a:r>
              <a:rPr lang="en-IN" dirty="0"/>
              <a:t>203</a:t>
            </a:r>
          </a:p>
          <a:p>
            <a:pPr marL="285750" indent="-285750">
              <a:buFont typeface="Arial" panose="020B0604020202020204" pitchFamily="34" charset="0"/>
              <a:buChar char="•"/>
            </a:pPr>
            <a:r>
              <a:rPr lang="en-IN" b="1" dirty="0"/>
              <a:t>Accuracy: </a:t>
            </a:r>
            <a:r>
              <a:rPr lang="en-IN" dirty="0"/>
              <a:t>0.89</a:t>
            </a:r>
          </a:p>
        </p:txBody>
      </p:sp>
    </p:spTree>
    <p:extLst>
      <p:ext uri="{BB962C8B-B14F-4D97-AF65-F5344CB8AC3E}">
        <p14:creationId xmlns:p14="http://schemas.microsoft.com/office/powerpoint/2010/main" val="3157013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2BCC-40D4-105F-8D96-A5EE38ABD99B}"/>
              </a:ext>
            </a:extLst>
          </p:cNvPr>
          <p:cNvSpPr>
            <a:spLocks noGrp="1"/>
          </p:cNvSpPr>
          <p:nvPr>
            <p:ph type="title"/>
          </p:nvPr>
        </p:nvSpPr>
        <p:spPr/>
        <p:txBody>
          <a:bodyPr/>
          <a:lstStyle/>
          <a:p>
            <a:r>
              <a:rPr lang="en-US" dirty="0"/>
              <a:t>Classification Model Predicts</a:t>
            </a:r>
            <a:br>
              <a:rPr lang="en-US" dirty="0"/>
            </a:br>
            <a:r>
              <a:rPr lang="en-US" sz="1800" dirty="0"/>
              <a:t>Results &amp; Validation</a:t>
            </a:r>
            <a:br>
              <a:rPr lang="en-US" dirty="0"/>
            </a:br>
            <a:endParaRPr lang="en-IN" dirty="0"/>
          </a:p>
        </p:txBody>
      </p:sp>
      <p:sp>
        <p:nvSpPr>
          <p:cNvPr id="3" name="Content Placeholder 2">
            <a:extLst>
              <a:ext uri="{FF2B5EF4-FFF2-40B4-BE49-F238E27FC236}">
                <a16:creationId xmlns:a16="http://schemas.microsoft.com/office/drawing/2014/main" id="{3AD3DA5F-D4A2-0333-4476-646BF033C180}"/>
              </a:ext>
            </a:extLst>
          </p:cNvPr>
          <p:cNvSpPr>
            <a:spLocks noGrp="1"/>
          </p:cNvSpPr>
          <p:nvPr>
            <p:ph idx="1"/>
          </p:nvPr>
        </p:nvSpPr>
        <p:spPr/>
        <p:txBody>
          <a:bodyPr/>
          <a:lstStyle/>
          <a:p>
            <a:r>
              <a:rPr lang="en-US" b="1" i="0" dirty="0">
                <a:effectLst/>
              </a:rPr>
              <a:t>Similarity-Based Model: </a:t>
            </a:r>
            <a:r>
              <a:rPr lang="en-US" b="0" i="0" dirty="0">
                <a:solidFill>
                  <a:srgbClr val="374151"/>
                </a:solidFill>
                <a:effectLst/>
              </a:rPr>
              <a:t>Strong discriminatory ability with high true positive and true negative counts.</a:t>
            </a:r>
          </a:p>
          <a:p>
            <a:endParaRPr lang="en-IN" dirty="0"/>
          </a:p>
        </p:txBody>
      </p:sp>
      <p:pic>
        <p:nvPicPr>
          <p:cNvPr id="3074" name="Picture 2">
            <a:extLst>
              <a:ext uri="{FF2B5EF4-FFF2-40B4-BE49-F238E27FC236}">
                <a16:creationId xmlns:a16="http://schemas.microsoft.com/office/drawing/2014/main" id="{F416C89A-08AF-EAA8-6F6A-A30CA9278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44" y="3317283"/>
            <a:ext cx="4033236" cy="3334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19C0136-310E-E41F-46CC-2503B99D38EA}"/>
              </a:ext>
            </a:extLst>
          </p:cNvPr>
          <p:cNvSpPr txBox="1"/>
          <p:nvPr/>
        </p:nvSpPr>
        <p:spPr>
          <a:xfrm>
            <a:off x="8389398" y="3515557"/>
            <a:ext cx="3382392"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a:t>True Positive (TP): </a:t>
            </a:r>
            <a:r>
              <a:rPr lang="en-IN" dirty="0"/>
              <a:t>2461</a:t>
            </a:r>
          </a:p>
          <a:p>
            <a:pPr marL="285750" indent="-285750">
              <a:buFont typeface="Arial" panose="020B0604020202020204" pitchFamily="34" charset="0"/>
              <a:buChar char="•"/>
            </a:pPr>
            <a:r>
              <a:rPr lang="en-IN" b="1" dirty="0"/>
              <a:t>True Negative (TN): </a:t>
            </a:r>
            <a:r>
              <a:rPr lang="en-IN" dirty="0"/>
              <a:t>585</a:t>
            </a:r>
          </a:p>
          <a:p>
            <a:pPr marL="285750" indent="-285750">
              <a:buFont typeface="Arial" panose="020B0604020202020204" pitchFamily="34" charset="0"/>
              <a:buChar char="•"/>
            </a:pPr>
            <a:r>
              <a:rPr lang="en-IN" b="1" dirty="0"/>
              <a:t>False Positive (FP):</a:t>
            </a:r>
            <a:r>
              <a:rPr lang="en-IN" dirty="0"/>
              <a:t> 198</a:t>
            </a:r>
          </a:p>
          <a:p>
            <a:pPr marL="285750" indent="-285750">
              <a:buFont typeface="Arial" panose="020B0604020202020204" pitchFamily="34" charset="0"/>
              <a:buChar char="•"/>
            </a:pPr>
            <a:r>
              <a:rPr lang="en-IN" b="1" dirty="0"/>
              <a:t>False Negative (FN): </a:t>
            </a:r>
            <a:r>
              <a:rPr lang="en-IN" dirty="0"/>
              <a:t>6</a:t>
            </a:r>
          </a:p>
          <a:p>
            <a:pPr marL="285750" indent="-285750">
              <a:buFont typeface="Arial" panose="020B0604020202020204" pitchFamily="34" charset="0"/>
              <a:buChar char="•"/>
            </a:pPr>
            <a:r>
              <a:rPr lang="en-IN" b="1" dirty="0"/>
              <a:t>Accuracy: </a:t>
            </a:r>
            <a:r>
              <a:rPr lang="en-IN" dirty="0"/>
              <a:t>0.91</a:t>
            </a:r>
          </a:p>
        </p:txBody>
      </p:sp>
    </p:spTree>
    <p:extLst>
      <p:ext uri="{BB962C8B-B14F-4D97-AF65-F5344CB8AC3E}">
        <p14:creationId xmlns:p14="http://schemas.microsoft.com/office/powerpoint/2010/main" val="313579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CF09-4703-652C-AEBE-3DA42AD49EA8}"/>
              </a:ext>
            </a:extLst>
          </p:cNvPr>
          <p:cNvSpPr>
            <a:spLocks noGrp="1"/>
          </p:cNvSpPr>
          <p:nvPr>
            <p:ph type="title"/>
          </p:nvPr>
        </p:nvSpPr>
        <p:spPr/>
        <p:txBody>
          <a:bodyPr/>
          <a:lstStyle/>
          <a:p>
            <a:r>
              <a:rPr lang="en-US" dirty="0"/>
              <a:t>Anticipated Questions?</a:t>
            </a:r>
            <a:endParaRPr lang="en-IN" dirty="0"/>
          </a:p>
        </p:txBody>
      </p:sp>
      <p:sp>
        <p:nvSpPr>
          <p:cNvPr id="3" name="Content Placeholder 2">
            <a:extLst>
              <a:ext uri="{FF2B5EF4-FFF2-40B4-BE49-F238E27FC236}">
                <a16:creationId xmlns:a16="http://schemas.microsoft.com/office/drawing/2014/main" id="{CBEE42F5-0FCC-4C9B-1C96-1392B3865E4A}"/>
              </a:ext>
            </a:extLst>
          </p:cNvPr>
          <p:cNvSpPr>
            <a:spLocks noGrp="1"/>
          </p:cNvSpPr>
          <p:nvPr>
            <p:ph idx="1"/>
          </p:nvPr>
        </p:nvSpPr>
        <p:spPr>
          <a:xfrm>
            <a:off x="1154954" y="2603499"/>
            <a:ext cx="10457038" cy="4099141"/>
          </a:xfrm>
        </p:spPr>
        <p:txBody>
          <a:bodyPr/>
          <a:lstStyle/>
          <a:p>
            <a:pPr algn="just">
              <a:buFont typeface="+mj-lt"/>
              <a:buAutoNum type="arabicPeriod"/>
            </a:pPr>
            <a:r>
              <a:rPr lang="en-US" b="0" i="0" dirty="0">
                <a:solidFill>
                  <a:srgbClr val="374151"/>
                </a:solidFill>
                <a:effectLst/>
              </a:rPr>
              <a:t>How did you handle the categorical nature of the features, particularly in the probabilistic model?</a:t>
            </a:r>
          </a:p>
          <a:p>
            <a:pPr algn="just">
              <a:buFont typeface="+mj-lt"/>
              <a:buAutoNum type="arabicPeriod"/>
            </a:pPr>
            <a:r>
              <a:rPr lang="en-US" b="0" i="0" dirty="0">
                <a:solidFill>
                  <a:srgbClr val="374151"/>
                </a:solidFill>
                <a:effectLst/>
              </a:rPr>
              <a:t>What challenges did you face in creating distance-based classifiers, and how were these challenges addressed?</a:t>
            </a:r>
          </a:p>
          <a:p>
            <a:pPr algn="just">
              <a:buFont typeface="+mj-lt"/>
              <a:buAutoNum type="arabicPeriod"/>
            </a:pPr>
            <a:r>
              <a:rPr lang="en-US" b="0" i="0" dirty="0">
                <a:solidFill>
                  <a:srgbClr val="374151"/>
                </a:solidFill>
                <a:effectLst/>
              </a:rPr>
              <a:t>Why did you choose cosine similarity for the similarity-based classifier, and how did it contribute to accurate classification?</a:t>
            </a:r>
          </a:p>
          <a:p>
            <a:pPr algn="just">
              <a:buFont typeface="+mj-lt"/>
              <a:buAutoNum type="arabicPeriod"/>
            </a:pPr>
            <a:r>
              <a:rPr lang="en-US" b="0" i="0" dirty="0">
                <a:solidFill>
                  <a:srgbClr val="374151"/>
                </a:solidFill>
                <a:effectLst/>
              </a:rPr>
              <a:t>How did you address potential imbalances in the dataset, and what impact did it have on the classification models?</a:t>
            </a:r>
          </a:p>
          <a:p>
            <a:pPr algn="just">
              <a:buFont typeface="+mj-lt"/>
              <a:buAutoNum type="arabicPeriod"/>
            </a:pPr>
            <a:r>
              <a:rPr lang="en-US" b="0" i="0" dirty="0">
                <a:solidFill>
                  <a:srgbClr val="374151"/>
                </a:solidFill>
                <a:effectLst/>
              </a:rPr>
              <a:t>Can you elaborate on the significance of the synthetic data generation step in your solution?</a:t>
            </a:r>
          </a:p>
          <a:p>
            <a:pPr algn="just">
              <a:buFont typeface="+mj-lt"/>
              <a:buAutoNum type="arabicPeriod"/>
            </a:pPr>
            <a:r>
              <a:rPr lang="en-US" b="0" i="0" dirty="0">
                <a:solidFill>
                  <a:srgbClr val="374151"/>
                </a:solidFill>
                <a:effectLst/>
              </a:rPr>
              <a:t>Why did you choose the particular train-test split for each model, and how does it enhance model effectiveness?</a:t>
            </a:r>
          </a:p>
          <a:p>
            <a:endParaRPr lang="en-IN" dirty="0"/>
          </a:p>
        </p:txBody>
      </p:sp>
    </p:spTree>
    <p:extLst>
      <p:ext uri="{BB962C8B-B14F-4D97-AF65-F5344CB8AC3E}">
        <p14:creationId xmlns:p14="http://schemas.microsoft.com/office/powerpoint/2010/main" val="1106943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AC8F-1ADA-7E94-523F-B62D7865ABF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6BD54DF-05F9-5DFE-EA23-19607F85B80C}"/>
              </a:ext>
            </a:extLst>
          </p:cNvPr>
          <p:cNvSpPr>
            <a:spLocks noGrp="1"/>
          </p:cNvSpPr>
          <p:nvPr>
            <p:ph idx="1"/>
          </p:nvPr>
        </p:nvSpPr>
        <p:spPr>
          <a:xfrm>
            <a:off x="1154954" y="2603500"/>
            <a:ext cx="10235096" cy="3416300"/>
          </a:xfrm>
        </p:spPr>
        <p:txBody>
          <a:bodyPr/>
          <a:lstStyle/>
          <a:p>
            <a:pPr algn="just"/>
            <a:r>
              <a:rPr lang="en-US" dirty="0"/>
              <a:t>Collaborative efforts steered us through preprocessing and model implementation.</a:t>
            </a:r>
          </a:p>
          <a:p>
            <a:pPr algn="just"/>
            <a:r>
              <a:rPr lang="en-US" dirty="0"/>
              <a:t>Innovative data exploration, synthetic data integration, and dynamic database creation showcased our analytical prowess.</a:t>
            </a:r>
          </a:p>
          <a:p>
            <a:pPr algn="just"/>
            <a:r>
              <a:rPr lang="en-US" dirty="0"/>
              <a:t>Well-tuned probabilistic, distance-based, and similarity-based classifiers deliver robust predictions.</a:t>
            </a:r>
          </a:p>
          <a:p>
            <a:pPr algn="just"/>
            <a:r>
              <a:rPr lang="en-US" dirty="0"/>
              <a:t>Beyond mushroom classification, our work advances knowledge in data analysis.</a:t>
            </a:r>
          </a:p>
          <a:p>
            <a:pPr algn="just"/>
            <a:r>
              <a:rPr lang="en-US" dirty="0"/>
              <a:t>Grateful for team synergy, ready for your questions and discussions.</a:t>
            </a:r>
            <a:endParaRPr lang="en-IN" dirty="0"/>
          </a:p>
        </p:txBody>
      </p:sp>
    </p:spTree>
    <p:extLst>
      <p:ext uri="{BB962C8B-B14F-4D97-AF65-F5344CB8AC3E}">
        <p14:creationId xmlns:p14="http://schemas.microsoft.com/office/powerpoint/2010/main" val="340886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85EC-65F8-51EB-CDB4-FB1F79D0DC5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C0E6E44-59DD-8FF0-2BB6-BB19B943E34C}"/>
              </a:ext>
            </a:extLst>
          </p:cNvPr>
          <p:cNvSpPr>
            <a:spLocks noGrp="1"/>
          </p:cNvSpPr>
          <p:nvPr>
            <p:ph idx="1"/>
          </p:nvPr>
        </p:nvSpPr>
        <p:spPr>
          <a:xfrm>
            <a:off x="736848" y="2325949"/>
            <a:ext cx="10875144" cy="4261281"/>
          </a:xfrm>
        </p:spPr>
        <p:txBody>
          <a:bodyPr/>
          <a:lstStyle/>
          <a:p>
            <a:r>
              <a:rPr lang="en-IN" sz="2000" dirty="0"/>
              <a:t>Dataset: </a:t>
            </a:r>
          </a:p>
          <a:p>
            <a:pPr lvl="1">
              <a:buFont typeface="Arial" panose="020B0604020202020204" pitchFamily="34" charset="0"/>
              <a:buChar char="•"/>
            </a:pPr>
            <a:r>
              <a:rPr lang="en-IN" sz="1800" dirty="0"/>
              <a:t>Mushroom Data with 22 Categorical Features and 1 Target Variable and total of 8124 instances.</a:t>
            </a:r>
          </a:p>
          <a:p>
            <a:r>
              <a:rPr lang="en-IN" sz="2000" dirty="0"/>
              <a:t>Project Phases:</a:t>
            </a:r>
          </a:p>
          <a:p>
            <a:pPr lvl="1">
              <a:buFont typeface="Arial" panose="020B0604020202020204" pitchFamily="34" charset="0"/>
              <a:buChar char="•"/>
            </a:pPr>
            <a:r>
              <a:rPr lang="en-IN" sz="1800" dirty="0"/>
              <a:t>Data Exploration, Shaping, Sampling</a:t>
            </a:r>
          </a:p>
          <a:p>
            <a:pPr lvl="1">
              <a:buFont typeface="Arial" panose="020B0604020202020204" pitchFamily="34" charset="0"/>
              <a:buChar char="•"/>
            </a:pPr>
            <a:r>
              <a:rPr lang="en-IN" sz="1800" dirty="0"/>
              <a:t>Database Creation and Table Population</a:t>
            </a:r>
          </a:p>
          <a:p>
            <a:pPr lvl="1">
              <a:buFont typeface="Arial" panose="020B0604020202020204" pitchFamily="34" charset="0"/>
              <a:buChar char="•"/>
            </a:pPr>
            <a:r>
              <a:rPr lang="en-IN" sz="1800" dirty="0"/>
              <a:t>Classification Systems Building (Naive Bayes, Euclidean Distance, Cosine Similarity)</a:t>
            </a:r>
          </a:p>
          <a:p>
            <a:pPr marL="0" indent="0">
              <a:buNone/>
            </a:pPr>
            <a:endParaRPr lang="en-IN" sz="2000" dirty="0"/>
          </a:p>
        </p:txBody>
      </p:sp>
    </p:spTree>
    <p:extLst>
      <p:ext uri="{BB962C8B-B14F-4D97-AF65-F5344CB8AC3E}">
        <p14:creationId xmlns:p14="http://schemas.microsoft.com/office/powerpoint/2010/main" val="415662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91A0-61BC-7286-1A6A-6E8077F06EC2}"/>
              </a:ext>
            </a:extLst>
          </p:cNvPr>
          <p:cNvSpPr>
            <a:spLocks noGrp="1"/>
          </p:cNvSpPr>
          <p:nvPr>
            <p:ph type="title"/>
          </p:nvPr>
        </p:nvSpPr>
        <p:spPr/>
        <p:txBody>
          <a:bodyPr/>
          <a:lstStyle/>
          <a:p>
            <a:r>
              <a:rPr lang="en-US" dirty="0"/>
              <a:t>Team Members - Contributions</a:t>
            </a:r>
            <a:endParaRPr lang="en-IN" dirty="0"/>
          </a:p>
        </p:txBody>
      </p:sp>
      <p:sp>
        <p:nvSpPr>
          <p:cNvPr id="3" name="Content Placeholder 2">
            <a:extLst>
              <a:ext uri="{FF2B5EF4-FFF2-40B4-BE49-F238E27FC236}">
                <a16:creationId xmlns:a16="http://schemas.microsoft.com/office/drawing/2014/main" id="{8B90CF2E-BEAE-B0DC-2A85-5C5493856D63}"/>
              </a:ext>
            </a:extLst>
          </p:cNvPr>
          <p:cNvSpPr>
            <a:spLocks noGrp="1"/>
          </p:cNvSpPr>
          <p:nvPr>
            <p:ph idx="1"/>
          </p:nvPr>
        </p:nvSpPr>
        <p:spPr>
          <a:xfrm>
            <a:off x="648927" y="2523601"/>
            <a:ext cx="10599081" cy="3912710"/>
          </a:xfrm>
        </p:spPr>
        <p:txBody>
          <a:bodyPr>
            <a:normAutofit/>
          </a:bodyPr>
          <a:lstStyle/>
          <a:p>
            <a:pPr>
              <a:buFont typeface="+mj-lt"/>
              <a:buAutoNum type="arabicPeriod"/>
            </a:pPr>
            <a:r>
              <a:rPr lang="en-IN" b="1" dirty="0"/>
              <a:t>Uday Kiran Lakkineni</a:t>
            </a:r>
            <a:r>
              <a:rPr lang="en-IN" dirty="0"/>
              <a:t>: Phase 1 - Data Exploration</a:t>
            </a:r>
          </a:p>
          <a:p>
            <a:pPr>
              <a:buFont typeface="+mj-lt"/>
              <a:buAutoNum type="arabicPeriod"/>
            </a:pPr>
            <a:r>
              <a:rPr lang="en-IN" b="1" dirty="0"/>
              <a:t>Prathyusha Mekala</a:t>
            </a:r>
            <a:r>
              <a:rPr lang="en-IN" dirty="0"/>
              <a:t>: Phase 1 – Data Shaping &amp; Sampling</a:t>
            </a:r>
          </a:p>
          <a:p>
            <a:pPr>
              <a:buFont typeface="+mj-lt"/>
              <a:buAutoNum type="arabicPeriod"/>
            </a:pPr>
            <a:r>
              <a:rPr lang="en-IN" b="1" dirty="0"/>
              <a:t>Mrunmay Sandeep</a:t>
            </a:r>
            <a:r>
              <a:rPr lang="en-IN" dirty="0"/>
              <a:t>: Phase 3 – Data Sampling &amp; Classification Systems </a:t>
            </a:r>
          </a:p>
          <a:p>
            <a:pPr>
              <a:buFont typeface="+mj-lt"/>
              <a:buAutoNum type="arabicPeriod"/>
            </a:pPr>
            <a:r>
              <a:rPr lang="en-IN" b="1" dirty="0"/>
              <a:t>Laxman Yadav Musti</a:t>
            </a:r>
            <a:r>
              <a:rPr lang="en-IN" dirty="0"/>
              <a:t>: Phase 3 - Classification Systems </a:t>
            </a:r>
          </a:p>
          <a:p>
            <a:pPr>
              <a:buFont typeface="+mj-lt"/>
              <a:buAutoNum type="arabicPeriod"/>
            </a:pPr>
            <a:r>
              <a:rPr lang="en-IN" b="1" dirty="0"/>
              <a:t>Srimanth Madira</a:t>
            </a:r>
            <a:r>
              <a:rPr lang="en-IN" dirty="0"/>
              <a:t>: Overview of Entire Project &amp; Phase 2 - Database Development</a:t>
            </a:r>
          </a:p>
          <a:p>
            <a:pPr marL="0" indent="0">
              <a:buNone/>
            </a:pPr>
            <a:endParaRPr lang="en-IN" dirty="0"/>
          </a:p>
          <a:p>
            <a:pPr marL="0" indent="0" algn="just">
              <a:buNone/>
            </a:pPr>
            <a:r>
              <a:rPr lang="en-US" dirty="0"/>
              <a:t>Collaboration and teamwork were pivotal in our success, ensuring a cohesive approach to problem-solving, effective communication, and the utilization of each team member's strengths, leading to shared responsibilities and a celebration of collective achievements.</a:t>
            </a:r>
            <a:endParaRPr lang="en-IN" dirty="0"/>
          </a:p>
        </p:txBody>
      </p:sp>
    </p:spTree>
    <p:extLst>
      <p:ext uri="{BB962C8B-B14F-4D97-AF65-F5344CB8AC3E}">
        <p14:creationId xmlns:p14="http://schemas.microsoft.com/office/powerpoint/2010/main" val="73684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4385-98DC-9402-3F19-7AA0E976E962}"/>
              </a:ext>
            </a:extLst>
          </p:cNvPr>
          <p:cNvSpPr>
            <a:spLocks noGrp="1"/>
          </p:cNvSpPr>
          <p:nvPr>
            <p:ph type="title"/>
          </p:nvPr>
        </p:nvSpPr>
        <p:spPr/>
        <p:txBody>
          <a:bodyPr/>
          <a:lstStyle/>
          <a:p>
            <a:r>
              <a:rPr lang="en-US" dirty="0"/>
              <a:t>Problem Relevance </a:t>
            </a:r>
            <a:endParaRPr lang="en-IN" dirty="0"/>
          </a:p>
        </p:txBody>
      </p:sp>
      <p:sp>
        <p:nvSpPr>
          <p:cNvPr id="3" name="Content Placeholder 2">
            <a:extLst>
              <a:ext uri="{FF2B5EF4-FFF2-40B4-BE49-F238E27FC236}">
                <a16:creationId xmlns:a16="http://schemas.microsoft.com/office/drawing/2014/main" id="{22027469-6BA0-9831-DCB8-6354A22CBC96}"/>
              </a:ext>
            </a:extLst>
          </p:cNvPr>
          <p:cNvSpPr>
            <a:spLocks noGrp="1"/>
          </p:cNvSpPr>
          <p:nvPr>
            <p:ph idx="1"/>
          </p:nvPr>
        </p:nvSpPr>
        <p:spPr>
          <a:xfrm>
            <a:off x="1056443" y="2370338"/>
            <a:ext cx="10659121" cy="4154749"/>
          </a:xfrm>
        </p:spPr>
        <p:txBody>
          <a:bodyPr/>
          <a:lstStyle/>
          <a:p>
            <a:r>
              <a:rPr lang="en-US" sz="2000" b="1" dirty="0"/>
              <a:t>Significance of the Problem:</a:t>
            </a:r>
          </a:p>
          <a:p>
            <a:pPr marL="400050" lvl="1" indent="0" algn="just">
              <a:buNone/>
            </a:pPr>
            <a:r>
              <a:rPr lang="en-US" sz="1800" dirty="0"/>
              <a:t>Understanding the categorial features of mushrooms is crucial for determining their edibility. Misclassification could lead to severe health risks, making accurate classification paramount.</a:t>
            </a:r>
          </a:p>
          <a:p>
            <a:pPr marL="285750" algn="just"/>
            <a:r>
              <a:rPr lang="en-US" sz="2000" b="1" dirty="0"/>
              <a:t>Overview of Solution:</a:t>
            </a:r>
          </a:p>
          <a:p>
            <a:pPr marL="400050" lvl="1" indent="0" algn="just">
              <a:buNone/>
            </a:pPr>
            <a:r>
              <a:rPr lang="en-US" sz="1800" dirty="0"/>
              <a:t>Our approach involves two key phases. First, generating synthetic data closely resembling the original dataset to enhance the diversity of our training set. Second, developing a relational database to efficiently store and manage the mushroom data. These steps set the foundation for the subsequent creation of three robust classification systems.</a:t>
            </a:r>
          </a:p>
          <a:p>
            <a:pPr marL="400050" lvl="1" indent="0" algn="just">
              <a:buNone/>
            </a:pPr>
            <a:endParaRPr lang="en-US" sz="1800" dirty="0"/>
          </a:p>
        </p:txBody>
      </p:sp>
    </p:spTree>
    <p:extLst>
      <p:ext uri="{BB962C8B-B14F-4D97-AF65-F5344CB8AC3E}">
        <p14:creationId xmlns:p14="http://schemas.microsoft.com/office/powerpoint/2010/main" val="174151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976E-44BB-6BE4-16BC-616FC0908486}"/>
              </a:ext>
            </a:extLst>
          </p:cNvPr>
          <p:cNvSpPr>
            <a:spLocks noGrp="1"/>
          </p:cNvSpPr>
          <p:nvPr>
            <p:ph type="title"/>
          </p:nvPr>
        </p:nvSpPr>
        <p:spPr/>
        <p:txBody>
          <a:bodyPr/>
          <a:lstStyle/>
          <a:p>
            <a:r>
              <a:rPr lang="en-US" dirty="0"/>
              <a:t>Problem Relevance</a:t>
            </a:r>
            <a:endParaRPr lang="en-IN" dirty="0"/>
          </a:p>
        </p:txBody>
      </p:sp>
      <p:sp>
        <p:nvSpPr>
          <p:cNvPr id="3" name="Content Placeholder 2">
            <a:extLst>
              <a:ext uri="{FF2B5EF4-FFF2-40B4-BE49-F238E27FC236}">
                <a16:creationId xmlns:a16="http://schemas.microsoft.com/office/drawing/2014/main" id="{E36E632A-817F-7C70-152E-C39A20FA0780}"/>
              </a:ext>
            </a:extLst>
          </p:cNvPr>
          <p:cNvSpPr>
            <a:spLocks noGrp="1"/>
          </p:cNvSpPr>
          <p:nvPr>
            <p:ph idx="1"/>
          </p:nvPr>
        </p:nvSpPr>
        <p:spPr>
          <a:xfrm>
            <a:off x="1154954" y="2603499"/>
            <a:ext cx="10350506" cy="3761789"/>
          </a:xfrm>
        </p:spPr>
        <p:txBody>
          <a:bodyPr/>
          <a:lstStyle/>
          <a:p>
            <a:r>
              <a:rPr lang="en-IN" sz="2000" b="1" i="0" dirty="0">
                <a:effectLst/>
                <a:latin typeface="+mj-lt"/>
              </a:rPr>
              <a:t>Benefits and Potential Impact:</a:t>
            </a:r>
            <a:endParaRPr lang="en-US" sz="2000" dirty="0">
              <a:latin typeface="+mj-lt"/>
            </a:endParaRPr>
          </a:p>
          <a:p>
            <a:pPr lvl="1" algn="just">
              <a:buFont typeface="Arial" panose="020B0604020202020204" pitchFamily="34" charset="0"/>
              <a:buChar char="•"/>
            </a:pPr>
            <a:r>
              <a:rPr lang="en-US" sz="1800" dirty="0"/>
              <a:t>Accurate classification mitigates health risks, aiding informed decisions on mushroom consumption and reducing poisoning risks.</a:t>
            </a:r>
          </a:p>
          <a:p>
            <a:pPr lvl="1" algn="just">
              <a:buFont typeface="Arial" panose="020B0604020202020204" pitchFamily="34" charset="0"/>
              <a:buChar char="•"/>
            </a:pPr>
            <a:r>
              <a:rPr lang="en-US" sz="1800" dirty="0"/>
              <a:t>The synergy of synthetic data, a structured database, and classification systems creates a comprehensive solution with potential public health impact.</a:t>
            </a:r>
          </a:p>
          <a:p>
            <a:pPr lvl="1" algn="just">
              <a:buFont typeface="Arial" panose="020B0604020202020204" pitchFamily="34" charset="0"/>
              <a:buChar char="•"/>
            </a:pPr>
            <a:r>
              <a:rPr lang="en-US" sz="1800" dirty="0"/>
              <a:t>Enhanced accuracy not only ensures safety but also fosters ongoing research in mushroom classification and analysis.</a:t>
            </a:r>
            <a:endParaRPr lang="en-IN" sz="1800" dirty="0"/>
          </a:p>
        </p:txBody>
      </p:sp>
    </p:spTree>
    <p:extLst>
      <p:ext uri="{BB962C8B-B14F-4D97-AF65-F5344CB8AC3E}">
        <p14:creationId xmlns:p14="http://schemas.microsoft.com/office/powerpoint/2010/main" val="211596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2BCD-1840-9B4A-D232-BC4C5EFB84D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630F312-70BF-500D-6A1F-45EB40856460}"/>
              </a:ext>
            </a:extLst>
          </p:cNvPr>
          <p:cNvSpPr>
            <a:spLocks noGrp="1"/>
          </p:cNvSpPr>
          <p:nvPr>
            <p:ph idx="1"/>
          </p:nvPr>
        </p:nvSpPr>
        <p:spPr>
          <a:xfrm>
            <a:off x="1154954" y="2603500"/>
            <a:ext cx="10235096" cy="3416300"/>
          </a:xfrm>
        </p:spPr>
        <p:txBody>
          <a:bodyPr>
            <a:normAutofit/>
          </a:bodyPr>
          <a:lstStyle/>
          <a:p>
            <a:r>
              <a:rPr lang="en-US" sz="2000" b="1" dirty="0"/>
              <a:t>Specific Problem:</a:t>
            </a:r>
          </a:p>
          <a:p>
            <a:pPr marL="685800" lvl="1" algn="just">
              <a:buFont typeface="Arial" panose="020B0604020202020204" pitchFamily="34" charset="0"/>
              <a:buChar char="•"/>
            </a:pPr>
            <a:r>
              <a:rPr lang="en-US" sz="1800" dirty="0"/>
              <a:t>The primary challenge involves developing accurate and reliable classification systems for mushrooms to distinguish between edible and poisonous varieties. The focus is on creating robust models that effectively leverage categorical features for precise classification.</a:t>
            </a:r>
          </a:p>
          <a:p>
            <a:pPr algn="just"/>
            <a:r>
              <a:rPr lang="en-US" sz="2000" b="1" dirty="0"/>
              <a:t>Type of Data:</a:t>
            </a:r>
          </a:p>
          <a:p>
            <a:pPr marL="685800" lvl="1" algn="just">
              <a:buFont typeface="Arial" panose="020B0604020202020204" pitchFamily="34" charset="0"/>
              <a:buChar char="•"/>
            </a:pPr>
            <a:r>
              <a:rPr lang="en-US" sz="1800" dirty="0"/>
              <a:t>The dataset consists of categorical features describing various characteristics of mushrooms, such as cap shape, cap color, odor, and more. The target variable is "poisonous," indicating whether a mushroom is edible (e) or poisonous (p).</a:t>
            </a:r>
            <a:endParaRPr lang="en-IN" sz="1800" dirty="0"/>
          </a:p>
        </p:txBody>
      </p:sp>
    </p:spTree>
    <p:extLst>
      <p:ext uri="{BB962C8B-B14F-4D97-AF65-F5344CB8AC3E}">
        <p14:creationId xmlns:p14="http://schemas.microsoft.com/office/powerpoint/2010/main" val="428668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87C6-6824-BE85-1D4F-2666458F2FB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6A45107-3246-CD3F-D1E3-08904F70CA8F}"/>
              </a:ext>
            </a:extLst>
          </p:cNvPr>
          <p:cNvSpPr>
            <a:spLocks noGrp="1"/>
          </p:cNvSpPr>
          <p:nvPr>
            <p:ph idx="1"/>
          </p:nvPr>
        </p:nvSpPr>
        <p:spPr>
          <a:xfrm>
            <a:off x="1154954" y="2603500"/>
            <a:ext cx="10536937" cy="3416300"/>
          </a:xfrm>
        </p:spPr>
        <p:txBody>
          <a:bodyPr>
            <a:normAutofit/>
          </a:bodyPr>
          <a:lstStyle/>
          <a:p>
            <a:r>
              <a:rPr lang="en-US" b="1" dirty="0"/>
              <a:t>Challenges Anticipated:</a:t>
            </a:r>
            <a:endParaRPr lang="en-US" dirty="0"/>
          </a:p>
          <a:p>
            <a:pPr lvl="1" algn="just">
              <a:buFont typeface="Arial" panose="020B0604020202020204" pitchFamily="34" charset="0"/>
              <a:buChar char="•"/>
            </a:pPr>
            <a:r>
              <a:rPr lang="en-US" sz="1800" b="1" dirty="0"/>
              <a:t>Categorical Nature: </a:t>
            </a:r>
            <a:r>
              <a:rPr lang="en-US" sz="1800" dirty="0"/>
              <a:t>Dealing with categorical features requires careful consideration for encoding methods, ensuring the effective utilization of this information in the model.</a:t>
            </a:r>
          </a:p>
          <a:p>
            <a:pPr lvl="1" algn="just">
              <a:buFont typeface="Arial" panose="020B0604020202020204" pitchFamily="34" charset="0"/>
              <a:buChar char="•"/>
            </a:pPr>
            <a:r>
              <a:rPr lang="en-US" sz="1800" b="1" dirty="0"/>
              <a:t>Imbalanced Data: </a:t>
            </a:r>
            <a:r>
              <a:rPr lang="en-US" sz="1800" dirty="0"/>
              <a:t>Anticipating potential imbalances in the dataset, as mushrooms may be unevenly distributed between edible and poisonous categories, which can impact the model's ability to generalize.</a:t>
            </a:r>
          </a:p>
          <a:p>
            <a:pPr lvl="1" algn="just">
              <a:buFont typeface="Arial" panose="020B0604020202020204" pitchFamily="34" charset="0"/>
              <a:buChar char="•"/>
            </a:pPr>
            <a:r>
              <a:rPr lang="en-US" sz="1800" b="1" dirty="0"/>
              <a:t>Interpretation Complexity: </a:t>
            </a:r>
            <a:r>
              <a:rPr lang="en-US" sz="1800" dirty="0"/>
              <a:t>Given the diverse nature of mushroom characteristics, understanding the significance of certain features and their impact on classification accuracy poses a challenge.</a:t>
            </a:r>
            <a:endParaRPr lang="en-IN" sz="1800" dirty="0"/>
          </a:p>
        </p:txBody>
      </p:sp>
    </p:spTree>
    <p:extLst>
      <p:ext uri="{BB962C8B-B14F-4D97-AF65-F5344CB8AC3E}">
        <p14:creationId xmlns:p14="http://schemas.microsoft.com/office/powerpoint/2010/main" val="179096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5916-889D-DBC3-33A5-568B6561B6E2}"/>
              </a:ext>
            </a:extLst>
          </p:cNvPr>
          <p:cNvSpPr>
            <a:spLocks noGrp="1"/>
          </p:cNvSpPr>
          <p:nvPr>
            <p:ph type="title"/>
          </p:nvPr>
        </p:nvSpPr>
        <p:spPr/>
        <p:txBody>
          <a:bodyPr/>
          <a:lstStyle/>
          <a:p>
            <a:r>
              <a:rPr lang="en-US" dirty="0"/>
              <a:t>Objectives and Goals </a:t>
            </a:r>
            <a:endParaRPr lang="en-IN" dirty="0"/>
          </a:p>
        </p:txBody>
      </p:sp>
      <p:sp>
        <p:nvSpPr>
          <p:cNvPr id="3" name="Content Placeholder 2">
            <a:extLst>
              <a:ext uri="{FF2B5EF4-FFF2-40B4-BE49-F238E27FC236}">
                <a16:creationId xmlns:a16="http://schemas.microsoft.com/office/drawing/2014/main" id="{A8E78622-FCF8-0E69-9ADA-223DC179A298}"/>
              </a:ext>
            </a:extLst>
          </p:cNvPr>
          <p:cNvSpPr>
            <a:spLocks noGrp="1"/>
          </p:cNvSpPr>
          <p:nvPr>
            <p:ph idx="1"/>
          </p:nvPr>
        </p:nvSpPr>
        <p:spPr>
          <a:xfrm>
            <a:off x="1154954" y="2603500"/>
            <a:ext cx="9391718" cy="3797300"/>
          </a:xfrm>
        </p:spPr>
        <p:txBody>
          <a:bodyPr>
            <a:normAutofit fontScale="40000" lnSpcReduction="20000"/>
          </a:bodyPr>
          <a:lstStyle/>
          <a:p>
            <a:r>
              <a:rPr lang="en-US" sz="6000" b="1" dirty="0"/>
              <a:t>Intermediate Objectives:</a:t>
            </a:r>
            <a:endParaRPr lang="en-US" b="1" dirty="0"/>
          </a:p>
          <a:p>
            <a:pPr lvl="1"/>
            <a:r>
              <a:rPr lang="en-US" sz="4500" b="1" dirty="0"/>
              <a:t>Data Preprocessing:</a:t>
            </a:r>
          </a:p>
          <a:p>
            <a:pPr lvl="2" algn="just">
              <a:buFont typeface="Arial" panose="020B0604020202020204" pitchFamily="34" charset="0"/>
              <a:buChar char="•"/>
            </a:pPr>
            <a:r>
              <a:rPr lang="en-US" sz="4100" dirty="0"/>
              <a:t>Cleanse and preprocess the mushroom dataset to address any missing values or inconsistencies.</a:t>
            </a:r>
          </a:p>
          <a:p>
            <a:pPr lvl="2" algn="just">
              <a:buFont typeface="Arial" panose="020B0604020202020204" pitchFamily="34" charset="0"/>
              <a:buChar char="•"/>
            </a:pPr>
            <a:r>
              <a:rPr lang="en-US" sz="4100" dirty="0"/>
              <a:t>Explore and understand the dataset through descriptive statistics and frequency distribution.</a:t>
            </a:r>
          </a:p>
          <a:p>
            <a:pPr lvl="1"/>
            <a:r>
              <a:rPr lang="en-US" sz="4500" b="1" dirty="0"/>
              <a:t>Synthetic Data Generation:</a:t>
            </a:r>
          </a:p>
          <a:p>
            <a:pPr lvl="2" algn="just">
              <a:buFont typeface="Arial" panose="020B0604020202020204" pitchFamily="34" charset="0"/>
              <a:buChar char="•"/>
            </a:pPr>
            <a:r>
              <a:rPr lang="en-US" sz="4000" dirty="0"/>
              <a:t>Create synthetic data to augment the original dataset, enhancing the diversity of samples for more robust model training.</a:t>
            </a:r>
          </a:p>
          <a:p>
            <a:pPr lvl="1"/>
            <a:r>
              <a:rPr lang="en-US" sz="4500" b="1" dirty="0"/>
              <a:t>Database Development:</a:t>
            </a:r>
          </a:p>
          <a:p>
            <a:pPr lvl="2" algn="just">
              <a:buFont typeface="Arial" panose="020B0604020202020204" pitchFamily="34" charset="0"/>
              <a:buChar char="•"/>
            </a:pPr>
            <a:r>
              <a:rPr lang="en-US" sz="4000" dirty="0"/>
              <a:t>Design and implement a relational database to efficiently store and manage mushroom data for seamless accessibility.</a:t>
            </a:r>
          </a:p>
          <a:p>
            <a:pPr marL="457200" lvl="1" indent="0">
              <a:buNone/>
            </a:pPr>
            <a:endParaRPr lang="en-IN" sz="4000" b="1" dirty="0"/>
          </a:p>
        </p:txBody>
      </p:sp>
    </p:spTree>
    <p:extLst>
      <p:ext uri="{BB962C8B-B14F-4D97-AF65-F5344CB8AC3E}">
        <p14:creationId xmlns:p14="http://schemas.microsoft.com/office/powerpoint/2010/main" val="1171771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{151E3E4B-8F92-4DFC-AF06-A4B304D31624}tf02900722</Template>
  <TotalTime>3035</TotalTime>
  <Words>1866</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 Boardroom</vt:lpstr>
      <vt:lpstr>  Group Project Presentation </vt:lpstr>
      <vt:lpstr>Contents</vt:lpstr>
      <vt:lpstr>Introduction</vt:lpstr>
      <vt:lpstr>Team Members - Contributions</vt:lpstr>
      <vt:lpstr>Problem Relevance </vt:lpstr>
      <vt:lpstr>Problem Relevance</vt:lpstr>
      <vt:lpstr>Problem Statement</vt:lpstr>
      <vt:lpstr>Problem Statement</vt:lpstr>
      <vt:lpstr>Objectives and Goals </vt:lpstr>
      <vt:lpstr>Objectives and Goals </vt:lpstr>
      <vt:lpstr>Objectives and Goals </vt:lpstr>
      <vt:lpstr>Solution Design </vt:lpstr>
      <vt:lpstr>Solution Design </vt:lpstr>
      <vt:lpstr>Classification Model Predicts  Creating Probabilistic, Distance, and Similarity-Based Classifiers</vt:lpstr>
      <vt:lpstr>Classification Model Predicts  Creating Probabilistic, Distance, and Similarity-Based Classifiers</vt:lpstr>
      <vt:lpstr>Classification Model Predicts Challenges &amp; Considerations </vt:lpstr>
      <vt:lpstr>Classification Model Predicts Challenges &amp; Considerations</vt:lpstr>
      <vt:lpstr>Classification Model Predicts  Features Used</vt:lpstr>
      <vt:lpstr>Classification Model Predicts  Results &amp; Validation</vt:lpstr>
      <vt:lpstr>Classification Model Predicts  Results &amp; Validation </vt:lpstr>
      <vt:lpstr>Classification Model Predicts  Results &amp; Validation</vt:lpstr>
      <vt:lpstr>Classification Model Predicts Results &amp; Validation </vt:lpstr>
      <vt:lpstr>Anticipated Questions?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Project Presentation </dc:title>
  <dc:creator>Madira, Mr. Srimanth</dc:creator>
  <cp:lastModifiedBy>Madira, Mr. Srimanth</cp:lastModifiedBy>
  <cp:revision>7</cp:revision>
  <dcterms:created xsi:type="dcterms:W3CDTF">2023-12-09T00:50:07Z</dcterms:created>
  <dcterms:modified xsi:type="dcterms:W3CDTF">2023-12-11T03:25:09Z</dcterms:modified>
</cp:coreProperties>
</file>