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0"/>
  </p:notes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44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24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76080C-3FF3-4C5F-B19E-9C673DB310D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AD4EE-93DA-4924-80C2-AC0B54D476BE}">
      <dgm:prSet/>
      <dgm:spPr/>
      <dgm:t>
        <a:bodyPr/>
        <a:lstStyle/>
        <a:p>
          <a:pPr algn="just"/>
          <a:r>
            <a:rPr lang="en-IN" sz="1900" b="1" i="0" dirty="0">
              <a:solidFill>
                <a:schemeClr val="tx1"/>
              </a:solidFill>
              <a:latin typeface="Century Gothic" panose="020B0502020202020204" pitchFamily="34" charset="0"/>
            </a:rPr>
            <a:t>Comprehensive Feature Analysis</a:t>
          </a:r>
          <a:r>
            <a:rPr lang="en-US" sz="1900" b="1" dirty="0">
              <a:solidFill>
                <a:schemeClr val="tx1"/>
              </a:solidFill>
              <a:latin typeface="Century Gothic" panose="020B0502020202020204" pitchFamily="34" charset="0"/>
            </a:rPr>
            <a:t>:</a:t>
          </a:r>
        </a:p>
      </dgm:t>
    </dgm:pt>
    <dgm:pt modelId="{01FFB583-9B8B-414C-8148-5EE2AAB926EE}" type="parTrans" cxnId="{7ADE0F3E-BEA2-40AD-BB60-BB35EEDBADC0}">
      <dgm:prSet/>
      <dgm:spPr/>
      <dgm:t>
        <a:bodyPr/>
        <a:lstStyle/>
        <a:p>
          <a:endParaRPr lang="en-US"/>
        </a:p>
      </dgm:t>
    </dgm:pt>
    <dgm:pt modelId="{DA2A616C-834D-4DD2-8256-6344F9882429}" type="sibTrans" cxnId="{7ADE0F3E-BEA2-40AD-BB60-BB35EEDBADC0}">
      <dgm:prSet/>
      <dgm:spPr/>
      <dgm:t>
        <a:bodyPr/>
        <a:lstStyle/>
        <a:p>
          <a:endParaRPr lang="en-US"/>
        </a:p>
      </dgm:t>
    </dgm:pt>
    <dgm:pt modelId="{8E92A5E5-14C8-4F6C-B23A-55A1ECE69BC4}">
      <dgm:prSet custT="1"/>
      <dgm:spPr/>
      <dgm:t>
        <a:bodyPr/>
        <a:lstStyle/>
        <a:p>
          <a:pPr algn="just"/>
          <a:r>
            <a:rPr lang="en-US" sz="1400" b="0" i="0" dirty="0">
              <a:solidFill>
                <a:schemeClr val="tx1"/>
              </a:solidFill>
              <a:latin typeface="Century Gothic" panose="020B0502020202020204" pitchFamily="34" charset="0"/>
            </a:rPr>
            <a:t>Conduct an in-depth analysis of the dataset to identify additional features that may have significant influence on the target variable ('y').</a:t>
          </a:r>
          <a:endParaRPr lang="en-US" sz="14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E21B2C80-A6FA-4A8F-84D1-21F827DED159}" type="parTrans" cxnId="{1D1326DE-4B0D-4C2D-8111-F9B046F7B856}">
      <dgm:prSet/>
      <dgm:spPr/>
      <dgm:t>
        <a:bodyPr/>
        <a:lstStyle/>
        <a:p>
          <a:endParaRPr lang="en-US"/>
        </a:p>
      </dgm:t>
    </dgm:pt>
    <dgm:pt modelId="{03998C6B-BD07-4A9F-8BFF-354A7196985E}" type="sibTrans" cxnId="{1D1326DE-4B0D-4C2D-8111-F9B046F7B856}">
      <dgm:prSet/>
      <dgm:spPr/>
      <dgm:t>
        <a:bodyPr/>
        <a:lstStyle/>
        <a:p>
          <a:endParaRPr lang="en-US"/>
        </a:p>
      </dgm:t>
    </dgm:pt>
    <dgm:pt modelId="{A272DF9C-A196-4B75-8B4C-CB41E00CD32C}">
      <dgm:prSet/>
      <dgm:spPr/>
      <dgm:t>
        <a:bodyPr/>
        <a:lstStyle/>
        <a:p>
          <a:pPr algn="just"/>
          <a:r>
            <a:rPr lang="en-US" sz="1700" b="1" dirty="0">
              <a:solidFill>
                <a:schemeClr val="tx1"/>
              </a:solidFill>
              <a:latin typeface="Century Gothic" panose="020B0502020202020204" pitchFamily="34" charset="0"/>
            </a:rPr>
            <a:t>Implementation of Advanced Techniques:</a:t>
          </a:r>
        </a:p>
      </dgm:t>
    </dgm:pt>
    <dgm:pt modelId="{6F82287D-8689-4072-B7CC-001CCE8D05E3}" type="parTrans" cxnId="{D0B0FFC8-32BF-4A54-BADC-B80FF5638A47}">
      <dgm:prSet/>
      <dgm:spPr/>
      <dgm:t>
        <a:bodyPr/>
        <a:lstStyle/>
        <a:p>
          <a:endParaRPr lang="en-US"/>
        </a:p>
      </dgm:t>
    </dgm:pt>
    <dgm:pt modelId="{21662E12-F39F-4623-BDFB-06E17B5BDA23}" type="sibTrans" cxnId="{D0B0FFC8-32BF-4A54-BADC-B80FF5638A47}">
      <dgm:prSet/>
      <dgm:spPr/>
      <dgm:t>
        <a:bodyPr/>
        <a:lstStyle/>
        <a:p>
          <a:endParaRPr lang="en-US"/>
        </a:p>
      </dgm:t>
    </dgm:pt>
    <dgm:pt modelId="{91BD7C29-FCC0-4C3D-81BA-5BAC32BAD85E}">
      <dgm:prSet custT="1"/>
      <dgm:spPr/>
      <dgm:t>
        <a:bodyPr/>
        <a:lstStyle/>
        <a:p>
          <a:pPr algn="just"/>
          <a:r>
            <a:rPr lang="en-US" sz="1400" dirty="0">
              <a:solidFill>
                <a:schemeClr val="tx1"/>
              </a:solidFill>
              <a:latin typeface="Century Gothic" panose="020B0502020202020204" pitchFamily="34" charset="0"/>
            </a:rPr>
            <a:t>Explore advanced ML techniques (ensemble methods, gradient boosting) for potential performance gains.</a:t>
          </a:r>
        </a:p>
      </dgm:t>
    </dgm:pt>
    <dgm:pt modelId="{0D149754-B484-4DE9-8CF1-3F686618E3CC}" type="parTrans" cxnId="{E05117F2-CBA6-48A7-9FF9-53B29CA3B923}">
      <dgm:prSet/>
      <dgm:spPr/>
      <dgm:t>
        <a:bodyPr/>
        <a:lstStyle/>
        <a:p>
          <a:endParaRPr lang="en-US"/>
        </a:p>
      </dgm:t>
    </dgm:pt>
    <dgm:pt modelId="{C490F1A4-8C0F-46C7-98A7-7CEACE9C8FD8}" type="sibTrans" cxnId="{E05117F2-CBA6-48A7-9FF9-53B29CA3B923}">
      <dgm:prSet/>
      <dgm:spPr/>
      <dgm:t>
        <a:bodyPr/>
        <a:lstStyle/>
        <a:p>
          <a:endParaRPr lang="en-US"/>
        </a:p>
      </dgm:t>
    </dgm:pt>
    <dgm:pt modelId="{87F37C8A-15C2-45A3-A133-4A8A3698E7ED}">
      <dgm:prSet custT="1"/>
      <dgm:spPr/>
      <dgm:t>
        <a:bodyPr/>
        <a:lstStyle/>
        <a:p>
          <a:pPr algn="just"/>
          <a:r>
            <a:rPr lang="en-US" sz="1400" dirty="0">
              <a:solidFill>
                <a:schemeClr val="tx1"/>
              </a:solidFill>
              <a:latin typeface="Century Gothic" panose="020B0502020202020204" pitchFamily="34" charset="0"/>
            </a:rPr>
            <a:t>Investigate the integration of deep learning models to unlock further improvements.</a:t>
          </a:r>
        </a:p>
      </dgm:t>
    </dgm:pt>
    <dgm:pt modelId="{D52DE771-606F-4C89-9A8F-BB17659BD9A7}" type="parTrans" cxnId="{15271EAA-FDCB-457A-9469-B2441F291B5F}">
      <dgm:prSet/>
      <dgm:spPr/>
      <dgm:t>
        <a:bodyPr/>
        <a:lstStyle/>
        <a:p>
          <a:endParaRPr lang="en-US"/>
        </a:p>
      </dgm:t>
    </dgm:pt>
    <dgm:pt modelId="{99EDCE17-F391-4F90-B6E3-EDE43180E871}" type="sibTrans" cxnId="{15271EAA-FDCB-457A-9469-B2441F291B5F}">
      <dgm:prSet/>
      <dgm:spPr/>
      <dgm:t>
        <a:bodyPr/>
        <a:lstStyle/>
        <a:p>
          <a:endParaRPr lang="en-US"/>
        </a:p>
      </dgm:t>
    </dgm:pt>
    <dgm:pt modelId="{D1D472AF-CD06-45B5-B710-EC9C60BD557D}">
      <dgm:prSet/>
      <dgm:spPr/>
      <dgm:t>
        <a:bodyPr/>
        <a:lstStyle/>
        <a:p>
          <a:pPr algn="just"/>
          <a:r>
            <a:rPr lang="en-IN" sz="1400" b="1" i="0" dirty="0">
              <a:solidFill>
                <a:schemeClr val="tx1"/>
              </a:solidFill>
              <a:latin typeface="Century Gothic" panose="020B0502020202020204" pitchFamily="34" charset="0"/>
            </a:rPr>
            <a:t>Hyperparameter Optimization</a:t>
          </a:r>
          <a:r>
            <a:rPr lang="en-US" sz="1400" b="1" dirty="0">
              <a:solidFill>
                <a:schemeClr val="tx1"/>
              </a:solidFill>
              <a:latin typeface="Century Gothic" panose="020B0502020202020204" pitchFamily="34" charset="0"/>
            </a:rPr>
            <a:t>:</a:t>
          </a:r>
        </a:p>
      </dgm:t>
    </dgm:pt>
    <dgm:pt modelId="{53CFFDD6-3523-4AD0-B216-34A827AA7F1D}" type="parTrans" cxnId="{35D56C79-754F-47F1-90C3-AFA5D724F072}">
      <dgm:prSet/>
      <dgm:spPr/>
      <dgm:t>
        <a:bodyPr/>
        <a:lstStyle/>
        <a:p>
          <a:endParaRPr lang="en-US"/>
        </a:p>
      </dgm:t>
    </dgm:pt>
    <dgm:pt modelId="{FBD02C57-1B08-4A8E-9B2D-1894B554F6FF}" type="sibTrans" cxnId="{35D56C79-754F-47F1-90C3-AFA5D724F072}">
      <dgm:prSet/>
      <dgm:spPr/>
      <dgm:t>
        <a:bodyPr/>
        <a:lstStyle/>
        <a:p>
          <a:endParaRPr lang="en-US"/>
        </a:p>
      </dgm:t>
    </dgm:pt>
    <dgm:pt modelId="{DDA3C6E4-DEDA-447A-89E5-8FF42704CD6D}">
      <dgm:prSet custT="1"/>
      <dgm:spPr/>
      <dgm:t>
        <a:bodyPr/>
        <a:lstStyle/>
        <a:p>
          <a:pPr algn="just"/>
          <a:r>
            <a:rPr lang="en-US" sz="1400" b="0" i="0" dirty="0">
              <a:solidFill>
                <a:schemeClr val="tx1"/>
              </a:solidFill>
              <a:latin typeface="Century Gothic" panose="020B0502020202020204" pitchFamily="34" charset="0"/>
            </a:rPr>
            <a:t>Refine your machine learning model by precisely tuning hyperparameters. Utilize grid or randomized search methods to identify optimal combinations, leading to substantial accuracy enhancements.</a:t>
          </a:r>
          <a:endParaRPr lang="en-US" sz="14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890BE97F-F0CE-45D5-AE94-5F39EDAF68E7}" type="parTrans" cxnId="{DB23BEE8-64C8-4E8C-BA59-FF9AC9084C1B}">
      <dgm:prSet/>
      <dgm:spPr/>
      <dgm:t>
        <a:bodyPr/>
        <a:lstStyle/>
        <a:p>
          <a:endParaRPr lang="en-US"/>
        </a:p>
      </dgm:t>
    </dgm:pt>
    <dgm:pt modelId="{DA50ED0A-9F5F-4A40-BEAE-28CFE2C24C2F}" type="sibTrans" cxnId="{DB23BEE8-64C8-4E8C-BA59-FF9AC9084C1B}">
      <dgm:prSet/>
      <dgm:spPr/>
      <dgm:t>
        <a:bodyPr/>
        <a:lstStyle/>
        <a:p>
          <a:endParaRPr lang="en-US"/>
        </a:p>
      </dgm:t>
    </dgm:pt>
    <dgm:pt modelId="{80283A46-6D5E-4630-9CB4-E39F8D613495}">
      <dgm:prSet custT="1"/>
      <dgm:spPr/>
      <dgm:t>
        <a:bodyPr/>
        <a:lstStyle/>
        <a:p>
          <a:pPr algn="just"/>
          <a:r>
            <a:rPr lang="en-US" sz="1400" b="0" i="0" dirty="0">
              <a:solidFill>
                <a:schemeClr val="tx1"/>
              </a:solidFill>
              <a:latin typeface="Century Gothic" panose="020B0502020202020204" pitchFamily="34" charset="0"/>
            </a:rPr>
            <a:t> This analysis could involve exploring correlations, conducting statistical tests, and considering domain knowledge.</a:t>
          </a:r>
          <a:endParaRPr lang="en-US" sz="14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BAD3B25A-F6B5-40EA-8946-16B4941F9B45}" type="parTrans" cxnId="{3E93C144-5877-4B32-8934-5C163A075B13}">
      <dgm:prSet/>
      <dgm:spPr/>
      <dgm:t>
        <a:bodyPr/>
        <a:lstStyle/>
        <a:p>
          <a:endParaRPr lang="en-IN"/>
        </a:p>
      </dgm:t>
    </dgm:pt>
    <dgm:pt modelId="{9046045B-67C4-4D11-9E0E-510C263FA7E3}" type="sibTrans" cxnId="{3E93C144-5877-4B32-8934-5C163A075B13}">
      <dgm:prSet/>
      <dgm:spPr/>
      <dgm:t>
        <a:bodyPr/>
        <a:lstStyle/>
        <a:p>
          <a:endParaRPr lang="en-IN"/>
        </a:p>
      </dgm:t>
    </dgm:pt>
    <dgm:pt modelId="{658D869F-7539-48F4-BD60-253E3CA32AFB}">
      <dgm:prSet custT="1"/>
      <dgm:spPr/>
      <dgm:t>
        <a:bodyPr/>
        <a:lstStyle/>
        <a:p>
          <a:pPr algn="just"/>
          <a:r>
            <a:rPr lang="en-US" sz="1400" b="0" i="0" dirty="0">
              <a:solidFill>
                <a:schemeClr val="tx1"/>
              </a:solidFill>
              <a:latin typeface="Century Gothic" panose="020B0502020202020204" pitchFamily="34" charset="0"/>
            </a:rPr>
            <a:t> Fine-tune crucial parameters, such as regularization strength or learning rate, for improved overall model performance.</a:t>
          </a:r>
          <a:endParaRPr lang="en-US" sz="14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C4308382-7BDF-4F99-B9DF-AFA9F97905FB}" type="parTrans" cxnId="{26C0E846-1018-44AD-B7FE-12779EB8628C}">
      <dgm:prSet/>
      <dgm:spPr/>
      <dgm:t>
        <a:bodyPr/>
        <a:lstStyle/>
        <a:p>
          <a:endParaRPr lang="en-IN"/>
        </a:p>
      </dgm:t>
    </dgm:pt>
    <dgm:pt modelId="{0380241A-20A4-4C9F-A5BF-F1DE1CE264AD}" type="sibTrans" cxnId="{26C0E846-1018-44AD-B7FE-12779EB8628C}">
      <dgm:prSet/>
      <dgm:spPr/>
      <dgm:t>
        <a:bodyPr/>
        <a:lstStyle/>
        <a:p>
          <a:endParaRPr lang="en-IN"/>
        </a:p>
      </dgm:t>
    </dgm:pt>
    <dgm:pt modelId="{26793F88-5B3F-B246-A694-3B3D7499FBE3}" type="pres">
      <dgm:prSet presAssocID="{2276080C-3FF3-4C5F-B19E-9C673DB310D4}" presName="diagram" presStyleCnt="0">
        <dgm:presLayoutVars>
          <dgm:dir/>
          <dgm:resizeHandles val="exact"/>
        </dgm:presLayoutVars>
      </dgm:prSet>
      <dgm:spPr/>
    </dgm:pt>
    <dgm:pt modelId="{63A3BD45-14BC-8F48-B625-89A3693EC889}" type="pres">
      <dgm:prSet presAssocID="{536AD4EE-93DA-4924-80C2-AC0B54D476BE}" presName="node" presStyleLbl="node1" presStyleIdx="0" presStyleCnt="3" custScaleX="103720" custScaleY="66128">
        <dgm:presLayoutVars>
          <dgm:bulletEnabled val="1"/>
        </dgm:presLayoutVars>
      </dgm:prSet>
      <dgm:spPr/>
    </dgm:pt>
    <dgm:pt modelId="{6C8757ED-349F-1F4B-9BB3-12DA953DF219}" type="pres">
      <dgm:prSet presAssocID="{DA2A616C-834D-4DD2-8256-6344F9882429}" presName="sibTrans" presStyleCnt="0"/>
      <dgm:spPr/>
    </dgm:pt>
    <dgm:pt modelId="{1C00B8F3-C97F-D94E-BE40-AE9A867B1C72}" type="pres">
      <dgm:prSet presAssocID="{A272DF9C-A196-4B75-8B4C-CB41E00CD32C}" presName="node" presStyleLbl="node1" presStyleIdx="1" presStyleCnt="3" custScaleY="58827">
        <dgm:presLayoutVars>
          <dgm:bulletEnabled val="1"/>
        </dgm:presLayoutVars>
      </dgm:prSet>
      <dgm:spPr/>
    </dgm:pt>
    <dgm:pt modelId="{A5C75609-5066-5245-AD17-5F2B6AD1B43D}" type="pres">
      <dgm:prSet presAssocID="{21662E12-F39F-4623-BDFB-06E17B5BDA23}" presName="sibTrans" presStyleCnt="0"/>
      <dgm:spPr/>
    </dgm:pt>
    <dgm:pt modelId="{19E3F603-657A-9D4F-B9B0-02FEEC9EB520}" type="pres">
      <dgm:prSet presAssocID="{D1D472AF-CD06-45B5-B710-EC9C60BD557D}" presName="node" presStyleLbl="node1" presStyleIdx="2" presStyleCnt="3" custScaleX="120668" custScaleY="57673" custLinFactNeighborX="4779" custLinFactNeighborY="-5974">
        <dgm:presLayoutVars>
          <dgm:bulletEnabled val="1"/>
        </dgm:presLayoutVars>
      </dgm:prSet>
      <dgm:spPr/>
    </dgm:pt>
  </dgm:ptLst>
  <dgm:cxnLst>
    <dgm:cxn modelId="{1A075D17-9043-EB4F-9FF4-34C3980769B7}" type="presOf" srcId="{A272DF9C-A196-4B75-8B4C-CB41E00CD32C}" destId="{1C00B8F3-C97F-D94E-BE40-AE9A867B1C72}" srcOrd="0" destOrd="0" presId="urn:microsoft.com/office/officeart/2005/8/layout/default"/>
    <dgm:cxn modelId="{28F80519-268D-A340-AEA4-F83C1FFDB679}" type="presOf" srcId="{87F37C8A-15C2-45A3-A133-4A8A3698E7ED}" destId="{1C00B8F3-C97F-D94E-BE40-AE9A867B1C72}" srcOrd="0" destOrd="2" presId="urn:microsoft.com/office/officeart/2005/8/layout/default"/>
    <dgm:cxn modelId="{EF333131-C3AE-3B47-B156-C5D8F55D11D3}" type="presOf" srcId="{D1D472AF-CD06-45B5-B710-EC9C60BD557D}" destId="{19E3F603-657A-9D4F-B9B0-02FEEC9EB520}" srcOrd="0" destOrd="0" presId="urn:microsoft.com/office/officeart/2005/8/layout/default"/>
    <dgm:cxn modelId="{7ADE0F3E-BEA2-40AD-BB60-BB35EEDBADC0}" srcId="{2276080C-3FF3-4C5F-B19E-9C673DB310D4}" destId="{536AD4EE-93DA-4924-80C2-AC0B54D476BE}" srcOrd="0" destOrd="0" parTransId="{01FFB583-9B8B-414C-8148-5EE2AAB926EE}" sibTransId="{DA2A616C-834D-4DD2-8256-6344F9882429}"/>
    <dgm:cxn modelId="{B2618660-96B1-5D40-89FB-023DB44CD976}" type="presOf" srcId="{536AD4EE-93DA-4924-80C2-AC0B54D476BE}" destId="{63A3BD45-14BC-8F48-B625-89A3693EC889}" srcOrd="0" destOrd="0" presId="urn:microsoft.com/office/officeart/2005/8/layout/default"/>
    <dgm:cxn modelId="{3E93C144-5877-4B32-8934-5C163A075B13}" srcId="{536AD4EE-93DA-4924-80C2-AC0B54D476BE}" destId="{80283A46-6D5E-4630-9CB4-E39F8D613495}" srcOrd="1" destOrd="0" parTransId="{BAD3B25A-F6B5-40EA-8946-16B4941F9B45}" sibTransId="{9046045B-67C4-4D11-9E0E-510C263FA7E3}"/>
    <dgm:cxn modelId="{26C0E846-1018-44AD-B7FE-12779EB8628C}" srcId="{D1D472AF-CD06-45B5-B710-EC9C60BD557D}" destId="{658D869F-7539-48F4-BD60-253E3CA32AFB}" srcOrd="1" destOrd="0" parTransId="{C4308382-7BDF-4F99-B9DF-AFA9F97905FB}" sibTransId="{0380241A-20A4-4C9F-A5BF-F1DE1CE264AD}"/>
    <dgm:cxn modelId="{9EFE1155-715E-3D44-9CBF-450B2095B8B2}" type="presOf" srcId="{91BD7C29-FCC0-4C3D-81BA-5BAC32BAD85E}" destId="{1C00B8F3-C97F-D94E-BE40-AE9A867B1C72}" srcOrd="0" destOrd="1" presId="urn:microsoft.com/office/officeart/2005/8/layout/default"/>
    <dgm:cxn modelId="{35D56C79-754F-47F1-90C3-AFA5D724F072}" srcId="{2276080C-3FF3-4C5F-B19E-9C673DB310D4}" destId="{D1D472AF-CD06-45B5-B710-EC9C60BD557D}" srcOrd="2" destOrd="0" parTransId="{53CFFDD6-3523-4AD0-B216-34A827AA7F1D}" sibTransId="{FBD02C57-1B08-4A8E-9B2D-1894B554F6FF}"/>
    <dgm:cxn modelId="{15271EAA-FDCB-457A-9469-B2441F291B5F}" srcId="{A272DF9C-A196-4B75-8B4C-CB41E00CD32C}" destId="{87F37C8A-15C2-45A3-A133-4A8A3698E7ED}" srcOrd="1" destOrd="0" parTransId="{D52DE771-606F-4C89-9A8F-BB17659BD9A7}" sibTransId="{99EDCE17-F391-4F90-B6E3-EDE43180E871}"/>
    <dgm:cxn modelId="{053FD1AD-7294-40DB-92F0-C9476F9C9FAA}" type="presOf" srcId="{80283A46-6D5E-4630-9CB4-E39F8D613495}" destId="{63A3BD45-14BC-8F48-B625-89A3693EC889}" srcOrd="0" destOrd="2" presId="urn:microsoft.com/office/officeart/2005/8/layout/default"/>
    <dgm:cxn modelId="{D0B0FFC8-32BF-4A54-BADC-B80FF5638A47}" srcId="{2276080C-3FF3-4C5F-B19E-9C673DB310D4}" destId="{A272DF9C-A196-4B75-8B4C-CB41E00CD32C}" srcOrd="1" destOrd="0" parTransId="{6F82287D-8689-4072-B7CC-001CCE8D05E3}" sibTransId="{21662E12-F39F-4623-BDFB-06E17B5BDA23}"/>
    <dgm:cxn modelId="{C55AB7D8-7DFE-234F-B9FA-C0FF0B78DF82}" type="presOf" srcId="{DDA3C6E4-DEDA-447A-89E5-8FF42704CD6D}" destId="{19E3F603-657A-9D4F-B9B0-02FEEC9EB520}" srcOrd="0" destOrd="1" presId="urn:microsoft.com/office/officeart/2005/8/layout/default"/>
    <dgm:cxn modelId="{1D1326DE-4B0D-4C2D-8111-F9B046F7B856}" srcId="{536AD4EE-93DA-4924-80C2-AC0B54D476BE}" destId="{8E92A5E5-14C8-4F6C-B23A-55A1ECE69BC4}" srcOrd="0" destOrd="0" parTransId="{E21B2C80-A6FA-4A8F-84D1-21F827DED159}" sibTransId="{03998C6B-BD07-4A9F-8BFF-354A7196985E}"/>
    <dgm:cxn modelId="{5C6879E2-5601-9340-A25F-EEACADEF3E19}" type="presOf" srcId="{8E92A5E5-14C8-4F6C-B23A-55A1ECE69BC4}" destId="{63A3BD45-14BC-8F48-B625-89A3693EC889}" srcOrd="0" destOrd="1" presId="urn:microsoft.com/office/officeart/2005/8/layout/default"/>
    <dgm:cxn modelId="{DB23BEE8-64C8-4E8C-BA59-FF9AC9084C1B}" srcId="{D1D472AF-CD06-45B5-B710-EC9C60BD557D}" destId="{DDA3C6E4-DEDA-447A-89E5-8FF42704CD6D}" srcOrd="0" destOrd="0" parTransId="{890BE97F-F0CE-45D5-AE94-5F39EDAF68E7}" sibTransId="{DA50ED0A-9F5F-4A40-BEAE-28CFE2C24C2F}"/>
    <dgm:cxn modelId="{E05117F2-CBA6-48A7-9FF9-53B29CA3B923}" srcId="{A272DF9C-A196-4B75-8B4C-CB41E00CD32C}" destId="{91BD7C29-FCC0-4C3D-81BA-5BAC32BAD85E}" srcOrd="0" destOrd="0" parTransId="{0D149754-B484-4DE9-8CF1-3F686618E3CC}" sibTransId="{C490F1A4-8C0F-46C7-98A7-7CEACE9C8FD8}"/>
    <dgm:cxn modelId="{3895F5F7-98AC-F148-B15D-1971AFC56E83}" type="presOf" srcId="{2276080C-3FF3-4C5F-B19E-9C673DB310D4}" destId="{26793F88-5B3F-B246-A694-3B3D7499FBE3}" srcOrd="0" destOrd="0" presId="urn:microsoft.com/office/officeart/2005/8/layout/default"/>
    <dgm:cxn modelId="{683EF8FF-856C-4BAF-B957-E7E50A219FAE}" type="presOf" srcId="{658D869F-7539-48F4-BD60-253E3CA32AFB}" destId="{19E3F603-657A-9D4F-B9B0-02FEEC9EB520}" srcOrd="0" destOrd="2" presId="urn:microsoft.com/office/officeart/2005/8/layout/default"/>
    <dgm:cxn modelId="{4C09E93E-9ADC-F44D-97D7-5605F0FF367E}" type="presParOf" srcId="{26793F88-5B3F-B246-A694-3B3D7499FBE3}" destId="{63A3BD45-14BC-8F48-B625-89A3693EC889}" srcOrd="0" destOrd="0" presId="urn:microsoft.com/office/officeart/2005/8/layout/default"/>
    <dgm:cxn modelId="{64C80BB4-6D09-2848-8433-944EBC514974}" type="presParOf" srcId="{26793F88-5B3F-B246-A694-3B3D7499FBE3}" destId="{6C8757ED-349F-1F4B-9BB3-12DA953DF219}" srcOrd="1" destOrd="0" presId="urn:microsoft.com/office/officeart/2005/8/layout/default"/>
    <dgm:cxn modelId="{AB1C9A0B-F7B7-054A-B1F1-FEB05A69D618}" type="presParOf" srcId="{26793F88-5B3F-B246-A694-3B3D7499FBE3}" destId="{1C00B8F3-C97F-D94E-BE40-AE9A867B1C72}" srcOrd="2" destOrd="0" presId="urn:microsoft.com/office/officeart/2005/8/layout/default"/>
    <dgm:cxn modelId="{01731BEB-270E-7D4C-A42E-EC06AB6BCB2A}" type="presParOf" srcId="{26793F88-5B3F-B246-A694-3B3D7499FBE3}" destId="{A5C75609-5066-5245-AD17-5F2B6AD1B43D}" srcOrd="3" destOrd="0" presId="urn:microsoft.com/office/officeart/2005/8/layout/default"/>
    <dgm:cxn modelId="{6EE495F5-2E34-1840-BC80-8FE6836BD4C0}" type="presParOf" srcId="{26793F88-5B3F-B246-A694-3B3D7499FBE3}" destId="{19E3F603-657A-9D4F-B9B0-02FEEC9EB52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A3BD45-14BC-8F48-B625-89A3693EC889}">
      <dsp:nvSpPr>
        <dsp:cNvPr id="0" name=""/>
        <dsp:cNvSpPr/>
      </dsp:nvSpPr>
      <dsp:spPr>
        <a:xfrm>
          <a:off x="1377" y="284327"/>
          <a:ext cx="4868037" cy="1862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 dirty="0">
              <a:solidFill>
                <a:schemeClr val="tx1"/>
              </a:solidFill>
              <a:latin typeface="Century Gothic" panose="020B0502020202020204" pitchFamily="34" charset="0"/>
            </a:rPr>
            <a:t>Comprehensive Feature Analysis</a:t>
          </a:r>
          <a:r>
            <a:rPr lang="en-US" sz="1900" b="1" kern="1200" dirty="0">
              <a:solidFill>
                <a:schemeClr val="tx1"/>
              </a:solidFill>
              <a:latin typeface="Century Gothic" panose="020B0502020202020204" pitchFamily="34" charset="0"/>
            </a:rPr>
            <a:t>: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>
              <a:solidFill>
                <a:schemeClr val="tx1"/>
              </a:solidFill>
              <a:latin typeface="Century Gothic" panose="020B0502020202020204" pitchFamily="34" charset="0"/>
            </a:rPr>
            <a:t>Conduct an in-depth analysis of the dataset to identify additional features that may have significant influence on the target variable ('y').</a:t>
          </a:r>
          <a:endParaRPr lang="en-US" sz="1400" kern="1200" dirty="0">
            <a:solidFill>
              <a:schemeClr val="tx1"/>
            </a:solidFill>
            <a:latin typeface="Century Gothic" panose="020B0502020202020204" pitchFamily="34" charset="0"/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>
              <a:solidFill>
                <a:schemeClr val="tx1"/>
              </a:solidFill>
              <a:latin typeface="Century Gothic" panose="020B0502020202020204" pitchFamily="34" charset="0"/>
            </a:rPr>
            <a:t> This analysis could involve exploring correlations, conducting statistical tests, and considering domain knowledge.</a:t>
          </a:r>
          <a:endParaRPr lang="en-US" sz="14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1377" y="284327"/>
        <a:ext cx="4868037" cy="1862207"/>
      </dsp:txXfrm>
    </dsp:sp>
    <dsp:sp modelId="{1C00B8F3-C97F-D94E-BE40-AE9A867B1C72}">
      <dsp:nvSpPr>
        <dsp:cNvPr id="0" name=""/>
        <dsp:cNvSpPr/>
      </dsp:nvSpPr>
      <dsp:spPr>
        <a:xfrm>
          <a:off x="5338759" y="387127"/>
          <a:ext cx="4693441" cy="1656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  <a:latin typeface="Century Gothic" panose="020B0502020202020204" pitchFamily="34" charset="0"/>
            </a:rPr>
            <a:t>Implementation of Advanced Techniques: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  <a:latin typeface="Century Gothic" panose="020B0502020202020204" pitchFamily="34" charset="0"/>
            </a:rPr>
            <a:t>Explore advanced ML techniques (ensemble methods, gradient boosting) for potential performance gains.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  <a:latin typeface="Century Gothic" panose="020B0502020202020204" pitchFamily="34" charset="0"/>
            </a:rPr>
            <a:t>Investigate the integration of deep learning models to unlock further improvements.</a:t>
          </a:r>
        </a:p>
      </dsp:txBody>
      <dsp:txXfrm>
        <a:off x="5338759" y="387127"/>
        <a:ext cx="4693441" cy="1656606"/>
      </dsp:txXfrm>
    </dsp:sp>
    <dsp:sp modelId="{19E3F603-657A-9D4F-B9B0-02FEEC9EB520}">
      <dsp:nvSpPr>
        <dsp:cNvPr id="0" name=""/>
        <dsp:cNvSpPr/>
      </dsp:nvSpPr>
      <dsp:spPr>
        <a:xfrm>
          <a:off x="2409347" y="2447646"/>
          <a:ext cx="5663481" cy="1624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>
              <a:solidFill>
                <a:schemeClr val="tx1"/>
              </a:solidFill>
              <a:latin typeface="Century Gothic" panose="020B0502020202020204" pitchFamily="34" charset="0"/>
            </a:rPr>
            <a:t>Hyperparameter Optimization</a:t>
          </a:r>
          <a:r>
            <a:rPr lang="en-US" sz="1400" b="1" kern="1200" dirty="0">
              <a:solidFill>
                <a:schemeClr val="tx1"/>
              </a:solidFill>
              <a:latin typeface="Century Gothic" panose="020B0502020202020204" pitchFamily="34" charset="0"/>
            </a:rPr>
            <a:t>: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>
              <a:solidFill>
                <a:schemeClr val="tx1"/>
              </a:solidFill>
              <a:latin typeface="Century Gothic" panose="020B0502020202020204" pitchFamily="34" charset="0"/>
            </a:rPr>
            <a:t>Refine your machine learning model by precisely tuning hyperparameters. Utilize grid or randomized search methods to identify optimal combinations, leading to substantial accuracy enhancements.</a:t>
          </a:r>
          <a:endParaRPr lang="en-US" sz="1400" kern="1200" dirty="0">
            <a:solidFill>
              <a:schemeClr val="tx1"/>
            </a:solidFill>
            <a:latin typeface="Century Gothic" panose="020B0502020202020204" pitchFamily="34" charset="0"/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>
              <a:solidFill>
                <a:schemeClr val="tx1"/>
              </a:solidFill>
              <a:latin typeface="Century Gothic" panose="020B0502020202020204" pitchFamily="34" charset="0"/>
            </a:rPr>
            <a:t> Fine-tune crucial parameters, such as regularization strength or learning rate, for improved overall model performance.</a:t>
          </a:r>
          <a:endParaRPr lang="en-US" sz="14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2409347" y="2447646"/>
        <a:ext cx="5663481" cy="1624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8B50A-90B8-4659-B1E4-79DFC494D187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DA756-D4CC-4FA2-932C-585A98043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582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DA756-D4CC-4FA2-932C-585A9804354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48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12/16/2023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18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33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85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5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74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53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40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33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5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38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77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0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BA6E4F-2906-6888-D6E2-EEFE2DA0D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Predictive Marketing Analytics for Term Deposit Subscriptions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5F25D-DC71-198C-AF0B-B8718F2CE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0580" y="2280355"/>
            <a:ext cx="6479629" cy="1475177"/>
          </a:xfrm>
        </p:spPr>
        <p:txBody>
          <a:bodyPr>
            <a:norm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Team Details:</a:t>
            </a:r>
          </a:p>
          <a:p>
            <a:r>
              <a:rPr lang="en-US" b="1" dirty="0">
                <a:latin typeface="Century Gothic" panose="020B0502020202020204" pitchFamily="34" charset="0"/>
              </a:rPr>
              <a:t>Vaishnavi </a:t>
            </a:r>
            <a:r>
              <a:rPr lang="en-US" b="1" dirty="0" err="1">
                <a:latin typeface="Century Gothic" panose="020B0502020202020204" pitchFamily="34" charset="0"/>
              </a:rPr>
              <a:t>Koya</a:t>
            </a:r>
            <a:r>
              <a:rPr lang="en-US" b="1" dirty="0">
                <a:latin typeface="Century Gothic" panose="020B0502020202020204" pitchFamily="34" charset="0"/>
              </a:rPr>
              <a:t> – U01884267</a:t>
            </a:r>
          </a:p>
          <a:p>
            <a:r>
              <a:rPr lang="en-US" b="1" dirty="0" err="1">
                <a:latin typeface="Century Gothic" panose="020B0502020202020204" pitchFamily="34" charset="0"/>
              </a:rPr>
              <a:t>Srimanth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Madira</a:t>
            </a:r>
            <a:r>
              <a:rPr lang="en-US" b="1" dirty="0">
                <a:latin typeface="Century Gothic" panose="020B0502020202020204" pitchFamily="34" charset="0"/>
              </a:rPr>
              <a:t> – U01885136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1D4B9-BD26-D2D7-A105-6C5AE53D90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54" r="11662" b="-1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18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98EB-9559-C31C-2EF7-C2EDBEDC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54D31-EA55-677F-1B6C-5F7FCDAB0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23409"/>
            <a:ext cx="8312632" cy="4391254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Century Gothic" panose="020B0502020202020204" pitchFamily="34" charset="0"/>
              </a:rPr>
              <a:t>Problem Statement:</a:t>
            </a:r>
            <a:r>
              <a:rPr lang="en-US" dirty="0">
                <a:latin typeface="Century Gothic" panose="020B0502020202020204" pitchFamily="34" charset="0"/>
              </a:rPr>
              <a:t> The challenge is understanding and foreseeing customer decisions regarding term deposit subscriptions. Identifying patterns and factors influencing these decisions will contribute to better-informed business strategies and decision-making processes.</a:t>
            </a:r>
          </a:p>
          <a:p>
            <a:pPr algn="just"/>
            <a:r>
              <a:rPr lang="en-US" b="1" dirty="0">
                <a:latin typeface="Century Gothic" panose="020B0502020202020204" pitchFamily="34" charset="0"/>
              </a:rPr>
              <a:t>Proposed Solution: </a:t>
            </a:r>
            <a:r>
              <a:rPr lang="en-US" dirty="0">
                <a:latin typeface="Century Gothic" panose="020B0502020202020204" pitchFamily="34" charset="0"/>
              </a:rPr>
              <a:t>To develop a classification model capable of predicting whether a customer is likely to subscribe to a term deposit based on their demographic and financial attributes.</a:t>
            </a:r>
          </a:p>
          <a:p>
            <a:pPr algn="just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2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9442-FF13-6DA1-175D-659CF824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 Hypothesis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A17884-02AE-1EDD-9368-CC477C47F4CC}"/>
              </a:ext>
            </a:extLst>
          </p:cNvPr>
          <p:cNvSpPr txBox="1"/>
          <p:nvPr/>
        </p:nvSpPr>
        <p:spPr>
          <a:xfrm>
            <a:off x="565148" y="2272145"/>
            <a:ext cx="110172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Age-Investment Connection: </a:t>
            </a:r>
            <a:r>
              <a:rPr lang="en-US" dirty="0">
                <a:latin typeface="Century Gothic" panose="020B0502020202020204" pitchFamily="34" charset="0"/>
              </a:rPr>
              <a:t>Expect an inverse relationship between age and term deposit subscriptions, suggesting that older individuals exhibit a higher inclination for long-term investments.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Loan Impact: </a:t>
            </a:r>
            <a:r>
              <a:rPr lang="en-US" dirty="0">
                <a:latin typeface="Century Gothic" panose="020B0502020202020204" pitchFamily="34" charset="0"/>
              </a:rPr>
              <a:t>Suggest that customers with existing loans are less likely to subscribe to term deposits, indicating that the financial burden of loans influences investment decisions.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Call Duration Influence: </a:t>
            </a:r>
            <a:r>
              <a:rPr lang="en-US" dirty="0">
                <a:latin typeface="Century Gothic" panose="020B0502020202020204" pitchFamily="34" charset="0"/>
              </a:rPr>
              <a:t>Suggest that longer call durations positively correlate with term deposit subscription likelihood, indicating increased engagement during calls.</a:t>
            </a:r>
          </a:p>
        </p:txBody>
      </p:sp>
    </p:spTree>
    <p:extLst>
      <p:ext uri="{BB962C8B-B14F-4D97-AF65-F5344CB8AC3E}">
        <p14:creationId xmlns:p14="http://schemas.microsoft.com/office/powerpoint/2010/main" val="416323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38" name="Oval 10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13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14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15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1" name="Straight Connector 24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2FED5-23C2-153F-28AC-645DF6B8D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Key Insight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EA523-12BF-8BE6-91FC-D460C4020D58}"/>
              </a:ext>
            </a:extLst>
          </p:cNvPr>
          <p:cNvSpPr txBox="1"/>
          <p:nvPr/>
        </p:nvSpPr>
        <p:spPr>
          <a:xfrm>
            <a:off x="565151" y="2160016"/>
            <a:ext cx="4133559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algn="just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Average Age Insights:</a:t>
            </a:r>
          </a:p>
          <a:p>
            <a:pPr marL="742950" lvl="1" indent="-228600" algn="just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Average Age of Subscribers: 41.67 years</a:t>
            </a:r>
          </a:p>
          <a:p>
            <a:pPr marL="742950" lvl="1" indent="-228600" algn="just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Observation: Middle-aged individuals show a tendency to subscribe to term deposits.</a:t>
            </a:r>
          </a:p>
          <a:p>
            <a:pPr marL="742950" lvl="1" indent="-228600" algn="just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indent="-228600" algn="just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53" name="Group 28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54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34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D3BE51-6945-C081-DD24-4FE65990A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981" y="288594"/>
            <a:ext cx="5882134" cy="595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3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C04FD-B107-7E79-B0AF-0947F0C78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357" y="770890"/>
            <a:ext cx="5995137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Key Insight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FA257-5663-047C-1AF6-E354270EBDF9}"/>
              </a:ext>
            </a:extLst>
          </p:cNvPr>
          <p:cNvSpPr txBox="1"/>
          <p:nvPr/>
        </p:nvSpPr>
        <p:spPr>
          <a:xfrm>
            <a:off x="5628357" y="2160016"/>
            <a:ext cx="5995137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Average Call Duration Insights:</a:t>
            </a:r>
          </a:p>
          <a:p>
            <a:pPr marL="742950" lvl="1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Average Call Duration for Subscribed Clients: 537.29 seconds</a:t>
            </a:r>
          </a:p>
          <a:p>
            <a:pPr marL="742950" lvl="1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Average Call Duration for Not Subscribed Clients: 221.18 seconds</a:t>
            </a:r>
          </a:p>
          <a:p>
            <a:pPr marL="742950" lvl="1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Observation: Subscribers tend to have significantly longer call durations compared to non-subscribers.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7BBCA-2EBD-EEDA-92C8-C42EAC5D9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322506"/>
            <a:ext cx="4899567" cy="360118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97620302-BEE8-1447-8324-5F4178AA1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075332F5-EA0C-8B40-ADC9-D024EBD7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id="{2619F114-DF39-F544-B487-5430D00E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41">
              <a:extLst>
                <a:ext uri="{FF2B5EF4-FFF2-40B4-BE49-F238E27FC236}">
                  <a16:creationId xmlns:a16="http://schemas.microsoft.com/office/drawing/2014/main" id="{5CDF6368-32C4-A64F-8D2E-11DE400C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42">
              <a:extLst>
                <a:ext uri="{FF2B5EF4-FFF2-40B4-BE49-F238E27FC236}">
                  <a16:creationId xmlns:a16="http://schemas.microsoft.com/office/drawing/2014/main" id="{148F19D8-49E5-0945-BC17-56044D43D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C50EA3-7CF1-9542-A21D-5B3EBACC5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1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7AF30-FAF6-B28D-4A89-450B42180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Feature Importance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747E7-D63F-53DC-4B14-DBAAEA892895}"/>
              </a:ext>
            </a:extLst>
          </p:cNvPr>
          <p:cNvSpPr txBox="1"/>
          <p:nvPr/>
        </p:nvSpPr>
        <p:spPr>
          <a:xfrm>
            <a:off x="565152" y="2160016"/>
            <a:ext cx="3697276" cy="151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Leveraged a Random Forest Classifier to quantify feature importance, highlighting key factors influencing term deposit subscriptions.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1FBF82-DBF7-9264-1623-671E4BD7D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710" y="891455"/>
            <a:ext cx="6869963" cy="4869764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00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44428-BA73-177C-2AAE-5335D964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Model Implementation &amp; Evaluation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6A362-6A9B-0480-DEC3-310691132C26}"/>
              </a:ext>
            </a:extLst>
          </p:cNvPr>
          <p:cNvSpPr txBox="1"/>
          <p:nvPr/>
        </p:nvSpPr>
        <p:spPr>
          <a:xfrm>
            <a:off x="374073" y="1934301"/>
            <a:ext cx="4615376" cy="3787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algn="just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Implemented Logistic Regression, a binary classification algorithm, using scikit-learn—a powerful Python machine learning library. The methodology involved standardizing numerical features and applying one-hot encoding to categorical variables for enhanced predictive performance.</a:t>
            </a:r>
          </a:p>
          <a:p>
            <a:pPr marL="285750" indent="-228600" algn="just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 Achieved an accuracy of 0.89 in model evaluation, indicating its effectiveness in predicting term deposit subscriptions.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0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162945-426E-3DC4-25A7-C3BEB69FF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052" y="710252"/>
            <a:ext cx="626745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54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F6E4-6813-60A2-1431-4688883D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Steps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4C17251A-C492-ADA4-29A8-24AC467EF6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5040860"/>
              </p:ext>
            </p:extLst>
          </p:nvPr>
        </p:nvGraphicFramePr>
        <p:xfrm>
          <a:off x="565149" y="1565564"/>
          <a:ext cx="10033578" cy="452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421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PunchcardVTI">
  <a:themeElements>
    <a:clrScheme name="AnalogousFromRegularSeedLeftStep">
      <a:dk1>
        <a:srgbClr val="000000"/>
      </a:dk1>
      <a:lt1>
        <a:srgbClr val="FFFFFF"/>
      </a:lt1>
      <a:dk2>
        <a:srgbClr val="1B302A"/>
      </a:dk2>
      <a:lt2>
        <a:srgbClr val="F3F1F0"/>
      </a:lt2>
      <a:accent1>
        <a:srgbClr val="43AEBF"/>
      </a:accent1>
      <a:accent2>
        <a:srgbClr val="33B490"/>
      </a:accent2>
      <a:accent3>
        <a:srgbClr val="3FB563"/>
      </a:accent3>
      <a:accent4>
        <a:srgbClr val="44B834"/>
      </a:accent4>
      <a:accent5>
        <a:srgbClr val="79AF3D"/>
      </a:accent5>
      <a:accent6>
        <a:srgbClr val="A1A830"/>
      </a:accent6>
      <a:hlink>
        <a:srgbClr val="BF5241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3078</TotalTime>
  <Words>441</Words>
  <Application>Microsoft Office PowerPoint</Application>
  <PresentationFormat>Widescreen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Neue Haas Grotesk Text Pro</vt:lpstr>
      <vt:lpstr>PunchcardVTI</vt:lpstr>
      <vt:lpstr>Predictive Marketing Analytics for Term Deposit Subscriptions</vt:lpstr>
      <vt:lpstr>Project Overview </vt:lpstr>
      <vt:lpstr>Initial Hypothesis </vt:lpstr>
      <vt:lpstr>Key Insight 1</vt:lpstr>
      <vt:lpstr>Key Insight 2</vt:lpstr>
      <vt:lpstr>Feature Importance Analysis</vt:lpstr>
      <vt:lpstr>Model Implementation &amp; Evaluation </vt:lpstr>
      <vt:lpstr>Future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Marketing Analytics for Term Deposit Subscriptions</dc:title>
  <dc:creator>Yejju, Manojnagasaideepak</dc:creator>
  <cp:lastModifiedBy>Madira, Mr. Srimanth</cp:lastModifiedBy>
  <cp:revision>5</cp:revision>
  <dcterms:created xsi:type="dcterms:W3CDTF">2023-12-10T00:17:58Z</dcterms:created>
  <dcterms:modified xsi:type="dcterms:W3CDTF">2023-12-17T04:55:14Z</dcterms:modified>
</cp:coreProperties>
</file>