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0" autoAdjust="0"/>
    <p:restoredTop sz="94660"/>
  </p:normalViewPr>
  <p:slideViewPr>
    <p:cSldViewPr>
      <p:cViewPr varScale="1">
        <p:scale>
          <a:sx n="50" d="100"/>
          <a:sy n="50" d="100"/>
        </p:scale>
        <p:origin x="874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63E34-0B9E-4F06-8FE1-71ED27015014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4EF2E-FFF8-423C-BA78-75E2FB70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562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4EF2E-FFF8-423C-BA78-75E2FB704CE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034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20104100" cy="1649730"/>
          </a:xfrm>
          <a:custGeom>
            <a:avLst/>
            <a:gdLst/>
            <a:ahLst/>
            <a:cxnLst/>
            <a:rect l="l" t="t" r="r" b="b"/>
            <a:pathLst>
              <a:path w="20104100" h="1649730">
                <a:moveTo>
                  <a:pt x="20104099" y="0"/>
                </a:moveTo>
                <a:lnTo>
                  <a:pt x="0" y="0"/>
                </a:lnTo>
                <a:lnTo>
                  <a:pt x="0" y="1649164"/>
                </a:lnTo>
                <a:lnTo>
                  <a:pt x="20104099" y="1649164"/>
                </a:lnTo>
                <a:lnTo>
                  <a:pt x="2010409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80892" y="69321"/>
            <a:ext cx="11942444" cy="516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PosterPresentations.com/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008" y="11072774"/>
            <a:ext cx="781050" cy="11734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200" b="1" dirty="0">
                <a:solidFill>
                  <a:srgbClr val="BEBEBE"/>
                </a:solidFill>
                <a:latin typeface="Bahnschrift" panose="020B0502040204020203" pitchFamily="34" charset="0"/>
                <a:cs typeface="Arial"/>
              </a:rPr>
              <a:t>RESEARCH</a:t>
            </a:r>
            <a:r>
              <a:rPr sz="200" b="1" spc="45" dirty="0">
                <a:solidFill>
                  <a:srgbClr val="BEBEBE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200" b="1" dirty="0">
                <a:solidFill>
                  <a:srgbClr val="BEBEBE"/>
                </a:solidFill>
                <a:latin typeface="Bahnschrift" panose="020B0502040204020203" pitchFamily="34" charset="0"/>
                <a:cs typeface="Arial"/>
              </a:rPr>
              <a:t>POSTER</a:t>
            </a:r>
            <a:r>
              <a:rPr sz="200" b="1" spc="70" dirty="0">
                <a:solidFill>
                  <a:srgbClr val="BEBEBE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200" b="1" dirty="0">
                <a:solidFill>
                  <a:srgbClr val="BEBEBE"/>
                </a:solidFill>
                <a:latin typeface="Bahnschrift" panose="020B0502040204020203" pitchFamily="34" charset="0"/>
                <a:cs typeface="Arial"/>
              </a:rPr>
              <a:t>PRESENTATION</a:t>
            </a:r>
            <a:r>
              <a:rPr sz="200" b="1" spc="75" dirty="0">
                <a:solidFill>
                  <a:srgbClr val="BEBEBE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200" b="1" dirty="0">
                <a:solidFill>
                  <a:srgbClr val="BEBEBE"/>
                </a:solidFill>
                <a:latin typeface="Bahnschrift" panose="020B0502040204020203" pitchFamily="34" charset="0"/>
                <a:cs typeface="Arial"/>
              </a:rPr>
              <a:t>TEMPLATE</a:t>
            </a:r>
            <a:r>
              <a:rPr sz="200" b="1" spc="80" dirty="0">
                <a:solidFill>
                  <a:srgbClr val="BEBEBE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200" b="1" dirty="0">
                <a:solidFill>
                  <a:srgbClr val="BEBEBE"/>
                </a:solidFill>
                <a:latin typeface="Bahnschrift" panose="020B0502040204020203" pitchFamily="34" charset="0"/>
                <a:cs typeface="Arial"/>
              </a:rPr>
              <a:t>©</a:t>
            </a:r>
            <a:r>
              <a:rPr sz="200" b="1" spc="55" dirty="0">
                <a:solidFill>
                  <a:srgbClr val="BEBEBE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200" b="1" spc="-20" dirty="0">
                <a:solidFill>
                  <a:srgbClr val="BEBEBE"/>
                </a:solidFill>
                <a:latin typeface="Bahnschrift" panose="020B0502040204020203" pitchFamily="34" charset="0"/>
                <a:cs typeface="Arial"/>
              </a:rPr>
              <a:t>2019</a:t>
            </a:r>
            <a:endParaRPr sz="200">
              <a:latin typeface="Bahnschrift" panose="020B0502040204020203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b="1" spc="-10" dirty="0">
                <a:solidFill>
                  <a:srgbClr val="BEBEBE"/>
                </a:solidFill>
                <a:latin typeface="Bahnschrift" panose="020B0502040204020203" pitchFamily="34" charset="0"/>
                <a:cs typeface="Arial"/>
                <a:hlinkClick r:id="rId3"/>
              </a:rPr>
              <a:t>www.PosterPresentations.com</a:t>
            </a:r>
            <a:endParaRPr sz="350">
              <a:latin typeface="Bahnschrift" panose="020B0502040204020203" pitchFamily="34" charset="0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640787"/>
            <a:ext cx="20104100" cy="9388475"/>
            <a:chOff x="0" y="1640787"/>
            <a:chExt cx="20104100" cy="938847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575" y="1843399"/>
              <a:ext cx="4803518" cy="91845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9575" y="1843399"/>
              <a:ext cx="4803775" cy="9184640"/>
            </a:xfrm>
            <a:custGeom>
              <a:avLst/>
              <a:gdLst/>
              <a:ahLst/>
              <a:cxnLst/>
              <a:rect l="l" t="t" r="r" b="b"/>
              <a:pathLst>
                <a:path w="4803775" h="9184640">
                  <a:moveTo>
                    <a:pt x="0" y="95895"/>
                  </a:moveTo>
                  <a:lnTo>
                    <a:pt x="7533" y="58567"/>
                  </a:lnTo>
                  <a:lnTo>
                    <a:pt x="28079" y="28085"/>
                  </a:lnTo>
                  <a:lnTo>
                    <a:pt x="58552" y="7535"/>
                  </a:lnTo>
                  <a:lnTo>
                    <a:pt x="95869" y="0"/>
                  </a:lnTo>
                  <a:lnTo>
                    <a:pt x="4707622" y="0"/>
                  </a:lnTo>
                  <a:lnTo>
                    <a:pt x="4744951" y="7535"/>
                  </a:lnTo>
                  <a:lnTo>
                    <a:pt x="4775432" y="28085"/>
                  </a:lnTo>
                  <a:lnTo>
                    <a:pt x="4795983" y="58567"/>
                  </a:lnTo>
                  <a:lnTo>
                    <a:pt x="4803518" y="95895"/>
                  </a:lnTo>
                  <a:lnTo>
                    <a:pt x="4803518" y="9088667"/>
                  </a:lnTo>
                  <a:lnTo>
                    <a:pt x="4795983" y="9125984"/>
                  </a:lnTo>
                  <a:lnTo>
                    <a:pt x="4775432" y="9156457"/>
                  </a:lnTo>
                  <a:lnTo>
                    <a:pt x="4744951" y="9177003"/>
                  </a:lnTo>
                  <a:lnTo>
                    <a:pt x="4707622" y="9184536"/>
                  </a:lnTo>
                  <a:lnTo>
                    <a:pt x="95869" y="9184536"/>
                  </a:lnTo>
                  <a:lnTo>
                    <a:pt x="58552" y="9177003"/>
                  </a:lnTo>
                  <a:lnTo>
                    <a:pt x="28079" y="9156457"/>
                  </a:lnTo>
                  <a:lnTo>
                    <a:pt x="7533" y="9125984"/>
                  </a:lnTo>
                  <a:lnTo>
                    <a:pt x="0" y="9088667"/>
                  </a:lnTo>
                  <a:lnTo>
                    <a:pt x="0" y="95895"/>
                  </a:lnTo>
                  <a:close/>
                </a:path>
              </a:pathLst>
            </a:custGeom>
            <a:ln w="317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Bahnschrift" panose="020B0502040204020203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640787"/>
              <a:ext cx="20104100" cy="26670"/>
            </a:xfrm>
            <a:custGeom>
              <a:avLst/>
              <a:gdLst/>
              <a:ahLst/>
              <a:cxnLst/>
              <a:rect l="l" t="t" r="r" b="b"/>
              <a:pathLst>
                <a:path w="20104100" h="26669">
                  <a:moveTo>
                    <a:pt x="0" y="26177"/>
                  </a:moveTo>
                  <a:lnTo>
                    <a:pt x="20104099" y="26177"/>
                  </a:lnTo>
                  <a:lnTo>
                    <a:pt x="20104099" y="0"/>
                  </a:lnTo>
                  <a:lnTo>
                    <a:pt x="0" y="0"/>
                  </a:lnTo>
                  <a:lnTo>
                    <a:pt x="0" y="26177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>
                <a:latin typeface="Bahnschrift" panose="020B0502040204020203" pitchFamily="34" charset="0"/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60052" y="1846540"/>
              <a:ext cx="4803344" cy="918139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160052" y="1846540"/>
              <a:ext cx="4803775" cy="9181465"/>
            </a:xfrm>
            <a:custGeom>
              <a:avLst/>
              <a:gdLst/>
              <a:ahLst/>
              <a:cxnLst/>
              <a:rect l="l" t="t" r="r" b="b"/>
              <a:pathLst>
                <a:path w="4803775" h="9181465">
                  <a:moveTo>
                    <a:pt x="0" y="95895"/>
                  </a:moveTo>
                  <a:lnTo>
                    <a:pt x="7535" y="58567"/>
                  </a:lnTo>
                  <a:lnTo>
                    <a:pt x="28085" y="28085"/>
                  </a:lnTo>
                  <a:lnTo>
                    <a:pt x="58567" y="7535"/>
                  </a:lnTo>
                  <a:lnTo>
                    <a:pt x="95895" y="0"/>
                  </a:lnTo>
                  <a:lnTo>
                    <a:pt x="4707535" y="0"/>
                  </a:lnTo>
                  <a:lnTo>
                    <a:pt x="4744813" y="7535"/>
                  </a:lnTo>
                  <a:lnTo>
                    <a:pt x="4775269" y="28085"/>
                  </a:lnTo>
                  <a:lnTo>
                    <a:pt x="4795809" y="58567"/>
                  </a:lnTo>
                  <a:lnTo>
                    <a:pt x="4803344" y="95895"/>
                  </a:lnTo>
                  <a:lnTo>
                    <a:pt x="4803344" y="9085526"/>
                  </a:lnTo>
                  <a:lnTo>
                    <a:pt x="4795809" y="9122843"/>
                  </a:lnTo>
                  <a:lnTo>
                    <a:pt x="4775269" y="9153316"/>
                  </a:lnTo>
                  <a:lnTo>
                    <a:pt x="4744813" y="9173861"/>
                  </a:lnTo>
                  <a:lnTo>
                    <a:pt x="4707535" y="9181395"/>
                  </a:lnTo>
                  <a:lnTo>
                    <a:pt x="95895" y="9181395"/>
                  </a:lnTo>
                  <a:lnTo>
                    <a:pt x="58567" y="9173861"/>
                  </a:lnTo>
                  <a:lnTo>
                    <a:pt x="28085" y="9153316"/>
                  </a:lnTo>
                  <a:lnTo>
                    <a:pt x="7535" y="9122843"/>
                  </a:lnTo>
                  <a:lnTo>
                    <a:pt x="0" y="9085526"/>
                  </a:lnTo>
                  <a:lnTo>
                    <a:pt x="0" y="95895"/>
                  </a:lnTo>
                  <a:close/>
                </a:path>
              </a:pathLst>
            </a:custGeom>
            <a:ln w="317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Bahnschrift" panose="020B0502040204020203" pitchFamily="34" charset="0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40529" y="1846540"/>
              <a:ext cx="4803344" cy="918139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140529" y="1846540"/>
              <a:ext cx="4803775" cy="9181465"/>
            </a:xfrm>
            <a:custGeom>
              <a:avLst/>
              <a:gdLst/>
              <a:ahLst/>
              <a:cxnLst/>
              <a:rect l="l" t="t" r="r" b="b"/>
              <a:pathLst>
                <a:path w="4803775" h="9181465">
                  <a:moveTo>
                    <a:pt x="0" y="95895"/>
                  </a:moveTo>
                  <a:lnTo>
                    <a:pt x="7535" y="58567"/>
                  </a:lnTo>
                  <a:lnTo>
                    <a:pt x="28085" y="28085"/>
                  </a:lnTo>
                  <a:lnTo>
                    <a:pt x="58567" y="7535"/>
                  </a:lnTo>
                  <a:lnTo>
                    <a:pt x="95895" y="0"/>
                  </a:lnTo>
                  <a:lnTo>
                    <a:pt x="4707535" y="0"/>
                  </a:lnTo>
                  <a:lnTo>
                    <a:pt x="4744813" y="7535"/>
                  </a:lnTo>
                  <a:lnTo>
                    <a:pt x="4775269" y="28085"/>
                  </a:lnTo>
                  <a:lnTo>
                    <a:pt x="4795809" y="58567"/>
                  </a:lnTo>
                  <a:lnTo>
                    <a:pt x="4803344" y="95895"/>
                  </a:lnTo>
                  <a:lnTo>
                    <a:pt x="4803344" y="9085526"/>
                  </a:lnTo>
                  <a:lnTo>
                    <a:pt x="4795809" y="9122843"/>
                  </a:lnTo>
                  <a:lnTo>
                    <a:pt x="4775269" y="9153316"/>
                  </a:lnTo>
                  <a:lnTo>
                    <a:pt x="4744813" y="9173861"/>
                  </a:lnTo>
                  <a:lnTo>
                    <a:pt x="4707535" y="9181395"/>
                  </a:lnTo>
                  <a:lnTo>
                    <a:pt x="95895" y="9181395"/>
                  </a:lnTo>
                  <a:lnTo>
                    <a:pt x="58567" y="9173861"/>
                  </a:lnTo>
                  <a:lnTo>
                    <a:pt x="28085" y="9153316"/>
                  </a:lnTo>
                  <a:lnTo>
                    <a:pt x="7535" y="9122843"/>
                  </a:lnTo>
                  <a:lnTo>
                    <a:pt x="0" y="9085526"/>
                  </a:lnTo>
                  <a:lnTo>
                    <a:pt x="0" y="95895"/>
                  </a:lnTo>
                  <a:close/>
                </a:path>
              </a:pathLst>
            </a:custGeom>
            <a:ln w="317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Bahnschrift" panose="020B0502040204020203" pitchFamily="34" charset="0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21005" y="1846540"/>
              <a:ext cx="4803344" cy="918139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5121005" y="1846540"/>
              <a:ext cx="4803775" cy="9181465"/>
            </a:xfrm>
            <a:custGeom>
              <a:avLst/>
              <a:gdLst/>
              <a:ahLst/>
              <a:cxnLst/>
              <a:rect l="l" t="t" r="r" b="b"/>
              <a:pathLst>
                <a:path w="4803775" h="9181465">
                  <a:moveTo>
                    <a:pt x="0" y="95895"/>
                  </a:moveTo>
                  <a:lnTo>
                    <a:pt x="7535" y="58567"/>
                  </a:lnTo>
                  <a:lnTo>
                    <a:pt x="28085" y="28085"/>
                  </a:lnTo>
                  <a:lnTo>
                    <a:pt x="58567" y="7535"/>
                  </a:lnTo>
                  <a:lnTo>
                    <a:pt x="95895" y="0"/>
                  </a:lnTo>
                  <a:lnTo>
                    <a:pt x="4707535" y="0"/>
                  </a:lnTo>
                  <a:lnTo>
                    <a:pt x="4744813" y="7535"/>
                  </a:lnTo>
                  <a:lnTo>
                    <a:pt x="4775269" y="28085"/>
                  </a:lnTo>
                  <a:lnTo>
                    <a:pt x="4795809" y="58567"/>
                  </a:lnTo>
                  <a:lnTo>
                    <a:pt x="4803344" y="95895"/>
                  </a:lnTo>
                  <a:lnTo>
                    <a:pt x="4803344" y="9085526"/>
                  </a:lnTo>
                  <a:lnTo>
                    <a:pt x="4795809" y="9122843"/>
                  </a:lnTo>
                  <a:lnTo>
                    <a:pt x="4775269" y="9153316"/>
                  </a:lnTo>
                  <a:lnTo>
                    <a:pt x="4744813" y="9173861"/>
                  </a:lnTo>
                  <a:lnTo>
                    <a:pt x="4707535" y="9181395"/>
                  </a:lnTo>
                  <a:lnTo>
                    <a:pt x="95895" y="9181395"/>
                  </a:lnTo>
                  <a:lnTo>
                    <a:pt x="58567" y="9173861"/>
                  </a:lnTo>
                  <a:lnTo>
                    <a:pt x="28085" y="9153316"/>
                  </a:lnTo>
                  <a:lnTo>
                    <a:pt x="7535" y="9122843"/>
                  </a:lnTo>
                  <a:lnTo>
                    <a:pt x="0" y="9085526"/>
                  </a:lnTo>
                  <a:lnTo>
                    <a:pt x="0" y="95895"/>
                  </a:lnTo>
                  <a:close/>
                </a:path>
              </a:pathLst>
            </a:custGeom>
            <a:ln w="317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Bahnschrift" panose="020B0502040204020203" pitchFamily="34" charset="0"/>
              </a:endParaRPr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pc="-10" dirty="0">
                <a:solidFill>
                  <a:schemeClr val="tx1"/>
                </a:solidFill>
                <a:latin typeface="Bahnschrift" panose="020B0502040204020203" pitchFamily="34" charset="0"/>
              </a:rPr>
              <a:t>Job Navigator – Recommendation, Insights, Roadmap</a:t>
            </a:r>
            <a:endParaRPr spc="-1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08717" y="537350"/>
            <a:ext cx="5487670" cy="100076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70"/>
              </a:spcBef>
            </a:pPr>
            <a:r>
              <a:rPr sz="2350" b="1" dirty="0">
                <a:solidFill>
                  <a:schemeClr val="tx1"/>
                </a:solidFill>
                <a:latin typeface="Bahnschrift" panose="020B0502040204020203" pitchFamily="34" charset="0"/>
                <a:cs typeface="Arial"/>
              </a:rPr>
              <a:t>Student:</a:t>
            </a:r>
            <a:r>
              <a:rPr sz="2350" b="1" spc="-100" dirty="0">
                <a:solidFill>
                  <a:schemeClr val="tx1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lang="en-US" sz="2350" b="1" spc="-100" dirty="0">
                <a:solidFill>
                  <a:schemeClr val="tx1"/>
                </a:solidFill>
                <a:latin typeface="Bahnschrift" panose="020B0502040204020203" pitchFamily="34" charset="0"/>
                <a:cs typeface="Arial"/>
              </a:rPr>
              <a:t>Srimanth Madira</a:t>
            </a:r>
            <a:endParaRPr sz="2350" dirty="0">
              <a:solidFill>
                <a:schemeClr val="tx1"/>
              </a:solidFill>
              <a:latin typeface="Bahnschrift" panose="020B0502040204020203" pitchFamily="34" charset="0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25"/>
              </a:spcBef>
            </a:pPr>
            <a:r>
              <a:rPr sz="2050" b="1" dirty="0">
                <a:solidFill>
                  <a:schemeClr val="tx1"/>
                </a:solidFill>
                <a:latin typeface="Bahnschrift" panose="020B0502040204020203" pitchFamily="34" charset="0"/>
                <a:cs typeface="Arial"/>
              </a:rPr>
              <a:t>Analytics</a:t>
            </a:r>
            <a:r>
              <a:rPr sz="2050" b="1" spc="-20" dirty="0">
                <a:solidFill>
                  <a:schemeClr val="tx1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2050" b="1" dirty="0">
                <a:solidFill>
                  <a:schemeClr val="tx1"/>
                </a:solidFill>
                <a:latin typeface="Bahnschrift" panose="020B0502040204020203" pitchFamily="34" charset="0"/>
                <a:cs typeface="Arial"/>
              </a:rPr>
              <a:t>Capstone</a:t>
            </a:r>
            <a:r>
              <a:rPr sz="2050" b="1" spc="-5" dirty="0">
                <a:solidFill>
                  <a:schemeClr val="tx1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2050" b="1" dirty="0">
                <a:solidFill>
                  <a:schemeClr val="tx1"/>
                </a:solidFill>
                <a:latin typeface="Bahnschrift" panose="020B0502040204020203" pitchFamily="34" charset="0"/>
                <a:cs typeface="Arial"/>
              </a:rPr>
              <a:t>Project,</a:t>
            </a:r>
            <a:r>
              <a:rPr sz="2050" b="1" spc="-15" dirty="0">
                <a:solidFill>
                  <a:schemeClr val="tx1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2050" b="1" dirty="0">
                <a:solidFill>
                  <a:schemeClr val="tx1"/>
                </a:solidFill>
                <a:latin typeface="Bahnschrift" panose="020B0502040204020203" pitchFamily="34" charset="0"/>
                <a:cs typeface="Arial"/>
              </a:rPr>
              <a:t>Pace</a:t>
            </a:r>
            <a:r>
              <a:rPr sz="2050" b="1" spc="-15" dirty="0">
                <a:solidFill>
                  <a:schemeClr val="tx1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2050" b="1" spc="-10" dirty="0">
                <a:solidFill>
                  <a:schemeClr val="tx1"/>
                </a:solidFill>
                <a:latin typeface="Bahnschrift" panose="020B0502040204020203" pitchFamily="34" charset="0"/>
                <a:cs typeface="Arial"/>
              </a:rPr>
              <a:t>University</a:t>
            </a:r>
            <a:endParaRPr sz="2050" dirty="0">
              <a:solidFill>
                <a:schemeClr val="tx1"/>
              </a:solidFill>
              <a:latin typeface="Bahnschrift" panose="020B0502040204020203" pitchFamily="34" charset="0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4987" y="1844941"/>
            <a:ext cx="4780915" cy="228909"/>
          </a:xfrm>
          <a:prstGeom prst="rect">
            <a:avLst/>
          </a:prstGeom>
          <a:solidFill>
            <a:schemeClr val="tx2">
              <a:lumMod val="75000"/>
            </a:schemeClr>
          </a:solidFill>
          <a:ln w="17451">
            <a:solidFill>
              <a:srgbClr val="5B9BD4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1300" b="1" spc="-10" dirty="0">
                <a:solidFill>
                  <a:schemeClr val="bg1"/>
                </a:solidFill>
                <a:latin typeface="Bahnschrift" panose="020B0502040204020203" pitchFamily="34" charset="0"/>
                <a:cs typeface="Arial"/>
              </a:rPr>
              <a:t>Introduction</a:t>
            </a:r>
            <a:endParaRPr sz="1300">
              <a:solidFill>
                <a:schemeClr val="bg1"/>
              </a:solidFill>
              <a:latin typeface="Bahnschrift" panose="020B0502040204020203" pitchFamily="34" charset="0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0559" y="4566253"/>
            <a:ext cx="4781550" cy="229549"/>
          </a:xfrm>
          <a:prstGeom prst="rect">
            <a:avLst/>
          </a:prstGeom>
          <a:solidFill>
            <a:schemeClr val="tx2">
              <a:lumMod val="75000"/>
            </a:schemeClr>
          </a:solidFill>
          <a:ln w="17451">
            <a:solidFill>
              <a:srgbClr val="5B9BD4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448309" algn="ctr">
              <a:lnSpc>
                <a:spcPct val="100000"/>
              </a:lnSpc>
              <a:spcBef>
                <a:spcPts val="229"/>
              </a:spcBef>
            </a:pPr>
            <a:r>
              <a:rPr lang="en-US" sz="1300" b="1" spc="25" dirty="0">
                <a:solidFill>
                  <a:schemeClr val="bg1"/>
                </a:solidFill>
                <a:latin typeface="Bahnschrift" panose="020B0502040204020203" pitchFamily="34" charset="0"/>
                <a:cs typeface="Arial"/>
              </a:rPr>
              <a:t>Objective</a:t>
            </a:r>
            <a:endParaRPr sz="1300" dirty="0">
              <a:solidFill>
                <a:schemeClr val="bg1"/>
              </a:solidFill>
              <a:latin typeface="Bahnschrift" panose="020B0502040204020203" pitchFamily="34" charset="0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8952" y="6558304"/>
            <a:ext cx="4806950" cy="229549"/>
          </a:xfrm>
          <a:prstGeom prst="rect">
            <a:avLst/>
          </a:prstGeom>
          <a:solidFill>
            <a:schemeClr val="tx2">
              <a:lumMod val="75000"/>
            </a:schemeClr>
          </a:solidFill>
          <a:ln w="17451">
            <a:solidFill>
              <a:srgbClr val="5B9BD4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lang="en-US" sz="1300" b="1" dirty="0">
                <a:solidFill>
                  <a:schemeClr val="bg1"/>
                </a:solidFill>
                <a:latin typeface="Bahnschrift" panose="020B0502040204020203" pitchFamily="34" charset="0"/>
                <a:cs typeface="Arial"/>
              </a:rPr>
              <a:t>Methods</a:t>
            </a:r>
            <a:endParaRPr sz="1300" dirty="0">
              <a:solidFill>
                <a:schemeClr val="bg1"/>
              </a:solidFill>
              <a:latin typeface="Bahnschrift" panose="020B0502040204020203" pitchFamily="34" charset="0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121288" y="1857998"/>
            <a:ext cx="4781550" cy="228909"/>
          </a:xfrm>
          <a:prstGeom prst="rect">
            <a:avLst/>
          </a:prstGeom>
          <a:solidFill>
            <a:schemeClr val="tx2">
              <a:lumMod val="75000"/>
            </a:schemeClr>
          </a:solidFill>
          <a:ln w="17451">
            <a:solidFill>
              <a:srgbClr val="5B9BD4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lang="en-US" sz="1300" b="1" dirty="0">
                <a:solidFill>
                  <a:schemeClr val="bg1"/>
                </a:solidFill>
                <a:latin typeface="Bahnschrift" panose="020B0502040204020203" pitchFamily="34" charset="0"/>
                <a:cs typeface="Arial"/>
              </a:rPr>
              <a:t>Conclusion</a:t>
            </a:r>
            <a:endParaRPr sz="1300" dirty="0">
              <a:solidFill>
                <a:schemeClr val="bg1"/>
              </a:solidFill>
              <a:latin typeface="Bahnschrift" panose="020B0502040204020203" pitchFamily="34" charset="0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139068" y="7257632"/>
            <a:ext cx="4763770" cy="229549"/>
          </a:xfrm>
          <a:prstGeom prst="rect">
            <a:avLst/>
          </a:prstGeom>
          <a:solidFill>
            <a:schemeClr val="tx2">
              <a:lumMod val="75000"/>
            </a:schemeClr>
          </a:solidFill>
          <a:ln w="17451">
            <a:solidFill>
              <a:srgbClr val="5B9BD4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lang="en-US" sz="1300" b="1" spc="-10" dirty="0">
                <a:solidFill>
                  <a:schemeClr val="bg1"/>
                </a:solidFill>
                <a:latin typeface="Bahnschrift" panose="020B0502040204020203" pitchFamily="34" charset="0"/>
                <a:cs typeface="Arial"/>
              </a:rPr>
              <a:t>Sources</a:t>
            </a:r>
            <a:endParaRPr sz="1300" dirty="0">
              <a:solidFill>
                <a:schemeClr val="bg1"/>
              </a:solidFill>
              <a:latin typeface="Bahnschrift" panose="020B0502040204020203" pitchFamily="34" charset="0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45249" y="181553"/>
            <a:ext cx="19936565" cy="1029811"/>
            <a:chOff x="83767" y="158110"/>
            <a:chExt cx="19936565" cy="1029811"/>
          </a:xfrm>
        </p:grpSpPr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767" y="195282"/>
              <a:ext cx="2100459" cy="99263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919873" y="158110"/>
              <a:ext cx="2100459" cy="993163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5157727" y="1845045"/>
            <a:ext cx="4806315" cy="228909"/>
          </a:xfrm>
          <a:prstGeom prst="rect">
            <a:avLst/>
          </a:prstGeom>
          <a:solidFill>
            <a:schemeClr val="tx2">
              <a:lumMod val="75000"/>
            </a:schemeClr>
          </a:solidFill>
          <a:ln w="17451">
            <a:solidFill>
              <a:srgbClr val="5B9BD4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1300" b="1" dirty="0">
                <a:solidFill>
                  <a:schemeClr val="bg1"/>
                </a:solidFill>
                <a:latin typeface="Bahnschrift" panose="020B0502040204020203" pitchFamily="34" charset="0"/>
                <a:cs typeface="Arial"/>
              </a:rPr>
              <a:t>D</a:t>
            </a:r>
            <a:r>
              <a:rPr lang="en-US" sz="1300" b="1" dirty="0">
                <a:solidFill>
                  <a:schemeClr val="bg1"/>
                </a:solidFill>
                <a:latin typeface="Bahnschrift" panose="020B0502040204020203" pitchFamily="34" charset="0"/>
                <a:cs typeface="Arial"/>
              </a:rPr>
              <a:t>ata Preparation</a:t>
            </a:r>
            <a:endParaRPr sz="1300" dirty="0">
              <a:solidFill>
                <a:schemeClr val="bg1"/>
              </a:solidFill>
              <a:latin typeface="Bahnschrift" panose="020B0502040204020203" pitchFamily="34" charset="0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157372" y="5138936"/>
            <a:ext cx="4781550" cy="229549"/>
          </a:xfrm>
          <a:prstGeom prst="rect">
            <a:avLst/>
          </a:prstGeom>
          <a:solidFill>
            <a:schemeClr val="tx2">
              <a:lumMod val="75000"/>
            </a:schemeClr>
          </a:solidFill>
          <a:ln w="17451">
            <a:solidFill>
              <a:srgbClr val="5B9BD4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lang="en-US" sz="1300" b="1" dirty="0">
                <a:solidFill>
                  <a:schemeClr val="bg1"/>
                </a:solidFill>
                <a:latin typeface="Bahnschrift" panose="020B0502040204020203" pitchFamily="34" charset="0"/>
                <a:cs typeface="Arial"/>
              </a:rPr>
              <a:t>Insights</a:t>
            </a:r>
            <a:endParaRPr sz="1300" dirty="0">
              <a:solidFill>
                <a:schemeClr val="bg1"/>
              </a:solidFill>
              <a:latin typeface="Bahnschrift" panose="020B0502040204020203" pitchFamily="34" charset="0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129796" y="7732486"/>
            <a:ext cx="4781550" cy="229549"/>
          </a:xfrm>
          <a:prstGeom prst="rect">
            <a:avLst/>
          </a:prstGeom>
          <a:solidFill>
            <a:schemeClr val="tx2">
              <a:lumMod val="75000"/>
            </a:schemeClr>
          </a:solidFill>
          <a:ln w="17451">
            <a:solidFill>
              <a:srgbClr val="5B9BD4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lang="en-US" sz="1300" b="1" dirty="0">
                <a:solidFill>
                  <a:schemeClr val="bg1"/>
                </a:solidFill>
                <a:latin typeface="Bahnschrift" panose="020B0502040204020203" pitchFamily="34" charset="0"/>
                <a:cs typeface="Arial"/>
              </a:rPr>
              <a:t>Limitations</a:t>
            </a:r>
            <a:endParaRPr sz="1300" dirty="0">
              <a:solidFill>
                <a:schemeClr val="bg1"/>
              </a:solidFill>
              <a:latin typeface="Bahnschrift" panose="020B0502040204020203" pitchFamily="34" charset="0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5139068" y="4621084"/>
            <a:ext cx="4781550" cy="228909"/>
          </a:xfrm>
          <a:prstGeom prst="rect">
            <a:avLst/>
          </a:prstGeom>
          <a:solidFill>
            <a:schemeClr val="tx2">
              <a:lumMod val="75000"/>
            </a:schemeClr>
          </a:solidFill>
          <a:ln w="17451">
            <a:solidFill>
              <a:srgbClr val="5B9BD4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25"/>
              </a:spcBef>
            </a:pPr>
            <a:r>
              <a:rPr lang="en-US" sz="1300" b="1" dirty="0">
                <a:solidFill>
                  <a:schemeClr val="bg1"/>
                </a:solidFill>
                <a:latin typeface="Bahnschrift" panose="020B0502040204020203" pitchFamily="34" charset="0"/>
                <a:cs typeface="Arial"/>
              </a:rPr>
              <a:t>Future Scope</a:t>
            </a:r>
            <a:endParaRPr sz="1300" b="1" dirty="0">
              <a:solidFill>
                <a:schemeClr val="bg1"/>
              </a:solidFill>
              <a:latin typeface="Bahnschrift" panose="020B0502040204020203" pitchFamily="34" charset="0"/>
              <a:cs typeface="Arial"/>
            </a:endParaRPr>
          </a:p>
        </p:txBody>
      </p:sp>
      <p:sp>
        <p:nvSpPr>
          <p:cNvPr id="57" name="Rectangle 1">
            <a:extLst>
              <a:ext uri="{FF2B5EF4-FFF2-40B4-BE49-F238E27FC236}">
                <a16:creationId xmlns:a16="http://schemas.microsoft.com/office/drawing/2014/main" id="{05848E38-3A35-14F3-6272-BE755AC02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835" y="1774404"/>
            <a:ext cx="4427000" cy="26320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Bahnschrift" panose="020B0502040204020203" pitchFamily="34" charset="0"/>
              </a:rPr>
              <a:t>Web application offering personalized job recommendations based on user skills.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Bahnschrift" panose="020B0502040204020203" pitchFamily="34" charset="0"/>
              </a:rPr>
              <a:t>Uses NLP techniques (Cosine similarity, TF-IDF) to match skills with job descriptions.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Bahnschrift" panose="020B0502040204020203" pitchFamily="34" charset="0"/>
              </a:rPr>
              <a:t>Provides additional features like Job Insights and Career Roadmaps. </a:t>
            </a:r>
          </a:p>
        </p:txBody>
      </p:sp>
      <p:sp>
        <p:nvSpPr>
          <p:cNvPr id="59" name="Rectangle 2">
            <a:extLst>
              <a:ext uri="{FF2B5EF4-FFF2-40B4-BE49-F238E27FC236}">
                <a16:creationId xmlns:a16="http://schemas.microsoft.com/office/drawing/2014/main" id="{F4CD0590-1432-618F-82B0-544D36C83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79" y="4355979"/>
            <a:ext cx="4560779" cy="2262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Develop an interface that tailors job suggestions to the user's skills.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Identify key skills that enhance job.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Empower job seekers to make informed career decisions. </a:t>
            </a:r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18188D47-EDBA-CEB9-3B28-DD9E6A70D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15" y="6618650"/>
            <a:ext cx="4559734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Technology Stack: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The web app uses Python and Flask for the backend, HTML and CSS for the frontend.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Recommendation Algorithm: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The system matches user skills with job descriptions using similarity methods: Cosine Similarity, Cosine Similarity with TF-IDF, and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Jaccardian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Similarity.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Cosine Similarity: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Measures the angle between vectors to assess document similarity, but had limitations in capturing nuanced relationships.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Cosine Similarity with TF-IDF: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Improved accuracy by highlighting significant words, enhancing semantic understanding and recommendation quality.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Jaccardian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Similarity: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Based on set intersection/union, but struggled with capturing semantic relationships, less effective than TF-IDF.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Workflow: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The process includes data collection, preprocessing (tokenization, stop-word removal, TF-IDF), similarity calculation, and job recommendation generation.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</p:txBody>
      </p:sp>
      <p:sp>
        <p:nvSpPr>
          <p:cNvPr id="61" name="Rectangle 4">
            <a:extLst>
              <a:ext uri="{FF2B5EF4-FFF2-40B4-BE49-F238E27FC236}">
                <a16:creationId xmlns:a16="http://schemas.microsoft.com/office/drawing/2014/main" id="{6335D47A-5C38-9484-38D1-AB28F5681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8704" y="8174714"/>
            <a:ext cx="462534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Dataset Limitation: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Relies on the quality and recency of the dataset, affecting recommendations.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Skill Overlap: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Common skills lead to generalized job suggestions.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User Input Issues: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Misspelled or non-standard terms reduce accuracy.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Static Data: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No real-time job postings or trends.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Match Threshold: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Relevance threshold may exclude or include irrelevant jobs.</a:t>
            </a:r>
          </a:p>
        </p:txBody>
      </p:sp>
      <p:sp>
        <p:nvSpPr>
          <p:cNvPr id="62" name="Rectangle 5">
            <a:extLst>
              <a:ext uri="{FF2B5EF4-FFF2-40B4-BE49-F238E27FC236}">
                <a16:creationId xmlns:a16="http://schemas.microsoft.com/office/drawing/2014/main" id="{685E3211-57B1-7EEB-88DB-11124B434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1296" y="2151727"/>
            <a:ext cx="438491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Personalized Recommendations: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The system leverages TF-IDF and cosine similarity to provide highly relevant job matches, helping users identify skill gaps and explore suitable career options.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Enhanced Usability: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Features like career roadmaps and job insights add significant value, empowering job seekers to make informed decisions about their career paths.</a:t>
            </a:r>
          </a:p>
        </p:txBody>
      </p:sp>
      <p:sp>
        <p:nvSpPr>
          <p:cNvPr id="64" name="Rectangle 7">
            <a:extLst>
              <a:ext uri="{FF2B5EF4-FFF2-40B4-BE49-F238E27FC236}">
                <a16:creationId xmlns:a16="http://schemas.microsoft.com/office/drawing/2014/main" id="{B5F29BFD-1EE4-3A01-AC9B-B3D026D60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1492" y="5047224"/>
            <a:ext cx="461670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Real-Time Data Integration: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Use APIs from LinkedIn or Glassdoor to reflect current job market trends.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Advanced NLP Models: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Implement BERT or GPT for better skill matching and more accurate recommendations.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User Feedback: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Add a feedback system to refine recommendations based on user interactions.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Skill Gap Analysis: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Suggest relevant courses or certifications to help users upskill for desired roles.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00BDA9-91EA-8748-4CAD-97716909F597}"/>
              </a:ext>
            </a:extLst>
          </p:cNvPr>
          <p:cNvSpPr txBox="1"/>
          <p:nvPr/>
        </p:nvSpPr>
        <p:spPr>
          <a:xfrm>
            <a:off x="15304166" y="7684412"/>
            <a:ext cx="462534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n-IN" sz="1200" dirty="0">
                <a:effectLst/>
                <a:latin typeface="Bahnschrift" panose="020B0502040204020203" pitchFamily="34" charset="0"/>
                <a:ea typeface="SimSun" panose="02010600030101010101" pitchFamily="2" charset="-122"/>
              </a:rPr>
              <a:t>Cheng, H., Lee, S., &amp; Smith, J. (2019). </a:t>
            </a:r>
            <a:r>
              <a:rPr lang="en-IN" sz="1200" i="1" dirty="0">
                <a:effectLst/>
                <a:latin typeface="Bahnschrift" panose="020B0502040204020203" pitchFamily="34" charset="0"/>
                <a:ea typeface="SimSun" panose="02010600030101010101" pitchFamily="2" charset="-122"/>
              </a:rPr>
              <a:t>Improving Job Recommendations Using Cosine Similarity and TF-IDF</a:t>
            </a:r>
            <a:r>
              <a:rPr lang="en-IN" sz="1200" dirty="0">
                <a:effectLst/>
                <a:latin typeface="Bahnschrift" panose="020B0502040204020203" pitchFamily="34" charset="0"/>
                <a:ea typeface="SimSun" panose="02010600030101010101" pitchFamily="2" charset="-122"/>
              </a:rPr>
              <a:t>. Journal of Artificial Intelligence and Job Matching, 34(2), 215-230.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IN" sz="1200" dirty="0">
                <a:effectLst/>
                <a:latin typeface="Bahnschrift" panose="020B0502040204020203" pitchFamily="34" charset="0"/>
                <a:ea typeface="SimSun" panose="02010600030101010101" pitchFamily="2" charset="-122"/>
              </a:rPr>
              <a:t>Kuhn, A., &amp; O'Rourke, P. (2021). </a:t>
            </a:r>
            <a:r>
              <a:rPr lang="en-IN" sz="1200" i="1" dirty="0">
                <a:effectLst/>
                <a:latin typeface="Bahnschrift" panose="020B0502040204020203" pitchFamily="34" charset="0"/>
                <a:ea typeface="SimSun" panose="02010600030101010101" pitchFamily="2" charset="-122"/>
              </a:rPr>
              <a:t>Natural Language Processing for Job Matching: An Overview</a:t>
            </a:r>
            <a:r>
              <a:rPr lang="en-IN" sz="1200" dirty="0">
                <a:effectLst/>
                <a:latin typeface="Bahnschrift" panose="020B0502040204020203" pitchFamily="34" charset="0"/>
                <a:ea typeface="SimSun" panose="02010600030101010101" pitchFamily="2" charset="-122"/>
              </a:rPr>
              <a:t>. Career Development Journal, 29(4), 321-335.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IN" sz="1200" dirty="0">
                <a:effectLst/>
                <a:latin typeface="Bahnschrift" panose="020B0502040204020203" pitchFamily="34" charset="0"/>
                <a:ea typeface="SimSun" panose="02010600030101010101" pitchFamily="2" charset="-122"/>
              </a:rPr>
              <a:t>Singh, M., &amp; Gupta, V. (2020). </a:t>
            </a:r>
            <a:r>
              <a:rPr lang="en-IN" sz="1200" i="1" dirty="0">
                <a:effectLst/>
                <a:latin typeface="Bahnschrift" panose="020B0502040204020203" pitchFamily="34" charset="0"/>
                <a:ea typeface="SimSun" panose="02010600030101010101" pitchFamily="2" charset="-122"/>
              </a:rPr>
              <a:t>Integrating Job Preferences into Career Recommendation Systems</a:t>
            </a:r>
            <a:r>
              <a:rPr lang="en-IN" sz="1200" dirty="0">
                <a:effectLst/>
                <a:latin typeface="Bahnschrift" panose="020B0502040204020203" pitchFamily="34" charset="0"/>
                <a:ea typeface="SimSun" panose="02010600030101010101" pitchFamily="2" charset="-122"/>
              </a:rPr>
              <a:t>. Journal of Career Development and Technology, 13(1), 45-58.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IN" sz="1200" dirty="0">
                <a:effectLst/>
                <a:latin typeface="Bahnschrift" panose="020B0502040204020203" pitchFamily="34" charset="0"/>
                <a:ea typeface="SimSun" panose="02010600030101010101" pitchFamily="2" charset="-122"/>
              </a:rPr>
              <a:t>Johnson, L., &amp; Ellis, R. (2018). </a:t>
            </a:r>
            <a:r>
              <a:rPr lang="en-IN" sz="1200" i="1" dirty="0">
                <a:effectLst/>
                <a:latin typeface="Bahnschrift" panose="020B0502040204020203" pitchFamily="34" charset="0"/>
                <a:ea typeface="SimSun" panose="02010600030101010101" pitchFamily="2" charset="-122"/>
              </a:rPr>
              <a:t>Leveraging Data Analytics for Personalized Job Recommendations: A Review of Recent Advances</a:t>
            </a:r>
            <a:r>
              <a:rPr lang="en-IN" sz="1200" dirty="0">
                <a:effectLst/>
                <a:latin typeface="Bahnschrift" panose="020B0502040204020203" pitchFamily="34" charset="0"/>
                <a:ea typeface="SimSun" panose="02010600030101010101" pitchFamily="2" charset="-122"/>
              </a:rPr>
              <a:t>. International Journal of Data Science and Career Planning, 12(3), 78-92.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IN" sz="1200" dirty="0">
                <a:effectLst/>
                <a:latin typeface="Bahnschrift" panose="020B0502040204020203" pitchFamily="34" charset="0"/>
                <a:ea typeface="SimSun" panose="02010600030101010101" pitchFamily="2" charset="-122"/>
              </a:rPr>
              <a:t>Kumar, P., &amp; Sharma, V. (2017). </a:t>
            </a:r>
            <a:r>
              <a:rPr lang="en-IN" sz="1200" i="1" dirty="0">
                <a:effectLst/>
                <a:latin typeface="Bahnschrift" panose="020B0502040204020203" pitchFamily="34" charset="0"/>
                <a:ea typeface="SimSun" panose="02010600030101010101" pitchFamily="2" charset="-122"/>
              </a:rPr>
              <a:t>Cosine Similarity Based Recommendation Systems: A Comprehensive Survey</a:t>
            </a:r>
            <a:r>
              <a:rPr lang="en-IN" sz="1200" dirty="0">
                <a:effectLst/>
                <a:latin typeface="Bahnschrift" panose="020B0502040204020203" pitchFamily="34" charset="0"/>
                <a:ea typeface="SimSun" panose="02010600030101010101" pitchFamily="2" charset="-122"/>
              </a:rPr>
              <a:t>. Journal of Computational Intelligence, 18(4), 402-418.</a:t>
            </a:r>
          </a:p>
        </p:txBody>
      </p:sp>
      <p:sp>
        <p:nvSpPr>
          <p:cNvPr id="67" name="Rectangle 8">
            <a:extLst>
              <a:ext uri="{FF2B5EF4-FFF2-40B4-BE49-F238E27FC236}">
                <a16:creationId xmlns:a16="http://schemas.microsoft.com/office/drawing/2014/main" id="{67B6BE13-432A-FA93-5801-75C7E522A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902" y="2143974"/>
            <a:ext cx="4551681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Dropped Unnecessary Columns: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Removed irrelevant fields like job id and postdate to focus on essential data.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Handled Missing Values: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Imputed missing data with the most frequent value to maintain consistency.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Skill Extraction and Cleanup: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Split skills, flattened nested lists, removed unwanted keywords, and eliminated special characters to clean the skills data.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Address Parsing: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Split job locations into city and state, filling missing states with a predefined dictionary.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Removed Invalid Rows: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Removed rows with missing or irrelevant skills and logged them for reference. </a:t>
            </a:r>
          </a:p>
        </p:txBody>
      </p:sp>
      <p:sp>
        <p:nvSpPr>
          <p:cNvPr id="68" name="Rectangle 9">
            <a:extLst>
              <a:ext uri="{FF2B5EF4-FFF2-40B4-BE49-F238E27FC236}">
                <a16:creationId xmlns:a16="http://schemas.microsoft.com/office/drawing/2014/main" id="{BB8F7547-44D6-642D-88BF-938E5A184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7009" y="5493758"/>
            <a:ext cx="455168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Top 5 States with Job Postings</a:t>
            </a:r>
          </a:p>
        </p:txBody>
      </p:sp>
      <p:pic>
        <p:nvPicPr>
          <p:cNvPr id="70" name="Picture 1">
            <a:extLst>
              <a:ext uri="{FF2B5EF4-FFF2-40B4-BE49-F238E27FC236}">
                <a16:creationId xmlns:a16="http://schemas.microsoft.com/office/drawing/2014/main" id="{F1BACD1F-0E77-5221-D6B4-43169C351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496" y="5865857"/>
            <a:ext cx="4337193" cy="2096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">
            <a:extLst>
              <a:ext uri="{FF2B5EF4-FFF2-40B4-BE49-F238E27FC236}">
                <a16:creationId xmlns:a16="http://schemas.microsoft.com/office/drawing/2014/main" id="{2A33F9D0-B937-73BA-8069-AEB29EABB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496" y="8533713"/>
            <a:ext cx="4444437" cy="2269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Rectangle 12">
            <a:extLst>
              <a:ext uri="{FF2B5EF4-FFF2-40B4-BE49-F238E27FC236}">
                <a16:creationId xmlns:a16="http://schemas.microsoft.com/office/drawing/2014/main" id="{C4E417A1-C158-2420-7562-B93454ACE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902" y="8044321"/>
            <a:ext cx="262443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Top 7 Cities with Job Postings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</p:txBody>
      </p:sp>
      <p:pic>
        <p:nvPicPr>
          <p:cNvPr id="1037" name="Picture 1">
            <a:extLst>
              <a:ext uri="{FF2B5EF4-FFF2-40B4-BE49-F238E27FC236}">
                <a16:creationId xmlns:a16="http://schemas.microsoft.com/office/drawing/2014/main" id="{C6FC52ED-6749-F46F-0587-B6055ADA10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92"/>
          <a:stretch/>
        </p:blipFill>
        <p:spPr bwMode="auto">
          <a:xfrm>
            <a:off x="10232602" y="2258936"/>
            <a:ext cx="4678744" cy="2258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">
            <a:extLst>
              <a:ext uri="{FF2B5EF4-FFF2-40B4-BE49-F238E27FC236}">
                <a16:creationId xmlns:a16="http://schemas.microsoft.com/office/drawing/2014/main" id="{56EFBA37-A0D7-1C52-8858-E89E012352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82"/>
          <a:stretch/>
        </p:blipFill>
        <p:spPr bwMode="auto">
          <a:xfrm>
            <a:off x="10232602" y="5138936"/>
            <a:ext cx="4625342" cy="2414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12">
            <a:extLst>
              <a:ext uri="{FF2B5EF4-FFF2-40B4-BE49-F238E27FC236}">
                <a16:creationId xmlns:a16="http://schemas.microsoft.com/office/drawing/2014/main" id="{AB7433B7-E653-60CD-C554-B810FBCDA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54" y="1916611"/>
            <a:ext cx="21291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Top 5 On Demand Skills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</p:txBody>
      </p:sp>
      <p:sp>
        <p:nvSpPr>
          <p:cNvPr id="73" name="Rectangle 12">
            <a:extLst>
              <a:ext uri="{FF2B5EF4-FFF2-40B4-BE49-F238E27FC236}">
                <a16:creationId xmlns:a16="http://schemas.microsoft.com/office/drawing/2014/main" id="{2FCCC497-A955-8F63-032A-8EC8B9204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8704" y="4721299"/>
            <a:ext cx="213872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Top 5 On Demand Roles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4137</TotalTime>
  <Words>709</Words>
  <Application>Microsoft Office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Bahnschrift</vt:lpstr>
      <vt:lpstr>Calibri</vt:lpstr>
      <vt:lpstr>Office Theme</vt:lpstr>
      <vt:lpstr>Job Navigator – Recommendation, Insights, 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Station 5</dc:creator>
  <cp:lastModifiedBy>Madira, Mr. Srimanth</cp:lastModifiedBy>
  <cp:revision>8</cp:revision>
  <dcterms:created xsi:type="dcterms:W3CDTF">2022-05-09T15:51:28Z</dcterms:created>
  <dcterms:modified xsi:type="dcterms:W3CDTF">2024-12-18T01:24:00Z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2022-05-09T00:00:00Z</vt:filetime>
  </property>
</Properties>
</file>