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18" r:id="rId6"/>
    <p:sldId id="319" r:id="rId7"/>
    <p:sldId id="320" r:id="rId8"/>
    <p:sldId id="321" r:id="rId9"/>
    <p:sldId id="338" r:id="rId10"/>
    <p:sldId id="327" r:id="rId11"/>
    <p:sldId id="328" r:id="rId12"/>
    <p:sldId id="329" r:id="rId13"/>
    <p:sldId id="330" r:id="rId14"/>
    <p:sldId id="331" r:id="rId15"/>
    <p:sldId id="332" r:id="rId16"/>
    <p:sldId id="333" r:id="rId17"/>
    <p:sldId id="334" r:id="rId18"/>
    <p:sldId id="335" r:id="rId19"/>
    <p:sldId id="3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5" autoAdjust="0"/>
  </p:normalViewPr>
  <p:slideViewPr>
    <p:cSldViewPr snapToGrid="0">
      <p:cViewPr>
        <p:scale>
          <a:sx n="64" d="100"/>
          <a:sy n="64" d="100"/>
        </p:scale>
        <p:origin x="748" y="9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a:lnSpc>
                <a:spcPct val="100000"/>
              </a:lnSpc>
            </a:pPr>
            <a:r>
              <a:rPr lang="en-US" dirty="0">
                <a:latin typeface="Algerian" panose="04020705040A02060702" pitchFamily="82" charset="0"/>
              </a:rPr>
              <a:t>E-Commerce Analysis</a:t>
            </a:r>
            <a:br>
              <a:rPr lang="en-US" dirty="0"/>
            </a:br>
            <a:br>
              <a:rPr lang="en-US" dirty="0"/>
            </a:br>
            <a:r>
              <a:rPr lang="en-US" sz="2000" dirty="0">
                <a:latin typeface="Algerian" panose="04020705040A02060702" pitchFamily="82" charset="0"/>
              </a:rPr>
              <a:t>by</a:t>
            </a:r>
            <a:br>
              <a:rPr lang="en-US" sz="2000" dirty="0">
                <a:latin typeface="Algerian" panose="04020705040A02060702" pitchFamily="82" charset="0"/>
              </a:rPr>
            </a:br>
            <a:br>
              <a:rPr lang="en-US" sz="2000" dirty="0">
                <a:latin typeface="Algerian" panose="04020705040A02060702" pitchFamily="82" charset="0"/>
              </a:rPr>
            </a:br>
            <a:r>
              <a:rPr lang="en-US" sz="2000" dirty="0">
                <a:latin typeface="Algerian" panose="04020705040A02060702" pitchFamily="82" charset="0"/>
              </a:rPr>
              <a:t>V. S. </a:t>
            </a:r>
            <a:r>
              <a:rPr lang="en-US" sz="2000" dirty="0" err="1">
                <a:latin typeface="Algerian" panose="04020705040A02060702" pitchFamily="82" charset="0"/>
              </a:rPr>
              <a:t>Srimathi</a:t>
            </a:r>
            <a:endParaRPr lang="en-US" sz="2000" dirty="0">
              <a:latin typeface="Algerian" panose="04020705040A02060702" pitchFamily="82"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E24C0-C987-E4FA-32D0-3BB9BD88E5D5}"/>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3" name="TextBox 2">
            <a:extLst>
              <a:ext uri="{FF2B5EF4-FFF2-40B4-BE49-F238E27FC236}">
                <a16:creationId xmlns:a16="http://schemas.microsoft.com/office/drawing/2014/main" id="{A201BCEE-8C98-BC70-12F0-D47DC8965AC8}"/>
              </a:ext>
            </a:extLst>
          </p:cNvPr>
          <p:cNvSpPr txBox="1"/>
          <p:nvPr/>
        </p:nvSpPr>
        <p:spPr>
          <a:xfrm>
            <a:off x="1097280" y="577516"/>
            <a:ext cx="10256520" cy="523220"/>
          </a:xfrm>
          <a:prstGeom prst="rect">
            <a:avLst/>
          </a:prstGeom>
          <a:noFill/>
        </p:spPr>
        <p:txBody>
          <a:bodyPr wrap="square" rtlCol="0">
            <a:spAutoFit/>
          </a:bodyPr>
          <a:lstStyle/>
          <a:p>
            <a:pPr algn="ctr"/>
            <a:r>
              <a:rPr lang="en-IN" sz="2800" dirty="0">
                <a:latin typeface="Algerian" panose="04020705040A02060702" pitchFamily="82" charset="0"/>
              </a:rPr>
              <a:t>Percentage Discounts</a:t>
            </a:r>
          </a:p>
        </p:txBody>
      </p:sp>
      <p:pic>
        <p:nvPicPr>
          <p:cNvPr id="5" name="Picture 4">
            <a:extLst>
              <a:ext uri="{FF2B5EF4-FFF2-40B4-BE49-F238E27FC236}">
                <a16:creationId xmlns:a16="http://schemas.microsoft.com/office/drawing/2014/main" id="{EEB90367-FD21-C41C-BD94-2F6832B624DD}"/>
              </a:ext>
            </a:extLst>
          </p:cNvPr>
          <p:cNvPicPr>
            <a:picLocks noChangeAspect="1"/>
          </p:cNvPicPr>
          <p:nvPr/>
        </p:nvPicPr>
        <p:blipFill>
          <a:blip r:embed="rId2"/>
          <a:stretch>
            <a:fillRect/>
          </a:stretch>
        </p:blipFill>
        <p:spPr>
          <a:xfrm>
            <a:off x="317635" y="1493027"/>
            <a:ext cx="6760782" cy="4260328"/>
          </a:xfrm>
          <a:prstGeom prst="rect">
            <a:avLst/>
          </a:prstGeom>
        </p:spPr>
      </p:pic>
      <p:sp>
        <p:nvSpPr>
          <p:cNvPr id="6" name="TextBox 5">
            <a:extLst>
              <a:ext uri="{FF2B5EF4-FFF2-40B4-BE49-F238E27FC236}">
                <a16:creationId xmlns:a16="http://schemas.microsoft.com/office/drawing/2014/main" id="{B532B4C3-8726-91DB-F9E0-6CE90AF02DB2}"/>
              </a:ext>
            </a:extLst>
          </p:cNvPr>
          <p:cNvSpPr txBox="1"/>
          <p:nvPr/>
        </p:nvSpPr>
        <p:spPr>
          <a:xfrm>
            <a:off x="7719461" y="1694046"/>
            <a:ext cx="3634339" cy="4247317"/>
          </a:xfrm>
          <a:prstGeom prst="rect">
            <a:avLst/>
          </a:prstGeom>
          <a:noFill/>
        </p:spPr>
        <p:txBody>
          <a:bodyPr wrap="square" rtlCol="0">
            <a:spAutoFit/>
          </a:bodyPr>
          <a:lstStyle/>
          <a:p>
            <a:r>
              <a:rPr lang="en-US" dirty="0"/>
              <a:t>* The most frequent discounts are between 20% and 40%. This suggests that a significant portion of the items were sold at a discount within this range.</a:t>
            </a:r>
          </a:p>
          <a:p>
            <a:r>
              <a:rPr lang="en-US" dirty="0"/>
              <a:t>* The graph slopes off to the right, indicating that some items were discounted by more than 40%. There are even a few discounts exceeding 60%.</a:t>
            </a:r>
          </a:p>
          <a:p>
            <a:r>
              <a:rPr lang="en-US" dirty="0"/>
              <a:t>* Fewer items were discounted less than 20%. There’s a small peak around 0%, indicating a small number of items that were sold at no discount (full price).</a:t>
            </a:r>
            <a:endParaRPr lang="en-IN" dirty="0"/>
          </a:p>
        </p:txBody>
      </p:sp>
    </p:spTree>
    <p:extLst>
      <p:ext uri="{BB962C8B-B14F-4D97-AF65-F5344CB8AC3E}">
        <p14:creationId xmlns:p14="http://schemas.microsoft.com/office/powerpoint/2010/main" val="209724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38076-2254-B2E2-7BCD-A56EECBD4E3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3" name="TextBox 2">
            <a:extLst>
              <a:ext uri="{FF2B5EF4-FFF2-40B4-BE49-F238E27FC236}">
                <a16:creationId xmlns:a16="http://schemas.microsoft.com/office/drawing/2014/main" id="{066E54FF-3CD5-F326-561C-04CA72B91F2E}"/>
              </a:ext>
            </a:extLst>
          </p:cNvPr>
          <p:cNvSpPr txBox="1"/>
          <p:nvPr/>
        </p:nvSpPr>
        <p:spPr>
          <a:xfrm>
            <a:off x="933089" y="298383"/>
            <a:ext cx="10751419" cy="1231106"/>
          </a:xfrm>
          <a:prstGeom prst="rect">
            <a:avLst/>
          </a:prstGeom>
          <a:noFill/>
        </p:spPr>
        <p:txBody>
          <a:bodyPr wrap="square" rtlCol="0">
            <a:spAutoFit/>
          </a:bodyPr>
          <a:lstStyle/>
          <a:p>
            <a:pPr algn="ctr"/>
            <a:r>
              <a:rPr lang="en-IN" sz="2800" dirty="0">
                <a:latin typeface="Algerian" panose="04020705040A02060702" pitchFamily="82" charset="0"/>
              </a:rPr>
              <a:t>Relationship </a:t>
            </a:r>
            <a:r>
              <a:rPr lang="en-US" sz="2800" i="0" dirty="0">
                <a:solidFill>
                  <a:srgbClr val="000000"/>
                </a:solidFill>
                <a:effectLst/>
                <a:latin typeface="Algerian" panose="04020705040A02060702" pitchFamily="82" charset="0"/>
              </a:rPr>
              <a:t>between Selling Price and Percentage Discount</a:t>
            </a:r>
          </a:p>
          <a:p>
            <a:endParaRPr lang="en-IN" dirty="0"/>
          </a:p>
        </p:txBody>
      </p:sp>
      <p:pic>
        <p:nvPicPr>
          <p:cNvPr id="5" name="Picture 4">
            <a:extLst>
              <a:ext uri="{FF2B5EF4-FFF2-40B4-BE49-F238E27FC236}">
                <a16:creationId xmlns:a16="http://schemas.microsoft.com/office/drawing/2014/main" id="{306C2E14-9D45-7BCD-FD3B-4AFF132C0172}"/>
              </a:ext>
            </a:extLst>
          </p:cNvPr>
          <p:cNvPicPr>
            <a:picLocks noChangeAspect="1"/>
          </p:cNvPicPr>
          <p:nvPr/>
        </p:nvPicPr>
        <p:blipFill>
          <a:blip r:embed="rId2"/>
          <a:stretch>
            <a:fillRect/>
          </a:stretch>
        </p:blipFill>
        <p:spPr>
          <a:xfrm>
            <a:off x="314361" y="1805083"/>
            <a:ext cx="6348173" cy="3799127"/>
          </a:xfrm>
          <a:prstGeom prst="rect">
            <a:avLst/>
          </a:prstGeom>
        </p:spPr>
      </p:pic>
      <p:sp>
        <p:nvSpPr>
          <p:cNvPr id="6" name="TextBox 5">
            <a:extLst>
              <a:ext uri="{FF2B5EF4-FFF2-40B4-BE49-F238E27FC236}">
                <a16:creationId xmlns:a16="http://schemas.microsoft.com/office/drawing/2014/main" id="{765A3ABA-A94F-474F-AFC9-244CB7E55AE3}"/>
              </a:ext>
            </a:extLst>
          </p:cNvPr>
          <p:cNvSpPr txBox="1"/>
          <p:nvPr/>
        </p:nvSpPr>
        <p:spPr>
          <a:xfrm>
            <a:off x="7353700" y="2688983"/>
            <a:ext cx="4148488" cy="2031325"/>
          </a:xfrm>
          <a:prstGeom prst="rect">
            <a:avLst/>
          </a:prstGeom>
          <a:noFill/>
        </p:spPr>
        <p:txBody>
          <a:bodyPr wrap="square" rtlCol="0">
            <a:spAutoFit/>
          </a:bodyPr>
          <a:lstStyle/>
          <a:p>
            <a:r>
              <a:rPr lang="en-US" b="0" i="0" dirty="0">
                <a:solidFill>
                  <a:srgbClr val="000000"/>
                </a:solidFill>
                <a:effectLst/>
              </a:rPr>
              <a:t>The graph you sent shows a negative correlation between the selling price and the percentage discount. This means that as the percentage discount increases, the selling price decreases. This is a logical relationship because a higher discount means a larger reduction in price from the original price.</a:t>
            </a:r>
            <a:endParaRPr lang="en-IN" dirty="0"/>
          </a:p>
        </p:txBody>
      </p:sp>
    </p:spTree>
    <p:extLst>
      <p:ext uri="{BB962C8B-B14F-4D97-AF65-F5344CB8AC3E}">
        <p14:creationId xmlns:p14="http://schemas.microsoft.com/office/powerpoint/2010/main" val="149782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19B80-E9B3-C49D-0BA4-AAC13C9DA83E}"/>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3" name="TextBox 2">
            <a:extLst>
              <a:ext uri="{FF2B5EF4-FFF2-40B4-BE49-F238E27FC236}">
                <a16:creationId xmlns:a16="http://schemas.microsoft.com/office/drawing/2014/main" id="{533814EA-68AF-F5CC-06F0-1A45924D28BE}"/>
              </a:ext>
            </a:extLst>
          </p:cNvPr>
          <p:cNvSpPr txBox="1"/>
          <p:nvPr/>
        </p:nvSpPr>
        <p:spPr>
          <a:xfrm>
            <a:off x="635267" y="770021"/>
            <a:ext cx="11242308" cy="800219"/>
          </a:xfrm>
          <a:prstGeom prst="rect">
            <a:avLst/>
          </a:prstGeom>
          <a:noFill/>
        </p:spPr>
        <p:txBody>
          <a:bodyPr wrap="square" rtlCol="0">
            <a:spAutoFit/>
          </a:bodyPr>
          <a:lstStyle/>
          <a:p>
            <a:pPr algn="ctr"/>
            <a:r>
              <a:rPr lang="en-US" sz="2800" b="1" i="0" dirty="0">
                <a:solidFill>
                  <a:srgbClr val="000000"/>
                </a:solidFill>
                <a:effectLst/>
                <a:latin typeface="Algerian" panose="04020705040A02060702" pitchFamily="82" charset="0"/>
              </a:rPr>
              <a:t>Time-based analysis of pricing trends</a:t>
            </a:r>
          </a:p>
          <a:p>
            <a:endParaRPr lang="en-IN" dirty="0"/>
          </a:p>
        </p:txBody>
      </p:sp>
      <p:pic>
        <p:nvPicPr>
          <p:cNvPr id="5" name="Picture 4">
            <a:extLst>
              <a:ext uri="{FF2B5EF4-FFF2-40B4-BE49-F238E27FC236}">
                <a16:creationId xmlns:a16="http://schemas.microsoft.com/office/drawing/2014/main" id="{ABEDA6FC-E818-3F38-1078-691C66B308F8}"/>
              </a:ext>
            </a:extLst>
          </p:cNvPr>
          <p:cNvPicPr>
            <a:picLocks noChangeAspect="1"/>
          </p:cNvPicPr>
          <p:nvPr/>
        </p:nvPicPr>
        <p:blipFill>
          <a:blip r:embed="rId2"/>
          <a:stretch>
            <a:fillRect/>
          </a:stretch>
        </p:blipFill>
        <p:spPr>
          <a:xfrm>
            <a:off x="687185" y="1838975"/>
            <a:ext cx="5569236" cy="3772094"/>
          </a:xfrm>
          <a:prstGeom prst="rect">
            <a:avLst/>
          </a:prstGeom>
        </p:spPr>
      </p:pic>
      <p:sp>
        <p:nvSpPr>
          <p:cNvPr id="6" name="TextBox 5">
            <a:extLst>
              <a:ext uri="{FF2B5EF4-FFF2-40B4-BE49-F238E27FC236}">
                <a16:creationId xmlns:a16="http://schemas.microsoft.com/office/drawing/2014/main" id="{79AA9697-5D0B-3330-9072-4BAF0789FC6D}"/>
              </a:ext>
            </a:extLst>
          </p:cNvPr>
          <p:cNvSpPr txBox="1"/>
          <p:nvPr/>
        </p:nvSpPr>
        <p:spPr>
          <a:xfrm>
            <a:off x="7036067" y="2551837"/>
            <a:ext cx="4129238" cy="1754326"/>
          </a:xfrm>
          <a:prstGeom prst="rect">
            <a:avLst/>
          </a:prstGeom>
          <a:noFill/>
        </p:spPr>
        <p:txBody>
          <a:bodyPr wrap="square" rtlCol="0">
            <a:spAutoFit/>
          </a:bodyPr>
          <a:lstStyle/>
          <a:p>
            <a:r>
              <a:rPr lang="en-US" dirty="0"/>
              <a:t>The average selling price appears to be increasing over time. There are fluctuations in the average selling price from month to month, but the overall trend is upward. we can see that in the year 2021 the selling is at top.</a:t>
            </a:r>
            <a:endParaRPr lang="en-IN" dirty="0"/>
          </a:p>
        </p:txBody>
      </p:sp>
    </p:spTree>
    <p:extLst>
      <p:ext uri="{BB962C8B-B14F-4D97-AF65-F5344CB8AC3E}">
        <p14:creationId xmlns:p14="http://schemas.microsoft.com/office/powerpoint/2010/main" val="242345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46402-1EB7-C22E-03E3-2AC0D6B3BC21}"/>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3" name="TextBox 2">
            <a:extLst>
              <a:ext uri="{FF2B5EF4-FFF2-40B4-BE49-F238E27FC236}">
                <a16:creationId xmlns:a16="http://schemas.microsoft.com/office/drawing/2014/main" id="{A8CC3EEA-C9A6-CAD4-6BA1-0CC076FFC704}"/>
              </a:ext>
            </a:extLst>
          </p:cNvPr>
          <p:cNvSpPr txBox="1"/>
          <p:nvPr/>
        </p:nvSpPr>
        <p:spPr>
          <a:xfrm>
            <a:off x="371061" y="636104"/>
            <a:ext cx="11449878" cy="523220"/>
          </a:xfrm>
          <a:prstGeom prst="rect">
            <a:avLst/>
          </a:prstGeom>
          <a:noFill/>
        </p:spPr>
        <p:txBody>
          <a:bodyPr wrap="square" rtlCol="0">
            <a:spAutoFit/>
          </a:bodyPr>
          <a:lstStyle/>
          <a:p>
            <a:pPr algn="ctr"/>
            <a:r>
              <a:rPr lang="en-IN" sz="2800" dirty="0">
                <a:latin typeface="Algerian" panose="04020705040A02060702" pitchFamily="82" charset="0"/>
              </a:rPr>
              <a:t>Product Ratings</a:t>
            </a:r>
          </a:p>
        </p:txBody>
      </p:sp>
      <p:pic>
        <p:nvPicPr>
          <p:cNvPr id="5" name="Picture 4">
            <a:extLst>
              <a:ext uri="{FF2B5EF4-FFF2-40B4-BE49-F238E27FC236}">
                <a16:creationId xmlns:a16="http://schemas.microsoft.com/office/drawing/2014/main" id="{6D6DA2C7-41DC-2D4A-D915-75B5CD30B98D}"/>
              </a:ext>
            </a:extLst>
          </p:cNvPr>
          <p:cNvPicPr>
            <a:picLocks noChangeAspect="1"/>
          </p:cNvPicPr>
          <p:nvPr/>
        </p:nvPicPr>
        <p:blipFill>
          <a:blip r:embed="rId2"/>
          <a:stretch>
            <a:fillRect/>
          </a:stretch>
        </p:blipFill>
        <p:spPr>
          <a:xfrm>
            <a:off x="795128" y="1968826"/>
            <a:ext cx="5493032" cy="3397425"/>
          </a:xfrm>
          <a:prstGeom prst="rect">
            <a:avLst/>
          </a:prstGeom>
        </p:spPr>
      </p:pic>
      <p:sp>
        <p:nvSpPr>
          <p:cNvPr id="6" name="TextBox 5">
            <a:extLst>
              <a:ext uri="{FF2B5EF4-FFF2-40B4-BE49-F238E27FC236}">
                <a16:creationId xmlns:a16="http://schemas.microsoft.com/office/drawing/2014/main" id="{C8EC5A29-3A87-52C9-787E-4EBE4494A211}"/>
              </a:ext>
            </a:extLst>
          </p:cNvPr>
          <p:cNvSpPr txBox="1"/>
          <p:nvPr/>
        </p:nvSpPr>
        <p:spPr>
          <a:xfrm>
            <a:off x="6539948" y="2365589"/>
            <a:ext cx="4813852" cy="2585323"/>
          </a:xfrm>
          <a:prstGeom prst="rect">
            <a:avLst/>
          </a:prstGeom>
          <a:noFill/>
        </p:spPr>
        <p:txBody>
          <a:bodyPr wrap="square" rtlCol="0">
            <a:spAutoFit/>
          </a:bodyPr>
          <a:lstStyle/>
          <a:p>
            <a:r>
              <a:rPr lang="en-US" dirty="0"/>
              <a:t>* The most frequent rating is 4.0, followed by 5.0. This suggests that most people who rated the product gave it a positive review. </a:t>
            </a:r>
          </a:p>
          <a:p>
            <a:r>
              <a:rPr lang="en-US" dirty="0"/>
              <a:t> * There are very few ratings of 1.0 or 2.0. This suggests that very few people who used the product disliked it.</a:t>
            </a:r>
          </a:p>
          <a:p>
            <a:r>
              <a:rPr lang="en-US" dirty="0"/>
              <a:t> * The distribution is centered around the average rating, which means that there is not a strong skew towards positive or negative reviews.</a:t>
            </a:r>
            <a:endParaRPr lang="en-IN" dirty="0"/>
          </a:p>
        </p:txBody>
      </p:sp>
    </p:spTree>
    <p:extLst>
      <p:ext uri="{BB962C8B-B14F-4D97-AF65-F5344CB8AC3E}">
        <p14:creationId xmlns:p14="http://schemas.microsoft.com/office/powerpoint/2010/main" val="392431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94B2F-5C75-1895-5A2B-4500B287F613}"/>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3" name="TextBox 2">
            <a:extLst>
              <a:ext uri="{FF2B5EF4-FFF2-40B4-BE49-F238E27FC236}">
                <a16:creationId xmlns:a16="http://schemas.microsoft.com/office/drawing/2014/main" id="{436DBBAE-0A19-DE77-2F51-3FCB9652C890}"/>
              </a:ext>
            </a:extLst>
          </p:cNvPr>
          <p:cNvSpPr txBox="1"/>
          <p:nvPr/>
        </p:nvSpPr>
        <p:spPr>
          <a:xfrm>
            <a:off x="654326" y="924339"/>
            <a:ext cx="10883348" cy="523220"/>
          </a:xfrm>
          <a:prstGeom prst="rect">
            <a:avLst/>
          </a:prstGeom>
          <a:noFill/>
        </p:spPr>
        <p:txBody>
          <a:bodyPr wrap="square" rtlCol="0">
            <a:spAutoFit/>
          </a:bodyPr>
          <a:lstStyle/>
          <a:p>
            <a:pPr algn="ctr"/>
            <a:r>
              <a:rPr lang="en-IN" sz="2800" dirty="0">
                <a:latin typeface="Algerian" panose="04020705040A02060702" pitchFamily="82" charset="0"/>
              </a:rPr>
              <a:t>Average ratings by category</a:t>
            </a:r>
          </a:p>
        </p:txBody>
      </p:sp>
      <p:pic>
        <p:nvPicPr>
          <p:cNvPr id="7" name="Picture 6">
            <a:extLst>
              <a:ext uri="{FF2B5EF4-FFF2-40B4-BE49-F238E27FC236}">
                <a16:creationId xmlns:a16="http://schemas.microsoft.com/office/drawing/2014/main" id="{16E763E0-2DA7-BE58-7440-EB3568AA90FE}"/>
              </a:ext>
            </a:extLst>
          </p:cNvPr>
          <p:cNvPicPr>
            <a:picLocks noChangeAspect="1"/>
          </p:cNvPicPr>
          <p:nvPr/>
        </p:nvPicPr>
        <p:blipFill>
          <a:blip r:embed="rId2"/>
          <a:stretch>
            <a:fillRect/>
          </a:stretch>
        </p:blipFill>
        <p:spPr>
          <a:xfrm>
            <a:off x="923910" y="2041296"/>
            <a:ext cx="5931205" cy="3530781"/>
          </a:xfrm>
          <a:prstGeom prst="rect">
            <a:avLst/>
          </a:prstGeom>
        </p:spPr>
      </p:pic>
      <p:sp>
        <p:nvSpPr>
          <p:cNvPr id="8" name="TextBox 7">
            <a:extLst>
              <a:ext uri="{FF2B5EF4-FFF2-40B4-BE49-F238E27FC236}">
                <a16:creationId xmlns:a16="http://schemas.microsoft.com/office/drawing/2014/main" id="{98B20EC0-A69F-B546-2638-0798BD9161B5}"/>
              </a:ext>
            </a:extLst>
          </p:cNvPr>
          <p:cNvSpPr txBox="1"/>
          <p:nvPr/>
        </p:nvSpPr>
        <p:spPr>
          <a:xfrm>
            <a:off x="7116417" y="2763077"/>
            <a:ext cx="4072160" cy="1754326"/>
          </a:xfrm>
          <a:prstGeom prst="rect">
            <a:avLst/>
          </a:prstGeom>
          <a:noFill/>
        </p:spPr>
        <p:txBody>
          <a:bodyPr wrap="square" rtlCol="0">
            <a:spAutoFit/>
          </a:bodyPr>
          <a:lstStyle/>
          <a:p>
            <a:r>
              <a:rPr lang="en-US" dirty="0"/>
              <a:t>* The category with the highest average rating is "Bags, Wallets &amp; Belts" at 4.0. This suggests that customers are most satisfied with products in this category. </a:t>
            </a:r>
          </a:p>
          <a:p>
            <a:r>
              <a:rPr lang="en-US" dirty="0"/>
              <a:t>* On the other hand, the category with the lowest average rating is "Toys".</a:t>
            </a:r>
            <a:endParaRPr lang="en-IN" dirty="0"/>
          </a:p>
        </p:txBody>
      </p:sp>
    </p:spTree>
    <p:extLst>
      <p:ext uri="{BB962C8B-B14F-4D97-AF65-F5344CB8AC3E}">
        <p14:creationId xmlns:p14="http://schemas.microsoft.com/office/powerpoint/2010/main" val="392789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B27CFA-23A5-0B1F-7A16-3D9DAD899418}"/>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3" name="TextBox 2">
            <a:extLst>
              <a:ext uri="{FF2B5EF4-FFF2-40B4-BE49-F238E27FC236}">
                <a16:creationId xmlns:a16="http://schemas.microsoft.com/office/drawing/2014/main" id="{CE077E57-6E5B-6F37-7556-2F021D547010}"/>
              </a:ext>
            </a:extLst>
          </p:cNvPr>
          <p:cNvSpPr txBox="1"/>
          <p:nvPr/>
        </p:nvSpPr>
        <p:spPr>
          <a:xfrm>
            <a:off x="616226" y="844826"/>
            <a:ext cx="11121887" cy="523220"/>
          </a:xfrm>
          <a:prstGeom prst="rect">
            <a:avLst/>
          </a:prstGeom>
          <a:noFill/>
        </p:spPr>
        <p:txBody>
          <a:bodyPr wrap="square" rtlCol="0">
            <a:spAutoFit/>
          </a:bodyPr>
          <a:lstStyle/>
          <a:p>
            <a:pPr algn="ctr"/>
            <a:r>
              <a:rPr lang="en-US" sz="2800" dirty="0">
                <a:latin typeface="Algerian" panose="04020705040A02060702" pitchFamily="82" charset="0"/>
              </a:rPr>
              <a:t>Distribution of Ratings for Popular Categories</a:t>
            </a:r>
            <a:endParaRPr lang="en-IN" sz="2800" dirty="0">
              <a:latin typeface="Algerian" panose="04020705040A02060702" pitchFamily="82" charset="0"/>
            </a:endParaRPr>
          </a:p>
        </p:txBody>
      </p:sp>
      <p:pic>
        <p:nvPicPr>
          <p:cNvPr id="5" name="Picture 4">
            <a:extLst>
              <a:ext uri="{FF2B5EF4-FFF2-40B4-BE49-F238E27FC236}">
                <a16:creationId xmlns:a16="http://schemas.microsoft.com/office/drawing/2014/main" id="{836A87A4-38DF-68B1-7956-FD65EA12B08C}"/>
              </a:ext>
            </a:extLst>
          </p:cNvPr>
          <p:cNvPicPr>
            <a:picLocks noChangeAspect="1"/>
          </p:cNvPicPr>
          <p:nvPr/>
        </p:nvPicPr>
        <p:blipFill>
          <a:blip r:embed="rId2"/>
          <a:stretch>
            <a:fillRect/>
          </a:stretch>
        </p:blipFill>
        <p:spPr>
          <a:xfrm>
            <a:off x="703181" y="1820432"/>
            <a:ext cx="5835950" cy="3606985"/>
          </a:xfrm>
          <a:prstGeom prst="rect">
            <a:avLst/>
          </a:prstGeom>
        </p:spPr>
      </p:pic>
      <p:sp>
        <p:nvSpPr>
          <p:cNvPr id="6" name="TextBox 5">
            <a:extLst>
              <a:ext uri="{FF2B5EF4-FFF2-40B4-BE49-F238E27FC236}">
                <a16:creationId xmlns:a16="http://schemas.microsoft.com/office/drawing/2014/main" id="{1AFB3E65-BC44-6685-01B4-D5E38555340D}"/>
              </a:ext>
            </a:extLst>
          </p:cNvPr>
          <p:cNvSpPr txBox="1"/>
          <p:nvPr/>
        </p:nvSpPr>
        <p:spPr>
          <a:xfrm>
            <a:off x="7156174" y="2196549"/>
            <a:ext cx="4572000" cy="2862322"/>
          </a:xfrm>
          <a:prstGeom prst="rect">
            <a:avLst/>
          </a:prstGeom>
          <a:noFill/>
        </p:spPr>
        <p:txBody>
          <a:bodyPr wrap="square" rtlCol="0">
            <a:spAutoFit/>
          </a:bodyPr>
          <a:lstStyle/>
          <a:p>
            <a:r>
              <a:rPr lang="en-US" dirty="0"/>
              <a:t>* ”Clothing and Accessories” category, some items received much higher ratings than others, whereas ratings in the ”Footwear” category appear to be more clustered around the average.</a:t>
            </a:r>
          </a:p>
          <a:p>
            <a:r>
              <a:rPr lang="en-US" dirty="0"/>
              <a:t>* The ”Bags, Wallets &amp; Belts” category has the highest average rating, followed by ”Clothing and Accessories” and ”Footwear”. This suggests that customers are generally more satisfied with bags, wallets, and belts than with the other two categories.</a:t>
            </a:r>
            <a:endParaRPr lang="en-IN" dirty="0"/>
          </a:p>
        </p:txBody>
      </p:sp>
    </p:spTree>
    <p:extLst>
      <p:ext uri="{BB962C8B-B14F-4D97-AF65-F5344CB8AC3E}">
        <p14:creationId xmlns:p14="http://schemas.microsoft.com/office/powerpoint/2010/main" val="32249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89ED3F-C0C3-E91D-B16B-F74762FAA886}"/>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3" name="TextBox 2">
            <a:extLst>
              <a:ext uri="{FF2B5EF4-FFF2-40B4-BE49-F238E27FC236}">
                <a16:creationId xmlns:a16="http://schemas.microsoft.com/office/drawing/2014/main" id="{A5068AE1-D0AD-03C3-08B5-847CA294CCC8}"/>
              </a:ext>
            </a:extLst>
          </p:cNvPr>
          <p:cNvSpPr txBox="1"/>
          <p:nvPr/>
        </p:nvSpPr>
        <p:spPr>
          <a:xfrm>
            <a:off x="298174" y="805070"/>
            <a:ext cx="11529391" cy="523220"/>
          </a:xfrm>
          <a:prstGeom prst="rect">
            <a:avLst/>
          </a:prstGeom>
          <a:noFill/>
        </p:spPr>
        <p:txBody>
          <a:bodyPr wrap="square" rtlCol="0">
            <a:spAutoFit/>
          </a:bodyPr>
          <a:lstStyle/>
          <a:p>
            <a:pPr algn="ctr"/>
            <a:r>
              <a:rPr lang="en-IN" sz="2800" dirty="0">
                <a:latin typeface="Algerian" panose="04020705040A02060702" pitchFamily="82" charset="0"/>
              </a:rPr>
              <a:t>Correlation Matrix</a:t>
            </a:r>
          </a:p>
        </p:txBody>
      </p:sp>
      <p:pic>
        <p:nvPicPr>
          <p:cNvPr id="5" name="Picture 4">
            <a:extLst>
              <a:ext uri="{FF2B5EF4-FFF2-40B4-BE49-F238E27FC236}">
                <a16:creationId xmlns:a16="http://schemas.microsoft.com/office/drawing/2014/main" id="{FEB4D3E3-F84C-6693-2792-F41758DF448D}"/>
              </a:ext>
            </a:extLst>
          </p:cNvPr>
          <p:cNvPicPr>
            <a:picLocks noChangeAspect="1"/>
          </p:cNvPicPr>
          <p:nvPr/>
        </p:nvPicPr>
        <p:blipFill>
          <a:blip r:embed="rId2"/>
          <a:stretch>
            <a:fillRect/>
          </a:stretch>
        </p:blipFill>
        <p:spPr>
          <a:xfrm>
            <a:off x="176784" y="1557016"/>
            <a:ext cx="6150276" cy="4419827"/>
          </a:xfrm>
          <a:prstGeom prst="rect">
            <a:avLst/>
          </a:prstGeom>
        </p:spPr>
      </p:pic>
      <p:sp>
        <p:nvSpPr>
          <p:cNvPr id="6" name="TextBox 5">
            <a:extLst>
              <a:ext uri="{FF2B5EF4-FFF2-40B4-BE49-F238E27FC236}">
                <a16:creationId xmlns:a16="http://schemas.microsoft.com/office/drawing/2014/main" id="{CE202B20-4549-25E1-A3EE-55107D6BBE8D}"/>
              </a:ext>
            </a:extLst>
          </p:cNvPr>
          <p:cNvSpPr txBox="1"/>
          <p:nvPr/>
        </p:nvSpPr>
        <p:spPr>
          <a:xfrm>
            <a:off x="6764639" y="2348598"/>
            <a:ext cx="49198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seems to be a positive correlation between the two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means that as the average rating increases, the actual price also tends to increase.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There may be some highly-rated products that are available at a lower price point, and there may be some lower-rated products that are more expensive.</a:t>
            </a:r>
            <a:endParaRPr lang="en-IN" dirty="0"/>
          </a:p>
        </p:txBody>
      </p:sp>
    </p:spTree>
    <p:extLst>
      <p:ext uri="{BB962C8B-B14F-4D97-AF65-F5344CB8AC3E}">
        <p14:creationId xmlns:p14="http://schemas.microsoft.com/office/powerpoint/2010/main" val="135562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3A0D-FC04-8A08-A27D-17F581854D32}"/>
              </a:ext>
            </a:extLst>
          </p:cNvPr>
          <p:cNvSpPr>
            <a:spLocks noGrp="1"/>
          </p:cNvSpPr>
          <p:nvPr>
            <p:ph type="sldNum" sz="quarter" idx="4"/>
          </p:nvPr>
        </p:nvSpPr>
        <p:spPr/>
        <p:txBody>
          <a:bodyPr/>
          <a:lstStyle/>
          <a:p>
            <a:fld id="{58FB4751-880F-D840-AAA9-3A15815CC996}" type="slidenum">
              <a:rPr lang="en-US" smtClean="0"/>
              <a:pPr/>
              <a:t>2</a:t>
            </a:fld>
            <a:endParaRPr lang="en-US" dirty="0"/>
          </a:p>
        </p:txBody>
      </p:sp>
      <p:sp>
        <p:nvSpPr>
          <p:cNvPr id="3" name="TextBox 2">
            <a:extLst>
              <a:ext uri="{FF2B5EF4-FFF2-40B4-BE49-F238E27FC236}">
                <a16:creationId xmlns:a16="http://schemas.microsoft.com/office/drawing/2014/main" id="{BF057EC3-5276-6450-D120-5D6554C17590}"/>
              </a:ext>
            </a:extLst>
          </p:cNvPr>
          <p:cNvSpPr txBox="1"/>
          <p:nvPr/>
        </p:nvSpPr>
        <p:spPr>
          <a:xfrm>
            <a:off x="635267" y="1280160"/>
            <a:ext cx="10347158" cy="3154710"/>
          </a:xfrm>
          <a:prstGeom prst="rect">
            <a:avLst/>
          </a:prstGeom>
          <a:noFill/>
        </p:spPr>
        <p:txBody>
          <a:bodyPr wrap="square" rtlCol="0">
            <a:spAutoFit/>
          </a:bodyPr>
          <a:lstStyle/>
          <a:p>
            <a:r>
              <a:rPr lang="en-US" sz="2800" dirty="0">
                <a:solidFill>
                  <a:schemeClr val="tx1"/>
                </a:solidFill>
                <a:latin typeface="Algerian" panose="04020705040A02060702" pitchFamily="82" charset="0"/>
              </a:rPr>
              <a:t>CONTENT</a:t>
            </a:r>
          </a:p>
          <a:p>
            <a:endParaRPr lang="en-US" dirty="0"/>
          </a:p>
          <a:p>
            <a:pPr marL="285750" indent="-285750">
              <a:lnSpc>
                <a:spcPct val="150000"/>
              </a:lnSpc>
              <a:buFont typeface="Wingdings" panose="05000000000000000000" pitchFamily="2" charset="2"/>
              <a:buChar char="v"/>
            </a:pPr>
            <a:r>
              <a:rPr lang="en-US" sz="1800" dirty="0">
                <a:solidFill>
                  <a:schemeClr val="tx1"/>
                </a:solidFill>
              </a:rPr>
              <a:t>Problem Statement</a:t>
            </a:r>
          </a:p>
          <a:p>
            <a:pPr marL="285750" indent="-285750">
              <a:lnSpc>
                <a:spcPct val="150000"/>
              </a:lnSpc>
              <a:buFont typeface="Wingdings" panose="05000000000000000000" pitchFamily="2" charset="2"/>
              <a:buChar char="v"/>
            </a:pPr>
            <a:r>
              <a:rPr lang="en-US" sz="1800" dirty="0">
                <a:solidFill>
                  <a:schemeClr val="tx1"/>
                </a:solidFill>
              </a:rPr>
              <a:t>Tools used</a:t>
            </a:r>
          </a:p>
          <a:p>
            <a:pPr marL="285750" indent="-285750">
              <a:lnSpc>
                <a:spcPct val="150000"/>
              </a:lnSpc>
              <a:buFont typeface="Wingdings" panose="05000000000000000000" pitchFamily="2" charset="2"/>
              <a:buChar char="v"/>
            </a:pPr>
            <a:r>
              <a:rPr lang="en-US" sz="1800" dirty="0">
                <a:solidFill>
                  <a:schemeClr val="tx1"/>
                </a:solidFill>
              </a:rPr>
              <a:t>Approaches</a:t>
            </a:r>
          </a:p>
          <a:p>
            <a:pPr marL="285750" indent="-285750">
              <a:lnSpc>
                <a:spcPct val="150000"/>
              </a:lnSpc>
              <a:buFont typeface="Wingdings" panose="05000000000000000000" pitchFamily="2" charset="2"/>
              <a:buChar char="v"/>
            </a:pPr>
            <a:r>
              <a:rPr lang="en-US" sz="1800" dirty="0">
                <a:solidFill>
                  <a:schemeClr val="tx1"/>
                </a:solidFill>
              </a:rPr>
              <a:t>EDA</a:t>
            </a:r>
          </a:p>
          <a:p>
            <a:pPr marL="285750" indent="-285750">
              <a:lnSpc>
                <a:spcPct val="150000"/>
              </a:lnSpc>
              <a:buFont typeface="Wingdings" panose="05000000000000000000" pitchFamily="2" charset="2"/>
              <a:buChar char="v"/>
            </a:pPr>
            <a:r>
              <a:rPr lang="en-US" sz="1800" dirty="0">
                <a:solidFill>
                  <a:schemeClr val="tx1"/>
                </a:solidFill>
              </a:rPr>
              <a:t>Conclusion</a:t>
            </a:r>
          </a:p>
          <a:p>
            <a:endParaRPr lang="en-IN" dirty="0"/>
          </a:p>
        </p:txBody>
      </p:sp>
    </p:spTree>
    <p:extLst>
      <p:ext uri="{BB962C8B-B14F-4D97-AF65-F5344CB8AC3E}">
        <p14:creationId xmlns:p14="http://schemas.microsoft.com/office/powerpoint/2010/main" val="57156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6EE92-098C-D532-3B56-C60756312EF9}"/>
              </a:ext>
            </a:extLst>
          </p:cNvPr>
          <p:cNvSpPr>
            <a:spLocks noGrp="1"/>
          </p:cNvSpPr>
          <p:nvPr>
            <p:ph type="sldNum" sz="quarter" idx="4"/>
          </p:nvPr>
        </p:nvSpPr>
        <p:spPr/>
        <p:txBody>
          <a:bodyPr/>
          <a:lstStyle/>
          <a:p>
            <a:fld id="{58FB4751-880F-D840-AAA9-3A15815CC996}" type="slidenum">
              <a:rPr lang="en-US" smtClean="0"/>
              <a:pPr/>
              <a:t>3</a:t>
            </a:fld>
            <a:endParaRPr lang="en-US" dirty="0"/>
          </a:p>
        </p:txBody>
      </p:sp>
      <p:sp>
        <p:nvSpPr>
          <p:cNvPr id="4" name="TextBox 3">
            <a:extLst>
              <a:ext uri="{FF2B5EF4-FFF2-40B4-BE49-F238E27FC236}">
                <a16:creationId xmlns:a16="http://schemas.microsoft.com/office/drawing/2014/main" id="{DF3704FB-1C57-A648-D3CF-7839FC9DA21C}"/>
              </a:ext>
            </a:extLst>
          </p:cNvPr>
          <p:cNvSpPr txBox="1"/>
          <p:nvPr/>
        </p:nvSpPr>
        <p:spPr>
          <a:xfrm>
            <a:off x="726288" y="2135762"/>
            <a:ext cx="11049802" cy="2158604"/>
          </a:xfrm>
          <a:prstGeom prst="rect">
            <a:avLst/>
          </a:prstGeom>
          <a:noFill/>
        </p:spPr>
        <p:txBody>
          <a:bodyPr wrap="square" rtlCol="0">
            <a:spAutoFit/>
          </a:bodyPr>
          <a:lstStyle/>
          <a:p>
            <a:r>
              <a:rPr lang="en-IN" sz="2800" dirty="0">
                <a:solidFill>
                  <a:schemeClr val="tx1"/>
                </a:solidFill>
                <a:latin typeface="Algerian" panose="04020705040A02060702" pitchFamily="82" charset="0"/>
              </a:rPr>
              <a:t>Problem Statement</a:t>
            </a:r>
          </a:p>
          <a:p>
            <a:endParaRPr lang="en-IN" sz="2800" dirty="0">
              <a:solidFill>
                <a:schemeClr val="tx1"/>
              </a:solidFill>
              <a:latin typeface="Algerian" panose="04020705040A02060702" pitchFamily="82" charset="0"/>
            </a:endParaRPr>
          </a:p>
          <a:p>
            <a:pPr>
              <a:lnSpc>
                <a:spcPct val="150000"/>
              </a:lnSpc>
            </a:pPr>
            <a:r>
              <a:rPr lang="en-US" dirty="0">
                <a:solidFill>
                  <a:srgbClr val="0D0D0D"/>
                </a:solidFill>
              </a:rPr>
              <a:t>T</a:t>
            </a:r>
            <a:r>
              <a:rPr lang="en-US" b="0" i="0" dirty="0">
                <a:solidFill>
                  <a:srgbClr val="0D0D0D"/>
                </a:solidFill>
                <a:effectLst/>
              </a:rPr>
              <a:t>he project aims to provide actionable insights that can inform strategic decisions and optimizations for businesses </a:t>
            </a:r>
          </a:p>
          <a:p>
            <a:pPr>
              <a:lnSpc>
                <a:spcPct val="150000"/>
              </a:lnSpc>
            </a:pPr>
            <a:r>
              <a:rPr lang="en-US" b="0" i="0" dirty="0">
                <a:solidFill>
                  <a:srgbClr val="0D0D0D"/>
                </a:solidFill>
                <a:effectLst/>
              </a:rPr>
              <a:t>operating in the e-commerce sector, as well as enhance the shopping experience for consumers to their</a:t>
            </a:r>
          </a:p>
          <a:p>
            <a:pPr>
              <a:lnSpc>
                <a:spcPct val="150000"/>
              </a:lnSpc>
            </a:pPr>
            <a:r>
              <a:rPr lang="en-US" b="0" i="0" dirty="0">
                <a:solidFill>
                  <a:srgbClr val="0D0D0D"/>
                </a:solidFill>
                <a:effectLst/>
              </a:rPr>
              <a:t>preferences and needs.</a:t>
            </a:r>
            <a:endParaRPr lang="en-IN" sz="2800" dirty="0">
              <a:latin typeface="Algerian" panose="04020705040A02060702" pitchFamily="82" charset="0"/>
            </a:endParaRPr>
          </a:p>
        </p:txBody>
      </p:sp>
    </p:spTree>
    <p:extLst>
      <p:ext uri="{BB962C8B-B14F-4D97-AF65-F5344CB8AC3E}">
        <p14:creationId xmlns:p14="http://schemas.microsoft.com/office/powerpoint/2010/main" val="336176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E03B55-E2DC-18B1-5B5D-7F8A760EED20}"/>
              </a:ext>
            </a:extLst>
          </p:cNvPr>
          <p:cNvSpPr>
            <a:spLocks noGrp="1"/>
          </p:cNvSpPr>
          <p:nvPr>
            <p:ph type="sldNum" sz="quarter" idx="4"/>
          </p:nvPr>
        </p:nvSpPr>
        <p:spPr/>
        <p:txBody>
          <a:bodyPr/>
          <a:lstStyle/>
          <a:p>
            <a:fld id="{58FB4751-880F-D840-AAA9-3A15815CC996}" type="slidenum">
              <a:rPr lang="en-US" smtClean="0"/>
              <a:pPr/>
              <a:t>4</a:t>
            </a:fld>
            <a:endParaRPr lang="en-US" dirty="0"/>
          </a:p>
        </p:txBody>
      </p:sp>
      <p:sp>
        <p:nvSpPr>
          <p:cNvPr id="5" name="TextBox 4">
            <a:extLst>
              <a:ext uri="{FF2B5EF4-FFF2-40B4-BE49-F238E27FC236}">
                <a16:creationId xmlns:a16="http://schemas.microsoft.com/office/drawing/2014/main" id="{2FF7358A-0D3B-F9A3-94F5-80DB6DFD87D3}"/>
              </a:ext>
            </a:extLst>
          </p:cNvPr>
          <p:cNvSpPr txBox="1"/>
          <p:nvPr/>
        </p:nvSpPr>
        <p:spPr>
          <a:xfrm>
            <a:off x="683395" y="548639"/>
            <a:ext cx="10670406" cy="5878532"/>
          </a:xfrm>
          <a:prstGeom prst="rect">
            <a:avLst/>
          </a:prstGeom>
          <a:noFill/>
        </p:spPr>
        <p:txBody>
          <a:bodyPr wrap="square" rtlCol="0">
            <a:spAutoFit/>
          </a:bodyPr>
          <a:lstStyle/>
          <a:p>
            <a:r>
              <a:rPr lang="en-IN" sz="1600" dirty="0">
                <a:latin typeface="Algerian" panose="04020705040A02060702" pitchFamily="82" charset="0"/>
              </a:rPr>
              <a:t>Tools used</a:t>
            </a:r>
          </a:p>
          <a:p>
            <a:pPr algn="l">
              <a:lnSpc>
                <a:spcPct val="150000"/>
              </a:lnSpc>
            </a:pPr>
            <a:r>
              <a:rPr lang="en-US" sz="1600" b="1" i="0" dirty="0">
                <a:solidFill>
                  <a:schemeClr val="tx1"/>
                </a:solidFill>
                <a:effectLst/>
              </a:rPr>
              <a:t>Programming Languages:</a:t>
            </a:r>
            <a:endParaRPr lang="en-US" sz="1600" b="0" i="0" dirty="0">
              <a:solidFill>
                <a:schemeClr val="tx1"/>
              </a:solidFill>
              <a:effectLst/>
            </a:endParaRPr>
          </a:p>
          <a:p>
            <a:pPr algn="l">
              <a:lnSpc>
                <a:spcPct val="150000"/>
              </a:lnSpc>
              <a:buFont typeface="Arial" panose="020B0604020202020204" pitchFamily="34" charset="0"/>
              <a:buChar char="•"/>
            </a:pPr>
            <a:r>
              <a:rPr lang="en-US" sz="1600" b="1" i="0" dirty="0">
                <a:solidFill>
                  <a:schemeClr val="tx1"/>
                </a:solidFill>
                <a:effectLst/>
              </a:rPr>
              <a:t>Python:</a:t>
            </a:r>
            <a:r>
              <a:rPr lang="en-US" sz="1600" b="0" i="0" dirty="0">
                <a:solidFill>
                  <a:schemeClr val="tx1"/>
                </a:solidFill>
                <a:effectLst/>
              </a:rPr>
              <a:t> Widely used for its extensive libraries and frameworks, including TensorFlow, </a:t>
            </a:r>
            <a:r>
              <a:rPr lang="en-US" sz="1600" b="0" i="0" dirty="0" err="1">
                <a:solidFill>
                  <a:schemeClr val="tx1"/>
                </a:solidFill>
                <a:effectLst/>
              </a:rPr>
              <a:t>PyTorch</a:t>
            </a:r>
            <a:r>
              <a:rPr lang="en-US" sz="1600" b="0" i="0" dirty="0">
                <a:solidFill>
                  <a:schemeClr val="tx1"/>
                </a:solidFill>
                <a:effectLst/>
              </a:rPr>
              <a:t>, scikit-learn, and more.</a:t>
            </a:r>
          </a:p>
          <a:p>
            <a:pPr algn="l">
              <a:lnSpc>
                <a:spcPct val="150000"/>
              </a:lnSpc>
            </a:pPr>
            <a:r>
              <a:rPr lang="en-IN" sz="1600" b="1" i="0" dirty="0">
                <a:solidFill>
                  <a:schemeClr val="tx1"/>
                </a:solidFill>
                <a:effectLst/>
              </a:rPr>
              <a:t>Data Processing and Analysis:</a:t>
            </a:r>
            <a:endParaRPr lang="en-IN" sz="1600" b="0" i="0" dirty="0">
              <a:solidFill>
                <a:schemeClr val="tx1"/>
              </a:solidFill>
              <a:effectLst/>
            </a:endParaRPr>
          </a:p>
          <a:p>
            <a:pPr algn="l">
              <a:lnSpc>
                <a:spcPct val="150000"/>
              </a:lnSpc>
              <a:buFont typeface="Arial" panose="020B0604020202020204" pitchFamily="34" charset="0"/>
              <a:buChar char="•"/>
            </a:pPr>
            <a:r>
              <a:rPr lang="en-IN" sz="1600" b="1" i="0" dirty="0">
                <a:solidFill>
                  <a:schemeClr val="tx1"/>
                </a:solidFill>
                <a:effectLst/>
              </a:rPr>
              <a:t>NumPy:</a:t>
            </a:r>
            <a:r>
              <a:rPr lang="en-IN" sz="1600" b="0" i="0" dirty="0">
                <a:solidFill>
                  <a:schemeClr val="tx1"/>
                </a:solidFill>
                <a:effectLst/>
              </a:rPr>
              <a:t> Essential for numerical computing in Python, providing support for large, multi-dimensional arrays and matrices.</a:t>
            </a:r>
          </a:p>
          <a:p>
            <a:pPr algn="l">
              <a:lnSpc>
                <a:spcPct val="150000"/>
              </a:lnSpc>
              <a:buFont typeface="Arial" panose="020B0604020202020204" pitchFamily="34" charset="0"/>
              <a:buChar char="•"/>
            </a:pPr>
            <a:r>
              <a:rPr lang="en-IN" sz="1600" b="1" i="0" dirty="0">
                <a:solidFill>
                  <a:schemeClr val="tx1"/>
                </a:solidFill>
                <a:effectLst/>
              </a:rPr>
              <a:t>pandas:</a:t>
            </a:r>
            <a:r>
              <a:rPr lang="en-IN" sz="1600" b="0" i="0" dirty="0">
                <a:solidFill>
                  <a:schemeClr val="tx1"/>
                </a:solidFill>
                <a:effectLst/>
              </a:rPr>
              <a:t> A data manipulation and analysis library for Python, commonly used for handling structured data.</a:t>
            </a:r>
          </a:p>
          <a:p>
            <a:pPr algn="l">
              <a:lnSpc>
                <a:spcPct val="150000"/>
              </a:lnSpc>
            </a:pPr>
            <a:r>
              <a:rPr lang="en-US" sz="1600" b="1" i="0" dirty="0">
                <a:solidFill>
                  <a:schemeClr val="tx1"/>
                </a:solidFill>
                <a:effectLst/>
              </a:rPr>
              <a:t>Visualization:</a:t>
            </a:r>
            <a:endParaRPr lang="en-US" sz="1600" b="0" i="0" dirty="0">
              <a:solidFill>
                <a:schemeClr val="tx1"/>
              </a:solidFill>
              <a:effectLst/>
            </a:endParaRPr>
          </a:p>
          <a:p>
            <a:pPr algn="l">
              <a:lnSpc>
                <a:spcPct val="150000"/>
              </a:lnSpc>
              <a:buFont typeface="Arial" panose="020B0604020202020204" pitchFamily="34" charset="0"/>
              <a:buChar char="•"/>
            </a:pPr>
            <a:r>
              <a:rPr lang="en-US" sz="1600" b="1" i="0" dirty="0">
                <a:solidFill>
                  <a:schemeClr val="tx1"/>
                </a:solidFill>
                <a:effectLst/>
              </a:rPr>
              <a:t>Matplotlib:</a:t>
            </a:r>
            <a:r>
              <a:rPr lang="en-US" sz="1600" b="0" i="0" dirty="0">
                <a:solidFill>
                  <a:schemeClr val="tx1"/>
                </a:solidFill>
                <a:effectLst/>
              </a:rPr>
              <a:t> A plotting library for creating static, animated, and interactive visualizations in Python.</a:t>
            </a:r>
          </a:p>
          <a:p>
            <a:pPr algn="l">
              <a:lnSpc>
                <a:spcPct val="150000"/>
              </a:lnSpc>
              <a:buFont typeface="Arial" panose="020B0604020202020204" pitchFamily="34" charset="0"/>
              <a:buChar char="•"/>
            </a:pPr>
            <a:r>
              <a:rPr lang="en-US" sz="1600" b="1" i="0" dirty="0">
                <a:solidFill>
                  <a:schemeClr val="tx1"/>
                </a:solidFill>
                <a:effectLst/>
              </a:rPr>
              <a:t>Seaborn:</a:t>
            </a:r>
            <a:r>
              <a:rPr lang="en-US" sz="1600" b="0" i="0" dirty="0">
                <a:solidFill>
                  <a:schemeClr val="tx1"/>
                </a:solidFill>
                <a:effectLst/>
              </a:rPr>
              <a:t> Built on top of Matplotlib, Seaborn provides a high-level interface for drawing attractive statistical graphics.</a:t>
            </a:r>
          </a:p>
          <a:p>
            <a:pPr marL="285750" indent="-285750" algn="l">
              <a:buFont typeface="Wingdings" panose="05000000000000000000" pitchFamily="2" charset="2"/>
              <a:buChar char="v"/>
            </a:pPr>
            <a:r>
              <a:rPr lang="en-US" sz="1600" b="1" i="0" dirty="0">
                <a:effectLst/>
              </a:rPr>
              <a:t> </a:t>
            </a:r>
            <a:r>
              <a:rPr lang="en-US" sz="1600" b="1" i="0" dirty="0" err="1">
                <a:effectLst/>
              </a:rPr>
              <a:t>Jupyter</a:t>
            </a:r>
            <a:r>
              <a:rPr lang="en-US" sz="1600" b="1" i="0" dirty="0">
                <a:effectLst/>
              </a:rPr>
              <a:t> Notebooks:</a:t>
            </a:r>
          </a:p>
          <a:p>
            <a:pPr algn="l"/>
            <a:endParaRPr lang="en-US" sz="1600" b="1" i="0" dirty="0">
              <a:effectLst/>
            </a:endParaRPr>
          </a:p>
          <a:p>
            <a:pPr marL="742950" lvl="1" indent="-285750" algn="l">
              <a:buFont typeface="Arial" panose="020B0604020202020204" pitchFamily="34" charset="0"/>
              <a:buChar char="•"/>
            </a:pPr>
            <a:r>
              <a:rPr lang="en-US" sz="1600" b="0" i="0" dirty="0">
                <a:effectLst/>
              </a:rPr>
              <a:t>Interactive notebooks that allow combining live code, equations, visualizations, and narrative text. Popular for data exploration and analysis.</a:t>
            </a:r>
          </a:p>
          <a:p>
            <a:pPr lvl="1" algn="l"/>
            <a:endParaRPr lang="en-US" sz="1600" b="0" i="0" dirty="0">
              <a:effectLst/>
            </a:endParaRPr>
          </a:p>
          <a:p>
            <a:pPr marL="285750" indent="-285750" algn="l">
              <a:buFont typeface="Wingdings" panose="05000000000000000000" pitchFamily="2" charset="2"/>
              <a:buChar char="v"/>
            </a:pPr>
            <a:r>
              <a:rPr lang="en-US" sz="1600" b="1" i="0" dirty="0">
                <a:effectLst/>
              </a:rPr>
              <a:t> Version Control:</a:t>
            </a:r>
          </a:p>
          <a:p>
            <a:pPr algn="l"/>
            <a:endParaRPr lang="en-US" sz="1600" b="1" i="0" dirty="0">
              <a:effectLst/>
            </a:endParaRPr>
          </a:p>
          <a:p>
            <a:pPr marL="742950" lvl="1" indent="-285750" algn="l">
              <a:buFont typeface="Arial" panose="020B0604020202020204" pitchFamily="34" charset="0"/>
              <a:buChar char="•"/>
            </a:pPr>
            <a:r>
              <a:rPr lang="en-US" sz="1600" b="1" i="0" dirty="0">
                <a:effectLst/>
              </a:rPr>
              <a:t>Git:</a:t>
            </a:r>
            <a:r>
              <a:rPr lang="en-US" sz="1600" b="0" i="0" dirty="0">
                <a:effectLst/>
              </a:rPr>
              <a:t> Widely used for version control and collaborative development of machine learning projects.</a:t>
            </a:r>
          </a:p>
          <a:p>
            <a:pPr algn="l">
              <a:lnSpc>
                <a:spcPct val="150000"/>
              </a:lnSpc>
              <a:buFont typeface="Arial" panose="020B0604020202020204" pitchFamily="34" charset="0"/>
              <a:buChar char="•"/>
            </a:pPr>
            <a:endParaRPr lang="en-US" sz="1600" b="0" i="0" dirty="0">
              <a:solidFill>
                <a:schemeClr val="tx1"/>
              </a:solidFill>
              <a:effectLst/>
            </a:endParaRPr>
          </a:p>
          <a:p>
            <a:endParaRPr lang="en-IN" sz="1600" dirty="0">
              <a:latin typeface="Algerian" panose="04020705040A02060702" pitchFamily="82" charset="0"/>
            </a:endParaRPr>
          </a:p>
        </p:txBody>
      </p:sp>
    </p:spTree>
    <p:extLst>
      <p:ext uri="{BB962C8B-B14F-4D97-AF65-F5344CB8AC3E}">
        <p14:creationId xmlns:p14="http://schemas.microsoft.com/office/powerpoint/2010/main" val="138270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43DE00-0EBC-696C-F83C-3094DDD0803B}"/>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3" name="TextBox 2">
            <a:extLst>
              <a:ext uri="{FF2B5EF4-FFF2-40B4-BE49-F238E27FC236}">
                <a16:creationId xmlns:a16="http://schemas.microsoft.com/office/drawing/2014/main" id="{9AF3250A-A59C-1D83-EEEE-7A95C3AD9B8B}"/>
              </a:ext>
            </a:extLst>
          </p:cNvPr>
          <p:cNvSpPr txBox="1"/>
          <p:nvPr/>
        </p:nvSpPr>
        <p:spPr>
          <a:xfrm>
            <a:off x="636104" y="646043"/>
            <a:ext cx="10873409" cy="3252942"/>
          </a:xfrm>
          <a:prstGeom prst="rect">
            <a:avLst/>
          </a:prstGeom>
          <a:noFill/>
        </p:spPr>
        <p:txBody>
          <a:bodyPr wrap="square" rtlCol="0">
            <a:spAutoFit/>
          </a:bodyPr>
          <a:lstStyle/>
          <a:p>
            <a:r>
              <a:rPr lang="en-IN" sz="2800" dirty="0">
                <a:latin typeface="Algerian" panose="04020705040A02060702" pitchFamily="82" charset="0"/>
              </a:rPr>
              <a:t>APPROACHES</a:t>
            </a:r>
          </a:p>
          <a:p>
            <a:endParaRPr lang="en-IN" dirty="0"/>
          </a:p>
          <a:p>
            <a:pPr marL="285750" indent="-285750">
              <a:lnSpc>
                <a:spcPct val="150000"/>
              </a:lnSpc>
              <a:buFont typeface="Wingdings" panose="05000000000000000000" pitchFamily="2" charset="2"/>
              <a:buChar char="q"/>
            </a:pPr>
            <a:r>
              <a:rPr lang="en-IN" sz="1800" dirty="0">
                <a:solidFill>
                  <a:schemeClr val="tx1"/>
                </a:solidFill>
              </a:rPr>
              <a:t>Define Business case/Problem Statement</a:t>
            </a:r>
          </a:p>
          <a:p>
            <a:pPr marL="285750" indent="-285750">
              <a:lnSpc>
                <a:spcPct val="150000"/>
              </a:lnSpc>
              <a:buFont typeface="Wingdings" panose="05000000000000000000" pitchFamily="2" charset="2"/>
              <a:buChar char="q"/>
            </a:pPr>
            <a:r>
              <a:rPr lang="en-IN" sz="1800" dirty="0">
                <a:solidFill>
                  <a:schemeClr val="tx1"/>
                </a:solidFill>
              </a:rPr>
              <a:t>Import basic Libraries</a:t>
            </a:r>
          </a:p>
          <a:p>
            <a:pPr marL="285750" indent="-285750">
              <a:lnSpc>
                <a:spcPct val="150000"/>
              </a:lnSpc>
              <a:buFont typeface="Wingdings" panose="05000000000000000000" pitchFamily="2" charset="2"/>
              <a:buChar char="q"/>
            </a:pPr>
            <a:r>
              <a:rPr lang="en-IN" sz="1800" dirty="0">
                <a:solidFill>
                  <a:schemeClr val="tx1"/>
                </a:solidFill>
              </a:rPr>
              <a:t>Load Data</a:t>
            </a:r>
          </a:p>
          <a:p>
            <a:pPr marL="285750" indent="-285750">
              <a:lnSpc>
                <a:spcPct val="150000"/>
              </a:lnSpc>
              <a:buFont typeface="Wingdings" panose="05000000000000000000" pitchFamily="2" charset="2"/>
              <a:buChar char="q"/>
            </a:pPr>
            <a:r>
              <a:rPr lang="en-IN" sz="1800" dirty="0">
                <a:solidFill>
                  <a:schemeClr val="tx1"/>
                </a:solidFill>
              </a:rPr>
              <a:t>Domain Analysis</a:t>
            </a:r>
          </a:p>
          <a:p>
            <a:pPr marL="285750" indent="-285750">
              <a:lnSpc>
                <a:spcPct val="150000"/>
              </a:lnSpc>
              <a:buFont typeface="Wingdings" panose="05000000000000000000" pitchFamily="2" charset="2"/>
              <a:buChar char="q"/>
            </a:pPr>
            <a:r>
              <a:rPr lang="en-IN" sz="1800" dirty="0">
                <a:solidFill>
                  <a:schemeClr val="tx1"/>
                </a:solidFill>
              </a:rPr>
              <a:t>Basic Checks</a:t>
            </a:r>
          </a:p>
          <a:p>
            <a:pPr marL="285750" indent="-285750">
              <a:lnSpc>
                <a:spcPct val="150000"/>
              </a:lnSpc>
              <a:buFont typeface="Wingdings" panose="05000000000000000000" pitchFamily="2" charset="2"/>
              <a:buChar char="q"/>
            </a:pPr>
            <a:r>
              <a:rPr lang="en-IN" sz="1800" dirty="0">
                <a:solidFill>
                  <a:schemeClr val="tx1"/>
                </a:solidFill>
              </a:rPr>
              <a:t>Exploratory Data Analysis</a:t>
            </a:r>
          </a:p>
        </p:txBody>
      </p:sp>
    </p:spTree>
    <p:extLst>
      <p:ext uri="{BB962C8B-B14F-4D97-AF65-F5344CB8AC3E}">
        <p14:creationId xmlns:p14="http://schemas.microsoft.com/office/powerpoint/2010/main" val="183696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BA6992-68E7-FE94-B2C7-0A680C8E96A2}"/>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3" name="TextBox 2">
            <a:extLst>
              <a:ext uri="{FF2B5EF4-FFF2-40B4-BE49-F238E27FC236}">
                <a16:creationId xmlns:a16="http://schemas.microsoft.com/office/drawing/2014/main" id="{3A4F6244-F1A4-CCE1-92C1-0964BD70D704}"/>
              </a:ext>
            </a:extLst>
          </p:cNvPr>
          <p:cNvSpPr txBox="1"/>
          <p:nvPr/>
        </p:nvSpPr>
        <p:spPr>
          <a:xfrm>
            <a:off x="506896" y="795130"/>
            <a:ext cx="11290852" cy="800219"/>
          </a:xfrm>
          <a:prstGeom prst="rect">
            <a:avLst/>
          </a:prstGeom>
          <a:noFill/>
        </p:spPr>
        <p:txBody>
          <a:bodyPr wrap="square" rtlCol="0">
            <a:spAutoFit/>
          </a:bodyPr>
          <a:lstStyle/>
          <a:p>
            <a:pPr algn="ctr"/>
            <a:r>
              <a:rPr lang="en-IN" sz="2800" b="1" i="0" dirty="0">
                <a:solidFill>
                  <a:srgbClr val="000000"/>
                </a:solidFill>
                <a:effectLst/>
                <a:latin typeface="Algerian" panose="04020705040A02060702" pitchFamily="82" charset="0"/>
              </a:rPr>
              <a:t>Descriptive Statistics</a:t>
            </a:r>
          </a:p>
          <a:p>
            <a:endParaRPr lang="en-IN" dirty="0"/>
          </a:p>
        </p:txBody>
      </p:sp>
      <p:pic>
        <p:nvPicPr>
          <p:cNvPr id="5" name="Picture 4">
            <a:extLst>
              <a:ext uri="{FF2B5EF4-FFF2-40B4-BE49-F238E27FC236}">
                <a16:creationId xmlns:a16="http://schemas.microsoft.com/office/drawing/2014/main" id="{71D15808-D9E6-18F8-FA68-EABE56ADB03A}"/>
              </a:ext>
            </a:extLst>
          </p:cNvPr>
          <p:cNvPicPr>
            <a:picLocks noChangeAspect="1"/>
          </p:cNvPicPr>
          <p:nvPr/>
        </p:nvPicPr>
        <p:blipFill>
          <a:blip r:embed="rId2"/>
          <a:stretch>
            <a:fillRect/>
          </a:stretch>
        </p:blipFill>
        <p:spPr>
          <a:xfrm>
            <a:off x="1691907" y="1461053"/>
            <a:ext cx="8311809" cy="1270018"/>
          </a:xfrm>
          <a:prstGeom prst="rect">
            <a:avLst/>
          </a:prstGeom>
        </p:spPr>
      </p:pic>
      <p:sp>
        <p:nvSpPr>
          <p:cNvPr id="6" name="TextBox 5">
            <a:extLst>
              <a:ext uri="{FF2B5EF4-FFF2-40B4-BE49-F238E27FC236}">
                <a16:creationId xmlns:a16="http://schemas.microsoft.com/office/drawing/2014/main" id="{BDD4CF54-3502-7D8E-2B23-B8AFD79F12FF}"/>
              </a:ext>
            </a:extLst>
          </p:cNvPr>
          <p:cNvSpPr txBox="1"/>
          <p:nvPr/>
        </p:nvSpPr>
        <p:spPr>
          <a:xfrm>
            <a:off x="972378" y="3396994"/>
            <a:ext cx="10247244" cy="3139321"/>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D0D0D"/>
                </a:solidFill>
                <a:effectLst/>
                <a:latin typeface="Söhne"/>
              </a:rPr>
              <a:t>The count indicates the number of data points or observations in the dataset, which in this case is 27,554.</a:t>
            </a:r>
            <a:endParaRPr lang="en-IN" b="0" i="0" dirty="0">
              <a:solidFill>
                <a:srgbClr val="0D0D0D"/>
              </a:solidFill>
              <a:effectLst/>
              <a:latin typeface="Söhne"/>
            </a:endParaRPr>
          </a:p>
          <a:p>
            <a:pPr marL="285750" indent="-285750" algn="l">
              <a:buFont typeface="Wingdings" panose="05000000000000000000" pitchFamily="2" charset="2"/>
              <a:buChar char="ü"/>
            </a:pPr>
            <a:r>
              <a:rPr lang="en-US" b="0" i="0" dirty="0">
                <a:solidFill>
                  <a:srgbClr val="0D0D0D"/>
                </a:solidFill>
                <a:effectLst/>
                <a:latin typeface="Söhne"/>
              </a:rPr>
              <a:t>The mean (average) rating is approximately 3.64 out of 5, suggesting that, on average, the ratings are positive.</a:t>
            </a:r>
          </a:p>
          <a:p>
            <a:pPr marL="285750" indent="-285750" algn="l">
              <a:buFont typeface="Wingdings" panose="05000000000000000000" pitchFamily="2" charset="2"/>
              <a:buChar char="ü"/>
            </a:pPr>
            <a:r>
              <a:rPr lang="en-US" b="0" i="0" dirty="0">
                <a:solidFill>
                  <a:srgbClr val="0D0D0D"/>
                </a:solidFill>
                <a:effectLst/>
                <a:latin typeface="Söhne"/>
              </a:rPr>
              <a:t>The standard deviation is 0.66, indicating the dispersion or variability of ratings around the mean.</a:t>
            </a:r>
          </a:p>
          <a:p>
            <a:pPr marL="285750" indent="-285750" algn="l">
              <a:buFont typeface="Wingdings" panose="05000000000000000000" pitchFamily="2" charset="2"/>
              <a:buChar char="ü"/>
            </a:pPr>
            <a:r>
              <a:rPr lang="en-US" b="0" i="0" dirty="0">
                <a:solidFill>
                  <a:srgbClr val="0D0D0D"/>
                </a:solidFill>
                <a:effectLst/>
                <a:latin typeface="Söhne"/>
              </a:rPr>
              <a:t>The minimum rating is 1.0, and the maximum rating is 5.0, indicating that the ratings range from 1 to 5.</a:t>
            </a:r>
          </a:p>
          <a:p>
            <a:pPr marL="285750" indent="-285750" algn="l">
              <a:buFont typeface="Wingdings" panose="05000000000000000000" pitchFamily="2" charset="2"/>
              <a:buChar char="ü"/>
            </a:pPr>
            <a:r>
              <a:rPr lang="en-US" b="0" i="0" dirty="0">
                <a:solidFill>
                  <a:srgbClr val="0D0D0D"/>
                </a:solidFill>
                <a:effectLst/>
                <a:latin typeface="Söhne"/>
              </a:rPr>
              <a:t>The median (50th percentile) rating is 3.8, which suggests that half of the ratings are below 3.8 and half are above.</a:t>
            </a:r>
          </a:p>
          <a:p>
            <a:pPr marL="285750" indent="-285750" algn="l">
              <a:buFont typeface="Wingdings" panose="05000000000000000000" pitchFamily="2" charset="2"/>
              <a:buChar char="ü"/>
            </a:pPr>
            <a:r>
              <a:rPr lang="en-US" b="0" i="0" dirty="0">
                <a:solidFill>
                  <a:srgbClr val="0D0D0D"/>
                </a:solidFill>
                <a:effectLst/>
                <a:latin typeface="Söhne"/>
              </a:rPr>
              <a:t>The 25th percentile (Q1) is 3.3, indicating that 25% of the ratings are below 3.3.</a:t>
            </a:r>
          </a:p>
          <a:p>
            <a:pPr marL="285750" indent="-285750" algn="l">
              <a:buFont typeface="Wingdings" panose="05000000000000000000" pitchFamily="2" charset="2"/>
              <a:buChar char="ü"/>
            </a:pPr>
            <a:r>
              <a:rPr lang="en-US" b="0" i="0" dirty="0">
                <a:solidFill>
                  <a:srgbClr val="0D0D0D"/>
                </a:solidFill>
                <a:effectLst/>
                <a:latin typeface="Söhne"/>
              </a:rPr>
              <a:t>The 75th percentile (Q3) is 4.1, indicating that 75% of the ratings are below 4.1.</a:t>
            </a:r>
          </a:p>
          <a:p>
            <a:endParaRPr lang="en-IN" dirty="0"/>
          </a:p>
        </p:txBody>
      </p:sp>
    </p:spTree>
    <p:extLst>
      <p:ext uri="{BB962C8B-B14F-4D97-AF65-F5344CB8AC3E}">
        <p14:creationId xmlns:p14="http://schemas.microsoft.com/office/powerpoint/2010/main" val="2895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0F30B8-761E-E611-1227-19EEFC9D9770}"/>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3" name="TextBox 2">
            <a:extLst>
              <a:ext uri="{FF2B5EF4-FFF2-40B4-BE49-F238E27FC236}">
                <a16:creationId xmlns:a16="http://schemas.microsoft.com/office/drawing/2014/main" id="{5A8C5AF6-AB27-9D42-54A9-48C742B2E0E6}"/>
              </a:ext>
            </a:extLst>
          </p:cNvPr>
          <p:cNvSpPr txBox="1"/>
          <p:nvPr/>
        </p:nvSpPr>
        <p:spPr>
          <a:xfrm>
            <a:off x="683394" y="693019"/>
            <a:ext cx="10424160" cy="523220"/>
          </a:xfrm>
          <a:prstGeom prst="rect">
            <a:avLst/>
          </a:prstGeom>
          <a:noFill/>
        </p:spPr>
        <p:txBody>
          <a:bodyPr wrap="square" rtlCol="0">
            <a:spAutoFit/>
          </a:bodyPr>
          <a:lstStyle/>
          <a:p>
            <a:pPr algn="ctr"/>
            <a:r>
              <a:rPr lang="en-IN" sz="2800" dirty="0">
                <a:latin typeface="Algerian" panose="04020705040A02060702" pitchFamily="82" charset="0"/>
              </a:rPr>
              <a:t>Top 5 Product Categories</a:t>
            </a:r>
          </a:p>
        </p:txBody>
      </p:sp>
      <p:pic>
        <p:nvPicPr>
          <p:cNvPr id="6" name="Picture 5">
            <a:extLst>
              <a:ext uri="{FF2B5EF4-FFF2-40B4-BE49-F238E27FC236}">
                <a16:creationId xmlns:a16="http://schemas.microsoft.com/office/drawing/2014/main" id="{27E7077A-6FC6-5798-1CC9-5BFDA46278E6}"/>
              </a:ext>
            </a:extLst>
          </p:cNvPr>
          <p:cNvPicPr>
            <a:picLocks noChangeAspect="1"/>
          </p:cNvPicPr>
          <p:nvPr/>
        </p:nvPicPr>
        <p:blipFill>
          <a:blip r:embed="rId2"/>
          <a:stretch>
            <a:fillRect/>
          </a:stretch>
        </p:blipFill>
        <p:spPr>
          <a:xfrm>
            <a:off x="524211" y="1552478"/>
            <a:ext cx="6540732" cy="4612503"/>
          </a:xfrm>
          <a:prstGeom prst="rect">
            <a:avLst/>
          </a:prstGeom>
        </p:spPr>
      </p:pic>
      <p:sp>
        <p:nvSpPr>
          <p:cNvPr id="8" name="TextBox 7">
            <a:extLst>
              <a:ext uri="{FF2B5EF4-FFF2-40B4-BE49-F238E27FC236}">
                <a16:creationId xmlns:a16="http://schemas.microsoft.com/office/drawing/2014/main" id="{6276A639-B416-BEF8-6843-150A3A09A16B}"/>
              </a:ext>
            </a:extLst>
          </p:cNvPr>
          <p:cNvSpPr txBox="1"/>
          <p:nvPr/>
        </p:nvSpPr>
        <p:spPr>
          <a:xfrm>
            <a:off x="7632834" y="3060834"/>
            <a:ext cx="4119051" cy="923330"/>
          </a:xfrm>
          <a:prstGeom prst="rect">
            <a:avLst/>
          </a:prstGeom>
          <a:noFill/>
        </p:spPr>
        <p:txBody>
          <a:bodyPr wrap="square" rtlCol="0">
            <a:spAutoFit/>
          </a:bodyPr>
          <a:lstStyle/>
          <a:p>
            <a:r>
              <a:rPr lang="en-US" dirty="0"/>
              <a:t>It is evident from the data that the most popular category is Clothing and Accessories, followed by Footwear.</a:t>
            </a:r>
            <a:endParaRPr lang="en-IN" dirty="0"/>
          </a:p>
        </p:txBody>
      </p:sp>
    </p:spTree>
    <p:extLst>
      <p:ext uri="{BB962C8B-B14F-4D97-AF65-F5344CB8AC3E}">
        <p14:creationId xmlns:p14="http://schemas.microsoft.com/office/powerpoint/2010/main" val="18592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F73F9C-BE10-9B9D-7917-6470AD546E0A}"/>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3" name="TextBox 2">
            <a:extLst>
              <a:ext uri="{FF2B5EF4-FFF2-40B4-BE49-F238E27FC236}">
                <a16:creationId xmlns:a16="http://schemas.microsoft.com/office/drawing/2014/main" id="{A310EC09-456A-C5DD-08C9-D41968D1AE9E}"/>
              </a:ext>
            </a:extLst>
          </p:cNvPr>
          <p:cNvSpPr txBox="1"/>
          <p:nvPr/>
        </p:nvSpPr>
        <p:spPr>
          <a:xfrm>
            <a:off x="606392" y="789272"/>
            <a:ext cx="11097928" cy="523220"/>
          </a:xfrm>
          <a:prstGeom prst="rect">
            <a:avLst/>
          </a:prstGeom>
          <a:noFill/>
        </p:spPr>
        <p:txBody>
          <a:bodyPr wrap="square" rtlCol="0">
            <a:spAutoFit/>
          </a:bodyPr>
          <a:lstStyle/>
          <a:p>
            <a:pPr algn="ctr"/>
            <a:r>
              <a:rPr lang="en-IN" sz="2800" dirty="0">
                <a:latin typeface="Algerian" panose="04020705040A02060702" pitchFamily="82" charset="0"/>
              </a:rPr>
              <a:t>Top 5 Brands</a:t>
            </a:r>
          </a:p>
        </p:txBody>
      </p:sp>
      <p:pic>
        <p:nvPicPr>
          <p:cNvPr id="5" name="Picture 4">
            <a:extLst>
              <a:ext uri="{FF2B5EF4-FFF2-40B4-BE49-F238E27FC236}">
                <a16:creationId xmlns:a16="http://schemas.microsoft.com/office/drawing/2014/main" id="{81409AEC-260D-9CD3-1A9B-4FA376290646}"/>
              </a:ext>
            </a:extLst>
          </p:cNvPr>
          <p:cNvPicPr>
            <a:picLocks noChangeAspect="1"/>
          </p:cNvPicPr>
          <p:nvPr/>
        </p:nvPicPr>
        <p:blipFill>
          <a:blip r:embed="rId2"/>
          <a:stretch>
            <a:fillRect/>
          </a:stretch>
        </p:blipFill>
        <p:spPr>
          <a:xfrm>
            <a:off x="780776" y="1513578"/>
            <a:ext cx="6409296" cy="4242329"/>
          </a:xfrm>
          <a:prstGeom prst="rect">
            <a:avLst/>
          </a:prstGeom>
        </p:spPr>
      </p:pic>
      <p:sp>
        <p:nvSpPr>
          <p:cNvPr id="6" name="TextBox 5">
            <a:extLst>
              <a:ext uri="{FF2B5EF4-FFF2-40B4-BE49-F238E27FC236}">
                <a16:creationId xmlns:a16="http://schemas.microsoft.com/office/drawing/2014/main" id="{7A6B6BD8-B7F8-3E2C-5602-6971B73EB78C}"/>
              </a:ext>
            </a:extLst>
          </p:cNvPr>
          <p:cNvSpPr txBox="1"/>
          <p:nvPr/>
        </p:nvSpPr>
        <p:spPr>
          <a:xfrm>
            <a:off x="7859829" y="3134483"/>
            <a:ext cx="3493971" cy="923330"/>
          </a:xfrm>
          <a:prstGeom prst="rect">
            <a:avLst/>
          </a:prstGeom>
          <a:noFill/>
        </p:spPr>
        <p:txBody>
          <a:bodyPr wrap="square" rtlCol="0">
            <a:spAutoFit/>
          </a:bodyPr>
          <a:lstStyle/>
          <a:p>
            <a:r>
              <a:rPr lang="en-IN" dirty="0"/>
              <a:t>It is clear from the data that the top 5 brands are here, among them ARBO is the top most of all.</a:t>
            </a:r>
          </a:p>
        </p:txBody>
      </p:sp>
    </p:spTree>
    <p:extLst>
      <p:ext uri="{BB962C8B-B14F-4D97-AF65-F5344CB8AC3E}">
        <p14:creationId xmlns:p14="http://schemas.microsoft.com/office/powerpoint/2010/main" val="304279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E4DDBE-84A6-8CA6-04CA-DBF8118E8373}"/>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3" name="TextBox 2">
            <a:extLst>
              <a:ext uri="{FF2B5EF4-FFF2-40B4-BE49-F238E27FC236}">
                <a16:creationId xmlns:a16="http://schemas.microsoft.com/office/drawing/2014/main" id="{E4AB0940-5317-FCB5-F3E9-C08BE53BAA20}"/>
              </a:ext>
            </a:extLst>
          </p:cNvPr>
          <p:cNvSpPr txBox="1"/>
          <p:nvPr/>
        </p:nvSpPr>
        <p:spPr>
          <a:xfrm>
            <a:off x="1299410" y="706794"/>
            <a:ext cx="2964581" cy="800219"/>
          </a:xfrm>
          <a:prstGeom prst="rect">
            <a:avLst/>
          </a:prstGeom>
          <a:noFill/>
        </p:spPr>
        <p:txBody>
          <a:bodyPr wrap="square" rtlCol="0">
            <a:spAutoFit/>
          </a:bodyPr>
          <a:lstStyle/>
          <a:p>
            <a:r>
              <a:rPr lang="en-IN" sz="2800" b="1" i="0" dirty="0" err="1">
                <a:solidFill>
                  <a:srgbClr val="000000"/>
                </a:solidFill>
                <a:effectLst/>
                <a:latin typeface="Algerian" panose="04020705040A02060702" pitchFamily="82" charset="0"/>
              </a:rPr>
              <a:t>Actual_price</a:t>
            </a:r>
            <a:endParaRPr lang="en-IN" sz="2800" b="1" i="0" dirty="0">
              <a:solidFill>
                <a:srgbClr val="000000"/>
              </a:solidFill>
              <a:effectLst/>
              <a:latin typeface="Algerian" panose="04020705040A02060702" pitchFamily="82" charset="0"/>
            </a:endParaRPr>
          </a:p>
          <a:p>
            <a:endParaRPr lang="en-IN" dirty="0"/>
          </a:p>
        </p:txBody>
      </p:sp>
      <p:pic>
        <p:nvPicPr>
          <p:cNvPr id="5" name="Picture 4">
            <a:extLst>
              <a:ext uri="{FF2B5EF4-FFF2-40B4-BE49-F238E27FC236}">
                <a16:creationId xmlns:a16="http://schemas.microsoft.com/office/drawing/2014/main" id="{C8BAD4CC-CF87-A3EC-7397-302D37EE1A37}"/>
              </a:ext>
            </a:extLst>
          </p:cNvPr>
          <p:cNvPicPr>
            <a:picLocks noChangeAspect="1"/>
          </p:cNvPicPr>
          <p:nvPr/>
        </p:nvPicPr>
        <p:blipFill>
          <a:blip r:embed="rId2"/>
          <a:stretch>
            <a:fillRect/>
          </a:stretch>
        </p:blipFill>
        <p:spPr>
          <a:xfrm>
            <a:off x="668943" y="1599266"/>
            <a:ext cx="4543132" cy="2876442"/>
          </a:xfrm>
          <a:prstGeom prst="rect">
            <a:avLst/>
          </a:prstGeom>
        </p:spPr>
      </p:pic>
      <p:sp>
        <p:nvSpPr>
          <p:cNvPr id="6" name="TextBox 5">
            <a:extLst>
              <a:ext uri="{FF2B5EF4-FFF2-40B4-BE49-F238E27FC236}">
                <a16:creationId xmlns:a16="http://schemas.microsoft.com/office/drawing/2014/main" id="{EC279141-F806-9F93-0FCF-A372479DAA90}"/>
              </a:ext>
            </a:extLst>
          </p:cNvPr>
          <p:cNvSpPr txBox="1"/>
          <p:nvPr/>
        </p:nvSpPr>
        <p:spPr>
          <a:xfrm>
            <a:off x="6910938" y="706794"/>
            <a:ext cx="3763477" cy="800219"/>
          </a:xfrm>
          <a:prstGeom prst="rect">
            <a:avLst/>
          </a:prstGeom>
          <a:noFill/>
        </p:spPr>
        <p:txBody>
          <a:bodyPr wrap="square" rtlCol="0">
            <a:spAutoFit/>
          </a:bodyPr>
          <a:lstStyle/>
          <a:p>
            <a:r>
              <a:rPr lang="en-IN" sz="2800" b="1" i="0" dirty="0">
                <a:solidFill>
                  <a:srgbClr val="000000"/>
                </a:solidFill>
                <a:effectLst/>
                <a:latin typeface="Algerian" panose="04020705040A02060702" pitchFamily="82" charset="0"/>
              </a:rPr>
              <a:t>selling prices</a:t>
            </a:r>
          </a:p>
          <a:p>
            <a:endParaRPr lang="en-IN" dirty="0"/>
          </a:p>
        </p:txBody>
      </p:sp>
      <p:pic>
        <p:nvPicPr>
          <p:cNvPr id="8" name="Picture 7">
            <a:extLst>
              <a:ext uri="{FF2B5EF4-FFF2-40B4-BE49-F238E27FC236}">
                <a16:creationId xmlns:a16="http://schemas.microsoft.com/office/drawing/2014/main" id="{D45DB77E-413E-D99D-326D-24581A06D970}"/>
              </a:ext>
            </a:extLst>
          </p:cNvPr>
          <p:cNvPicPr>
            <a:picLocks noChangeAspect="1"/>
          </p:cNvPicPr>
          <p:nvPr/>
        </p:nvPicPr>
        <p:blipFill>
          <a:blip r:embed="rId3"/>
          <a:stretch>
            <a:fillRect/>
          </a:stretch>
        </p:blipFill>
        <p:spPr>
          <a:xfrm>
            <a:off x="6256421" y="1599266"/>
            <a:ext cx="4878420" cy="2870348"/>
          </a:xfrm>
          <a:prstGeom prst="rect">
            <a:avLst/>
          </a:prstGeom>
        </p:spPr>
      </p:pic>
      <p:sp>
        <p:nvSpPr>
          <p:cNvPr id="9" name="TextBox 8">
            <a:extLst>
              <a:ext uri="{FF2B5EF4-FFF2-40B4-BE49-F238E27FC236}">
                <a16:creationId xmlns:a16="http://schemas.microsoft.com/office/drawing/2014/main" id="{F53CA0B2-622D-0636-7F59-9B2218D6EA00}"/>
              </a:ext>
            </a:extLst>
          </p:cNvPr>
          <p:cNvSpPr txBox="1"/>
          <p:nvPr/>
        </p:nvSpPr>
        <p:spPr>
          <a:xfrm>
            <a:off x="668943" y="4793492"/>
            <a:ext cx="4706753" cy="1754326"/>
          </a:xfrm>
          <a:prstGeom prst="rect">
            <a:avLst/>
          </a:prstGeom>
          <a:noFill/>
        </p:spPr>
        <p:txBody>
          <a:bodyPr wrap="square" rtlCol="0">
            <a:spAutoFit/>
          </a:bodyPr>
          <a:lstStyle/>
          <a:p>
            <a:r>
              <a:rPr lang="en-US" dirty="0">
                <a:solidFill>
                  <a:srgbClr val="1F1F1F"/>
                </a:solidFill>
              </a:rPr>
              <a:t>T</a:t>
            </a:r>
            <a:r>
              <a:rPr lang="en-US" b="0" i="0" dirty="0">
                <a:solidFill>
                  <a:srgbClr val="1F1F1F"/>
                </a:solidFill>
                <a:effectLst/>
              </a:rPr>
              <a:t>he most common price point is around $500. This suggests that there were a lot of items that sold in this price range. The distribution is also somewhat skewed to the right, which means that there are more items sold at lower prices than at higher prices.</a:t>
            </a:r>
            <a:endParaRPr lang="en-IN" dirty="0"/>
          </a:p>
        </p:txBody>
      </p:sp>
      <p:sp>
        <p:nvSpPr>
          <p:cNvPr id="10" name="TextBox 9">
            <a:extLst>
              <a:ext uri="{FF2B5EF4-FFF2-40B4-BE49-F238E27FC236}">
                <a16:creationId xmlns:a16="http://schemas.microsoft.com/office/drawing/2014/main" id="{A02BA059-8DA3-45F7-699B-48AA8C29B4EC}"/>
              </a:ext>
            </a:extLst>
          </p:cNvPr>
          <p:cNvSpPr txBox="1"/>
          <p:nvPr/>
        </p:nvSpPr>
        <p:spPr>
          <a:xfrm>
            <a:off x="6391175" y="4793492"/>
            <a:ext cx="4743666" cy="2031325"/>
          </a:xfrm>
          <a:prstGeom prst="rect">
            <a:avLst/>
          </a:prstGeom>
          <a:noFill/>
        </p:spPr>
        <p:txBody>
          <a:bodyPr wrap="square" rtlCol="0">
            <a:spAutoFit/>
          </a:bodyPr>
          <a:lstStyle/>
          <a:p>
            <a:r>
              <a:rPr lang="en-US" dirty="0">
                <a:solidFill>
                  <a:srgbClr val="1F1F1F"/>
                </a:solidFill>
              </a:rPr>
              <a:t>T</a:t>
            </a:r>
            <a:r>
              <a:rPr lang="en-US" b="0" i="0" dirty="0">
                <a:solidFill>
                  <a:srgbClr val="1F1F1F"/>
                </a:solidFill>
                <a:effectLst/>
              </a:rPr>
              <a:t>he distribution appears to be somewhat symmetrical, which means that there are about the same number of products sold at lower prices as there are sold at higher prices. The price range with the most products sold is between $200 and $400. There are also a few products that sold for much higher prices (around $800).</a:t>
            </a:r>
            <a:endParaRPr lang="en-IN" dirty="0"/>
          </a:p>
        </p:txBody>
      </p:sp>
    </p:spTree>
    <p:extLst>
      <p:ext uri="{BB962C8B-B14F-4D97-AF65-F5344CB8AC3E}">
        <p14:creationId xmlns:p14="http://schemas.microsoft.com/office/powerpoint/2010/main" val="13158902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{50ACDBA6-8ED3-4AD1-9B03-C44EA078A931}tf11964407_win32</Template>
  <TotalTime>190</TotalTime>
  <Words>1051</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Söhne</vt:lpstr>
      <vt:lpstr>Algerian</vt:lpstr>
      <vt:lpstr>Arial</vt:lpstr>
      <vt:lpstr>Calibri</vt:lpstr>
      <vt:lpstr>Courier New</vt:lpstr>
      <vt:lpstr>Gill Sans Nova Light</vt:lpstr>
      <vt:lpstr>Sagona Book</vt:lpstr>
      <vt:lpstr>Wingdings</vt:lpstr>
      <vt:lpstr>Custom</vt:lpstr>
      <vt:lpstr>E-Commerce Analysis  by  V. S. Srimathi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sri mathi</dc:creator>
  <cp:lastModifiedBy>sri mathi</cp:lastModifiedBy>
  <cp:revision>2</cp:revision>
  <dcterms:created xsi:type="dcterms:W3CDTF">2024-03-14T11:59:38Z</dcterms:created>
  <dcterms:modified xsi:type="dcterms:W3CDTF">2024-03-14T15:09:45Z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