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78" r:id="rId5"/>
    <p:sldId id="279" r:id="rId6"/>
    <p:sldId id="280" r:id="rId7"/>
    <p:sldId id="281" r:id="rId8"/>
    <p:sldId id="287" r:id="rId9"/>
    <p:sldId id="282" r:id="rId10"/>
    <p:sldId id="283" r:id="rId11"/>
    <p:sldId id="284" r:id="rId12"/>
    <p:sldId id="285" r:id="rId13"/>
    <p:sldId id="288" r:id="rId14"/>
    <p:sldId id="289"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tchaya mohan" initials="Am" lastIdx="1" clrIdx="0">
    <p:extLst>
      <p:ext uri="{19B8F6BF-5375-455C-9EA6-DF929625EA0E}">
        <p15:presenceInfo xmlns:p15="http://schemas.microsoft.com/office/powerpoint/2012/main" userId="a497c599c1bf64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6" d="100"/>
          <a:sy n="66" d="100"/>
        </p:scale>
        <p:origin x="47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4" y="1673522"/>
            <a:ext cx="3485073" cy="1929617"/>
          </a:xfrm>
        </p:spPr>
        <p:txBody>
          <a:bodyPr>
            <a:normAutofit/>
          </a:bodyPr>
          <a:lstStyle/>
          <a:p>
            <a:pPr algn="l"/>
            <a:r>
              <a:rPr lang="en-US" sz="4000" dirty="0">
                <a:latin typeface="Algerian" panose="04020705040A02060702" pitchFamily="82" charset="0"/>
              </a:rPr>
              <a:t>Financial Risk Detection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latin typeface="Algerian" panose="04020705040A02060702" pitchFamily="82" charset="0"/>
              </a:rPr>
              <a:t>Submitted by</a:t>
            </a:r>
          </a:p>
          <a:p>
            <a:pPr algn="l"/>
            <a:r>
              <a:rPr lang="en-US" dirty="0" err="1">
                <a:latin typeface="Algerian" panose="04020705040A02060702" pitchFamily="82" charset="0"/>
              </a:rPr>
              <a:t>V.S.Srimathi</a:t>
            </a:r>
            <a:endParaRPr lang="en-US" sz="2300" dirty="0">
              <a:latin typeface="Algerian" panose="04020705040A02060702" pitchFamily="82" charset="0"/>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9732-50E0-CA87-5284-F045D11D8501}"/>
              </a:ext>
            </a:extLst>
          </p:cNvPr>
          <p:cNvSpPr>
            <a:spLocks noGrp="1"/>
          </p:cNvSpPr>
          <p:nvPr>
            <p:ph type="title"/>
          </p:nvPr>
        </p:nvSpPr>
        <p:spPr>
          <a:xfrm>
            <a:off x="913795" y="500514"/>
            <a:ext cx="3985464" cy="952901"/>
          </a:xfrm>
        </p:spPr>
        <p:txBody>
          <a:bodyPr/>
          <a:lstStyle/>
          <a:p>
            <a:r>
              <a:rPr lang="en-IN" dirty="0">
                <a:solidFill>
                  <a:schemeClr val="tx1"/>
                </a:solidFill>
              </a:rPr>
              <a:t>Model Building</a:t>
            </a:r>
          </a:p>
        </p:txBody>
      </p:sp>
      <p:sp>
        <p:nvSpPr>
          <p:cNvPr id="3" name="Content Placeholder 2">
            <a:extLst>
              <a:ext uri="{FF2B5EF4-FFF2-40B4-BE49-F238E27FC236}">
                <a16:creationId xmlns:a16="http://schemas.microsoft.com/office/drawing/2014/main" id="{880BB50A-BA3A-E9C0-06BA-5346A226F567}"/>
              </a:ext>
            </a:extLst>
          </p:cNvPr>
          <p:cNvSpPr>
            <a:spLocks noGrp="1"/>
          </p:cNvSpPr>
          <p:nvPr>
            <p:ph idx="1"/>
          </p:nvPr>
        </p:nvSpPr>
        <p:spPr>
          <a:xfrm>
            <a:off x="913795" y="1359236"/>
            <a:ext cx="10353762" cy="3714749"/>
          </a:xfrm>
        </p:spPr>
        <p:txBody>
          <a:bodyPr/>
          <a:lstStyle/>
          <a:p>
            <a:pPr>
              <a:lnSpc>
                <a:spcPct val="100000"/>
              </a:lnSpc>
            </a:pPr>
            <a:r>
              <a:rPr lang="en-IN" dirty="0">
                <a:solidFill>
                  <a:schemeClr val="tx1"/>
                </a:solidFill>
              </a:rPr>
              <a:t>Split the data  for train and test</a:t>
            </a:r>
          </a:p>
          <a:p>
            <a:pPr>
              <a:lnSpc>
                <a:spcPct val="100000"/>
              </a:lnSpc>
            </a:pPr>
            <a:r>
              <a:rPr lang="en-IN" dirty="0">
                <a:solidFill>
                  <a:schemeClr val="tx1"/>
                </a:solidFill>
              </a:rPr>
              <a:t>Initialise model</a:t>
            </a:r>
          </a:p>
          <a:p>
            <a:pPr>
              <a:lnSpc>
                <a:spcPct val="100000"/>
              </a:lnSpc>
            </a:pPr>
            <a:r>
              <a:rPr lang="en-IN" dirty="0">
                <a:solidFill>
                  <a:schemeClr val="tx1"/>
                </a:solidFill>
              </a:rPr>
              <a:t>Train model with </a:t>
            </a:r>
            <a:r>
              <a:rPr lang="en-IN" dirty="0" err="1">
                <a:solidFill>
                  <a:schemeClr val="tx1"/>
                </a:solidFill>
              </a:rPr>
              <a:t>X_Train</a:t>
            </a:r>
            <a:r>
              <a:rPr lang="en-IN" dirty="0">
                <a:solidFill>
                  <a:schemeClr val="tx1"/>
                </a:solidFill>
              </a:rPr>
              <a:t> and </a:t>
            </a:r>
            <a:r>
              <a:rPr lang="en-IN" dirty="0" err="1">
                <a:solidFill>
                  <a:schemeClr val="tx1"/>
                </a:solidFill>
              </a:rPr>
              <a:t>Y_Train</a:t>
            </a:r>
            <a:endParaRPr lang="en-IN" dirty="0">
              <a:solidFill>
                <a:schemeClr val="tx1"/>
              </a:solidFill>
            </a:endParaRPr>
          </a:p>
          <a:p>
            <a:pPr>
              <a:lnSpc>
                <a:spcPct val="100000"/>
              </a:lnSpc>
            </a:pPr>
            <a:r>
              <a:rPr lang="en-IN" dirty="0">
                <a:solidFill>
                  <a:schemeClr val="tx1"/>
                </a:solidFill>
              </a:rPr>
              <a:t>Make prediction / Test Model</a:t>
            </a:r>
          </a:p>
          <a:p>
            <a:pPr>
              <a:lnSpc>
                <a:spcPct val="100000"/>
              </a:lnSpc>
            </a:pPr>
            <a:r>
              <a:rPr lang="en-IN" dirty="0">
                <a:solidFill>
                  <a:schemeClr val="tx1"/>
                </a:solidFill>
              </a:rPr>
              <a:t>We have to compare </a:t>
            </a:r>
            <a:r>
              <a:rPr lang="en-IN" dirty="0" err="1">
                <a:solidFill>
                  <a:schemeClr val="tx1"/>
                </a:solidFill>
              </a:rPr>
              <a:t>Y_Prediction</a:t>
            </a:r>
            <a:r>
              <a:rPr lang="en-IN" dirty="0">
                <a:solidFill>
                  <a:schemeClr val="tx1"/>
                </a:solidFill>
              </a:rPr>
              <a:t> &amp; </a:t>
            </a:r>
            <a:r>
              <a:rPr lang="en-IN" dirty="0" err="1">
                <a:solidFill>
                  <a:schemeClr val="tx1"/>
                </a:solidFill>
              </a:rPr>
              <a:t>Y_Test</a:t>
            </a:r>
            <a:endParaRPr lang="en-IN" dirty="0">
              <a:solidFill>
                <a:schemeClr val="tx1"/>
              </a:solidFill>
            </a:endParaRPr>
          </a:p>
          <a:p>
            <a:pPr marL="36900" indent="0">
              <a:buNone/>
            </a:pPr>
            <a:endParaRPr lang="en-IN" dirty="0"/>
          </a:p>
        </p:txBody>
      </p:sp>
      <p:sp>
        <p:nvSpPr>
          <p:cNvPr id="4" name="TextBox 3">
            <a:extLst>
              <a:ext uri="{FF2B5EF4-FFF2-40B4-BE49-F238E27FC236}">
                <a16:creationId xmlns:a16="http://schemas.microsoft.com/office/drawing/2014/main" id="{A14481C8-86A9-97CB-1682-01D5685FD0E5}"/>
              </a:ext>
            </a:extLst>
          </p:cNvPr>
          <p:cNvSpPr txBox="1"/>
          <p:nvPr/>
        </p:nvSpPr>
        <p:spPr>
          <a:xfrm>
            <a:off x="1013861" y="3816449"/>
            <a:ext cx="5688531" cy="646331"/>
          </a:xfrm>
          <a:prstGeom prst="rect">
            <a:avLst/>
          </a:prstGeom>
          <a:noFill/>
        </p:spPr>
        <p:txBody>
          <a:bodyPr wrap="square" rtlCol="0">
            <a:spAutoFit/>
          </a:bodyPr>
          <a:lstStyle/>
          <a:p>
            <a:r>
              <a:rPr lang="en-IN" sz="3600" dirty="0"/>
              <a:t>Evaluate the Model</a:t>
            </a:r>
          </a:p>
        </p:txBody>
      </p:sp>
      <p:sp>
        <p:nvSpPr>
          <p:cNvPr id="5" name="TextBox 4">
            <a:extLst>
              <a:ext uri="{FF2B5EF4-FFF2-40B4-BE49-F238E27FC236}">
                <a16:creationId xmlns:a16="http://schemas.microsoft.com/office/drawing/2014/main" id="{DA732217-191E-03B1-E3A4-1AE69F09F90C}"/>
              </a:ext>
            </a:extLst>
          </p:cNvPr>
          <p:cNvSpPr txBox="1"/>
          <p:nvPr/>
        </p:nvSpPr>
        <p:spPr>
          <a:xfrm>
            <a:off x="1013861" y="4505137"/>
            <a:ext cx="10164278" cy="169463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t>Classification ( Target is Binary)</a:t>
            </a:r>
          </a:p>
          <a:p>
            <a:pPr marL="285750" indent="-285750">
              <a:lnSpc>
                <a:spcPct val="150000"/>
              </a:lnSpc>
              <a:buFont typeface="Arial" panose="020B0604020202020204" pitchFamily="34" charset="0"/>
              <a:buChar char="•"/>
            </a:pPr>
            <a:r>
              <a:rPr lang="en-IN" sz="2400" dirty="0"/>
              <a:t>Using </a:t>
            </a:r>
            <a:r>
              <a:rPr lang="en-IN" sz="2400" dirty="0" err="1"/>
              <a:t>Matrics</a:t>
            </a:r>
            <a:r>
              <a:rPr lang="en-IN" sz="2400" dirty="0"/>
              <a:t> to evaluate classification algorithms</a:t>
            </a:r>
          </a:p>
          <a:p>
            <a:pPr marL="285750" indent="-285750">
              <a:lnSpc>
                <a:spcPct val="150000"/>
              </a:lnSpc>
              <a:buFont typeface="Arial" panose="020B0604020202020204" pitchFamily="34" charset="0"/>
              <a:buChar char="•"/>
            </a:pPr>
            <a:r>
              <a:rPr lang="en-IN" sz="2400" dirty="0"/>
              <a:t>Confusion Matrix</a:t>
            </a:r>
          </a:p>
        </p:txBody>
      </p:sp>
    </p:spTree>
    <p:extLst>
      <p:ext uri="{BB962C8B-B14F-4D97-AF65-F5344CB8AC3E}">
        <p14:creationId xmlns:p14="http://schemas.microsoft.com/office/powerpoint/2010/main" val="1111814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F0391-874A-9629-1B49-B837232FD456}"/>
              </a:ext>
            </a:extLst>
          </p:cNvPr>
          <p:cNvSpPr>
            <a:spLocks noGrp="1"/>
          </p:cNvSpPr>
          <p:nvPr>
            <p:ph type="title"/>
          </p:nvPr>
        </p:nvSpPr>
        <p:spPr>
          <a:xfrm>
            <a:off x="913795" y="301591"/>
            <a:ext cx="3456074" cy="988194"/>
          </a:xfrm>
        </p:spPr>
        <p:txBody>
          <a:bodyPr>
            <a:normAutofit/>
          </a:bodyPr>
          <a:lstStyle/>
          <a:p>
            <a:r>
              <a:rPr lang="en-IN" sz="4400" dirty="0"/>
              <a:t>Conclusion</a:t>
            </a:r>
          </a:p>
        </p:txBody>
      </p:sp>
      <p:sp>
        <p:nvSpPr>
          <p:cNvPr id="3" name="Content Placeholder 2">
            <a:extLst>
              <a:ext uri="{FF2B5EF4-FFF2-40B4-BE49-F238E27FC236}">
                <a16:creationId xmlns:a16="http://schemas.microsoft.com/office/drawing/2014/main" id="{59601DCB-8D18-719E-89E5-84D64F58D543}"/>
              </a:ext>
            </a:extLst>
          </p:cNvPr>
          <p:cNvSpPr>
            <a:spLocks noGrp="1"/>
          </p:cNvSpPr>
          <p:nvPr>
            <p:ph idx="1"/>
          </p:nvPr>
        </p:nvSpPr>
        <p:spPr>
          <a:xfrm>
            <a:off x="913795" y="1472666"/>
            <a:ext cx="10353762" cy="4318534"/>
          </a:xfrm>
        </p:spPr>
        <p:txBody>
          <a:bodyPr/>
          <a:lstStyle/>
          <a:p>
            <a:r>
              <a:rPr lang="en-IN" dirty="0">
                <a:solidFill>
                  <a:schemeClr val="tx1"/>
                </a:solidFill>
              </a:rPr>
              <a:t>Banks should focus more on contract type ‘Student’, ‘pensioner’, ‘Businessman’ with housing type other than Co-op apartment for successful payments.</a:t>
            </a:r>
          </a:p>
          <a:p>
            <a:r>
              <a:rPr lang="en-IN" dirty="0">
                <a:solidFill>
                  <a:schemeClr val="tx1"/>
                </a:solidFill>
              </a:rPr>
              <a:t>Banks should focus less on income type ‘Working’ as they are having most number of unsuccessful payments.</a:t>
            </a:r>
          </a:p>
          <a:p>
            <a:r>
              <a:rPr lang="en-IN" dirty="0">
                <a:solidFill>
                  <a:schemeClr val="tx1"/>
                </a:solidFill>
              </a:rPr>
              <a:t>Also with loan purpose ‘Repair’ is having higher number of unsuccessful payments on time.</a:t>
            </a:r>
          </a:p>
          <a:p>
            <a:r>
              <a:rPr lang="en-IN" dirty="0">
                <a:solidFill>
                  <a:schemeClr val="tx1"/>
                </a:solidFill>
              </a:rPr>
              <a:t>Get as much as clients from housing type ‘With Parents’ as they are having least number of unsuccessful payments.</a:t>
            </a:r>
          </a:p>
        </p:txBody>
      </p:sp>
    </p:spTree>
    <p:extLst>
      <p:ext uri="{BB962C8B-B14F-4D97-AF65-F5344CB8AC3E}">
        <p14:creationId xmlns:p14="http://schemas.microsoft.com/office/powerpoint/2010/main" val="2224258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366DDF-B491-5FDE-A39F-304A600CD082}"/>
              </a:ext>
            </a:extLst>
          </p:cNvPr>
          <p:cNvSpPr txBox="1"/>
          <p:nvPr/>
        </p:nvSpPr>
        <p:spPr>
          <a:xfrm>
            <a:off x="548640" y="510139"/>
            <a:ext cx="11011301" cy="4708981"/>
          </a:xfrm>
          <a:prstGeom prst="rect">
            <a:avLst/>
          </a:prstGeom>
          <a:noFill/>
        </p:spPr>
        <p:txBody>
          <a:bodyPr wrap="square" rtlCol="0">
            <a:spAutoFit/>
          </a:bodyPr>
          <a:lstStyle/>
          <a:p>
            <a:pPr marL="285750" indent="-285750">
              <a:buFont typeface="Wingdings" panose="05000000000000000000" pitchFamily="2" charset="2"/>
              <a:buChar char="v"/>
            </a:pPr>
            <a:r>
              <a:rPr lang="en-IN" dirty="0"/>
              <a:t>We observe a decrease in the percentage of Payment difficulties who are </a:t>
            </a:r>
            <a:r>
              <a:rPr lang="en-IN" dirty="0" err="1"/>
              <a:t>Pentioners</a:t>
            </a:r>
            <a:r>
              <a:rPr lang="en-IN" dirty="0"/>
              <a:t> and an increase in the percentage of payment difficulties who are working  when compared the percentages of both payment difficulties and non-payment difficulties.</a:t>
            </a:r>
          </a:p>
          <a:p>
            <a:endParaRPr lang="en-IN" dirty="0"/>
          </a:p>
          <a:p>
            <a:pPr marL="285750" indent="-285750">
              <a:buFont typeface="Wingdings" panose="05000000000000000000" pitchFamily="2" charset="2"/>
              <a:buChar char="v"/>
            </a:pPr>
            <a:r>
              <a:rPr lang="en-IN" dirty="0"/>
              <a:t>We observe a decrease in the percentage of married and widowed with loan payment difficulties and an increase in the percentage of single and civil married with loan payment difficulties when compared with the percentage of both loan payment difficulties and loan Non-Payment difficulties.</a:t>
            </a:r>
          </a:p>
          <a:p>
            <a:endParaRPr lang="en-IN" dirty="0"/>
          </a:p>
          <a:p>
            <a:r>
              <a:rPr lang="en-IN" sz="2400" b="1" dirty="0"/>
              <a:t>Key Factors of Successful Repayments</a:t>
            </a:r>
          </a:p>
          <a:p>
            <a:endParaRPr lang="en-IN" sz="2400" b="1" dirty="0"/>
          </a:p>
          <a:p>
            <a:pPr marL="342900" indent="-342900">
              <a:buFont typeface="Wingdings" panose="05000000000000000000" pitchFamily="2" charset="2"/>
              <a:buChar char="v"/>
            </a:pPr>
            <a:r>
              <a:rPr lang="en-IN" b="1" dirty="0"/>
              <a:t>Education Matters: Applications holding academic degrees exhibit a significantly lower default rate.</a:t>
            </a:r>
          </a:p>
          <a:p>
            <a:pPr marL="342900" indent="-342900">
              <a:buFont typeface="Wingdings" panose="05000000000000000000" pitchFamily="2" charset="2"/>
              <a:buChar char="v"/>
            </a:pPr>
            <a:endParaRPr lang="en-IN" b="1" dirty="0"/>
          </a:p>
          <a:p>
            <a:pPr marL="342900" indent="-342900">
              <a:buFont typeface="Wingdings" panose="05000000000000000000" pitchFamily="2" charset="2"/>
              <a:buChar char="v"/>
            </a:pPr>
            <a:r>
              <a:rPr lang="en-IN" b="1" dirty="0"/>
              <a:t>Income Diversity: Individuals in various income-generating roles, such as students and businessmen, demonstrate a strong repayment record.</a:t>
            </a:r>
          </a:p>
          <a:p>
            <a:pPr marL="342900" indent="-342900">
              <a:buFont typeface="Wingdings" panose="05000000000000000000" pitchFamily="2" charset="2"/>
              <a:buChar char="v"/>
            </a:pPr>
            <a:endParaRPr lang="en-IN" b="1" dirty="0"/>
          </a:p>
          <a:p>
            <a:pPr marL="342900" indent="-342900">
              <a:buFont typeface="Wingdings" panose="05000000000000000000" pitchFamily="2" charset="2"/>
              <a:buChar char="v"/>
            </a:pPr>
            <a:r>
              <a:rPr lang="en-IN" b="1" dirty="0"/>
              <a:t>Age Advantage: Loan applicants above the age of 50 exhibit a lower tendency to default</a:t>
            </a:r>
          </a:p>
        </p:txBody>
      </p:sp>
    </p:spTree>
    <p:extLst>
      <p:ext uri="{BB962C8B-B14F-4D97-AF65-F5344CB8AC3E}">
        <p14:creationId xmlns:p14="http://schemas.microsoft.com/office/powerpoint/2010/main" val="1097449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solidFill>
                  <a:schemeClr val="tx1"/>
                </a:solidFill>
              </a:rPr>
              <a:t>CONTENT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2400" dirty="0">
                <a:solidFill>
                  <a:schemeClr val="tx1"/>
                </a:solidFill>
              </a:rPr>
              <a:t>Problem Statement</a:t>
            </a:r>
          </a:p>
          <a:p>
            <a:r>
              <a:rPr lang="en-US" sz="2400" dirty="0">
                <a:solidFill>
                  <a:schemeClr val="tx1"/>
                </a:solidFill>
              </a:rPr>
              <a:t>Tools used</a:t>
            </a:r>
          </a:p>
          <a:p>
            <a:r>
              <a:rPr lang="en-US" sz="2400" dirty="0">
                <a:solidFill>
                  <a:schemeClr val="tx1"/>
                </a:solidFill>
              </a:rPr>
              <a:t>Approaches</a:t>
            </a:r>
          </a:p>
          <a:p>
            <a:r>
              <a:rPr lang="en-US" sz="2400" dirty="0">
                <a:solidFill>
                  <a:schemeClr val="tx1"/>
                </a:solidFill>
              </a:rPr>
              <a:t>EDA</a:t>
            </a:r>
          </a:p>
          <a:p>
            <a:r>
              <a:rPr lang="en-US" sz="2400" dirty="0">
                <a:solidFill>
                  <a:schemeClr val="tx1"/>
                </a:solidFill>
              </a:rPr>
              <a:t>Model Build and Evaluation</a:t>
            </a:r>
          </a:p>
          <a:p>
            <a:r>
              <a:rPr lang="en-US" sz="2400" dirty="0">
                <a:solidFill>
                  <a:schemeClr val="tx1"/>
                </a:solidFill>
              </a:rPr>
              <a:t>Conclusion</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2AED2-95EF-C8F6-B047-90A4BD7AA208}"/>
              </a:ext>
            </a:extLst>
          </p:cNvPr>
          <p:cNvSpPr>
            <a:spLocks noGrp="1"/>
          </p:cNvSpPr>
          <p:nvPr>
            <p:ph type="title"/>
          </p:nvPr>
        </p:nvSpPr>
        <p:spPr>
          <a:xfrm>
            <a:off x="913795" y="263091"/>
            <a:ext cx="4784361" cy="1257300"/>
          </a:xfrm>
        </p:spPr>
        <p:txBody>
          <a:bodyPr>
            <a:normAutofit/>
          </a:bodyPr>
          <a:lstStyle/>
          <a:p>
            <a:r>
              <a:rPr lang="en-IN" sz="4400" dirty="0">
                <a:solidFill>
                  <a:schemeClr val="tx1"/>
                </a:solidFill>
              </a:rPr>
              <a:t>Problem Statement</a:t>
            </a:r>
          </a:p>
        </p:txBody>
      </p:sp>
      <p:sp>
        <p:nvSpPr>
          <p:cNvPr id="3" name="Content Placeholder 2">
            <a:extLst>
              <a:ext uri="{FF2B5EF4-FFF2-40B4-BE49-F238E27FC236}">
                <a16:creationId xmlns:a16="http://schemas.microsoft.com/office/drawing/2014/main" id="{9740D61E-4228-48C7-65E1-F3C9D1A7D842}"/>
              </a:ext>
            </a:extLst>
          </p:cNvPr>
          <p:cNvSpPr>
            <a:spLocks noGrp="1"/>
          </p:cNvSpPr>
          <p:nvPr>
            <p:ph idx="1"/>
          </p:nvPr>
        </p:nvSpPr>
        <p:spPr>
          <a:xfrm>
            <a:off x="913795" y="1571625"/>
            <a:ext cx="10353762" cy="3714749"/>
          </a:xfrm>
        </p:spPr>
        <p:txBody>
          <a:bodyPr/>
          <a:lstStyle/>
          <a:p>
            <a:pPr marL="36900" indent="0">
              <a:buNone/>
            </a:pPr>
            <a:r>
              <a:rPr lang="en-US" dirty="0">
                <a:solidFill>
                  <a:schemeClr val="tx1"/>
                </a:solidFill>
              </a:rPr>
              <a:t>This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 In other words, the company wants to understand the driving factors (or driver variables) behind loan default, i.e. the variables which are strong indicators of default. The company can </a:t>
            </a:r>
            <a:r>
              <a:rPr lang="en-US" dirty="0" err="1">
                <a:solidFill>
                  <a:schemeClr val="tx1"/>
                </a:solidFill>
              </a:rPr>
              <a:t>utilise</a:t>
            </a:r>
            <a:r>
              <a:rPr lang="en-US" dirty="0">
                <a:solidFill>
                  <a:schemeClr val="tx1"/>
                </a:solidFill>
              </a:rPr>
              <a:t> this knowledge for its portfolio and risk assessment.</a:t>
            </a:r>
            <a:endParaRPr lang="en-IN" dirty="0">
              <a:solidFill>
                <a:schemeClr val="tx1"/>
              </a:solidFill>
            </a:endParaRPr>
          </a:p>
        </p:txBody>
      </p:sp>
    </p:spTree>
    <p:extLst>
      <p:ext uri="{BB962C8B-B14F-4D97-AF65-F5344CB8AC3E}">
        <p14:creationId xmlns:p14="http://schemas.microsoft.com/office/powerpoint/2010/main" val="4221481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D0E36-A6E2-3046-9CB3-F8FED2BA79AA}"/>
              </a:ext>
            </a:extLst>
          </p:cNvPr>
          <p:cNvSpPr>
            <a:spLocks noGrp="1"/>
          </p:cNvSpPr>
          <p:nvPr>
            <p:ph type="title"/>
          </p:nvPr>
        </p:nvSpPr>
        <p:spPr/>
        <p:txBody>
          <a:bodyPr/>
          <a:lstStyle/>
          <a:p>
            <a:r>
              <a:rPr lang="en-IN" dirty="0"/>
              <a:t>Tools</a:t>
            </a:r>
          </a:p>
        </p:txBody>
      </p:sp>
      <p:sp>
        <p:nvSpPr>
          <p:cNvPr id="3" name="Content Placeholder 2">
            <a:extLst>
              <a:ext uri="{FF2B5EF4-FFF2-40B4-BE49-F238E27FC236}">
                <a16:creationId xmlns:a16="http://schemas.microsoft.com/office/drawing/2014/main" id="{54106BFE-72C8-7AF2-A3D2-E8008111BE5B}"/>
              </a:ext>
            </a:extLst>
          </p:cNvPr>
          <p:cNvSpPr>
            <a:spLocks noGrp="1"/>
          </p:cNvSpPr>
          <p:nvPr>
            <p:ph idx="1"/>
          </p:nvPr>
        </p:nvSpPr>
        <p:spPr>
          <a:xfrm>
            <a:off x="924443" y="1787692"/>
            <a:ext cx="10353762" cy="4064468"/>
          </a:xfrm>
        </p:spPr>
        <p:txBody>
          <a:bodyPr>
            <a:normAutofit fontScale="55000" lnSpcReduction="20000"/>
          </a:bodyPr>
          <a:lstStyle/>
          <a:p>
            <a:pPr algn="l"/>
            <a:r>
              <a:rPr lang="en-US" sz="3300" b="1" i="0" dirty="0">
                <a:solidFill>
                  <a:schemeClr val="tx1"/>
                </a:solidFill>
                <a:effectLst/>
              </a:rPr>
              <a:t>Programming Languages:</a:t>
            </a:r>
            <a:endParaRPr lang="en-US" sz="3300" b="0" i="0" dirty="0">
              <a:solidFill>
                <a:schemeClr val="tx1"/>
              </a:solidFill>
              <a:effectLst/>
            </a:endParaRPr>
          </a:p>
          <a:p>
            <a:pPr algn="l">
              <a:buFont typeface="Arial" panose="020B0604020202020204" pitchFamily="34" charset="0"/>
              <a:buChar char="•"/>
            </a:pPr>
            <a:r>
              <a:rPr lang="en-US" sz="3300" b="1" i="0" dirty="0">
                <a:solidFill>
                  <a:schemeClr val="tx1"/>
                </a:solidFill>
                <a:effectLst/>
              </a:rPr>
              <a:t>Python:</a:t>
            </a:r>
            <a:r>
              <a:rPr lang="en-US" sz="3300" b="0" i="0" dirty="0">
                <a:solidFill>
                  <a:schemeClr val="tx1"/>
                </a:solidFill>
                <a:effectLst/>
              </a:rPr>
              <a:t> Widely used for its extensive libraries and frameworks, including TensorFlow, </a:t>
            </a:r>
            <a:r>
              <a:rPr lang="en-US" sz="3300" b="0" i="0" dirty="0" err="1">
                <a:solidFill>
                  <a:schemeClr val="tx1"/>
                </a:solidFill>
                <a:effectLst/>
              </a:rPr>
              <a:t>PyTorch</a:t>
            </a:r>
            <a:r>
              <a:rPr lang="en-US" sz="3300" b="0" i="0" dirty="0">
                <a:solidFill>
                  <a:schemeClr val="tx1"/>
                </a:solidFill>
                <a:effectLst/>
              </a:rPr>
              <a:t>, scikit-learn, and more.</a:t>
            </a:r>
          </a:p>
          <a:p>
            <a:pPr algn="l"/>
            <a:r>
              <a:rPr lang="en-IN" sz="3300" b="1" i="0" dirty="0">
                <a:solidFill>
                  <a:schemeClr val="tx1"/>
                </a:solidFill>
                <a:effectLst/>
              </a:rPr>
              <a:t>Data Processing and Analysis:</a:t>
            </a:r>
            <a:endParaRPr lang="en-IN" sz="3300" b="0" i="0" dirty="0">
              <a:solidFill>
                <a:schemeClr val="tx1"/>
              </a:solidFill>
              <a:effectLst/>
            </a:endParaRPr>
          </a:p>
          <a:p>
            <a:pPr algn="l">
              <a:buFont typeface="Arial" panose="020B0604020202020204" pitchFamily="34" charset="0"/>
              <a:buChar char="•"/>
            </a:pPr>
            <a:r>
              <a:rPr lang="en-IN" sz="3300" b="1" i="0" dirty="0">
                <a:solidFill>
                  <a:schemeClr val="tx1"/>
                </a:solidFill>
                <a:effectLst/>
              </a:rPr>
              <a:t>NumPy:</a:t>
            </a:r>
            <a:r>
              <a:rPr lang="en-IN" sz="3300" b="0" i="0" dirty="0">
                <a:solidFill>
                  <a:schemeClr val="tx1"/>
                </a:solidFill>
                <a:effectLst/>
              </a:rPr>
              <a:t> Essential for numerical computing in Python, providing support for large, multi-dimensional arrays and matrices.</a:t>
            </a:r>
          </a:p>
          <a:p>
            <a:pPr algn="l">
              <a:buFont typeface="Arial" panose="020B0604020202020204" pitchFamily="34" charset="0"/>
              <a:buChar char="•"/>
            </a:pPr>
            <a:r>
              <a:rPr lang="en-IN" sz="3300" b="1" i="0" dirty="0">
                <a:solidFill>
                  <a:schemeClr val="tx1"/>
                </a:solidFill>
                <a:effectLst/>
              </a:rPr>
              <a:t>pandas:</a:t>
            </a:r>
            <a:r>
              <a:rPr lang="en-IN" sz="3300" b="0" i="0" dirty="0">
                <a:solidFill>
                  <a:schemeClr val="tx1"/>
                </a:solidFill>
                <a:effectLst/>
              </a:rPr>
              <a:t> A data manipulation and analysis library for Python, commonly used for handling structured data.</a:t>
            </a:r>
          </a:p>
          <a:p>
            <a:pPr algn="l"/>
            <a:r>
              <a:rPr lang="en-US" sz="3300" b="1" i="0" dirty="0">
                <a:solidFill>
                  <a:schemeClr val="tx1"/>
                </a:solidFill>
                <a:effectLst/>
              </a:rPr>
              <a:t>Visualization:</a:t>
            </a:r>
            <a:endParaRPr lang="en-US" sz="3300" b="0" i="0" dirty="0">
              <a:solidFill>
                <a:schemeClr val="tx1"/>
              </a:solidFill>
              <a:effectLst/>
            </a:endParaRPr>
          </a:p>
          <a:p>
            <a:pPr algn="l">
              <a:buFont typeface="Arial" panose="020B0604020202020204" pitchFamily="34" charset="0"/>
              <a:buChar char="•"/>
            </a:pPr>
            <a:r>
              <a:rPr lang="en-US" sz="3300" b="1" i="0" dirty="0">
                <a:solidFill>
                  <a:schemeClr val="tx1"/>
                </a:solidFill>
                <a:effectLst/>
              </a:rPr>
              <a:t>Matplotlib:</a:t>
            </a:r>
            <a:r>
              <a:rPr lang="en-US" sz="3300" b="0" i="0" dirty="0">
                <a:solidFill>
                  <a:schemeClr val="tx1"/>
                </a:solidFill>
                <a:effectLst/>
              </a:rPr>
              <a:t> A plotting library for creating static, animated, and interactive visualizations in Python.</a:t>
            </a:r>
          </a:p>
          <a:p>
            <a:pPr algn="l">
              <a:buFont typeface="Arial" panose="020B0604020202020204" pitchFamily="34" charset="0"/>
              <a:buChar char="•"/>
            </a:pPr>
            <a:r>
              <a:rPr lang="en-US" sz="3300" b="1" i="0" dirty="0">
                <a:solidFill>
                  <a:schemeClr val="tx1"/>
                </a:solidFill>
                <a:effectLst/>
              </a:rPr>
              <a:t>Seaborn:</a:t>
            </a:r>
            <a:r>
              <a:rPr lang="en-US" sz="3300" b="0" i="0" dirty="0">
                <a:solidFill>
                  <a:schemeClr val="tx1"/>
                </a:solidFill>
                <a:effectLst/>
              </a:rPr>
              <a:t> Built on top of Matplotlib, Seaborn provides a high-level interface for drawing attractive statistical graphics.</a:t>
            </a:r>
          </a:p>
          <a:p>
            <a:pPr algn="l">
              <a:buFont typeface="Arial" panose="020B0604020202020204" pitchFamily="34" charset="0"/>
              <a:buChar char="•"/>
            </a:pPr>
            <a:endParaRPr lang="en-IN" b="0" i="0" dirty="0">
              <a:solidFill>
                <a:schemeClr val="tx1"/>
              </a:solidFill>
              <a:effectLst/>
              <a:latin typeface="Söhne"/>
            </a:endParaRPr>
          </a:p>
          <a:p>
            <a:pPr algn="l">
              <a:buFont typeface="Arial" panose="020B0604020202020204" pitchFamily="34" charset="0"/>
              <a:buChar char="•"/>
            </a:pPr>
            <a:endParaRPr lang="en-IN" b="0" i="0" dirty="0">
              <a:solidFill>
                <a:schemeClr val="tx1"/>
              </a:solidFill>
              <a:effectLst/>
              <a:latin typeface="Söhne"/>
            </a:endParaRPr>
          </a:p>
          <a:p>
            <a:pPr algn="l">
              <a:buFont typeface="Arial" panose="020B0604020202020204" pitchFamily="34" charset="0"/>
              <a:buChar char="•"/>
            </a:pPr>
            <a:endParaRPr lang="en-US" b="0" i="0" dirty="0">
              <a:solidFill>
                <a:schemeClr val="tx1"/>
              </a:solidFill>
              <a:effectLst/>
              <a:latin typeface="Söhne"/>
            </a:endParaRPr>
          </a:p>
          <a:p>
            <a:endParaRPr lang="en-IN" b="1" dirty="0"/>
          </a:p>
        </p:txBody>
      </p:sp>
    </p:spTree>
    <p:extLst>
      <p:ext uri="{BB962C8B-B14F-4D97-AF65-F5344CB8AC3E}">
        <p14:creationId xmlns:p14="http://schemas.microsoft.com/office/powerpoint/2010/main" val="3539080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D3D097-EB34-14D4-E493-8A0ED5B6B018}"/>
              </a:ext>
            </a:extLst>
          </p:cNvPr>
          <p:cNvSpPr txBox="1"/>
          <p:nvPr/>
        </p:nvSpPr>
        <p:spPr>
          <a:xfrm>
            <a:off x="741145" y="644893"/>
            <a:ext cx="10799546" cy="2585323"/>
          </a:xfrm>
          <a:prstGeom prst="rect">
            <a:avLst/>
          </a:prstGeom>
          <a:noFill/>
        </p:spPr>
        <p:txBody>
          <a:bodyPr wrap="square" rtlCol="0">
            <a:spAutoFit/>
          </a:bodyPr>
          <a:lstStyle/>
          <a:p>
            <a:pPr marL="285750" indent="-285750" algn="l">
              <a:buFont typeface="Wingdings" panose="05000000000000000000" pitchFamily="2" charset="2"/>
              <a:buChar char="v"/>
            </a:pPr>
            <a:r>
              <a:rPr lang="en-US" b="1" i="0" dirty="0">
                <a:effectLst/>
              </a:rPr>
              <a:t> </a:t>
            </a:r>
            <a:r>
              <a:rPr lang="en-US" b="1" i="0" dirty="0" err="1">
                <a:effectLst/>
              </a:rPr>
              <a:t>Jupyter</a:t>
            </a:r>
            <a:r>
              <a:rPr lang="en-US" b="1" i="0" dirty="0">
                <a:effectLst/>
              </a:rPr>
              <a:t> Notebooks:</a:t>
            </a:r>
          </a:p>
          <a:p>
            <a:pPr algn="l"/>
            <a:endParaRPr lang="en-US" b="1" i="0" dirty="0">
              <a:effectLst/>
            </a:endParaRPr>
          </a:p>
          <a:p>
            <a:pPr marL="742950" lvl="1" indent="-285750" algn="l">
              <a:buFont typeface="Arial" panose="020B0604020202020204" pitchFamily="34" charset="0"/>
              <a:buChar char="•"/>
            </a:pPr>
            <a:r>
              <a:rPr lang="en-US" b="0" i="0" dirty="0">
                <a:effectLst/>
              </a:rPr>
              <a:t>Interactive notebooks that allow combining live code, equations, visualizations, and narrative text. Popular for data exploration and analysis.</a:t>
            </a:r>
          </a:p>
          <a:p>
            <a:pPr lvl="1" algn="l"/>
            <a:endParaRPr lang="en-US" b="0" i="0" dirty="0">
              <a:effectLst/>
            </a:endParaRPr>
          </a:p>
          <a:p>
            <a:pPr marL="285750" indent="-285750" algn="l">
              <a:buFont typeface="Wingdings" panose="05000000000000000000" pitchFamily="2" charset="2"/>
              <a:buChar char="v"/>
            </a:pPr>
            <a:r>
              <a:rPr lang="en-US" b="1" i="0" dirty="0">
                <a:effectLst/>
              </a:rPr>
              <a:t> Version Control:</a:t>
            </a:r>
          </a:p>
          <a:p>
            <a:pPr algn="l"/>
            <a:endParaRPr lang="en-US" b="1" i="0" dirty="0">
              <a:effectLst/>
            </a:endParaRPr>
          </a:p>
          <a:p>
            <a:pPr marL="742950" lvl="1" indent="-285750" algn="l">
              <a:buFont typeface="Arial" panose="020B0604020202020204" pitchFamily="34" charset="0"/>
              <a:buChar char="•"/>
            </a:pPr>
            <a:r>
              <a:rPr lang="en-US" b="1" i="0" dirty="0">
                <a:effectLst/>
              </a:rPr>
              <a:t>Git:</a:t>
            </a:r>
            <a:r>
              <a:rPr lang="en-US" b="0" i="0" dirty="0">
                <a:effectLst/>
              </a:rPr>
              <a:t> Widely used for version control and collaborative development of machine learning projects.</a:t>
            </a:r>
          </a:p>
          <a:p>
            <a:endParaRPr lang="en-IN" dirty="0"/>
          </a:p>
        </p:txBody>
      </p:sp>
    </p:spTree>
    <p:extLst>
      <p:ext uri="{BB962C8B-B14F-4D97-AF65-F5344CB8AC3E}">
        <p14:creationId xmlns:p14="http://schemas.microsoft.com/office/powerpoint/2010/main" val="4039890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CF1D1-A9AF-D3D9-9014-92F3D6E9CC77}"/>
              </a:ext>
            </a:extLst>
          </p:cNvPr>
          <p:cNvSpPr>
            <a:spLocks noGrp="1"/>
          </p:cNvSpPr>
          <p:nvPr>
            <p:ph type="title"/>
          </p:nvPr>
        </p:nvSpPr>
        <p:spPr>
          <a:xfrm>
            <a:off x="555057" y="77002"/>
            <a:ext cx="3542702" cy="1337511"/>
          </a:xfrm>
        </p:spPr>
        <p:txBody>
          <a:bodyPr>
            <a:normAutofit/>
          </a:bodyPr>
          <a:lstStyle/>
          <a:p>
            <a:r>
              <a:rPr lang="en-IN" sz="4400" dirty="0"/>
              <a:t>Approaches</a:t>
            </a:r>
          </a:p>
        </p:txBody>
      </p:sp>
      <p:sp>
        <p:nvSpPr>
          <p:cNvPr id="3" name="Content Placeholder 2">
            <a:extLst>
              <a:ext uri="{FF2B5EF4-FFF2-40B4-BE49-F238E27FC236}">
                <a16:creationId xmlns:a16="http://schemas.microsoft.com/office/drawing/2014/main" id="{C14ADDAD-5C92-3C9B-0256-9DEC6C4A3775}"/>
              </a:ext>
            </a:extLst>
          </p:cNvPr>
          <p:cNvSpPr>
            <a:spLocks noGrp="1"/>
          </p:cNvSpPr>
          <p:nvPr>
            <p:ph idx="1"/>
          </p:nvPr>
        </p:nvSpPr>
        <p:spPr>
          <a:xfrm>
            <a:off x="962526" y="1116130"/>
            <a:ext cx="10260531" cy="5496425"/>
          </a:xfrm>
        </p:spPr>
        <p:txBody>
          <a:bodyPr>
            <a:noAutofit/>
          </a:bodyPr>
          <a:lstStyle/>
          <a:p>
            <a:r>
              <a:rPr lang="en-IN" sz="1600" dirty="0">
                <a:solidFill>
                  <a:schemeClr val="tx1"/>
                </a:solidFill>
              </a:rPr>
              <a:t>Define Business case/Problem Statement</a:t>
            </a:r>
          </a:p>
          <a:p>
            <a:r>
              <a:rPr lang="en-IN" sz="1600" dirty="0">
                <a:solidFill>
                  <a:schemeClr val="tx1"/>
                </a:solidFill>
              </a:rPr>
              <a:t>Import basic Libraries</a:t>
            </a:r>
          </a:p>
          <a:p>
            <a:r>
              <a:rPr lang="en-IN" sz="1600" dirty="0">
                <a:solidFill>
                  <a:schemeClr val="tx1"/>
                </a:solidFill>
              </a:rPr>
              <a:t>Load Data</a:t>
            </a:r>
          </a:p>
          <a:p>
            <a:r>
              <a:rPr lang="en-IN" sz="1600" dirty="0">
                <a:solidFill>
                  <a:schemeClr val="tx1"/>
                </a:solidFill>
              </a:rPr>
              <a:t>Domain Analysis</a:t>
            </a:r>
          </a:p>
          <a:p>
            <a:r>
              <a:rPr lang="en-IN" sz="1600" dirty="0">
                <a:solidFill>
                  <a:schemeClr val="tx1"/>
                </a:solidFill>
              </a:rPr>
              <a:t>Basic Checks</a:t>
            </a:r>
          </a:p>
          <a:p>
            <a:r>
              <a:rPr lang="en-IN" sz="1600" dirty="0">
                <a:solidFill>
                  <a:schemeClr val="tx1"/>
                </a:solidFill>
              </a:rPr>
              <a:t>Exploratory Data Analysis</a:t>
            </a:r>
          </a:p>
          <a:p>
            <a:r>
              <a:rPr lang="en-IN" sz="1600" dirty="0">
                <a:solidFill>
                  <a:schemeClr val="tx1"/>
                </a:solidFill>
              </a:rPr>
              <a:t>Check for Outliers</a:t>
            </a:r>
          </a:p>
          <a:p>
            <a:r>
              <a:rPr lang="en-IN" sz="1600" dirty="0">
                <a:solidFill>
                  <a:schemeClr val="tx1"/>
                </a:solidFill>
              </a:rPr>
              <a:t>Handling Outliers</a:t>
            </a:r>
          </a:p>
          <a:p>
            <a:r>
              <a:rPr lang="en-IN" sz="1600" dirty="0">
                <a:solidFill>
                  <a:schemeClr val="tx1"/>
                </a:solidFill>
              </a:rPr>
              <a:t>Feature Engineering</a:t>
            </a:r>
          </a:p>
          <a:p>
            <a:r>
              <a:rPr lang="en-IN" sz="1600" dirty="0">
                <a:solidFill>
                  <a:schemeClr val="tx1"/>
                </a:solidFill>
              </a:rPr>
              <a:t>Balancing the data by using smote</a:t>
            </a:r>
          </a:p>
          <a:p>
            <a:r>
              <a:rPr lang="en-IN" sz="1600" dirty="0">
                <a:solidFill>
                  <a:schemeClr val="tx1"/>
                </a:solidFill>
              </a:rPr>
              <a:t>Split Data into X and Y</a:t>
            </a:r>
          </a:p>
          <a:p>
            <a:r>
              <a:rPr lang="en-IN" sz="1600" dirty="0">
                <a:solidFill>
                  <a:schemeClr val="tx1"/>
                </a:solidFill>
              </a:rPr>
              <a:t>Split data for testing and training</a:t>
            </a:r>
          </a:p>
          <a:p>
            <a:r>
              <a:rPr lang="en-IN" sz="1600" dirty="0">
                <a:solidFill>
                  <a:schemeClr val="tx1"/>
                </a:solidFill>
              </a:rPr>
              <a:t>Model Building</a:t>
            </a:r>
          </a:p>
          <a:p>
            <a:r>
              <a:rPr lang="en-IN" sz="1600" dirty="0">
                <a:solidFill>
                  <a:schemeClr val="tx1"/>
                </a:solidFill>
              </a:rPr>
              <a:t>Evaluate the Model</a:t>
            </a:r>
          </a:p>
        </p:txBody>
      </p:sp>
    </p:spTree>
    <p:extLst>
      <p:ext uri="{BB962C8B-B14F-4D97-AF65-F5344CB8AC3E}">
        <p14:creationId xmlns:p14="http://schemas.microsoft.com/office/powerpoint/2010/main" val="2334966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11DC-9865-F9AC-446B-CE47F9565BE9}"/>
              </a:ext>
            </a:extLst>
          </p:cNvPr>
          <p:cNvSpPr>
            <a:spLocks noGrp="1"/>
          </p:cNvSpPr>
          <p:nvPr>
            <p:ph type="title"/>
          </p:nvPr>
        </p:nvSpPr>
        <p:spPr>
          <a:xfrm>
            <a:off x="913795" y="496105"/>
            <a:ext cx="2195165" cy="800099"/>
          </a:xfrm>
        </p:spPr>
        <p:txBody>
          <a:bodyPr>
            <a:normAutofit/>
          </a:bodyPr>
          <a:lstStyle/>
          <a:p>
            <a:r>
              <a:rPr lang="en-IN" sz="4400" dirty="0"/>
              <a:t>EDA</a:t>
            </a:r>
          </a:p>
        </p:txBody>
      </p:sp>
      <p:pic>
        <p:nvPicPr>
          <p:cNvPr id="5" name="Content Placeholder 4">
            <a:extLst>
              <a:ext uri="{FF2B5EF4-FFF2-40B4-BE49-F238E27FC236}">
                <a16:creationId xmlns:a16="http://schemas.microsoft.com/office/drawing/2014/main" id="{B500F0DE-516B-A5E4-F4F1-5BA00FCD8CC4}"/>
              </a:ext>
            </a:extLst>
          </p:cNvPr>
          <p:cNvPicPr>
            <a:picLocks noGrp="1" noChangeAspect="1"/>
          </p:cNvPicPr>
          <p:nvPr>
            <p:ph idx="1"/>
          </p:nvPr>
        </p:nvPicPr>
        <p:blipFill>
          <a:blip r:embed="rId2"/>
          <a:stretch>
            <a:fillRect/>
          </a:stretch>
        </p:blipFill>
        <p:spPr>
          <a:xfrm>
            <a:off x="1514375" y="1540042"/>
            <a:ext cx="6310964" cy="2261938"/>
          </a:xfrm>
        </p:spPr>
      </p:pic>
      <p:sp>
        <p:nvSpPr>
          <p:cNvPr id="6" name="TextBox 5">
            <a:extLst>
              <a:ext uri="{FF2B5EF4-FFF2-40B4-BE49-F238E27FC236}">
                <a16:creationId xmlns:a16="http://schemas.microsoft.com/office/drawing/2014/main" id="{42D3C9A5-BC4A-E2BD-F369-8BF487F71407}"/>
              </a:ext>
            </a:extLst>
          </p:cNvPr>
          <p:cNvSpPr txBox="1"/>
          <p:nvPr/>
        </p:nvSpPr>
        <p:spPr>
          <a:xfrm>
            <a:off x="7915175" y="1417987"/>
            <a:ext cx="2855495" cy="2308324"/>
          </a:xfrm>
          <a:prstGeom prst="rect">
            <a:avLst/>
          </a:prstGeom>
          <a:noFill/>
        </p:spPr>
        <p:txBody>
          <a:bodyPr wrap="square" rtlCol="0">
            <a:spAutoFit/>
          </a:bodyPr>
          <a:lstStyle/>
          <a:p>
            <a:r>
              <a:rPr lang="en-IN" sz="1600" dirty="0"/>
              <a:t>It appears that a majority of people in our dataset have incomes between 75k and 112k and highest numbers of defaulters also fall within this income range. This observation suggest a potential  correlation between income levels and loan default rates.</a:t>
            </a:r>
          </a:p>
        </p:txBody>
      </p:sp>
      <p:sp>
        <p:nvSpPr>
          <p:cNvPr id="7" name="TextBox 6">
            <a:extLst>
              <a:ext uri="{FF2B5EF4-FFF2-40B4-BE49-F238E27FC236}">
                <a16:creationId xmlns:a16="http://schemas.microsoft.com/office/drawing/2014/main" id="{9BE7A050-4CDB-5BC0-2620-2ED102BDFFDD}"/>
              </a:ext>
            </a:extLst>
          </p:cNvPr>
          <p:cNvSpPr txBox="1"/>
          <p:nvPr/>
        </p:nvSpPr>
        <p:spPr>
          <a:xfrm>
            <a:off x="3702518" y="1049154"/>
            <a:ext cx="3686476" cy="400110"/>
          </a:xfrm>
          <a:prstGeom prst="rect">
            <a:avLst/>
          </a:prstGeom>
          <a:noFill/>
        </p:spPr>
        <p:txBody>
          <a:bodyPr wrap="square" rtlCol="0">
            <a:spAutoFit/>
          </a:bodyPr>
          <a:lstStyle/>
          <a:p>
            <a:r>
              <a:rPr lang="en-IN" sz="2000" dirty="0"/>
              <a:t>AMT Income Total</a:t>
            </a:r>
          </a:p>
        </p:txBody>
      </p:sp>
      <p:sp>
        <p:nvSpPr>
          <p:cNvPr id="8" name="TextBox 7">
            <a:extLst>
              <a:ext uri="{FF2B5EF4-FFF2-40B4-BE49-F238E27FC236}">
                <a16:creationId xmlns:a16="http://schemas.microsoft.com/office/drawing/2014/main" id="{06455896-78C9-4F63-C28F-4EEB25654DFF}"/>
              </a:ext>
            </a:extLst>
          </p:cNvPr>
          <p:cNvSpPr txBox="1"/>
          <p:nvPr/>
        </p:nvSpPr>
        <p:spPr>
          <a:xfrm>
            <a:off x="4212658" y="3975234"/>
            <a:ext cx="1446998" cy="369332"/>
          </a:xfrm>
          <a:prstGeom prst="rect">
            <a:avLst/>
          </a:prstGeom>
          <a:noFill/>
        </p:spPr>
        <p:txBody>
          <a:bodyPr wrap="square" rtlCol="0">
            <a:spAutoFit/>
          </a:bodyPr>
          <a:lstStyle/>
          <a:p>
            <a:r>
              <a:rPr lang="en-IN" dirty="0"/>
              <a:t>Code Gender</a:t>
            </a:r>
          </a:p>
        </p:txBody>
      </p:sp>
      <p:pic>
        <p:nvPicPr>
          <p:cNvPr id="10" name="Picture 9">
            <a:extLst>
              <a:ext uri="{FF2B5EF4-FFF2-40B4-BE49-F238E27FC236}">
                <a16:creationId xmlns:a16="http://schemas.microsoft.com/office/drawing/2014/main" id="{84F56392-FC22-07CB-8413-E4FBD7DF2503}"/>
              </a:ext>
            </a:extLst>
          </p:cNvPr>
          <p:cNvPicPr>
            <a:picLocks noChangeAspect="1"/>
          </p:cNvPicPr>
          <p:nvPr/>
        </p:nvPicPr>
        <p:blipFill>
          <a:blip r:embed="rId3"/>
          <a:stretch>
            <a:fillRect/>
          </a:stretch>
        </p:blipFill>
        <p:spPr>
          <a:xfrm>
            <a:off x="1514375" y="4517820"/>
            <a:ext cx="6310964" cy="2142862"/>
          </a:xfrm>
          <a:prstGeom prst="rect">
            <a:avLst/>
          </a:prstGeom>
        </p:spPr>
      </p:pic>
      <p:sp>
        <p:nvSpPr>
          <p:cNvPr id="11" name="TextBox 10">
            <a:extLst>
              <a:ext uri="{FF2B5EF4-FFF2-40B4-BE49-F238E27FC236}">
                <a16:creationId xmlns:a16="http://schemas.microsoft.com/office/drawing/2014/main" id="{B417C7BE-5CB3-3DAD-C0E9-1B3E93BBC363}"/>
              </a:ext>
            </a:extLst>
          </p:cNvPr>
          <p:cNvSpPr txBox="1"/>
          <p:nvPr/>
        </p:nvSpPr>
        <p:spPr>
          <a:xfrm>
            <a:off x="7915174" y="5297466"/>
            <a:ext cx="2855495" cy="584775"/>
          </a:xfrm>
          <a:prstGeom prst="rect">
            <a:avLst/>
          </a:prstGeom>
          <a:noFill/>
        </p:spPr>
        <p:txBody>
          <a:bodyPr wrap="square" rtlCol="0">
            <a:spAutoFit/>
          </a:bodyPr>
          <a:lstStyle/>
          <a:p>
            <a:r>
              <a:rPr lang="en-IN" sz="1600" dirty="0"/>
              <a:t>This suggest that there are more female applicants seeking loans</a:t>
            </a:r>
          </a:p>
        </p:txBody>
      </p:sp>
    </p:spTree>
    <p:extLst>
      <p:ext uri="{BB962C8B-B14F-4D97-AF65-F5344CB8AC3E}">
        <p14:creationId xmlns:p14="http://schemas.microsoft.com/office/powerpoint/2010/main" val="4007709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498C76-6EEC-B5C7-11A9-DF96ACB2D304}"/>
              </a:ext>
            </a:extLst>
          </p:cNvPr>
          <p:cNvPicPr>
            <a:picLocks noChangeAspect="1"/>
          </p:cNvPicPr>
          <p:nvPr/>
        </p:nvPicPr>
        <p:blipFill>
          <a:blip r:embed="rId2"/>
          <a:stretch>
            <a:fillRect/>
          </a:stretch>
        </p:blipFill>
        <p:spPr>
          <a:xfrm>
            <a:off x="1001027" y="1020277"/>
            <a:ext cx="6112042" cy="2300437"/>
          </a:xfrm>
          <a:prstGeom prst="rect">
            <a:avLst/>
          </a:prstGeom>
        </p:spPr>
      </p:pic>
      <p:sp>
        <p:nvSpPr>
          <p:cNvPr id="4" name="TextBox 3">
            <a:extLst>
              <a:ext uri="{FF2B5EF4-FFF2-40B4-BE49-F238E27FC236}">
                <a16:creationId xmlns:a16="http://schemas.microsoft.com/office/drawing/2014/main" id="{98A21249-D1FC-F7E9-E751-B1A90522BAB8}"/>
              </a:ext>
            </a:extLst>
          </p:cNvPr>
          <p:cNvSpPr txBox="1"/>
          <p:nvPr/>
        </p:nvSpPr>
        <p:spPr>
          <a:xfrm>
            <a:off x="3715351" y="519763"/>
            <a:ext cx="683394" cy="369332"/>
          </a:xfrm>
          <a:prstGeom prst="rect">
            <a:avLst/>
          </a:prstGeom>
          <a:noFill/>
        </p:spPr>
        <p:txBody>
          <a:bodyPr wrap="square" rtlCol="0">
            <a:spAutoFit/>
          </a:bodyPr>
          <a:lstStyle/>
          <a:p>
            <a:r>
              <a:rPr lang="en-IN" dirty="0"/>
              <a:t>Age</a:t>
            </a:r>
          </a:p>
        </p:txBody>
      </p:sp>
      <p:sp>
        <p:nvSpPr>
          <p:cNvPr id="5" name="TextBox 4">
            <a:extLst>
              <a:ext uri="{FF2B5EF4-FFF2-40B4-BE49-F238E27FC236}">
                <a16:creationId xmlns:a16="http://schemas.microsoft.com/office/drawing/2014/main" id="{67B4FD85-4FBB-1596-3051-3592BC07F07A}"/>
              </a:ext>
            </a:extLst>
          </p:cNvPr>
          <p:cNvSpPr txBox="1"/>
          <p:nvPr/>
        </p:nvSpPr>
        <p:spPr>
          <a:xfrm>
            <a:off x="7190070" y="1570330"/>
            <a:ext cx="3522847" cy="1200329"/>
          </a:xfrm>
          <a:prstGeom prst="rect">
            <a:avLst/>
          </a:prstGeom>
          <a:noFill/>
        </p:spPr>
        <p:txBody>
          <a:bodyPr wrap="square" rtlCol="0">
            <a:spAutoFit/>
          </a:bodyPr>
          <a:lstStyle/>
          <a:p>
            <a:r>
              <a:rPr lang="en-IN" dirty="0"/>
              <a:t>The majority of loan applicants fall within the age range of 30-40, indicating concentration of individuals in this demographic</a:t>
            </a:r>
          </a:p>
        </p:txBody>
      </p:sp>
      <p:sp>
        <p:nvSpPr>
          <p:cNvPr id="7" name="TextBox 6">
            <a:extLst>
              <a:ext uri="{FF2B5EF4-FFF2-40B4-BE49-F238E27FC236}">
                <a16:creationId xmlns:a16="http://schemas.microsoft.com/office/drawing/2014/main" id="{0D6285F3-5832-20D6-CB51-8C59DB814CC4}"/>
              </a:ext>
            </a:extLst>
          </p:cNvPr>
          <p:cNvSpPr txBox="1"/>
          <p:nvPr/>
        </p:nvSpPr>
        <p:spPr>
          <a:xfrm>
            <a:off x="3092917" y="3519274"/>
            <a:ext cx="2191352" cy="369332"/>
          </a:xfrm>
          <a:prstGeom prst="rect">
            <a:avLst/>
          </a:prstGeom>
          <a:noFill/>
        </p:spPr>
        <p:txBody>
          <a:bodyPr wrap="square" rtlCol="0">
            <a:spAutoFit/>
          </a:bodyPr>
          <a:lstStyle/>
          <a:p>
            <a:r>
              <a:rPr lang="en-IN" dirty="0"/>
              <a:t>Name Contract Type</a:t>
            </a:r>
          </a:p>
        </p:txBody>
      </p:sp>
      <p:pic>
        <p:nvPicPr>
          <p:cNvPr id="9" name="Picture 8">
            <a:extLst>
              <a:ext uri="{FF2B5EF4-FFF2-40B4-BE49-F238E27FC236}">
                <a16:creationId xmlns:a16="http://schemas.microsoft.com/office/drawing/2014/main" id="{F55DC02B-022E-0615-0569-F4535F3F4854}"/>
              </a:ext>
            </a:extLst>
          </p:cNvPr>
          <p:cNvPicPr>
            <a:picLocks noChangeAspect="1"/>
          </p:cNvPicPr>
          <p:nvPr/>
        </p:nvPicPr>
        <p:blipFill>
          <a:blip r:embed="rId3"/>
          <a:stretch>
            <a:fillRect/>
          </a:stretch>
        </p:blipFill>
        <p:spPr>
          <a:xfrm>
            <a:off x="1001027" y="4058290"/>
            <a:ext cx="6112042" cy="2446673"/>
          </a:xfrm>
          <a:prstGeom prst="rect">
            <a:avLst/>
          </a:prstGeom>
        </p:spPr>
      </p:pic>
      <p:sp>
        <p:nvSpPr>
          <p:cNvPr id="10" name="TextBox 9">
            <a:extLst>
              <a:ext uri="{FF2B5EF4-FFF2-40B4-BE49-F238E27FC236}">
                <a16:creationId xmlns:a16="http://schemas.microsoft.com/office/drawing/2014/main" id="{1FCDB1AA-8FA6-9904-CD58-ED51DA6B4D50}"/>
              </a:ext>
            </a:extLst>
          </p:cNvPr>
          <p:cNvSpPr txBox="1"/>
          <p:nvPr/>
        </p:nvSpPr>
        <p:spPr>
          <a:xfrm>
            <a:off x="7305575" y="4375924"/>
            <a:ext cx="3128210" cy="1477328"/>
          </a:xfrm>
          <a:prstGeom prst="rect">
            <a:avLst/>
          </a:prstGeom>
          <a:noFill/>
        </p:spPr>
        <p:txBody>
          <a:bodyPr wrap="square" rtlCol="0">
            <a:spAutoFit/>
          </a:bodyPr>
          <a:lstStyle/>
          <a:p>
            <a:r>
              <a:rPr lang="en-IN" dirty="0"/>
              <a:t>The observation holds true for both defaulters and non-defaulters, indicating a consistent trend across the client</a:t>
            </a:r>
          </a:p>
          <a:p>
            <a:r>
              <a:rPr lang="en-IN" dirty="0"/>
              <a:t>Population.</a:t>
            </a:r>
          </a:p>
        </p:txBody>
      </p:sp>
    </p:spTree>
    <p:extLst>
      <p:ext uri="{BB962C8B-B14F-4D97-AF65-F5344CB8AC3E}">
        <p14:creationId xmlns:p14="http://schemas.microsoft.com/office/powerpoint/2010/main" val="2090305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D9AD88-F250-9249-8396-7EAA35F1DBD6}"/>
              </a:ext>
            </a:extLst>
          </p:cNvPr>
          <p:cNvSpPr txBox="1"/>
          <p:nvPr/>
        </p:nvSpPr>
        <p:spPr>
          <a:xfrm>
            <a:off x="3811605" y="510140"/>
            <a:ext cx="1068404" cy="369332"/>
          </a:xfrm>
          <a:prstGeom prst="rect">
            <a:avLst/>
          </a:prstGeom>
          <a:noFill/>
        </p:spPr>
        <p:txBody>
          <a:bodyPr wrap="square" rtlCol="0">
            <a:spAutoFit/>
          </a:bodyPr>
          <a:lstStyle/>
          <a:p>
            <a:r>
              <a:rPr lang="en-IN" dirty="0"/>
              <a:t>Target</a:t>
            </a:r>
          </a:p>
        </p:txBody>
      </p:sp>
      <p:pic>
        <p:nvPicPr>
          <p:cNvPr id="4" name="Picture 3">
            <a:extLst>
              <a:ext uri="{FF2B5EF4-FFF2-40B4-BE49-F238E27FC236}">
                <a16:creationId xmlns:a16="http://schemas.microsoft.com/office/drawing/2014/main" id="{A8FE79BA-E09E-CE3C-36B3-CBD6AB87026C}"/>
              </a:ext>
            </a:extLst>
          </p:cNvPr>
          <p:cNvPicPr>
            <a:picLocks noChangeAspect="1"/>
          </p:cNvPicPr>
          <p:nvPr/>
        </p:nvPicPr>
        <p:blipFill>
          <a:blip r:embed="rId2"/>
          <a:stretch>
            <a:fillRect/>
          </a:stretch>
        </p:blipFill>
        <p:spPr>
          <a:xfrm>
            <a:off x="1397769" y="1020278"/>
            <a:ext cx="5638298" cy="4754880"/>
          </a:xfrm>
          <a:prstGeom prst="rect">
            <a:avLst/>
          </a:prstGeom>
        </p:spPr>
      </p:pic>
      <p:sp>
        <p:nvSpPr>
          <p:cNvPr id="5" name="TextBox 4">
            <a:extLst>
              <a:ext uri="{FF2B5EF4-FFF2-40B4-BE49-F238E27FC236}">
                <a16:creationId xmlns:a16="http://schemas.microsoft.com/office/drawing/2014/main" id="{CB3D59AA-2A27-8D85-3591-EC26A36AFF10}"/>
              </a:ext>
            </a:extLst>
          </p:cNvPr>
          <p:cNvSpPr txBox="1"/>
          <p:nvPr/>
        </p:nvSpPr>
        <p:spPr>
          <a:xfrm>
            <a:off x="7295949" y="2382055"/>
            <a:ext cx="3984860" cy="2031325"/>
          </a:xfrm>
          <a:prstGeom prst="rect">
            <a:avLst/>
          </a:prstGeom>
          <a:noFill/>
        </p:spPr>
        <p:txBody>
          <a:bodyPr wrap="square" rtlCol="0">
            <a:spAutoFit/>
          </a:bodyPr>
          <a:lstStyle/>
          <a:p>
            <a:pPr marL="285750" indent="-285750">
              <a:buFont typeface="Wingdings" panose="05000000000000000000" pitchFamily="2" charset="2"/>
              <a:buChar char="v"/>
            </a:pPr>
            <a:r>
              <a:rPr lang="en-IN" dirty="0"/>
              <a:t>1 typically represents customers who are classified as “high risk” or those who at higher risk of getting loan default</a:t>
            </a:r>
          </a:p>
          <a:p>
            <a:pPr marL="285750" indent="-285750">
              <a:buFont typeface="Wingdings" panose="05000000000000000000" pitchFamily="2" charset="2"/>
              <a:buChar char="v"/>
            </a:pPr>
            <a:r>
              <a:rPr lang="en-IN" dirty="0"/>
              <a:t>0 typically represents customers who are classified as “low risk” or those who have a lower risk of defaulting</a:t>
            </a:r>
          </a:p>
        </p:txBody>
      </p:sp>
    </p:spTree>
    <p:extLst>
      <p:ext uri="{BB962C8B-B14F-4D97-AF65-F5344CB8AC3E}">
        <p14:creationId xmlns:p14="http://schemas.microsoft.com/office/powerpoint/2010/main" val="13881278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{BD09556E-A4F6-45B1-BB4C-03E6CFFD2BD3}tf55705232_win32</Template>
  <TotalTime>129</TotalTime>
  <Words>776</Words>
  <Application>Microsoft Office PowerPoint</Application>
  <PresentationFormat>Widescreen</PresentationFormat>
  <Paragraphs>85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Calibri</vt:lpstr>
      <vt:lpstr>Goudy Old Style</vt:lpstr>
      <vt:lpstr>Söhne</vt:lpstr>
      <vt:lpstr>Wingdings</vt:lpstr>
      <vt:lpstr>Wingdings 2</vt:lpstr>
      <vt:lpstr>SlateVTI</vt:lpstr>
      <vt:lpstr>Financial Risk Detection</vt:lpstr>
      <vt:lpstr>CONTENT </vt:lpstr>
      <vt:lpstr>Problem Statement</vt:lpstr>
      <vt:lpstr>Tools</vt:lpstr>
      <vt:lpstr>PowerPoint Presentation</vt:lpstr>
      <vt:lpstr>Approaches</vt:lpstr>
      <vt:lpstr>EDA</vt:lpstr>
      <vt:lpstr>PowerPoint Presentation</vt:lpstr>
      <vt:lpstr>PowerPoint Presentation</vt:lpstr>
      <vt:lpstr>Model Building</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Risk Detection</dc:title>
  <dc:creator>Atchaya mohan</dc:creator>
  <cp:lastModifiedBy>Atchaya mohan</cp:lastModifiedBy>
  <cp:revision>6</cp:revision>
  <dcterms:created xsi:type="dcterms:W3CDTF">2024-03-07T09:50:06Z</dcterms:created>
  <dcterms:modified xsi:type="dcterms:W3CDTF">2024-03-07T11:59:46Z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