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56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DEA8-31D6-4F07-A0FA-827E2626E3D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4CDF-E95F-42E4-AFB5-8EBE34A8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2" y="0"/>
            <a:ext cx="7168445" cy="64346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726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9023" y="191911"/>
            <a:ext cx="120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flux needs for TIMEGCM (MLT and part of I) and OASIS (D-region: 60-90 km)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11111"/>
            <a:ext cx="114473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EUV/</a:t>
            </a:r>
            <a:r>
              <a:rPr lang="en-US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ionization in 37 wavelength bins in current models. </a:t>
            </a:r>
          </a:p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by something called EUVAC.</a:t>
            </a:r>
          </a:p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Flares not considered</a:t>
            </a:r>
          </a:p>
          <a:p>
            <a:endParaRPr lang="en-US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task for year 1 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revise the binning 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 use new solar spectra</a:t>
            </a:r>
          </a:p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accommodate </a:t>
            </a:r>
            <a:r>
              <a:rPr lang="en-US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Xray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variability.</a:t>
            </a:r>
          </a:p>
        </p:txBody>
      </p:sp>
    </p:spTree>
    <p:extLst>
      <p:ext uri="{BB962C8B-B14F-4D97-AF65-F5344CB8AC3E}">
        <p14:creationId xmlns:p14="http://schemas.microsoft.com/office/powerpoint/2010/main" val="28597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2" y="0"/>
            <a:ext cx="10981267" cy="9256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 solar flux binning: 37 bands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(Solomon and Qian, 2005)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34058" r="6869" b="39998"/>
          <a:stretch/>
        </p:blipFill>
        <p:spPr>
          <a:xfrm>
            <a:off x="232223" y="925689"/>
            <a:ext cx="11741663" cy="4872036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467556" y="5452533"/>
            <a:ext cx="22577" cy="711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666" y="6163733"/>
            <a:ext cx="940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 bins cover about factor of 50 in energy at soft/hard X ray wavelengths!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33510" y="315753"/>
            <a:ext cx="5779912" cy="6609644"/>
            <a:chOff x="1230489" y="380127"/>
            <a:chExt cx="5513117" cy="64778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" t="63704" r="65223" b="5679"/>
            <a:stretch/>
          </p:blipFill>
          <p:spPr>
            <a:xfrm>
              <a:off x="1230489" y="380127"/>
              <a:ext cx="4255912" cy="6477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04" t="66410" r="34503" b="5679"/>
            <a:stretch/>
          </p:blipFill>
          <p:spPr>
            <a:xfrm>
              <a:off x="5486398" y="948268"/>
              <a:ext cx="1257208" cy="59097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31200" y="1191938"/>
            <a:ext cx="3231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Multiple ionization factors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required for shortest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wavelengths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85" y="1263287"/>
            <a:ext cx="2913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rgbClr val="FF0000"/>
                </a:solidFill>
              </a:rPr>
              <a:t>Coarse energy binning</a:t>
            </a:r>
          </a:p>
          <a:p>
            <a:r>
              <a:rPr lang="en-US" sz="2200" i="1" dirty="0" smtClean="0">
                <a:solidFill>
                  <a:srgbClr val="FF0000"/>
                </a:solidFill>
              </a:rPr>
              <a:t>at shortest wavelengths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5134" y="-83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Binned cross sections and photoelectron ionization scaling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3785" y="2320014"/>
            <a:ext cx="3684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Auger edge in ionization.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Otherwise cross sections vary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m</a:t>
            </a:r>
            <a:r>
              <a:rPr lang="en-US" sz="2000" i="1" dirty="0" smtClean="0">
                <a:solidFill>
                  <a:srgbClr val="FF0000"/>
                </a:solidFill>
              </a:rPr>
              <a:t>onotonically at highest energies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00213" y="1884737"/>
            <a:ext cx="2528712" cy="824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28925" y="2317356"/>
            <a:ext cx="1202275" cy="282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2796" y="5548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41600" y="6231467"/>
            <a:ext cx="2991556" cy="7789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7450" y="5998402"/>
            <a:ext cx="228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Ly </a:t>
            </a:r>
            <a:r>
              <a:rPr lang="en-US" dirty="0" smtClean="0">
                <a:solidFill>
                  <a:srgbClr val="7030A0"/>
                </a:solidFill>
                <a:latin typeface="Symbol" panose="05050102010706020507" pitchFamily="18" charset="2"/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 absorption by O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included here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low res SQ05 with detailed cross section vs. energy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625"/>
            <a:ext cx="11965802" cy="52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9" y="0"/>
            <a:ext cx="11096978" cy="9429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Cross sections vs. altitude of absorption: one to one (mostly)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4177" y="615231"/>
            <a:ext cx="10442795" cy="919603"/>
            <a:chOff x="474133" y="1183244"/>
            <a:chExt cx="10442795" cy="919603"/>
          </a:xfrm>
        </p:grpSpPr>
        <p:sp>
          <p:nvSpPr>
            <p:cNvPr id="5" name="TextBox 4"/>
            <p:cNvSpPr txBox="1"/>
            <p:nvPr/>
          </p:nvSpPr>
          <p:spPr>
            <a:xfrm>
              <a:off x="474133" y="1325563"/>
              <a:ext cx="10442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Maximum ionization is at optical depth = 1 </a:t>
              </a:r>
              <a:r>
                <a:rPr lang="en-US" sz="3200" dirty="0" smtClean="0">
                  <a:sym typeface="Wingdings" panose="05000000000000000000" pitchFamily="2" charset="2"/>
                </a:rPr>
                <a:t> 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latin typeface="Symbol" panose="05050102010706020507" pitchFamily="18" charset="2"/>
                </a:rPr>
                <a:t>t</a:t>
              </a:r>
              <a:r>
                <a:rPr lang="en-US" sz="3200" dirty="0" smtClean="0"/>
                <a:t> = </a:t>
              </a:r>
              <a:r>
                <a:rPr lang="en-US" sz="3200" dirty="0" smtClean="0">
                  <a:latin typeface="Symbol" panose="05050102010706020507" pitchFamily="18" charset="2"/>
                </a:rPr>
                <a:t>s</a:t>
              </a:r>
              <a:r>
                <a:rPr lang="en-US" sz="3200" dirty="0" smtClean="0"/>
                <a:t>(</a:t>
              </a:r>
              <a:r>
                <a:rPr lang="en-US" sz="3200" dirty="0" smtClean="0">
                  <a:latin typeface="Symbol" panose="05050102010706020507" pitchFamily="18" charset="2"/>
                </a:rPr>
                <a:t>l</a:t>
              </a:r>
              <a:r>
                <a:rPr lang="en-US" sz="3200" dirty="0" smtClean="0"/>
                <a:t>)  n(z)</a:t>
              </a:r>
              <a:r>
                <a:rPr lang="en-US" sz="3200" dirty="0" err="1" smtClean="0"/>
                <a:t>dz</a:t>
              </a:r>
              <a:endParaRPr lang="en-US" sz="3200" dirty="0"/>
            </a:p>
          </p:txBody>
        </p:sp>
        <p:sp>
          <p:nvSpPr>
            <p:cNvPr id="6" name="Freeform 5"/>
            <p:cNvSpPr/>
            <p:nvPr/>
          </p:nvSpPr>
          <p:spPr>
            <a:xfrm rot="11531746">
              <a:off x="9335496" y="1183244"/>
              <a:ext cx="324631" cy="919603"/>
            </a:xfrm>
            <a:custGeom>
              <a:avLst/>
              <a:gdLst>
                <a:gd name="connsiteX0" fmla="*/ 123243 w 180021"/>
                <a:gd name="connsiteY0" fmla="*/ 0 h 474134"/>
                <a:gd name="connsiteX1" fmla="*/ 55510 w 180021"/>
                <a:gd name="connsiteY1" fmla="*/ 214489 h 474134"/>
                <a:gd name="connsiteX2" fmla="*/ 179688 w 180021"/>
                <a:gd name="connsiteY2" fmla="*/ 327378 h 474134"/>
                <a:gd name="connsiteX3" fmla="*/ 10354 w 180021"/>
                <a:gd name="connsiteY3" fmla="*/ 440267 h 474134"/>
                <a:gd name="connsiteX4" fmla="*/ 32932 w 180021"/>
                <a:gd name="connsiteY4" fmla="*/ 474134 h 47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1" h="474134">
                  <a:moveTo>
                    <a:pt x="123243" y="0"/>
                  </a:moveTo>
                  <a:cubicBezTo>
                    <a:pt x="84673" y="79963"/>
                    <a:pt x="46103" y="159926"/>
                    <a:pt x="55510" y="214489"/>
                  </a:cubicBezTo>
                  <a:cubicBezTo>
                    <a:pt x="64917" y="269052"/>
                    <a:pt x="187214" y="289748"/>
                    <a:pt x="179688" y="327378"/>
                  </a:cubicBezTo>
                  <a:cubicBezTo>
                    <a:pt x="172162" y="365008"/>
                    <a:pt x="34813" y="415808"/>
                    <a:pt x="10354" y="440267"/>
                  </a:cubicBezTo>
                  <a:cubicBezTo>
                    <a:pt x="-14105" y="464726"/>
                    <a:pt x="9413" y="469430"/>
                    <a:pt x="32932" y="47413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6890" y="1700459"/>
            <a:ext cx="6502400" cy="4982562"/>
            <a:chOff x="2777066" y="2126760"/>
            <a:chExt cx="5682943" cy="44095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6" t="18107" r="26781" b="43704"/>
            <a:stretch/>
          </p:blipFill>
          <p:spPr>
            <a:xfrm>
              <a:off x="2777066" y="2126760"/>
              <a:ext cx="5682943" cy="4409507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25156" y="3826933"/>
              <a:ext cx="756355" cy="11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85556" y="4645377"/>
              <a:ext cx="2071511" cy="56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2946400" y="2619022"/>
            <a:ext cx="4481689" cy="3375378"/>
          </a:xfrm>
          <a:custGeom>
            <a:avLst/>
            <a:gdLst>
              <a:gd name="connsiteX0" fmla="*/ 0 w 4481689"/>
              <a:gd name="connsiteY0" fmla="*/ 0 h 3375378"/>
              <a:gd name="connsiteX1" fmla="*/ 1693333 w 4481689"/>
              <a:gd name="connsiteY1" fmla="*/ 970845 h 3375378"/>
              <a:gd name="connsiteX2" fmla="*/ 3002844 w 4481689"/>
              <a:gd name="connsiteY2" fmla="*/ 1941689 h 3375378"/>
              <a:gd name="connsiteX3" fmla="*/ 4481689 w 4481689"/>
              <a:gd name="connsiteY3" fmla="*/ 3364089 h 3375378"/>
              <a:gd name="connsiteX4" fmla="*/ 4481689 w 4481689"/>
              <a:gd name="connsiteY4" fmla="*/ 3364089 h 3375378"/>
              <a:gd name="connsiteX5" fmla="*/ 4481689 w 4481689"/>
              <a:gd name="connsiteY5" fmla="*/ 3375378 h 337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689" h="3375378">
                <a:moveTo>
                  <a:pt x="0" y="0"/>
                </a:moveTo>
                <a:cubicBezTo>
                  <a:pt x="596429" y="323615"/>
                  <a:pt x="1192859" y="647230"/>
                  <a:pt x="1693333" y="970845"/>
                </a:cubicBezTo>
                <a:cubicBezTo>
                  <a:pt x="2193807" y="1294460"/>
                  <a:pt x="2538118" y="1542815"/>
                  <a:pt x="3002844" y="1941689"/>
                </a:cubicBezTo>
                <a:cubicBezTo>
                  <a:pt x="3467570" y="2340563"/>
                  <a:pt x="4481689" y="3364089"/>
                  <a:pt x="4481689" y="3364089"/>
                </a:cubicBezTo>
                <a:lnTo>
                  <a:pt x="4481689" y="3364089"/>
                </a:lnTo>
                <a:lnTo>
                  <a:pt x="4481689" y="337537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8044" y="3421530"/>
            <a:ext cx="397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 GOES channels and 1 soft X ray bin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2489" y="3081867"/>
            <a:ext cx="1072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4151" y="1279826"/>
            <a:ext cx="763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i="1" dirty="0" smtClean="0">
                <a:sym typeface="Wingdings" panose="05000000000000000000" pitchFamily="2" charset="2"/>
              </a:rPr>
              <a:t>Desired </a:t>
            </a:r>
            <a:r>
              <a:rPr lang="en-US" sz="2000" b="1" i="1" dirty="0">
                <a:sym typeface="Wingdings" panose="05000000000000000000" pitchFamily="2" charset="2"/>
              </a:rPr>
              <a:t>a</a:t>
            </a:r>
            <a:r>
              <a:rPr lang="en-US" sz="2000" b="1" i="1" dirty="0" smtClean="0"/>
              <a:t>ltitude resolution defines the required spectral </a:t>
            </a:r>
            <a:r>
              <a:rPr lang="en-US" sz="2000" b="1" i="1" smtClean="0"/>
              <a:t>bin </a:t>
            </a:r>
            <a:r>
              <a:rPr lang="en-US" sz="2000" b="1" i="1" smtClean="0"/>
              <a:t>widths?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451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My </a:t>
            </a:r>
            <a:r>
              <a:rPr lang="en-US" sz="3600" dirty="0" smtClean="0"/>
              <a:t>approach follows SQ05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01511" y="1794933"/>
            <a:ext cx="10798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Vtech</a:t>
            </a:r>
            <a:r>
              <a:rPr lang="en-US" dirty="0" smtClean="0"/>
              <a:t> has an IDL version of Solomon’s photoelectron model- following SQ05, will run for specific energies to</a:t>
            </a:r>
          </a:p>
          <a:p>
            <a:r>
              <a:rPr lang="en-US" dirty="0"/>
              <a:t>	</a:t>
            </a:r>
            <a:r>
              <a:rPr lang="en-US" dirty="0" smtClean="0"/>
              <a:t>calculate photoelectron enhancement.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SQ05 approach is to use value of photoelectron enhancement at </a:t>
            </a:r>
            <a:r>
              <a:rPr lang="en-US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 = 1 as representative of a particular energy bin</a:t>
            </a:r>
          </a:p>
          <a:p>
            <a:endParaRPr lang="en-US" dirty="0"/>
          </a:p>
          <a:p>
            <a:r>
              <a:rPr lang="en-US" dirty="0" smtClean="0"/>
              <a:t>FUV? Effects heating. TIMEGCM has an F107 scaled heating </a:t>
            </a:r>
            <a:r>
              <a:rPr lang="en-US" dirty="0" err="1" smtClean="0"/>
              <a:t>param</a:t>
            </a:r>
            <a:r>
              <a:rPr lang="en-US" dirty="0" smtClean="0"/>
              <a:t>. Timescales too short for flare?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Coarse solar flux binning: 37 bands (Solomon and Qian, 2005)</vt:lpstr>
      <vt:lpstr>PowerPoint Presentation</vt:lpstr>
      <vt:lpstr>Comparison of low res SQ05 with detailed cross section vs. energy</vt:lpstr>
      <vt:lpstr>Cross sections vs. altitude of absorption: one to one (mostly)</vt:lpstr>
      <vt:lpstr>My approach follows SQ05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Siskind, David</dc:creator>
  <cp:lastModifiedBy>Siskind, David</cp:lastModifiedBy>
  <cp:revision>14</cp:revision>
  <dcterms:created xsi:type="dcterms:W3CDTF">2019-01-24T19:54:41Z</dcterms:created>
  <dcterms:modified xsi:type="dcterms:W3CDTF">2019-02-04T15:44:07Z</dcterms:modified>
</cp:coreProperties>
</file>