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83" r:id="rId4"/>
    <p:sldId id="272" r:id="rId5"/>
    <p:sldId id="273" r:id="rId6"/>
    <p:sldId id="4482" r:id="rId7"/>
    <p:sldId id="274" r:id="rId8"/>
    <p:sldId id="275" r:id="rId9"/>
    <p:sldId id="276" r:id="rId10"/>
    <p:sldId id="4477" r:id="rId11"/>
    <p:sldId id="4478" r:id="rId12"/>
    <p:sldId id="4483" r:id="rId13"/>
    <p:sldId id="4481" r:id="rId14"/>
    <p:sldId id="4479" r:id="rId15"/>
    <p:sldId id="4487" r:id="rId16"/>
    <p:sldId id="279" r:id="rId17"/>
    <p:sldId id="287" r:id="rId18"/>
    <p:sldId id="4485" r:id="rId19"/>
    <p:sldId id="4484" r:id="rId20"/>
    <p:sldId id="4480" r:id="rId21"/>
    <p:sldId id="4486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56"/>
    <a:srgbClr val="4CF9AD"/>
    <a:srgbClr val="E2DD00"/>
    <a:srgbClr val="C7A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5609"/>
  </p:normalViewPr>
  <p:slideViewPr>
    <p:cSldViewPr snapToGrid="0">
      <p:cViewPr varScale="1">
        <p:scale>
          <a:sx n="84" d="100"/>
          <a:sy n="84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AE2ED-7D2E-F44B-9488-5DCCCF2CE7BC}" type="datetimeFigureOut">
              <a:rPr lang="en-US" smtClean="0"/>
              <a:t>3/21/24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BF08C-44E8-3E4D-AF36-8388EF19C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3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6AF9-3510-9406-00EC-A521871D3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8EA31-591D-61E5-B6C9-981419917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8499B-31A2-9266-84A1-F13D21FE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32FC-DE9A-CF46-99BB-0D6EABAC8F27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D497D-AA78-A068-93D6-81CEE80C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54E99-0092-E7C4-FC68-4760BD6C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45FB-219D-904F-9FFB-B8FA1132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0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DA96-1EE2-AD03-D4D0-1BE8AB4E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75D6-C253-6940-2C63-5FB67056E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833B1-0B83-DF87-6683-B8099BDC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32FC-DE9A-CF46-99BB-0D6EABAC8F27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3F5BB-B8C7-4043-B7E6-53F72704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7FB8D-40BC-CF55-5FDF-868EEF98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45FB-219D-904F-9FFB-B8FA1132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0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B6220-CE49-1140-26D2-7049E33BB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41679-5CFD-F71F-706D-7232059AD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B799D-57FE-34D8-2DE2-483FACCF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32FC-DE9A-CF46-99BB-0D6EABAC8F27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89878-B5EC-3FAA-C115-D5D27CAE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39CD5-C532-45B2-F980-4BC0F2D9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45FB-219D-904F-9FFB-B8FA1132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5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7C02-0FE9-4694-A7B5-DAA2E7F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760-6439-437F-BBB1-C3856724A8A8}" type="datetime1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9E44-CD78-4CC7-8AA4-C4FF8D36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EE96-960C-45FC-BB52-209ED244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BBE-1EFA-4D2E-88F5-083B206EF4A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76CF5F-968F-45A8-AEA5-27F3EB82A506}"/>
              </a:ext>
            </a:extLst>
          </p:cNvPr>
          <p:cNvGrpSpPr/>
          <p:nvPr userDrawn="1"/>
        </p:nvGrpSpPr>
        <p:grpSpPr>
          <a:xfrm>
            <a:off x="403225" y="101600"/>
            <a:ext cx="11385551" cy="84138"/>
            <a:chOff x="590549" y="101600"/>
            <a:chExt cx="11010901" cy="841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2F3058-070C-4733-A3C5-1161A6E68908}"/>
                </a:ext>
              </a:extLst>
            </p:cNvPr>
            <p:cNvSpPr/>
            <p:nvPr/>
          </p:nvSpPr>
          <p:spPr>
            <a:xfrm>
              <a:off x="590549" y="101600"/>
              <a:ext cx="2520951" cy="841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383C5F-5BA1-4944-B0A2-F6AB14840770}"/>
                </a:ext>
              </a:extLst>
            </p:cNvPr>
            <p:cNvSpPr/>
            <p:nvPr/>
          </p:nvSpPr>
          <p:spPr>
            <a:xfrm>
              <a:off x="3263900" y="101600"/>
              <a:ext cx="8337550" cy="841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5D34CFA-D7C7-4487-8478-D19DCB6270EB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6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12F4-DEFB-C513-B5F0-99BE97D1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CEE4-76BC-1FF7-45F9-7B340690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85F2B-3C47-7B6C-C012-DD639E7F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32FC-DE9A-CF46-99BB-0D6EABAC8F27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0720B-50B4-9993-3436-CA50F334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3A2B5-8CDF-BDB0-CF20-B052CF5C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45FB-219D-904F-9FFB-B8FA1132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3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AE54-A03C-8D55-46D3-53F6F9945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9AF7F-D801-9E57-60DC-D534AB476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EB4CD-17FF-F6C9-0B0E-972B2070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32FC-DE9A-CF46-99BB-0D6EABAC8F27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86EC4-F7AF-0E78-0767-B04DCFD8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8765A-F5A0-8450-BF92-DCA5008B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45FB-219D-904F-9FFB-B8FA1132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6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5E25-BD2E-EC0D-C70B-F0EA9C9C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29A6-7538-AF91-4001-93FF87E5A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93498-7C2E-1AAF-CE42-61B9C9028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6DA40-C54E-7130-186A-1CA0837E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32FC-DE9A-CF46-99BB-0D6EABAC8F27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A3BC3-0B51-0572-3A8B-F79BE223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DC362-03F8-EFB1-96ED-3BCE0354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45FB-219D-904F-9FFB-B8FA1132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4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5F6D-82B0-BBA3-DE35-4C5FC8F2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4B1BE-D59E-0B00-3174-78B76430A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F0B1F-3AE0-4FEA-A89F-A9FCA268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ABD4A-8E89-AECA-8CDB-7FE937974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4363D-7377-7547-DD8D-03AB46AE8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34311-9D98-EDD9-12EB-7BDC079D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32FC-DE9A-CF46-99BB-0D6EABAC8F27}" type="datetimeFigureOut">
              <a:rPr lang="en-US" smtClean="0"/>
              <a:t>3/21/24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82932-E679-66D3-7ECD-4C08C8CF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CFDA6E-287A-1891-3869-D03ADEEC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45FB-219D-904F-9FFB-B8FA1132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9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447A-BB54-5916-60D5-6E94D64D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7BF37-6AC4-7308-5C3C-4D7C5D73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32FC-DE9A-CF46-99BB-0D6EABAC8F27}" type="datetimeFigureOut">
              <a:rPr lang="en-US" smtClean="0"/>
              <a:t>3/21/24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532F6-C970-FF1D-F8BC-A89508C9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6983F-BDD2-3457-4886-2272208F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45FB-219D-904F-9FFB-B8FA1132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C14BD-3722-EC8D-6BB1-A72A94AC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32FC-DE9A-CF46-99BB-0D6EABAC8F27}" type="datetimeFigureOut">
              <a:rPr lang="en-US" smtClean="0"/>
              <a:t>3/21/24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E739C-B1E0-1AF0-8A96-38588F8A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44789-1227-C428-9C71-3236ED03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45FB-219D-904F-9FFB-B8FA1132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5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C308-227B-D09A-B796-1D7E4BD4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4F6B8-BBA6-92AC-5C7F-4A5D8F39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D055F-745B-6CE0-D0DB-878A85075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0609A-47A3-3A54-C249-67F00E66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32FC-DE9A-CF46-99BB-0D6EABAC8F27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7780-CA71-8508-169B-3DF8C135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44C4B-2CB1-DAEC-2F8D-8CD8E365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45FB-219D-904F-9FFB-B8FA1132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2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5F2E-01D3-3FFC-74A8-2B740A9A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09548-AE79-F444-D372-D174676E4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EFBA3-83FB-0684-CEE1-753254CF7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4C800-D2E4-271F-B27F-8BB6F751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32FC-DE9A-CF46-99BB-0D6EABAC8F27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99710-1E70-F733-220B-104C14F9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21221-8387-3C2D-C972-DA07D704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45FB-219D-904F-9FFB-B8FA1132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B76B55-9812-266A-2DCE-90D984CF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D96AB-D555-DF00-C23E-1FD214D1A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B17CB-1376-4EF0-26EF-214D6554B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32FC-DE9A-CF46-99BB-0D6EABAC8F27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783AA-1E7E-6203-3D22-375E24A8C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7A1C9-2010-AE97-C91D-7A9EA2F6C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845FB-219D-904F-9FFB-B8FA1132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60-years-digital-innovations-banking-still-going-strong-holger-waed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urces.nvidia.com/en-us-state-ai-repor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euxda.com/blog/ai-powered-contextual-cx-digital-banking-success-or-disaster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6E11-B73E-57EF-0C41-2E40ACCF2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AI/ML in banking and finance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A8C61-CA07-1FD1-B23D-7FE381C4F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5563" y="4494213"/>
            <a:ext cx="5991225" cy="1655762"/>
          </a:xfrm>
        </p:spPr>
        <p:txBody>
          <a:bodyPr/>
          <a:lstStyle/>
          <a:p>
            <a:r>
              <a:rPr lang="en-US" dirty="0"/>
              <a:t>Srimugunthan,</a:t>
            </a:r>
          </a:p>
          <a:p>
            <a:r>
              <a:rPr lang="en-US" dirty="0"/>
              <a:t>Data science-Lead</a:t>
            </a:r>
          </a:p>
        </p:txBody>
      </p:sp>
    </p:spTree>
    <p:extLst>
      <p:ext uri="{BB962C8B-B14F-4D97-AF65-F5344CB8AC3E}">
        <p14:creationId xmlns:p14="http://schemas.microsoft.com/office/powerpoint/2010/main" val="243069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3541-02B4-A9D9-B9A2-415B338B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AI/ML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usecases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2D7863-1A14-E4EB-5DA6-B465241A3503}"/>
              </a:ext>
            </a:extLst>
          </p:cNvPr>
          <p:cNvCxnSpPr/>
          <p:nvPr/>
        </p:nvCxnSpPr>
        <p:spPr>
          <a:xfrm>
            <a:off x="333425" y="1230312"/>
            <a:ext cx="1147286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oogle Shape;135;p7">
            <a:extLst>
              <a:ext uri="{FF2B5EF4-FFF2-40B4-BE49-F238E27FC236}">
                <a16:creationId xmlns:a16="http://schemas.microsoft.com/office/drawing/2014/main" id="{BFF2931C-74DA-A51C-73EB-860477C41772}"/>
              </a:ext>
            </a:extLst>
          </p:cNvPr>
          <p:cNvGrpSpPr/>
          <p:nvPr/>
        </p:nvGrpSpPr>
        <p:grpSpPr>
          <a:xfrm>
            <a:off x="301073" y="1430337"/>
            <a:ext cx="3614043" cy="4478590"/>
            <a:chOff x="457193" y="1258488"/>
            <a:chExt cx="3629928" cy="5754576"/>
          </a:xfrm>
        </p:grpSpPr>
        <p:sp>
          <p:nvSpPr>
            <p:cNvPr id="10" name="Google Shape;136;p7">
              <a:extLst>
                <a:ext uri="{FF2B5EF4-FFF2-40B4-BE49-F238E27FC236}">
                  <a16:creationId xmlns:a16="http://schemas.microsoft.com/office/drawing/2014/main" id="{82A1A853-AE0C-379A-ADB2-58EB5CB1BCCB}"/>
                </a:ext>
              </a:extLst>
            </p:cNvPr>
            <p:cNvSpPr/>
            <p:nvPr/>
          </p:nvSpPr>
          <p:spPr>
            <a:xfrm>
              <a:off x="457193" y="2372456"/>
              <a:ext cx="3629928" cy="4640608"/>
            </a:xfrm>
            <a:prstGeom prst="rect">
              <a:avLst/>
            </a:prstGeom>
            <a:noFill/>
            <a:ln w="12700" cap="flat" cmpd="sng">
              <a:solidFill>
                <a:srgbClr val="3F3F3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85750" indent="-285750">
                <a:buFont typeface="Wingdings" pitchFamily="2" charset="2"/>
                <a:buChar char="§"/>
              </a:pPr>
              <a:r>
                <a:rPr lang="en-IN" sz="16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160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Transaction categorization and expense tracking</a:t>
              </a:r>
            </a:p>
            <a:p>
              <a:pPr marL="285750" indent="-285750">
                <a:buFont typeface="Wingdings" pitchFamily="2" charset="2"/>
                <a:buChar char="§"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60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Advisory on investments</a:t>
              </a:r>
            </a:p>
            <a:p>
              <a:pPr marL="285750" indent="-285750">
                <a:buFont typeface="Wingdings" pitchFamily="2" charset="2"/>
                <a:buChar char="§"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60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Recommendation and alerts for meeting financial goals </a:t>
              </a:r>
            </a:p>
            <a:p>
              <a:pPr marL="285750" indent="-285750">
                <a:buFont typeface="Wingdings" pitchFamily="2" charset="2"/>
                <a:buChar char="§"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Wingdings" pitchFamily="2" charset="2"/>
                <a:buChar char="§"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Wingdings" pitchFamily="2" charset="2"/>
                <a:buChar char="§"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FFFF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grpSp>
          <p:nvGrpSpPr>
            <p:cNvPr id="11" name="Google Shape;137;p7">
              <a:extLst>
                <a:ext uri="{FF2B5EF4-FFF2-40B4-BE49-F238E27FC236}">
                  <a16:creationId xmlns:a16="http://schemas.microsoft.com/office/drawing/2014/main" id="{9DCB25AD-AEE6-3C35-0031-7B439BBA81A0}"/>
                </a:ext>
              </a:extLst>
            </p:cNvPr>
            <p:cNvGrpSpPr/>
            <p:nvPr/>
          </p:nvGrpSpPr>
          <p:grpSpPr>
            <a:xfrm>
              <a:off x="647827" y="1258488"/>
              <a:ext cx="653183" cy="763064"/>
              <a:chOff x="6947372" y="5143202"/>
              <a:chExt cx="1157100" cy="1351751"/>
            </a:xfrm>
          </p:grpSpPr>
          <p:sp>
            <p:nvSpPr>
              <p:cNvPr id="13" name="Google Shape;138;p7">
                <a:extLst>
                  <a:ext uri="{FF2B5EF4-FFF2-40B4-BE49-F238E27FC236}">
                    <a16:creationId xmlns:a16="http://schemas.microsoft.com/office/drawing/2014/main" id="{758EFC45-F09B-7612-D926-C6D62E951128}"/>
                  </a:ext>
                </a:extLst>
              </p:cNvPr>
              <p:cNvSpPr/>
              <p:nvPr/>
            </p:nvSpPr>
            <p:spPr>
              <a:xfrm>
                <a:off x="6988545" y="6037753"/>
                <a:ext cx="1074600" cy="457200"/>
              </a:xfrm>
              <a:prstGeom prst="ellipse">
                <a:avLst/>
              </a:prstGeom>
              <a:gradFill>
                <a:gsLst>
                  <a:gs pos="0">
                    <a:srgbClr val="000000"/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FF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14" name="Google Shape;139;p7">
                <a:extLst>
                  <a:ext uri="{FF2B5EF4-FFF2-40B4-BE49-F238E27FC236}">
                    <a16:creationId xmlns:a16="http://schemas.microsoft.com/office/drawing/2014/main" id="{65286571-2472-277E-09F9-06F96208E3A9}"/>
                  </a:ext>
                </a:extLst>
              </p:cNvPr>
              <p:cNvSpPr/>
              <p:nvPr/>
            </p:nvSpPr>
            <p:spPr>
              <a:xfrm>
                <a:off x="6947372" y="5143202"/>
                <a:ext cx="1157100" cy="1157100"/>
              </a:xfrm>
              <a:prstGeom prst="ellipse">
                <a:avLst/>
              </a:prstGeom>
              <a:gradFill>
                <a:gsLst>
                  <a:gs pos="0">
                    <a:srgbClr val="BFBFBF"/>
                  </a:gs>
                  <a:gs pos="100000">
                    <a:srgbClr val="262626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</p:grpSp>
        <p:sp>
          <p:nvSpPr>
            <p:cNvPr id="12" name="Google Shape;140;p7">
              <a:extLst>
                <a:ext uri="{FF2B5EF4-FFF2-40B4-BE49-F238E27FC236}">
                  <a16:creationId xmlns:a16="http://schemas.microsoft.com/office/drawing/2014/main" id="{CFA16047-0777-98DA-1225-79906BA76B45}"/>
                </a:ext>
              </a:extLst>
            </p:cNvPr>
            <p:cNvSpPr txBox="1"/>
            <p:nvPr/>
          </p:nvSpPr>
          <p:spPr>
            <a:xfrm>
              <a:off x="1324253" y="1449032"/>
              <a:ext cx="2762868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600" b="1" dirty="0">
                  <a:solidFill>
                    <a:srgbClr val="7030A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Neue Haas Grotesk Text Std"/>
                </a:rPr>
                <a:t> Personal finances and </a:t>
              </a:r>
              <a:r>
                <a:rPr lang="en-US" sz="1600" b="1" dirty="0" err="1">
                  <a:solidFill>
                    <a:srgbClr val="7030A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Neue Haas Grotesk Text Std"/>
                </a:rPr>
                <a:t>robo</a:t>
              </a:r>
              <a:r>
                <a:rPr lang="en-US" sz="1600" b="1" dirty="0">
                  <a:solidFill>
                    <a:srgbClr val="7030A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Neue Haas Grotesk Text Std"/>
                </a:rPr>
                <a:t> advisors</a:t>
              </a:r>
              <a:endParaRPr sz="2400" dirty="0">
                <a:solidFill>
                  <a:srgbClr val="7030A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15" name="Google Shape;135;p7">
            <a:extLst>
              <a:ext uri="{FF2B5EF4-FFF2-40B4-BE49-F238E27FC236}">
                <a16:creationId xmlns:a16="http://schemas.microsoft.com/office/drawing/2014/main" id="{A61BD190-888C-D9E1-1FB6-A5A09F6BB10B}"/>
              </a:ext>
            </a:extLst>
          </p:cNvPr>
          <p:cNvGrpSpPr/>
          <p:nvPr/>
        </p:nvGrpSpPr>
        <p:grpSpPr>
          <a:xfrm>
            <a:off x="4618739" y="1519597"/>
            <a:ext cx="3202154" cy="4389330"/>
            <a:chOff x="457193" y="1258488"/>
            <a:chExt cx="3629928" cy="5754576"/>
          </a:xfrm>
        </p:grpSpPr>
        <p:sp>
          <p:nvSpPr>
            <p:cNvPr id="16" name="Google Shape;136;p7">
              <a:extLst>
                <a:ext uri="{FF2B5EF4-FFF2-40B4-BE49-F238E27FC236}">
                  <a16:creationId xmlns:a16="http://schemas.microsoft.com/office/drawing/2014/main" id="{01095FA7-B815-746E-CE7A-0DFEE7E9A28C}"/>
                </a:ext>
              </a:extLst>
            </p:cNvPr>
            <p:cNvSpPr/>
            <p:nvPr/>
          </p:nvSpPr>
          <p:spPr>
            <a:xfrm>
              <a:off x="457193" y="2372456"/>
              <a:ext cx="3629928" cy="4640608"/>
            </a:xfrm>
            <a:prstGeom prst="rect">
              <a:avLst/>
            </a:prstGeom>
            <a:noFill/>
            <a:ln w="12700" cap="flat" cmpd="sng">
              <a:solidFill>
                <a:srgbClr val="3F3F3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Marketing analytics: Campaigns and promotions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Loan risk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Cheque fraud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Merchant attrition</a:t>
              </a:r>
              <a:endParaRPr sz="2400" dirty="0">
                <a:solidFill>
                  <a:srgbClr val="FFFFFF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grpSp>
          <p:nvGrpSpPr>
            <p:cNvPr id="17" name="Google Shape;137;p7">
              <a:extLst>
                <a:ext uri="{FF2B5EF4-FFF2-40B4-BE49-F238E27FC236}">
                  <a16:creationId xmlns:a16="http://schemas.microsoft.com/office/drawing/2014/main" id="{759001DA-3AED-0F89-107F-D9E192708795}"/>
                </a:ext>
              </a:extLst>
            </p:cNvPr>
            <p:cNvGrpSpPr/>
            <p:nvPr/>
          </p:nvGrpSpPr>
          <p:grpSpPr>
            <a:xfrm>
              <a:off x="647827" y="1258488"/>
              <a:ext cx="653183" cy="763064"/>
              <a:chOff x="6947372" y="5143202"/>
              <a:chExt cx="1157100" cy="1351751"/>
            </a:xfrm>
          </p:grpSpPr>
          <p:sp>
            <p:nvSpPr>
              <p:cNvPr id="19" name="Google Shape;138;p7">
                <a:extLst>
                  <a:ext uri="{FF2B5EF4-FFF2-40B4-BE49-F238E27FC236}">
                    <a16:creationId xmlns:a16="http://schemas.microsoft.com/office/drawing/2014/main" id="{F7E218F2-B30D-C1D0-2A99-F714016D0E59}"/>
                  </a:ext>
                </a:extLst>
              </p:cNvPr>
              <p:cNvSpPr/>
              <p:nvPr/>
            </p:nvSpPr>
            <p:spPr>
              <a:xfrm>
                <a:off x="6988545" y="6037753"/>
                <a:ext cx="1074600" cy="457200"/>
              </a:xfrm>
              <a:prstGeom prst="ellipse">
                <a:avLst/>
              </a:prstGeom>
              <a:gradFill>
                <a:gsLst>
                  <a:gs pos="0">
                    <a:srgbClr val="000000"/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FF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20" name="Google Shape;139;p7">
                <a:extLst>
                  <a:ext uri="{FF2B5EF4-FFF2-40B4-BE49-F238E27FC236}">
                    <a16:creationId xmlns:a16="http://schemas.microsoft.com/office/drawing/2014/main" id="{4B36BD83-35B9-547B-3F24-C31A85CCBD0E}"/>
                  </a:ext>
                </a:extLst>
              </p:cNvPr>
              <p:cNvSpPr/>
              <p:nvPr/>
            </p:nvSpPr>
            <p:spPr>
              <a:xfrm>
                <a:off x="6947372" y="5143202"/>
                <a:ext cx="1157100" cy="1157100"/>
              </a:xfrm>
              <a:prstGeom prst="ellipse">
                <a:avLst/>
              </a:prstGeom>
              <a:gradFill>
                <a:gsLst>
                  <a:gs pos="0">
                    <a:srgbClr val="BFBFBF"/>
                  </a:gs>
                  <a:gs pos="100000">
                    <a:srgbClr val="262626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rgbClr val="FFFFFF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</p:grpSp>
        <p:sp>
          <p:nvSpPr>
            <p:cNvPr id="18" name="Google Shape;140;p7">
              <a:extLst>
                <a:ext uri="{FF2B5EF4-FFF2-40B4-BE49-F238E27FC236}">
                  <a16:creationId xmlns:a16="http://schemas.microsoft.com/office/drawing/2014/main" id="{EC825193-BE27-39F4-AA95-A1727B20EEC9}"/>
                </a:ext>
              </a:extLst>
            </p:cNvPr>
            <p:cNvSpPr txBox="1"/>
            <p:nvPr/>
          </p:nvSpPr>
          <p:spPr>
            <a:xfrm>
              <a:off x="1324252" y="1449032"/>
              <a:ext cx="2762869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600" b="1" dirty="0">
                  <a:solidFill>
                    <a:srgbClr val="7030A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Neue Haas Grotesk Text Std"/>
                </a:rPr>
                <a:t>Retail/SME  banking commercial business </a:t>
              </a:r>
              <a:endParaRPr sz="2400" dirty="0">
                <a:solidFill>
                  <a:srgbClr val="7030A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21" name="Google Shape;135;p7">
            <a:extLst>
              <a:ext uri="{FF2B5EF4-FFF2-40B4-BE49-F238E27FC236}">
                <a16:creationId xmlns:a16="http://schemas.microsoft.com/office/drawing/2014/main" id="{06577AFA-2AE2-0768-0C47-E950D3163DA7}"/>
              </a:ext>
            </a:extLst>
          </p:cNvPr>
          <p:cNvGrpSpPr/>
          <p:nvPr/>
        </p:nvGrpSpPr>
        <p:grpSpPr>
          <a:xfrm>
            <a:off x="8692684" y="1600279"/>
            <a:ext cx="3198243" cy="4308646"/>
            <a:chOff x="550570" y="1258488"/>
            <a:chExt cx="3939282" cy="5445052"/>
          </a:xfrm>
        </p:grpSpPr>
        <p:sp>
          <p:nvSpPr>
            <p:cNvPr id="22" name="Google Shape;136;p7">
              <a:extLst>
                <a:ext uri="{FF2B5EF4-FFF2-40B4-BE49-F238E27FC236}">
                  <a16:creationId xmlns:a16="http://schemas.microsoft.com/office/drawing/2014/main" id="{39BB0AE0-1D21-0A03-36E6-486602669BA6}"/>
                </a:ext>
              </a:extLst>
            </p:cNvPr>
            <p:cNvSpPr/>
            <p:nvPr/>
          </p:nvSpPr>
          <p:spPr>
            <a:xfrm>
              <a:off x="550570" y="2062932"/>
              <a:ext cx="3835031" cy="4640608"/>
            </a:xfrm>
            <a:prstGeom prst="rect">
              <a:avLst/>
            </a:prstGeom>
            <a:noFill/>
            <a:ln w="12700" cap="flat" cmpd="sng">
              <a:solidFill>
                <a:srgbClr val="3F3F3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lang="en-IN" sz="1600" dirty="0">
                <a:solidFill>
                  <a:srgbClr val="59667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Wingdings" pitchFamily="2" charset="2"/>
                <a:buChar char="§"/>
              </a:pPr>
              <a:endParaRPr lang="en-IN" sz="1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IN" sz="1600" dirty="0">
                  <a:solidFill>
                    <a:srgbClr val="37415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Document verification, KYC compliance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" name="Google Shape;137;p7">
              <a:extLst>
                <a:ext uri="{FF2B5EF4-FFF2-40B4-BE49-F238E27FC236}">
                  <a16:creationId xmlns:a16="http://schemas.microsoft.com/office/drawing/2014/main" id="{9ED64D03-4E72-302E-D859-4B66924CA758}"/>
                </a:ext>
              </a:extLst>
            </p:cNvPr>
            <p:cNvGrpSpPr/>
            <p:nvPr/>
          </p:nvGrpSpPr>
          <p:grpSpPr>
            <a:xfrm>
              <a:off x="647827" y="1258488"/>
              <a:ext cx="653183" cy="763064"/>
              <a:chOff x="6947372" y="5143202"/>
              <a:chExt cx="1157100" cy="1351751"/>
            </a:xfrm>
          </p:grpSpPr>
          <p:sp>
            <p:nvSpPr>
              <p:cNvPr id="25" name="Google Shape;138;p7">
                <a:extLst>
                  <a:ext uri="{FF2B5EF4-FFF2-40B4-BE49-F238E27FC236}">
                    <a16:creationId xmlns:a16="http://schemas.microsoft.com/office/drawing/2014/main" id="{CDE521C7-1A02-C202-2B08-FBC8583DE2E9}"/>
                  </a:ext>
                </a:extLst>
              </p:cNvPr>
              <p:cNvSpPr/>
              <p:nvPr/>
            </p:nvSpPr>
            <p:spPr>
              <a:xfrm>
                <a:off x="6988545" y="6037753"/>
                <a:ext cx="1074600" cy="457200"/>
              </a:xfrm>
              <a:prstGeom prst="ellipse">
                <a:avLst/>
              </a:prstGeom>
              <a:gradFill>
                <a:gsLst>
                  <a:gs pos="0">
                    <a:srgbClr val="000000"/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FF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26" name="Google Shape;139;p7">
                <a:extLst>
                  <a:ext uri="{FF2B5EF4-FFF2-40B4-BE49-F238E27FC236}">
                    <a16:creationId xmlns:a16="http://schemas.microsoft.com/office/drawing/2014/main" id="{3EC0B7B2-BBD9-AE0D-4267-10D12FB4FF14}"/>
                  </a:ext>
                </a:extLst>
              </p:cNvPr>
              <p:cNvSpPr/>
              <p:nvPr/>
            </p:nvSpPr>
            <p:spPr>
              <a:xfrm>
                <a:off x="6947372" y="5143202"/>
                <a:ext cx="1157100" cy="1157100"/>
              </a:xfrm>
              <a:prstGeom prst="ellipse">
                <a:avLst/>
              </a:prstGeom>
              <a:gradFill>
                <a:gsLst>
                  <a:gs pos="0">
                    <a:srgbClr val="BFBFBF"/>
                  </a:gs>
                  <a:gs pos="100000">
                    <a:srgbClr val="262626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</p:grpSp>
        <p:sp>
          <p:nvSpPr>
            <p:cNvPr id="24" name="Google Shape;140;p7">
              <a:extLst>
                <a:ext uri="{FF2B5EF4-FFF2-40B4-BE49-F238E27FC236}">
                  <a16:creationId xmlns:a16="http://schemas.microsoft.com/office/drawing/2014/main" id="{B6B25C9B-9671-5C2F-6580-CF898CA0A96F}"/>
                </a:ext>
              </a:extLst>
            </p:cNvPr>
            <p:cNvSpPr txBox="1"/>
            <p:nvPr/>
          </p:nvSpPr>
          <p:spPr>
            <a:xfrm>
              <a:off x="1324252" y="1449032"/>
              <a:ext cx="31656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600" b="1" dirty="0">
                  <a:solidFill>
                    <a:srgbClr val="7030A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Neue Haas Grotesk Text Std"/>
                </a:rPr>
                <a:t>regulation and compliance</a:t>
              </a:r>
              <a:endParaRPr sz="2400" dirty="0">
                <a:solidFill>
                  <a:srgbClr val="7030A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605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3541-02B4-A9D9-B9A2-415B338B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AI/ML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usecases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2D7863-1A14-E4EB-5DA6-B465241A3503}"/>
              </a:ext>
            </a:extLst>
          </p:cNvPr>
          <p:cNvCxnSpPr/>
          <p:nvPr/>
        </p:nvCxnSpPr>
        <p:spPr>
          <a:xfrm>
            <a:off x="333425" y="1230312"/>
            <a:ext cx="1147286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oogle Shape;135;p7">
            <a:extLst>
              <a:ext uri="{FF2B5EF4-FFF2-40B4-BE49-F238E27FC236}">
                <a16:creationId xmlns:a16="http://schemas.microsoft.com/office/drawing/2014/main" id="{BFF2931C-74DA-A51C-73EB-860477C41772}"/>
              </a:ext>
            </a:extLst>
          </p:cNvPr>
          <p:cNvGrpSpPr/>
          <p:nvPr/>
        </p:nvGrpSpPr>
        <p:grpSpPr>
          <a:xfrm>
            <a:off x="301073" y="1430337"/>
            <a:ext cx="3614043" cy="4478590"/>
            <a:chOff x="457193" y="1258488"/>
            <a:chExt cx="3629928" cy="5754576"/>
          </a:xfrm>
        </p:grpSpPr>
        <p:sp>
          <p:nvSpPr>
            <p:cNvPr id="10" name="Google Shape;136;p7">
              <a:extLst>
                <a:ext uri="{FF2B5EF4-FFF2-40B4-BE49-F238E27FC236}">
                  <a16:creationId xmlns:a16="http://schemas.microsoft.com/office/drawing/2014/main" id="{82A1A853-AE0C-379A-ADB2-58EB5CB1BCCB}"/>
                </a:ext>
              </a:extLst>
            </p:cNvPr>
            <p:cNvSpPr/>
            <p:nvPr/>
          </p:nvSpPr>
          <p:spPr>
            <a:xfrm>
              <a:off x="457193" y="2372456"/>
              <a:ext cx="3629928" cy="4640608"/>
            </a:xfrm>
            <a:prstGeom prst="rect">
              <a:avLst/>
            </a:prstGeom>
            <a:noFill/>
            <a:ln w="12700" cap="flat" cmpd="sng">
              <a:solidFill>
                <a:srgbClr val="3F3F3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85750" indent="-285750">
                <a:buFont typeface="Wingdings" pitchFamily="2" charset="2"/>
                <a:buChar char="§"/>
              </a:pPr>
              <a:r>
                <a:rPr lang="en-US" sz="16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Summarize digital touchpoints to a coherent narrative and tailored messages</a:t>
              </a:r>
              <a:endParaRPr lang="en-U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Wingdings" pitchFamily="2" charset="2"/>
                <a:buChar char="§"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Personalized UX</a:t>
              </a:r>
              <a:endParaRPr lang="en-U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Wingdings" pitchFamily="2" charset="2"/>
                <a:buChar char="§"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Personalized virtual assistants</a:t>
              </a:r>
              <a:endParaRPr lang="en-U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Wingdings" pitchFamily="2" charset="2"/>
                <a:buChar char="§"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Wingdings" pitchFamily="2" charset="2"/>
                <a:buChar char="§"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Wingdings" pitchFamily="2" charset="2"/>
                <a:buChar char="§"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FFFF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grpSp>
          <p:nvGrpSpPr>
            <p:cNvPr id="11" name="Google Shape;137;p7">
              <a:extLst>
                <a:ext uri="{FF2B5EF4-FFF2-40B4-BE49-F238E27FC236}">
                  <a16:creationId xmlns:a16="http://schemas.microsoft.com/office/drawing/2014/main" id="{9DCB25AD-AEE6-3C35-0031-7B439BBA81A0}"/>
                </a:ext>
              </a:extLst>
            </p:cNvPr>
            <p:cNvGrpSpPr/>
            <p:nvPr/>
          </p:nvGrpSpPr>
          <p:grpSpPr>
            <a:xfrm>
              <a:off x="647827" y="1258488"/>
              <a:ext cx="653183" cy="763064"/>
              <a:chOff x="6947372" y="5143202"/>
              <a:chExt cx="1157100" cy="1351751"/>
            </a:xfrm>
          </p:grpSpPr>
          <p:sp>
            <p:nvSpPr>
              <p:cNvPr id="13" name="Google Shape;138;p7">
                <a:extLst>
                  <a:ext uri="{FF2B5EF4-FFF2-40B4-BE49-F238E27FC236}">
                    <a16:creationId xmlns:a16="http://schemas.microsoft.com/office/drawing/2014/main" id="{758EFC45-F09B-7612-D926-C6D62E951128}"/>
                  </a:ext>
                </a:extLst>
              </p:cNvPr>
              <p:cNvSpPr/>
              <p:nvPr/>
            </p:nvSpPr>
            <p:spPr>
              <a:xfrm>
                <a:off x="6988545" y="6037753"/>
                <a:ext cx="1074600" cy="457200"/>
              </a:xfrm>
              <a:prstGeom prst="ellipse">
                <a:avLst/>
              </a:prstGeom>
              <a:gradFill>
                <a:gsLst>
                  <a:gs pos="0">
                    <a:srgbClr val="000000"/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FF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14" name="Google Shape;139;p7">
                <a:extLst>
                  <a:ext uri="{FF2B5EF4-FFF2-40B4-BE49-F238E27FC236}">
                    <a16:creationId xmlns:a16="http://schemas.microsoft.com/office/drawing/2014/main" id="{65286571-2472-277E-09F9-06F96208E3A9}"/>
                  </a:ext>
                </a:extLst>
              </p:cNvPr>
              <p:cNvSpPr/>
              <p:nvPr/>
            </p:nvSpPr>
            <p:spPr>
              <a:xfrm>
                <a:off x="6947372" y="5143202"/>
                <a:ext cx="1157100" cy="1157100"/>
              </a:xfrm>
              <a:prstGeom prst="ellipse">
                <a:avLst/>
              </a:prstGeom>
              <a:gradFill>
                <a:gsLst>
                  <a:gs pos="0">
                    <a:srgbClr val="BFBFBF"/>
                  </a:gs>
                  <a:gs pos="100000">
                    <a:srgbClr val="262626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</p:grpSp>
        <p:sp>
          <p:nvSpPr>
            <p:cNvPr id="12" name="Google Shape;140;p7">
              <a:extLst>
                <a:ext uri="{FF2B5EF4-FFF2-40B4-BE49-F238E27FC236}">
                  <a16:creationId xmlns:a16="http://schemas.microsoft.com/office/drawing/2014/main" id="{CFA16047-0777-98DA-1225-79906BA76B45}"/>
                </a:ext>
              </a:extLst>
            </p:cNvPr>
            <p:cNvSpPr txBox="1"/>
            <p:nvPr/>
          </p:nvSpPr>
          <p:spPr>
            <a:xfrm>
              <a:off x="1324253" y="1449032"/>
              <a:ext cx="2762868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600" b="1" dirty="0">
                  <a:solidFill>
                    <a:srgbClr val="7030A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Neue Haas Grotesk Text Std"/>
                </a:rPr>
                <a:t> Personalization</a:t>
              </a:r>
              <a:endParaRPr sz="2400" dirty="0">
                <a:solidFill>
                  <a:srgbClr val="7030A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15" name="Google Shape;135;p7">
            <a:extLst>
              <a:ext uri="{FF2B5EF4-FFF2-40B4-BE49-F238E27FC236}">
                <a16:creationId xmlns:a16="http://schemas.microsoft.com/office/drawing/2014/main" id="{A61BD190-888C-D9E1-1FB6-A5A09F6BB10B}"/>
              </a:ext>
            </a:extLst>
          </p:cNvPr>
          <p:cNvGrpSpPr/>
          <p:nvPr/>
        </p:nvGrpSpPr>
        <p:grpSpPr>
          <a:xfrm>
            <a:off x="4618739" y="1519597"/>
            <a:ext cx="3202154" cy="4389330"/>
            <a:chOff x="457193" y="1258488"/>
            <a:chExt cx="3629928" cy="5754576"/>
          </a:xfrm>
        </p:grpSpPr>
        <p:sp>
          <p:nvSpPr>
            <p:cNvPr id="16" name="Google Shape;136;p7">
              <a:extLst>
                <a:ext uri="{FF2B5EF4-FFF2-40B4-BE49-F238E27FC236}">
                  <a16:creationId xmlns:a16="http://schemas.microsoft.com/office/drawing/2014/main" id="{01095FA7-B815-746E-CE7A-0DFEE7E9A28C}"/>
                </a:ext>
              </a:extLst>
            </p:cNvPr>
            <p:cNvSpPr/>
            <p:nvPr/>
          </p:nvSpPr>
          <p:spPr>
            <a:xfrm>
              <a:off x="457193" y="2372456"/>
              <a:ext cx="3629928" cy="4640608"/>
            </a:xfrm>
            <a:prstGeom prst="rect">
              <a:avLst/>
            </a:prstGeom>
            <a:noFill/>
            <a:ln w="12700" cap="flat" cmpd="sng">
              <a:solidFill>
                <a:srgbClr val="3F3F3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Anti-money laundering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Detect crypto mining of unauthorized sources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Account identify frauds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sz="2400" dirty="0">
                <a:solidFill>
                  <a:srgbClr val="FFFFFF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grpSp>
          <p:nvGrpSpPr>
            <p:cNvPr id="17" name="Google Shape;137;p7">
              <a:extLst>
                <a:ext uri="{FF2B5EF4-FFF2-40B4-BE49-F238E27FC236}">
                  <a16:creationId xmlns:a16="http://schemas.microsoft.com/office/drawing/2014/main" id="{759001DA-3AED-0F89-107F-D9E192708795}"/>
                </a:ext>
              </a:extLst>
            </p:cNvPr>
            <p:cNvGrpSpPr/>
            <p:nvPr/>
          </p:nvGrpSpPr>
          <p:grpSpPr>
            <a:xfrm>
              <a:off x="647827" y="1258488"/>
              <a:ext cx="653183" cy="763064"/>
              <a:chOff x="6947372" y="5143202"/>
              <a:chExt cx="1157100" cy="1351751"/>
            </a:xfrm>
          </p:grpSpPr>
          <p:sp>
            <p:nvSpPr>
              <p:cNvPr id="19" name="Google Shape;138;p7">
                <a:extLst>
                  <a:ext uri="{FF2B5EF4-FFF2-40B4-BE49-F238E27FC236}">
                    <a16:creationId xmlns:a16="http://schemas.microsoft.com/office/drawing/2014/main" id="{F7E218F2-B30D-C1D0-2A99-F714016D0E59}"/>
                  </a:ext>
                </a:extLst>
              </p:cNvPr>
              <p:cNvSpPr/>
              <p:nvPr/>
            </p:nvSpPr>
            <p:spPr>
              <a:xfrm>
                <a:off x="6988545" y="6037753"/>
                <a:ext cx="1074600" cy="457200"/>
              </a:xfrm>
              <a:prstGeom prst="ellipse">
                <a:avLst/>
              </a:prstGeom>
              <a:gradFill>
                <a:gsLst>
                  <a:gs pos="0">
                    <a:srgbClr val="000000"/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FF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20" name="Google Shape;139;p7">
                <a:extLst>
                  <a:ext uri="{FF2B5EF4-FFF2-40B4-BE49-F238E27FC236}">
                    <a16:creationId xmlns:a16="http://schemas.microsoft.com/office/drawing/2014/main" id="{4B36BD83-35B9-547B-3F24-C31A85CCBD0E}"/>
                  </a:ext>
                </a:extLst>
              </p:cNvPr>
              <p:cNvSpPr/>
              <p:nvPr/>
            </p:nvSpPr>
            <p:spPr>
              <a:xfrm>
                <a:off x="6947372" y="5143202"/>
                <a:ext cx="1157100" cy="1157100"/>
              </a:xfrm>
              <a:prstGeom prst="ellipse">
                <a:avLst/>
              </a:prstGeom>
              <a:gradFill>
                <a:gsLst>
                  <a:gs pos="0">
                    <a:srgbClr val="BFBFBF"/>
                  </a:gs>
                  <a:gs pos="100000">
                    <a:srgbClr val="262626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rgbClr val="FFFFFF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</p:grpSp>
        <p:sp>
          <p:nvSpPr>
            <p:cNvPr id="18" name="Google Shape;140;p7">
              <a:extLst>
                <a:ext uri="{FF2B5EF4-FFF2-40B4-BE49-F238E27FC236}">
                  <a16:creationId xmlns:a16="http://schemas.microsoft.com/office/drawing/2014/main" id="{EC825193-BE27-39F4-AA95-A1727B20EEC9}"/>
                </a:ext>
              </a:extLst>
            </p:cNvPr>
            <p:cNvSpPr txBox="1"/>
            <p:nvPr/>
          </p:nvSpPr>
          <p:spPr>
            <a:xfrm>
              <a:off x="1324252" y="1449032"/>
              <a:ext cx="2762869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600" b="1" dirty="0">
                  <a:solidFill>
                    <a:srgbClr val="7030A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Neue Haas Grotesk Text Std"/>
                </a:rPr>
                <a:t>Fraud </a:t>
              </a:r>
              <a:r>
                <a:rPr lang="en-US" sz="1600" b="1" dirty="0" err="1">
                  <a:solidFill>
                    <a:srgbClr val="7030A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Neue Haas Grotesk Text Std"/>
                </a:rPr>
                <a:t>usecases</a:t>
              </a:r>
              <a:endParaRPr lang="en-US" sz="2400" dirty="0">
                <a:solidFill>
                  <a:srgbClr val="7030A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0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3541-02B4-A9D9-B9A2-415B338B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" y="-91440"/>
            <a:ext cx="10667999" cy="779146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AI/ML techniques applied to Finance problems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2D7863-1A14-E4EB-5DA6-B465241A3503}"/>
              </a:ext>
            </a:extLst>
          </p:cNvPr>
          <p:cNvCxnSpPr>
            <a:cxnSpLocks/>
          </p:cNvCxnSpPr>
          <p:nvPr/>
        </p:nvCxnSpPr>
        <p:spPr>
          <a:xfrm flipH="1">
            <a:off x="182879" y="702947"/>
            <a:ext cx="1114044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66">
            <a:extLst>
              <a:ext uri="{FF2B5EF4-FFF2-40B4-BE49-F238E27FC236}">
                <a16:creationId xmlns:a16="http://schemas.microsoft.com/office/drawing/2014/main" id="{B0116C5F-F2A6-C9CF-58DD-9006BD41F2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482935"/>
              </p:ext>
            </p:extLst>
          </p:nvPr>
        </p:nvGraphicFramePr>
        <p:xfrm>
          <a:off x="1036320" y="913057"/>
          <a:ext cx="10287000" cy="5710647"/>
        </p:xfrm>
        <a:graphic>
          <a:graphicData uri="http://schemas.openxmlformats.org/drawingml/2006/table">
            <a:tbl>
              <a:tblPr/>
              <a:tblGrid>
                <a:gridCol w="3372165">
                  <a:extLst>
                    <a:ext uri="{9D8B030D-6E8A-4147-A177-3AD203B41FA5}">
                      <a16:colId xmlns:a16="http://schemas.microsoft.com/office/drawing/2014/main" val="1106401523"/>
                    </a:ext>
                  </a:extLst>
                </a:gridCol>
                <a:gridCol w="6914835">
                  <a:extLst>
                    <a:ext uri="{9D8B030D-6E8A-4147-A177-3AD203B41FA5}">
                      <a16:colId xmlns:a16="http://schemas.microsoft.com/office/drawing/2014/main" val="1330076861"/>
                    </a:ext>
                  </a:extLst>
                </a:gridCol>
              </a:tblGrid>
              <a:tr h="44298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Kind of AI/ML 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Finance Problem Area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655755"/>
                  </a:ext>
                </a:extLst>
              </a:tr>
              <a:tr h="50205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Recommender systems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Robo-advisory, Personalization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821502"/>
                  </a:ext>
                </a:extLst>
              </a:tr>
              <a:tr h="50205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Prediction models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Fraud detection, Credit scoring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797932"/>
                  </a:ext>
                </a:extLst>
              </a:tr>
              <a:tr h="12838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series Forecasting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Forecasting stock prices, Risk assessment, Portfolio management, Trading strategies, sales trend predictions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879773"/>
                  </a:ext>
                </a:extLst>
              </a:tr>
              <a:tr h="47448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 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Metaverse, Insurance claims processing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977673"/>
                  </a:ext>
                </a:extLst>
              </a:tr>
              <a:tr h="295326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Geo-spatial 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5004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Insurance underwriting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9485"/>
                  </a:ext>
                </a:extLst>
              </a:tr>
              <a:tr h="426264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Synthetic data generation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F9AD">
                        <a:alpha val="1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simulation, Privacy preservation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167833"/>
                  </a:ext>
                </a:extLst>
              </a:tr>
              <a:tr h="39736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Unsupervised learning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320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segmentation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199956"/>
                  </a:ext>
                </a:extLst>
              </a:tr>
              <a:tr h="426264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Reinforcement learning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2693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Algorithmic trading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768355"/>
                  </a:ext>
                </a:extLst>
              </a:tr>
              <a:tr h="303286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LLMs/Gen 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F9AD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Claims processing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137728"/>
                  </a:ext>
                </a:extLst>
              </a:tr>
              <a:tr h="295326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 neural nets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  <a:alpha val="7816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Fraud detection, risk management using interactions in financial networks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814341"/>
                  </a:ext>
                </a:extLst>
              </a:tr>
              <a:tr h="46979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Markov models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  <a:alpha val="4665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stock market behavior, Interest rate modelling, Price movement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400457"/>
                  </a:ext>
                </a:extLst>
              </a:tr>
              <a:tr h="636814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 chain data science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E56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Identify suspicious activity  , influential users in block chain network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685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844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3541-02B4-A9D9-B9A2-415B338B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AI Chatbot evolution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2D7863-1A14-E4EB-5DA6-B465241A3503}"/>
              </a:ext>
            </a:extLst>
          </p:cNvPr>
          <p:cNvCxnSpPr/>
          <p:nvPr/>
        </p:nvCxnSpPr>
        <p:spPr>
          <a:xfrm>
            <a:off x="359569" y="1430337"/>
            <a:ext cx="1147286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62FD85F2-79CD-C87A-8B9A-280A6A3375B2}"/>
              </a:ext>
            </a:extLst>
          </p:cNvPr>
          <p:cNvGrpSpPr/>
          <p:nvPr/>
        </p:nvGrpSpPr>
        <p:grpSpPr>
          <a:xfrm>
            <a:off x="1573149" y="2418157"/>
            <a:ext cx="8879448" cy="2597250"/>
            <a:chOff x="1879596" y="4333276"/>
            <a:chExt cx="20618454" cy="7258602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E3D98F3-D0BE-6C15-5E5C-27EF30D00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0497" y="5648098"/>
              <a:ext cx="0" cy="3829074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Shape 2624">
              <a:extLst>
                <a:ext uri="{FF2B5EF4-FFF2-40B4-BE49-F238E27FC236}">
                  <a16:creationId xmlns:a16="http://schemas.microsoft.com/office/drawing/2014/main" id="{44F292E9-DAC8-204C-C222-D6C9E5E14838}"/>
                </a:ext>
              </a:extLst>
            </p:cNvPr>
            <p:cNvSpPr/>
            <p:nvPr/>
          </p:nvSpPr>
          <p:spPr>
            <a:xfrm>
              <a:off x="3855860" y="4333276"/>
              <a:ext cx="909272" cy="909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" y="6873"/>
                  </a:moveTo>
                  <a:lnTo>
                    <a:pt x="20618" y="6873"/>
                  </a:lnTo>
                  <a:lnTo>
                    <a:pt x="20618" y="7855"/>
                  </a:lnTo>
                  <a:lnTo>
                    <a:pt x="982" y="7855"/>
                  </a:lnTo>
                  <a:cubicBezTo>
                    <a:pt x="982" y="7855"/>
                    <a:pt x="982" y="6873"/>
                    <a:pt x="982" y="6873"/>
                  </a:cubicBezTo>
                  <a:close/>
                  <a:moveTo>
                    <a:pt x="16691" y="8836"/>
                  </a:moveTo>
                  <a:lnTo>
                    <a:pt x="18655" y="8836"/>
                  </a:lnTo>
                  <a:lnTo>
                    <a:pt x="18655" y="17673"/>
                  </a:lnTo>
                  <a:lnTo>
                    <a:pt x="16691" y="17673"/>
                  </a:lnTo>
                  <a:cubicBezTo>
                    <a:pt x="16691" y="17673"/>
                    <a:pt x="16691" y="8836"/>
                    <a:pt x="16691" y="8836"/>
                  </a:cubicBezTo>
                  <a:close/>
                  <a:moveTo>
                    <a:pt x="13745" y="8836"/>
                  </a:moveTo>
                  <a:lnTo>
                    <a:pt x="15709" y="8836"/>
                  </a:lnTo>
                  <a:lnTo>
                    <a:pt x="15709" y="17673"/>
                  </a:lnTo>
                  <a:lnTo>
                    <a:pt x="13745" y="17673"/>
                  </a:lnTo>
                  <a:cubicBezTo>
                    <a:pt x="13745" y="17673"/>
                    <a:pt x="13745" y="8836"/>
                    <a:pt x="13745" y="8836"/>
                  </a:cubicBezTo>
                  <a:close/>
                  <a:moveTo>
                    <a:pt x="8836" y="8836"/>
                  </a:moveTo>
                  <a:lnTo>
                    <a:pt x="12764" y="8836"/>
                  </a:lnTo>
                  <a:lnTo>
                    <a:pt x="12764" y="17673"/>
                  </a:lnTo>
                  <a:lnTo>
                    <a:pt x="8836" y="17673"/>
                  </a:lnTo>
                  <a:cubicBezTo>
                    <a:pt x="8836" y="17673"/>
                    <a:pt x="8836" y="8836"/>
                    <a:pt x="8836" y="8836"/>
                  </a:cubicBezTo>
                  <a:close/>
                  <a:moveTo>
                    <a:pt x="5891" y="8836"/>
                  </a:moveTo>
                  <a:lnTo>
                    <a:pt x="7855" y="8836"/>
                  </a:lnTo>
                  <a:lnTo>
                    <a:pt x="7855" y="17673"/>
                  </a:lnTo>
                  <a:lnTo>
                    <a:pt x="5891" y="17673"/>
                  </a:lnTo>
                  <a:cubicBezTo>
                    <a:pt x="5891" y="17673"/>
                    <a:pt x="5891" y="8836"/>
                    <a:pt x="5891" y="8836"/>
                  </a:cubicBezTo>
                  <a:close/>
                  <a:moveTo>
                    <a:pt x="2945" y="8836"/>
                  </a:moveTo>
                  <a:lnTo>
                    <a:pt x="4909" y="8836"/>
                  </a:lnTo>
                  <a:lnTo>
                    <a:pt x="4909" y="17673"/>
                  </a:lnTo>
                  <a:lnTo>
                    <a:pt x="2945" y="17673"/>
                  </a:lnTo>
                  <a:cubicBezTo>
                    <a:pt x="2945" y="17673"/>
                    <a:pt x="2945" y="8836"/>
                    <a:pt x="2945" y="8836"/>
                  </a:cubicBezTo>
                  <a:close/>
                  <a:moveTo>
                    <a:pt x="19773" y="18655"/>
                  </a:moveTo>
                  <a:lnTo>
                    <a:pt x="20428" y="20618"/>
                  </a:lnTo>
                  <a:lnTo>
                    <a:pt x="1172" y="20618"/>
                  </a:lnTo>
                  <a:lnTo>
                    <a:pt x="1827" y="18655"/>
                  </a:lnTo>
                  <a:cubicBezTo>
                    <a:pt x="1827" y="18655"/>
                    <a:pt x="19773" y="18655"/>
                    <a:pt x="19773" y="18655"/>
                  </a:cubicBezTo>
                  <a:close/>
                  <a:moveTo>
                    <a:pt x="10800" y="1056"/>
                  </a:moveTo>
                  <a:lnTo>
                    <a:pt x="19261" y="5891"/>
                  </a:lnTo>
                  <a:lnTo>
                    <a:pt x="2339" y="5891"/>
                  </a:lnTo>
                  <a:cubicBezTo>
                    <a:pt x="2339" y="5891"/>
                    <a:pt x="10800" y="1056"/>
                    <a:pt x="10800" y="1056"/>
                  </a:cubicBezTo>
                  <a:close/>
                  <a:moveTo>
                    <a:pt x="21109" y="8836"/>
                  </a:moveTo>
                  <a:cubicBezTo>
                    <a:pt x="21380" y="8836"/>
                    <a:pt x="21600" y="8617"/>
                    <a:pt x="21600" y="8345"/>
                  </a:cubicBezTo>
                  <a:lnTo>
                    <a:pt x="21600" y="6382"/>
                  </a:lnTo>
                  <a:cubicBezTo>
                    <a:pt x="21600" y="6200"/>
                    <a:pt x="21496" y="6047"/>
                    <a:pt x="21349" y="5963"/>
                  </a:cubicBezTo>
                  <a:lnTo>
                    <a:pt x="21353" y="5956"/>
                  </a:lnTo>
                  <a:lnTo>
                    <a:pt x="11044" y="65"/>
                  </a:lnTo>
                  <a:lnTo>
                    <a:pt x="11040" y="72"/>
                  </a:lnTo>
                  <a:cubicBezTo>
                    <a:pt x="10968" y="30"/>
                    <a:pt x="10889" y="0"/>
                    <a:pt x="10800" y="0"/>
                  </a:cubicBezTo>
                  <a:cubicBezTo>
                    <a:pt x="10711" y="0"/>
                    <a:pt x="10632" y="30"/>
                    <a:pt x="10560" y="72"/>
                  </a:cubicBezTo>
                  <a:lnTo>
                    <a:pt x="10556" y="65"/>
                  </a:lnTo>
                  <a:lnTo>
                    <a:pt x="247" y="5956"/>
                  </a:lnTo>
                  <a:lnTo>
                    <a:pt x="251" y="5963"/>
                  </a:lnTo>
                  <a:cubicBezTo>
                    <a:pt x="104" y="6047"/>
                    <a:pt x="0" y="6200"/>
                    <a:pt x="0" y="6382"/>
                  </a:cubicBezTo>
                  <a:lnTo>
                    <a:pt x="0" y="8345"/>
                  </a:lnTo>
                  <a:cubicBezTo>
                    <a:pt x="0" y="8617"/>
                    <a:pt x="220" y="8836"/>
                    <a:pt x="491" y="8836"/>
                  </a:cubicBezTo>
                  <a:lnTo>
                    <a:pt x="1964" y="8836"/>
                  </a:lnTo>
                  <a:lnTo>
                    <a:pt x="1964" y="17673"/>
                  </a:lnTo>
                  <a:lnTo>
                    <a:pt x="1473" y="17673"/>
                  </a:lnTo>
                  <a:cubicBezTo>
                    <a:pt x="1256" y="17673"/>
                    <a:pt x="1078" y="17816"/>
                    <a:pt x="1013" y="18010"/>
                  </a:cubicBezTo>
                  <a:lnTo>
                    <a:pt x="1007" y="18009"/>
                  </a:lnTo>
                  <a:lnTo>
                    <a:pt x="25" y="20954"/>
                  </a:lnTo>
                  <a:lnTo>
                    <a:pt x="31" y="20955"/>
                  </a:lnTo>
                  <a:cubicBezTo>
                    <a:pt x="14" y="21005"/>
                    <a:pt x="0" y="21055"/>
                    <a:pt x="0" y="21109"/>
                  </a:cubicBezTo>
                  <a:cubicBezTo>
                    <a:pt x="0" y="21381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381"/>
                    <a:pt x="21600" y="21109"/>
                  </a:cubicBezTo>
                  <a:cubicBezTo>
                    <a:pt x="21600" y="21055"/>
                    <a:pt x="21586" y="21005"/>
                    <a:pt x="21569" y="20955"/>
                  </a:cubicBezTo>
                  <a:lnTo>
                    <a:pt x="21575" y="20954"/>
                  </a:lnTo>
                  <a:lnTo>
                    <a:pt x="20593" y="18009"/>
                  </a:lnTo>
                  <a:lnTo>
                    <a:pt x="20587" y="18010"/>
                  </a:lnTo>
                  <a:cubicBezTo>
                    <a:pt x="20522" y="17816"/>
                    <a:pt x="20344" y="17673"/>
                    <a:pt x="20127" y="17673"/>
                  </a:cubicBezTo>
                  <a:lnTo>
                    <a:pt x="19636" y="17673"/>
                  </a:lnTo>
                  <a:lnTo>
                    <a:pt x="19636" y="8836"/>
                  </a:lnTo>
                  <a:cubicBezTo>
                    <a:pt x="19636" y="8836"/>
                    <a:pt x="21109" y="8836"/>
                    <a:pt x="21109" y="883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D82D2E05-62A0-897E-ABE2-799540FDE5B9}"/>
                </a:ext>
              </a:extLst>
            </p:cNvPr>
            <p:cNvGrpSpPr/>
            <p:nvPr/>
          </p:nvGrpSpPr>
          <p:grpSpPr>
            <a:xfrm>
              <a:off x="1879596" y="6489253"/>
              <a:ext cx="20618454" cy="2392218"/>
              <a:chOff x="1879596" y="5823687"/>
              <a:chExt cx="20618454" cy="2392218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63CF1263-FE63-663E-B914-E29C6D5A7825}"/>
                  </a:ext>
                </a:extLst>
              </p:cNvPr>
              <p:cNvGrpSpPr/>
              <p:nvPr/>
            </p:nvGrpSpPr>
            <p:grpSpPr>
              <a:xfrm>
                <a:off x="1879596" y="5823687"/>
                <a:ext cx="20618454" cy="2392218"/>
                <a:chOff x="1879596" y="5804637"/>
                <a:chExt cx="20618454" cy="2392218"/>
              </a:xfrm>
            </p:grpSpPr>
            <p:grpSp>
              <p:nvGrpSpPr>
                <p:cNvPr id="217" name="Group 216">
                  <a:extLst>
                    <a:ext uri="{FF2B5EF4-FFF2-40B4-BE49-F238E27FC236}">
                      <a16:creationId xmlns:a16="http://schemas.microsoft.com/office/drawing/2014/main" id="{FE75DA0F-321B-4DCB-F973-E7AD7EA87AC1}"/>
                    </a:ext>
                  </a:extLst>
                </p:cNvPr>
                <p:cNvGrpSpPr/>
                <p:nvPr/>
              </p:nvGrpSpPr>
              <p:grpSpPr>
                <a:xfrm>
                  <a:off x="16854738" y="5804637"/>
                  <a:ext cx="5643312" cy="2392218"/>
                  <a:chOff x="1672389" y="5410200"/>
                  <a:chExt cx="6605500" cy="2800092"/>
                </a:xfrm>
                <a:solidFill>
                  <a:schemeClr val="accent4"/>
                </a:solidFill>
              </p:grpSpPr>
              <p:sp>
                <p:nvSpPr>
                  <p:cNvPr id="233" name="Rounded Rectangle 232">
                    <a:extLst>
                      <a:ext uri="{FF2B5EF4-FFF2-40B4-BE49-F238E27FC236}">
                        <a16:creationId xmlns:a16="http://schemas.microsoft.com/office/drawing/2014/main" id="{44221ACF-924E-4271-3977-2FC11EEE67EC}"/>
                      </a:ext>
                    </a:extLst>
                  </p:cNvPr>
                  <p:cNvSpPr/>
                  <p:nvPr/>
                </p:nvSpPr>
                <p:spPr>
                  <a:xfrm>
                    <a:off x="1672389" y="6837485"/>
                    <a:ext cx="5842804" cy="73709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4" name="Group 233">
                    <a:extLst>
                      <a:ext uri="{FF2B5EF4-FFF2-40B4-BE49-F238E27FC236}">
                        <a16:creationId xmlns:a16="http://schemas.microsoft.com/office/drawing/2014/main" id="{58CC731F-A539-2079-C289-F93B7FCF4AA0}"/>
                      </a:ext>
                    </a:extLst>
                  </p:cNvPr>
                  <p:cNvGrpSpPr/>
                  <p:nvPr/>
                </p:nvGrpSpPr>
                <p:grpSpPr>
                  <a:xfrm>
                    <a:off x="5880842" y="5410200"/>
                    <a:ext cx="2397047" cy="2800092"/>
                    <a:chOff x="9471939" y="4925889"/>
                    <a:chExt cx="2823410" cy="3298144"/>
                  </a:xfrm>
                  <a:grpFill/>
                </p:grpSpPr>
                <p:sp>
                  <p:nvSpPr>
                    <p:cNvPr id="235" name="Rounded Rectangle 234">
                      <a:extLst>
                        <a:ext uri="{FF2B5EF4-FFF2-40B4-BE49-F238E27FC236}">
                          <a16:creationId xmlns:a16="http://schemas.microsoft.com/office/drawing/2014/main" id="{2AD41E79-D091-2466-17F8-EBB2985EFEB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9471939" y="5903494"/>
                      <a:ext cx="2823410" cy="868199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" name="Rounded Rectangle 235">
                      <a:extLst>
                        <a:ext uri="{FF2B5EF4-FFF2-40B4-BE49-F238E27FC236}">
                          <a16:creationId xmlns:a16="http://schemas.microsoft.com/office/drawing/2014/main" id="{8CDB70E9-4B5E-6A63-C5E1-030103F8C24E}"/>
                        </a:ext>
                      </a:extLst>
                    </p:cNvPr>
                    <p:cNvSpPr/>
                    <p:nvPr/>
                  </p:nvSpPr>
                  <p:spPr>
                    <a:xfrm rot="18900000">
                      <a:off x="9471939" y="7355834"/>
                      <a:ext cx="2823410" cy="868199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18" name="Group 217">
                  <a:extLst>
                    <a:ext uri="{FF2B5EF4-FFF2-40B4-BE49-F238E27FC236}">
                      <a16:creationId xmlns:a16="http://schemas.microsoft.com/office/drawing/2014/main" id="{1461AE41-691A-5B1B-2E1D-97AEE778E921}"/>
                    </a:ext>
                  </a:extLst>
                </p:cNvPr>
                <p:cNvGrpSpPr/>
                <p:nvPr/>
              </p:nvGrpSpPr>
              <p:grpSpPr>
                <a:xfrm>
                  <a:off x="11863024" y="5804637"/>
                  <a:ext cx="5643312" cy="2392218"/>
                  <a:chOff x="1672389" y="5410200"/>
                  <a:chExt cx="6605500" cy="2800092"/>
                </a:xfrm>
                <a:solidFill>
                  <a:schemeClr val="accent3"/>
                </a:solidFill>
              </p:grpSpPr>
              <p:sp>
                <p:nvSpPr>
                  <p:cNvPr id="229" name="Rounded Rectangle 228">
                    <a:extLst>
                      <a:ext uri="{FF2B5EF4-FFF2-40B4-BE49-F238E27FC236}">
                        <a16:creationId xmlns:a16="http://schemas.microsoft.com/office/drawing/2014/main" id="{F7A2709A-1FD5-0760-CB91-84E87A3C6D04}"/>
                      </a:ext>
                    </a:extLst>
                  </p:cNvPr>
                  <p:cNvSpPr/>
                  <p:nvPr/>
                </p:nvSpPr>
                <p:spPr>
                  <a:xfrm>
                    <a:off x="1672389" y="6837485"/>
                    <a:ext cx="5842804" cy="73709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0" name="Group 229">
                    <a:extLst>
                      <a:ext uri="{FF2B5EF4-FFF2-40B4-BE49-F238E27FC236}">
                        <a16:creationId xmlns:a16="http://schemas.microsoft.com/office/drawing/2014/main" id="{8268A285-AE38-B016-24A6-382260B9B482}"/>
                      </a:ext>
                    </a:extLst>
                  </p:cNvPr>
                  <p:cNvGrpSpPr/>
                  <p:nvPr/>
                </p:nvGrpSpPr>
                <p:grpSpPr>
                  <a:xfrm>
                    <a:off x="5880842" y="5410200"/>
                    <a:ext cx="2397047" cy="2800092"/>
                    <a:chOff x="9471939" y="4925889"/>
                    <a:chExt cx="2823410" cy="3298144"/>
                  </a:xfrm>
                  <a:grpFill/>
                </p:grpSpPr>
                <p:sp>
                  <p:nvSpPr>
                    <p:cNvPr id="231" name="Rounded Rectangle 230">
                      <a:extLst>
                        <a:ext uri="{FF2B5EF4-FFF2-40B4-BE49-F238E27FC236}">
                          <a16:creationId xmlns:a16="http://schemas.microsoft.com/office/drawing/2014/main" id="{629E2FDE-9CAF-AEB2-9BA5-3FC639758F2B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9471939" y="5903494"/>
                      <a:ext cx="2823410" cy="868199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2" name="Rounded Rectangle 231">
                      <a:extLst>
                        <a:ext uri="{FF2B5EF4-FFF2-40B4-BE49-F238E27FC236}">
                          <a16:creationId xmlns:a16="http://schemas.microsoft.com/office/drawing/2014/main" id="{CD9F2918-7394-12D3-4948-44092910821D}"/>
                        </a:ext>
                      </a:extLst>
                    </p:cNvPr>
                    <p:cNvSpPr/>
                    <p:nvPr/>
                  </p:nvSpPr>
                  <p:spPr>
                    <a:xfrm rot="18900000">
                      <a:off x="9471939" y="7355834"/>
                      <a:ext cx="2823410" cy="868199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E6EEDE63-40B3-E4A3-E999-EF1B3FD0180C}"/>
                    </a:ext>
                  </a:extLst>
                </p:cNvPr>
                <p:cNvGrpSpPr/>
                <p:nvPr/>
              </p:nvGrpSpPr>
              <p:grpSpPr>
                <a:xfrm>
                  <a:off x="6871310" y="5804637"/>
                  <a:ext cx="5643312" cy="2392218"/>
                  <a:chOff x="1672389" y="5410200"/>
                  <a:chExt cx="6605500" cy="2800092"/>
                </a:xfrm>
                <a:solidFill>
                  <a:schemeClr val="accent2"/>
                </a:solidFill>
              </p:grpSpPr>
              <p:sp>
                <p:nvSpPr>
                  <p:cNvPr id="225" name="Rounded Rectangle 224">
                    <a:extLst>
                      <a:ext uri="{FF2B5EF4-FFF2-40B4-BE49-F238E27FC236}">
                        <a16:creationId xmlns:a16="http://schemas.microsoft.com/office/drawing/2014/main" id="{9D6F0CB0-0693-B0B8-8980-D470573D1C38}"/>
                      </a:ext>
                    </a:extLst>
                  </p:cNvPr>
                  <p:cNvSpPr/>
                  <p:nvPr/>
                </p:nvSpPr>
                <p:spPr>
                  <a:xfrm>
                    <a:off x="1672389" y="6837485"/>
                    <a:ext cx="5842804" cy="73709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6" name="Group 225">
                    <a:extLst>
                      <a:ext uri="{FF2B5EF4-FFF2-40B4-BE49-F238E27FC236}">
                        <a16:creationId xmlns:a16="http://schemas.microsoft.com/office/drawing/2014/main" id="{36363F8D-34FF-A434-4F82-59625699794C}"/>
                      </a:ext>
                    </a:extLst>
                  </p:cNvPr>
                  <p:cNvGrpSpPr/>
                  <p:nvPr/>
                </p:nvGrpSpPr>
                <p:grpSpPr>
                  <a:xfrm>
                    <a:off x="5880842" y="5410200"/>
                    <a:ext cx="2397047" cy="2800092"/>
                    <a:chOff x="9471939" y="4925889"/>
                    <a:chExt cx="2823410" cy="3298144"/>
                  </a:xfrm>
                  <a:grpFill/>
                </p:grpSpPr>
                <p:sp>
                  <p:nvSpPr>
                    <p:cNvPr id="227" name="Rounded Rectangle 226">
                      <a:extLst>
                        <a:ext uri="{FF2B5EF4-FFF2-40B4-BE49-F238E27FC236}">
                          <a16:creationId xmlns:a16="http://schemas.microsoft.com/office/drawing/2014/main" id="{2C126ADE-9F4A-91D4-E651-2FC4EBD8067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9471939" y="5903494"/>
                      <a:ext cx="2823410" cy="868199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" name="Rounded Rectangle 227">
                      <a:extLst>
                        <a:ext uri="{FF2B5EF4-FFF2-40B4-BE49-F238E27FC236}">
                          <a16:creationId xmlns:a16="http://schemas.microsoft.com/office/drawing/2014/main" id="{CFABBDCD-3BA7-6D11-89CF-1A4E3B49934B}"/>
                        </a:ext>
                      </a:extLst>
                    </p:cNvPr>
                    <p:cNvSpPr/>
                    <p:nvPr/>
                  </p:nvSpPr>
                  <p:spPr>
                    <a:xfrm rot="18900000">
                      <a:off x="9471939" y="7355834"/>
                      <a:ext cx="2823410" cy="868199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445FF47A-620F-6A76-8FD1-224069CE376A}"/>
                    </a:ext>
                  </a:extLst>
                </p:cNvPr>
                <p:cNvGrpSpPr/>
                <p:nvPr/>
              </p:nvGrpSpPr>
              <p:grpSpPr>
                <a:xfrm>
                  <a:off x="1879596" y="5804637"/>
                  <a:ext cx="5643312" cy="2392218"/>
                  <a:chOff x="1672389" y="5410200"/>
                  <a:chExt cx="6605500" cy="2800092"/>
                </a:xfrm>
                <a:solidFill>
                  <a:schemeClr val="accent1"/>
                </a:solidFill>
              </p:grpSpPr>
              <p:sp>
                <p:nvSpPr>
                  <p:cNvPr id="221" name="Rounded Rectangle 220">
                    <a:extLst>
                      <a:ext uri="{FF2B5EF4-FFF2-40B4-BE49-F238E27FC236}">
                        <a16:creationId xmlns:a16="http://schemas.microsoft.com/office/drawing/2014/main" id="{98BA09A4-1DE8-2662-35E8-1BF2FBC2EC62}"/>
                      </a:ext>
                    </a:extLst>
                  </p:cNvPr>
                  <p:cNvSpPr/>
                  <p:nvPr/>
                </p:nvSpPr>
                <p:spPr>
                  <a:xfrm>
                    <a:off x="1672389" y="6837485"/>
                    <a:ext cx="5842804" cy="73709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2" name="Group 221">
                    <a:extLst>
                      <a:ext uri="{FF2B5EF4-FFF2-40B4-BE49-F238E27FC236}">
                        <a16:creationId xmlns:a16="http://schemas.microsoft.com/office/drawing/2014/main" id="{89390CF5-2C68-83BD-F20A-28E2D66F75E3}"/>
                      </a:ext>
                    </a:extLst>
                  </p:cNvPr>
                  <p:cNvGrpSpPr/>
                  <p:nvPr/>
                </p:nvGrpSpPr>
                <p:grpSpPr>
                  <a:xfrm>
                    <a:off x="5880842" y="5410200"/>
                    <a:ext cx="2397047" cy="2800092"/>
                    <a:chOff x="9471939" y="4925889"/>
                    <a:chExt cx="2823410" cy="3298144"/>
                  </a:xfrm>
                  <a:grpFill/>
                </p:grpSpPr>
                <p:sp>
                  <p:nvSpPr>
                    <p:cNvPr id="223" name="Rounded Rectangle 222">
                      <a:extLst>
                        <a:ext uri="{FF2B5EF4-FFF2-40B4-BE49-F238E27FC236}">
                          <a16:creationId xmlns:a16="http://schemas.microsoft.com/office/drawing/2014/main" id="{7326EB26-3720-463D-62F3-1BD8BD7FD98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9471939" y="5903494"/>
                      <a:ext cx="2823410" cy="868199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" name="Rounded Rectangle 223">
                      <a:extLst>
                        <a:ext uri="{FF2B5EF4-FFF2-40B4-BE49-F238E27FC236}">
                          <a16:creationId xmlns:a16="http://schemas.microsoft.com/office/drawing/2014/main" id="{AB430E3E-0011-0DF2-D012-6B84F04F6A03}"/>
                        </a:ext>
                      </a:extLst>
                    </p:cNvPr>
                    <p:cNvSpPr/>
                    <p:nvPr/>
                  </p:nvSpPr>
                  <p:spPr>
                    <a:xfrm rot="18900000">
                      <a:off x="9471939" y="7355834"/>
                      <a:ext cx="2823410" cy="868199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8356340-324B-7B1C-E463-DFAF45A5EE49}"/>
                  </a:ext>
                </a:extLst>
              </p:cNvPr>
              <p:cNvGrpSpPr/>
              <p:nvPr/>
            </p:nvGrpSpPr>
            <p:grpSpPr>
              <a:xfrm>
                <a:off x="3799407" y="6858000"/>
                <a:ext cx="999858" cy="999858"/>
                <a:chOff x="3604011" y="6662604"/>
                <a:chExt cx="1390650" cy="1390650"/>
              </a:xfrm>
            </p:grpSpPr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8228C232-2402-151A-9D5A-8A6C76279889}"/>
                    </a:ext>
                  </a:extLst>
                </p:cNvPr>
                <p:cNvSpPr/>
                <p:nvPr/>
              </p:nvSpPr>
              <p:spPr>
                <a:xfrm>
                  <a:off x="3604011" y="6662604"/>
                  <a:ext cx="1390650" cy="139065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4DAFC842-ACBE-4797-92AF-5FEE8FC7101B}"/>
                    </a:ext>
                  </a:extLst>
                </p:cNvPr>
                <p:cNvSpPr/>
                <p:nvPr/>
              </p:nvSpPr>
              <p:spPr>
                <a:xfrm>
                  <a:off x="3895773" y="6954366"/>
                  <a:ext cx="807126" cy="8071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23937F32-7552-024F-30E1-96E81888D18D}"/>
                  </a:ext>
                </a:extLst>
              </p:cNvPr>
              <p:cNvGrpSpPr/>
              <p:nvPr/>
            </p:nvGrpSpPr>
            <p:grpSpPr>
              <a:xfrm>
                <a:off x="8764664" y="6858000"/>
                <a:ext cx="999858" cy="999858"/>
                <a:chOff x="3604011" y="6662604"/>
                <a:chExt cx="1390650" cy="1390650"/>
              </a:xfrm>
            </p:grpSpPr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A7DA7E45-7D79-8DA8-4C9C-F5CE9A0232B9}"/>
                    </a:ext>
                  </a:extLst>
                </p:cNvPr>
                <p:cNvSpPr/>
                <p:nvPr/>
              </p:nvSpPr>
              <p:spPr>
                <a:xfrm>
                  <a:off x="3604011" y="6662604"/>
                  <a:ext cx="1390650" cy="139065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0E704F64-D65E-779D-7089-A8B39C8028FD}"/>
                    </a:ext>
                  </a:extLst>
                </p:cNvPr>
                <p:cNvSpPr/>
                <p:nvPr/>
              </p:nvSpPr>
              <p:spPr>
                <a:xfrm>
                  <a:off x="3895773" y="6954366"/>
                  <a:ext cx="807126" cy="8071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A88D1132-60D9-8F78-B22A-1B7A97362F5A}"/>
                  </a:ext>
                </a:extLst>
              </p:cNvPr>
              <p:cNvGrpSpPr/>
              <p:nvPr/>
            </p:nvGrpSpPr>
            <p:grpSpPr>
              <a:xfrm>
                <a:off x="13756378" y="6858000"/>
                <a:ext cx="999858" cy="999858"/>
                <a:chOff x="3604011" y="6662604"/>
                <a:chExt cx="1390650" cy="1390650"/>
              </a:xfrm>
            </p:grpSpPr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CB0F3A03-61C1-7073-B2BF-7B4F060A54B7}"/>
                    </a:ext>
                  </a:extLst>
                </p:cNvPr>
                <p:cNvSpPr/>
                <p:nvPr/>
              </p:nvSpPr>
              <p:spPr>
                <a:xfrm>
                  <a:off x="3604011" y="6662604"/>
                  <a:ext cx="1390650" cy="139065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2740DAE3-42CA-9E51-8F4B-359A75B8EC97}"/>
                    </a:ext>
                  </a:extLst>
                </p:cNvPr>
                <p:cNvSpPr/>
                <p:nvPr/>
              </p:nvSpPr>
              <p:spPr>
                <a:xfrm>
                  <a:off x="3895773" y="6954366"/>
                  <a:ext cx="807126" cy="8071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E58ACA49-C6B6-D4DE-7BC9-34B73CAE30EE}"/>
                  </a:ext>
                </a:extLst>
              </p:cNvPr>
              <p:cNvGrpSpPr/>
              <p:nvPr/>
            </p:nvGrpSpPr>
            <p:grpSpPr>
              <a:xfrm>
                <a:off x="18748092" y="6858000"/>
                <a:ext cx="999858" cy="999858"/>
                <a:chOff x="3604011" y="6662604"/>
                <a:chExt cx="1390650" cy="1390650"/>
              </a:xfrm>
            </p:grpSpPr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779F407E-88CE-2585-0DCD-500836D0514F}"/>
                    </a:ext>
                  </a:extLst>
                </p:cNvPr>
                <p:cNvSpPr/>
                <p:nvPr/>
              </p:nvSpPr>
              <p:spPr>
                <a:xfrm>
                  <a:off x="3604011" y="6662604"/>
                  <a:ext cx="1390650" cy="139065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078B286F-D048-6031-BC09-DFB8FE1285AA}"/>
                    </a:ext>
                  </a:extLst>
                </p:cNvPr>
                <p:cNvSpPr/>
                <p:nvPr/>
              </p:nvSpPr>
              <p:spPr>
                <a:xfrm>
                  <a:off x="3895773" y="6954366"/>
                  <a:ext cx="807126" cy="8071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93" name="Shape 2546">
              <a:extLst>
                <a:ext uri="{FF2B5EF4-FFF2-40B4-BE49-F238E27FC236}">
                  <a16:creationId xmlns:a16="http://schemas.microsoft.com/office/drawing/2014/main" id="{68F91AC7-97C6-AE78-C87C-8CE453759A25}"/>
                </a:ext>
              </a:extLst>
            </p:cNvPr>
            <p:cNvSpPr/>
            <p:nvPr/>
          </p:nvSpPr>
          <p:spPr>
            <a:xfrm>
              <a:off x="8809822" y="10765271"/>
              <a:ext cx="909266" cy="743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0400"/>
                  </a:moveTo>
                  <a:lnTo>
                    <a:pt x="18655" y="20400"/>
                  </a:lnTo>
                  <a:lnTo>
                    <a:pt x="18655" y="1200"/>
                  </a:lnTo>
                  <a:lnTo>
                    <a:pt x="20618" y="1200"/>
                  </a:lnTo>
                  <a:cubicBezTo>
                    <a:pt x="20618" y="1200"/>
                    <a:pt x="20618" y="20400"/>
                    <a:pt x="20618" y="20400"/>
                  </a:cubicBezTo>
                  <a:close/>
                  <a:moveTo>
                    <a:pt x="21109" y="0"/>
                  </a:moveTo>
                  <a:lnTo>
                    <a:pt x="18164" y="0"/>
                  </a:lnTo>
                  <a:cubicBezTo>
                    <a:pt x="17893" y="0"/>
                    <a:pt x="17673" y="269"/>
                    <a:pt x="17673" y="600"/>
                  </a:cubicBezTo>
                  <a:lnTo>
                    <a:pt x="17673" y="21000"/>
                  </a:lnTo>
                  <a:cubicBezTo>
                    <a:pt x="17673" y="21332"/>
                    <a:pt x="17893" y="21600"/>
                    <a:pt x="18164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lnTo>
                    <a:pt x="21600" y="600"/>
                  </a:lnTo>
                  <a:cubicBezTo>
                    <a:pt x="21600" y="269"/>
                    <a:pt x="21380" y="0"/>
                    <a:pt x="21109" y="0"/>
                  </a:cubicBezTo>
                  <a:moveTo>
                    <a:pt x="8836" y="20400"/>
                  </a:moveTo>
                  <a:lnTo>
                    <a:pt x="6873" y="20400"/>
                  </a:lnTo>
                  <a:lnTo>
                    <a:pt x="6873" y="3600"/>
                  </a:lnTo>
                  <a:lnTo>
                    <a:pt x="8836" y="3600"/>
                  </a:lnTo>
                  <a:cubicBezTo>
                    <a:pt x="8836" y="3600"/>
                    <a:pt x="8836" y="20400"/>
                    <a:pt x="8836" y="20400"/>
                  </a:cubicBezTo>
                  <a:close/>
                  <a:moveTo>
                    <a:pt x="9327" y="2400"/>
                  </a:moveTo>
                  <a:lnTo>
                    <a:pt x="6382" y="2400"/>
                  </a:lnTo>
                  <a:cubicBezTo>
                    <a:pt x="6111" y="2400"/>
                    <a:pt x="5891" y="2669"/>
                    <a:pt x="5891" y="3000"/>
                  </a:cubicBezTo>
                  <a:lnTo>
                    <a:pt x="5891" y="21000"/>
                  </a:lnTo>
                  <a:cubicBezTo>
                    <a:pt x="5891" y="21332"/>
                    <a:pt x="6111" y="21600"/>
                    <a:pt x="6382" y="21600"/>
                  </a:cubicBezTo>
                  <a:lnTo>
                    <a:pt x="9327" y="21600"/>
                  </a:lnTo>
                  <a:cubicBezTo>
                    <a:pt x="9598" y="21600"/>
                    <a:pt x="9818" y="21332"/>
                    <a:pt x="9818" y="21000"/>
                  </a:cubicBezTo>
                  <a:lnTo>
                    <a:pt x="9818" y="3000"/>
                  </a:lnTo>
                  <a:cubicBezTo>
                    <a:pt x="9818" y="2669"/>
                    <a:pt x="9598" y="2400"/>
                    <a:pt x="9327" y="2400"/>
                  </a:cubicBezTo>
                  <a:moveTo>
                    <a:pt x="14727" y="20400"/>
                  </a:moveTo>
                  <a:lnTo>
                    <a:pt x="12764" y="20400"/>
                  </a:lnTo>
                  <a:lnTo>
                    <a:pt x="12764" y="10800"/>
                  </a:lnTo>
                  <a:lnTo>
                    <a:pt x="14727" y="10800"/>
                  </a:lnTo>
                  <a:cubicBezTo>
                    <a:pt x="14727" y="10800"/>
                    <a:pt x="14727" y="20400"/>
                    <a:pt x="14727" y="20400"/>
                  </a:cubicBezTo>
                  <a:close/>
                  <a:moveTo>
                    <a:pt x="15218" y="9600"/>
                  </a:moveTo>
                  <a:lnTo>
                    <a:pt x="12273" y="9600"/>
                  </a:lnTo>
                  <a:cubicBezTo>
                    <a:pt x="12002" y="9600"/>
                    <a:pt x="11782" y="9869"/>
                    <a:pt x="11782" y="10200"/>
                  </a:cubicBezTo>
                  <a:lnTo>
                    <a:pt x="11782" y="21000"/>
                  </a:lnTo>
                  <a:cubicBezTo>
                    <a:pt x="11782" y="21332"/>
                    <a:pt x="12002" y="21600"/>
                    <a:pt x="12273" y="21600"/>
                  </a:cubicBezTo>
                  <a:lnTo>
                    <a:pt x="15218" y="21600"/>
                  </a:lnTo>
                  <a:cubicBezTo>
                    <a:pt x="15489" y="21600"/>
                    <a:pt x="15709" y="21332"/>
                    <a:pt x="15709" y="21000"/>
                  </a:cubicBezTo>
                  <a:lnTo>
                    <a:pt x="15709" y="10200"/>
                  </a:lnTo>
                  <a:cubicBezTo>
                    <a:pt x="15709" y="9869"/>
                    <a:pt x="15489" y="9600"/>
                    <a:pt x="15218" y="9600"/>
                  </a:cubicBezTo>
                  <a:moveTo>
                    <a:pt x="2945" y="20400"/>
                  </a:moveTo>
                  <a:lnTo>
                    <a:pt x="982" y="20400"/>
                  </a:lnTo>
                  <a:lnTo>
                    <a:pt x="982" y="14400"/>
                  </a:lnTo>
                  <a:lnTo>
                    <a:pt x="2945" y="14400"/>
                  </a:lnTo>
                  <a:cubicBezTo>
                    <a:pt x="2945" y="14400"/>
                    <a:pt x="2945" y="20400"/>
                    <a:pt x="2945" y="20400"/>
                  </a:cubicBezTo>
                  <a:close/>
                  <a:moveTo>
                    <a:pt x="3436" y="13200"/>
                  </a:moveTo>
                  <a:lnTo>
                    <a:pt x="491" y="13200"/>
                  </a:lnTo>
                  <a:cubicBezTo>
                    <a:pt x="220" y="13200"/>
                    <a:pt x="0" y="13469"/>
                    <a:pt x="0" y="13800"/>
                  </a:cubicBezTo>
                  <a:lnTo>
                    <a:pt x="0" y="21000"/>
                  </a:lnTo>
                  <a:cubicBezTo>
                    <a:pt x="0" y="21332"/>
                    <a:pt x="220" y="21600"/>
                    <a:pt x="491" y="21600"/>
                  </a:cubicBezTo>
                  <a:lnTo>
                    <a:pt x="3436" y="21600"/>
                  </a:lnTo>
                  <a:cubicBezTo>
                    <a:pt x="3707" y="21600"/>
                    <a:pt x="3927" y="21332"/>
                    <a:pt x="3927" y="21000"/>
                  </a:cubicBezTo>
                  <a:lnTo>
                    <a:pt x="3927" y="13800"/>
                  </a:lnTo>
                  <a:cubicBezTo>
                    <a:pt x="3927" y="13469"/>
                    <a:pt x="3707" y="13200"/>
                    <a:pt x="3436" y="132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195" name="Shape 2556">
              <a:extLst>
                <a:ext uri="{FF2B5EF4-FFF2-40B4-BE49-F238E27FC236}">
                  <a16:creationId xmlns:a16="http://schemas.microsoft.com/office/drawing/2014/main" id="{EDF89F81-A459-A8B0-AEA9-475DF4DCF55D}"/>
                </a:ext>
              </a:extLst>
            </p:cNvPr>
            <p:cNvSpPr/>
            <p:nvPr/>
          </p:nvSpPr>
          <p:spPr>
            <a:xfrm>
              <a:off x="18838675" y="10682610"/>
              <a:ext cx="909275" cy="909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1874" y="5396"/>
                  </a:moveTo>
                  <a:cubicBezTo>
                    <a:pt x="11493" y="5396"/>
                    <a:pt x="11166" y="5519"/>
                    <a:pt x="10894" y="5766"/>
                  </a:cubicBezTo>
                  <a:cubicBezTo>
                    <a:pt x="10621" y="6013"/>
                    <a:pt x="10484" y="6310"/>
                    <a:pt x="10484" y="6658"/>
                  </a:cubicBezTo>
                  <a:cubicBezTo>
                    <a:pt x="10484" y="7005"/>
                    <a:pt x="10621" y="7301"/>
                    <a:pt x="10894" y="7545"/>
                  </a:cubicBezTo>
                  <a:cubicBezTo>
                    <a:pt x="11166" y="7790"/>
                    <a:pt x="11493" y="7912"/>
                    <a:pt x="11874" y="7912"/>
                  </a:cubicBezTo>
                  <a:cubicBezTo>
                    <a:pt x="12255" y="7912"/>
                    <a:pt x="12581" y="7790"/>
                    <a:pt x="12852" y="7545"/>
                  </a:cubicBezTo>
                  <a:cubicBezTo>
                    <a:pt x="13122" y="7301"/>
                    <a:pt x="13257" y="7005"/>
                    <a:pt x="13257" y="6658"/>
                  </a:cubicBezTo>
                  <a:cubicBezTo>
                    <a:pt x="13257" y="6310"/>
                    <a:pt x="13122" y="6013"/>
                    <a:pt x="12852" y="5766"/>
                  </a:cubicBezTo>
                  <a:cubicBezTo>
                    <a:pt x="12581" y="5519"/>
                    <a:pt x="12255" y="5396"/>
                    <a:pt x="11874" y="5396"/>
                  </a:cubicBezTo>
                  <a:moveTo>
                    <a:pt x="12242" y="15228"/>
                  </a:moveTo>
                  <a:cubicBezTo>
                    <a:pt x="11942" y="15228"/>
                    <a:pt x="11730" y="15180"/>
                    <a:pt x="11608" y="15083"/>
                  </a:cubicBezTo>
                  <a:cubicBezTo>
                    <a:pt x="11486" y="14987"/>
                    <a:pt x="11425" y="14807"/>
                    <a:pt x="11425" y="14542"/>
                  </a:cubicBezTo>
                  <a:cubicBezTo>
                    <a:pt x="11425" y="14436"/>
                    <a:pt x="11444" y="14281"/>
                    <a:pt x="11482" y="14076"/>
                  </a:cubicBezTo>
                  <a:cubicBezTo>
                    <a:pt x="11519" y="13870"/>
                    <a:pt x="11562" y="13687"/>
                    <a:pt x="11609" y="13527"/>
                  </a:cubicBezTo>
                  <a:lnTo>
                    <a:pt x="12189" y="11532"/>
                  </a:lnTo>
                  <a:cubicBezTo>
                    <a:pt x="12246" y="11349"/>
                    <a:pt x="12284" y="11148"/>
                    <a:pt x="12306" y="10929"/>
                  </a:cubicBezTo>
                  <a:cubicBezTo>
                    <a:pt x="12327" y="10709"/>
                    <a:pt x="12337" y="10557"/>
                    <a:pt x="12337" y="10469"/>
                  </a:cubicBezTo>
                  <a:cubicBezTo>
                    <a:pt x="12337" y="10049"/>
                    <a:pt x="12185" y="9707"/>
                    <a:pt x="11882" y="9444"/>
                  </a:cubicBezTo>
                  <a:cubicBezTo>
                    <a:pt x="11578" y="9182"/>
                    <a:pt x="11146" y="9050"/>
                    <a:pt x="10586" y="9050"/>
                  </a:cubicBezTo>
                  <a:cubicBezTo>
                    <a:pt x="10275" y="9050"/>
                    <a:pt x="9945" y="9104"/>
                    <a:pt x="9597" y="9211"/>
                  </a:cubicBezTo>
                  <a:cubicBezTo>
                    <a:pt x="9248" y="9319"/>
                    <a:pt x="8884" y="9448"/>
                    <a:pt x="8502" y="9599"/>
                  </a:cubicBezTo>
                  <a:lnTo>
                    <a:pt x="8347" y="10216"/>
                  </a:lnTo>
                  <a:cubicBezTo>
                    <a:pt x="8460" y="10175"/>
                    <a:pt x="8595" y="10131"/>
                    <a:pt x="8753" y="10085"/>
                  </a:cubicBezTo>
                  <a:cubicBezTo>
                    <a:pt x="8911" y="10040"/>
                    <a:pt x="9066" y="10017"/>
                    <a:pt x="9217" y="10017"/>
                  </a:cubicBezTo>
                  <a:cubicBezTo>
                    <a:pt x="9524" y="10017"/>
                    <a:pt x="9731" y="10068"/>
                    <a:pt x="9839" y="10168"/>
                  </a:cubicBezTo>
                  <a:cubicBezTo>
                    <a:pt x="9948" y="10269"/>
                    <a:pt x="10002" y="10447"/>
                    <a:pt x="10002" y="10703"/>
                  </a:cubicBezTo>
                  <a:cubicBezTo>
                    <a:pt x="10002" y="10844"/>
                    <a:pt x="9985" y="11001"/>
                    <a:pt x="9949" y="11172"/>
                  </a:cubicBezTo>
                  <a:cubicBezTo>
                    <a:pt x="9914" y="11343"/>
                    <a:pt x="9870" y="11526"/>
                    <a:pt x="9818" y="11717"/>
                  </a:cubicBezTo>
                  <a:lnTo>
                    <a:pt x="9235" y="13719"/>
                  </a:lnTo>
                  <a:cubicBezTo>
                    <a:pt x="9184" y="13929"/>
                    <a:pt x="9146" y="14118"/>
                    <a:pt x="9123" y="14285"/>
                  </a:cubicBezTo>
                  <a:cubicBezTo>
                    <a:pt x="9100" y="14451"/>
                    <a:pt x="9088" y="14615"/>
                    <a:pt x="9088" y="14775"/>
                  </a:cubicBezTo>
                  <a:cubicBezTo>
                    <a:pt x="9088" y="15186"/>
                    <a:pt x="9244" y="15526"/>
                    <a:pt x="9556" y="15793"/>
                  </a:cubicBezTo>
                  <a:cubicBezTo>
                    <a:pt x="9869" y="16060"/>
                    <a:pt x="10308" y="16194"/>
                    <a:pt x="10872" y="16194"/>
                  </a:cubicBezTo>
                  <a:cubicBezTo>
                    <a:pt x="11239" y="16194"/>
                    <a:pt x="11561" y="16147"/>
                    <a:pt x="11839" y="16053"/>
                  </a:cubicBezTo>
                  <a:cubicBezTo>
                    <a:pt x="12117" y="15960"/>
                    <a:pt x="12488" y="15824"/>
                    <a:pt x="12954" y="15645"/>
                  </a:cubicBezTo>
                  <a:lnTo>
                    <a:pt x="13109" y="15028"/>
                  </a:lnTo>
                  <a:cubicBezTo>
                    <a:pt x="13029" y="15065"/>
                    <a:pt x="12900" y="15107"/>
                    <a:pt x="12721" y="15155"/>
                  </a:cubicBezTo>
                  <a:cubicBezTo>
                    <a:pt x="12543" y="15204"/>
                    <a:pt x="12383" y="15228"/>
                    <a:pt x="12242" y="1522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2C10BD-225B-F6A2-FF16-DD6AECF05847}"/>
              </a:ext>
            </a:extLst>
          </p:cNvPr>
          <p:cNvCxnSpPr>
            <a:cxnSpLocks/>
          </p:cNvCxnSpPr>
          <p:nvPr/>
        </p:nvCxnSpPr>
        <p:spPr>
          <a:xfrm flipV="1">
            <a:off x="9023087" y="2856386"/>
            <a:ext cx="0" cy="1370107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520264BC-3C10-0BD3-6D21-B8E602BB49DC}"/>
              </a:ext>
            </a:extLst>
          </p:cNvPr>
          <p:cNvCxnSpPr>
            <a:cxnSpLocks/>
          </p:cNvCxnSpPr>
          <p:nvPr/>
        </p:nvCxnSpPr>
        <p:spPr>
          <a:xfrm flipV="1">
            <a:off x="6903246" y="2888622"/>
            <a:ext cx="0" cy="1370107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C7D56EBE-6A4E-9EE8-E151-AB56BF5CCE38}"/>
              </a:ext>
            </a:extLst>
          </p:cNvPr>
          <p:cNvCxnSpPr>
            <a:cxnSpLocks/>
          </p:cNvCxnSpPr>
          <p:nvPr/>
        </p:nvCxnSpPr>
        <p:spPr>
          <a:xfrm flipV="1">
            <a:off x="4767468" y="2940863"/>
            <a:ext cx="0" cy="1370107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46DE4573-009D-F34D-2750-DD6FC8F19AC9}"/>
              </a:ext>
            </a:extLst>
          </p:cNvPr>
          <p:cNvSpPr txBox="1"/>
          <p:nvPr/>
        </p:nvSpPr>
        <p:spPr>
          <a:xfrm>
            <a:off x="1662828" y="4454592"/>
            <a:ext cx="19958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  <a:latin typeface="Helvetica Neue" panose="02000503000000020004" pitchFamily="2" charset="0"/>
              </a:rPr>
              <a:t>Rule-Based Chatbots </a:t>
            </a:r>
            <a:endParaRPr lang="en-IN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0494BB9-B141-D66F-1C06-363E787B2436}"/>
              </a:ext>
            </a:extLst>
          </p:cNvPr>
          <p:cNvSpPr/>
          <p:nvPr/>
        </p:nvSpPr>
        <p:spPr>
          <a:xfrm>
            <a:off x="2043115" y="1728891"/>
            <a:ext cx="91440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Early 2000s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15BA9F70-A0E9-185F-B40F-B25182E53D42}"/>
              </a:ext>
            </a:extLst>
          </p:cNvPr>
          <p:cNvSpPr/>
          <p:nvPr/>
        </p:nvSpPr>
        <p:spPr>
          <a:xfrm>
            <a:off x="4340511" y="1747651"/>
            <a:ext cx="91440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2000-2010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5F849FB4-4325-208A-CE9F-C52056052DE1}"/>
              </a:ext>
            </a:extLst>
          </p:cNvPr>
          <p:cNvSpPr txBox="1"/>
          <p:nvPr/>
        </p:nvSpPr>
        <p:spPr>
          <a:xfrm>
            <a:off x="3970911" y="4408867"/>
            <a:ext cx="19958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  <a:latin typeface="Helvetica Neue" panose="02000503000000020004" pitchFamily="2" charset="0"/>
              </a:rPr>
              <a:t>Machine learning based chatbots</a:t>
            </a:r>
            <a:endParaRPr lang="en-IN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BDFF2F05-B71C-E782-3B27-3CAE54961261}"/>
              </a:ext>
            </a:extLst>
          </p:cNvPr>
          <p:cNvSpPr/>
          <p:nvPr/>
        </p:nvSpPr>
        <p:spPr>
          <a:xfrm>
            <a:off x="6362422" y="1747651"/>
            <a:ext cx="91440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2018-2022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F0B4562-824E-EEDF-B287-73874225CDE9}"/>
              </a:ext>
            </a:extLst>
          </p:cNvPr>
          <p:cNvSpPr txBox="1"/>
          <p:nvPr/>
        </p:nvSpPr>
        <p:spPr>
          <a:xfrm>
            <a:off x="6120619" y="4533800"/>
            <a:ext cx="19958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  <a:latin typeface="Helvetica Neue" panose="02000503000000020004" pitchFamily="2" charset="0"/>
              </a:rPr>
              <a:t>Generative pretrained transformer models</a:t>
            </a:r>
            <a:endParaRPr lang="en-IN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219457A-991F-983D-9698-69371F35CCDC}"/>
              </a:ext>
            </a:extLst>
          </p:cNvPr>
          <p:cNvSpPr/>
          <p:nvPr/>
        </p:nvSpPr>
        <p:spPr>
          <a:xfrm>
            <a:off x="8639928" y="1747651"/>
            <a:ext cx="91440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2022-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78D1A98C-BDD7-C4A8-078F-02CEB4A5655B}"/>
              </a:ext>
            </a:extLst>
          </p:cNvPr>
          <p:cNvSpPr txBox="1"/>
          <p:nvPr/>
        </p:nvSpPr>
        <p:spPr>
          <a:xfrm>
            <a:off x="8407259" y="4454592"/>
            <a:ext cx="19958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Helvetica Neue" panose="02000503000000020004" pitchFamily="2" charset="0"/>
              </a:rPr>
              <a:t>Fine-tuned LLMs, </a:t>
            </a:r>
            <a:r>
              <a:rPr lang="en-IN" b="1" dirty="0" err="1">
                <a:latin typeface="Helvetica Neue" panose="02000503000000020004" pitchFamily="2" charset="0"/>
              </a:rPr>
              <a:t>ChatGPT</a:t>
            </a:r>
            <a:r>
              <a:rPr lang="en-IN" b="1" dirty="0">
                <a:latin typeface="Helvetica Neue" panose="02000503000000020004" pitchFamily="2" charset="0"/>
              </a:rPr>
              <a:t>, Multimodal capabilities</a:t>
            </a:r>
            <a:endParaRPr lang="en-IN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CB878526-E63E-55FD-EC2B-E340CF66AAB7}"/>
              </a:ext>
            </a:extLst>
          </p:cNvPr>
          <p:cNvSpPr txBox="1"/>
          <p:nvPr/>
        </p:nvSpPr>
        <p:spPr>
          <a:xfrm>
            <a:off x="2353639" y="5959153"/>
            <a:ext cx="5557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42424"/>
                </a:solidFill>
                <a:latin typeface="source-serif-pro"/>
              </a:rPr>
              <a:t>Generative AI at the </a:t>
            </a:r>
            <a:r>
              <a:rPr lang="en-IN" sz="1400" dirty="0" err="1">
                <a:solidFill>
                  <a:srgbClr val="242424"/>
                </a:solidFill>
                <a:latin typeface="source-serif-pro"/>
              </a:rPr>
              <a:t>center</a:t>
            </a:r>
            <a:r>
              <a:rPr lang="en-IN" sz="1400" dirty="0">
                <a:solidFill>
                  <a:srgbClr val="242424"/>
                </a:solidFill>
                <a:latin typeface="source-serif-pro"/>
              </a:rPr>
              <a:t> of Chatbots/Virtual assistants of future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11092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3541-02B4-A9D9-B9A2-415B338B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21" y="-19210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How </a:t>
            </a:r>
            <a:r>
              <a:rPr lang="en-US" dirty="0" err="1">
                <a:solidFill>
                  <a:srgbClr val="C00000"/>
                </a:solidFill>
              </a:rPr>
              <a:t>usecases</a:t>
            </a:r>
            <a:r>
              <a:rPr lang="en-US" dirty="0">
                <a:solidFill>
                  <a:srgbClr val="C00000"/>
                </a:solidFill>
              </a:rPr>
              <a:t> are picked?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2D7863-1A14-E4EB-5DA6-B465241A3503}"/>
              </a:ext>
            </a:extLst>
          </p:cNvPr>
          <p:cNvCxnSpPr/>
          <p:nvPr/>
        </p:nvCxnSpPr>
        <p:spPr>
          <a:xfrm>
            <a:off x="359569" y="1133454"/>
            <a:ext cx="1147286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0">
            <a:extLst>
              <a:ext uri="{FF2B5EF4-FFF2-40B4-BE49-F238E27FC236}">
                <a16:creationId xmlns:a16="http://schemas.microsoft.com/office/drawing/2014/main" id="{5FF4D8DD-B73A-3686-944E-BD11A5371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365" y="1629784"/>
            <a:ext cx="2057400" cy="3048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ct val="50000"/>
              </a:spcAft>
              <a:buClr>
                <a:schemeClr val="accent2"/>
              </a:buClr>
              <a:buFont typeface="Wingdings" pitchFamily="2" charset="2"/>
              <a:tabLst>
                <a:tab pos="6464300" algn="r"/>
              </a:tabLst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tabLst>
                <a:tab pos="6464300" algn="r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2"/>
              </a:buClr>
              <a:buChar char="•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2"/>
              </a:buClr>
              <a:buChar char="•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en-US" sz="1400" i="0" dirty="0">
                <a:solidFill>
                  <a:schemeClr val="bg1"/>
                </a:solidFill>
              </a:rPr>
              <a:t>Cost benefit analysis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362EE8F-A770-9A78-E01C-2A656DD41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53" y="1934584"/>
            <a:ext cx="2055812" cy="16126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50000"/>
              </a:spcAft>
              <a:buClr>
                <a:schemeClr val="accent2"/>
              </a:buClr>
              <a:buFont typeface="Wingdings" pitchFamily="2" charset="2"/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endParaRPr lang="en-US" altLang="en-US" sz="1000" b="0" i="0"/>
          </a:p>
        </p:txBody>
      </p:sp>
      <p:sp>
        <p:nvSpPr>
          <p:cNvPr id="7" name="Rectangle 163">
            <a:extLst>
              <a:ext uri="{FF2B5EF4-FFF2-40B4-BE49-F238E27FC236}">
                <a16:creationId xmlns:a16="http://schemas.microsoft.com/office/drawing/2014/main" id="{D2015B2A-9AFE-DE81-D21A-DE0F97417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27" y="2008140"/>
            <a:ext cx="197103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15988">
              <a:spcAft>
                <a:spcPct val="50000"/>
              </a:spcAft>
              <a:buClr>
                <a:schemeClr val="accent2"/>
              </a:buClr>
              <a:buFont typeface="Wingdings" pitchFamily="2" charset="2"/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1775" indent="-117475" defTabSz="915988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1200" i="0" dirty="0"/>
              <a:t>benefit estimation</a:t>
            </a:r>
            <a:endParaRPr lang="en-US" altLang="en-US" sz="1000" b="0" i="0" dirty="0"/>
          </a:p>
          <a:p>
            <a:pPr lvl="1">
              <a:spcAft>
                <a:spcPct val="0"/>
              </a:spcAft>
              <a:buClrTx/>
              <a:buFontTx/>
              <a:buChar char="•"/>
            </a:pPr>
            <a:r>
              <a:rPr lang="en-US" altLang="en-US" sz="1000" dirty="0"/>
              <a:t>What is the target business metric? What is the expected uplift  through the model?</a:t>
            </a:r>
          </a:p>
          <a:p>
            <a:pPr lvl="1">
              <a:spcAft>
                <a:spcPct val="0"/>
              </a:spcAft>
              <a:buClrTx/>
              <a:buFontTx/>
              <a:buChar char="•"/>
            </a:pPr>
            <a:endParaRPr lang="en-US" altLang="en-US" sz="10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1200" i="0" dirty="0"/>
              <a:t>ROI realization</a:t>
            </a:r>
            <a:endParaRPr lang="en-US" altLang="en-US" sz="1000" b="0" i="0" dirty="0"/>
          </a:p>
          <a:p>
            <a:pPr lvl="1">
              <a:spcAft>
                <a:spcPct val="0"/>
              </a:spcAft>
              <a:buClrTx/>
              <a:buFontTx/>
              <a:buChar char="•"/>
            </a:pPr>
            <a:r>
              <a:rPr lang="en-US" altLang="en-US" sz="1000" dirty="0"/>
              <a:t>How long will it take to realize value.? Do we have supportive UX</a:t>
            </a:r>
          </a:p>
          <a:p>
            <a:pPr>
              <a:spcAft>
                <a:spcPct val="0"/>
              </a:spcAft>
              <a:buClrTx/>
              <a:buFontTx/>
              <a:buNone/>
            </a:pPr>
            <a:endParaRPr lang="en-US" altLang="en-US" sz="1200" b="0" i="0" dirty="0"/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4D4B0CB3-4440-EA8F-2147-135AE64E9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1681" y="1675473"/>
            <a:ext cx="2057400" cy="3048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ct val="50000"/>
              </a:spcAft>
              <a:buClr>
                <a:schemeClr val="accent2"/>
              </a:buClr>
              <a:buFont typeface="Wingdings" pitchFamily="2" charset="2"/>
              <a:tabLst>
                <a:tab pos="6464300" algn="r"/>
              </a:tabLst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tabLst>
                <a:tab pos="6464300" algn="r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2"/>
              </a:buClr>
              <a:buChar char="•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2"/>
              </a:buClr>
              <a:buChar char="•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en-US" sz="1400" i="0" dirty="0">
                <a:solidFill>
                  <a:schemeClr val="bg1"/>
                </a:solidFill>
              </a:rPr>
              <a:t>Feasibility</a:t>
            </a: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A2B1DEC3-AE7A-DFA0-4FF1-865559DBD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3269" y="1980273"/>
            <a:ext cx="2055812" cy="1567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50000"/>
              </a:spcAft>
              <a:buClr>
                <a:schemeClr val="accent2"/>
              </a:buClr>
              <a:buFont typeface="Wingdings" pitchFamily="2" charset="2"/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endParaRPr lang="en-US" altLang="en-US" sz="1000" b="0" i="0"/>
          </a:p>
        </p:txBody>
      </p:sp>
      <p:sp>
        <p:nvSpPr>
          <p:cNvPr id="46" name="Rectangle 163">
            <a:extLst>
              <a:ext uri="{FF2B5EF4-FFF2-40B4-BE49-F238E27FC236}">
                <a16:creationId xmlns:a16="http://schemas.microsoft.com/office/drawing/2014/main" id="{68262A35-3FE0-93C1-EC1F-A063564C1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8681" y="2072348"/>
            <a:ext cx="190500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5988">
              <a:spcAft>
                <a:spcPct val="50000"/>
              </a:spcAft>
              <a:buClr>
                <a:schemeClr val="accent2"/>
              </a:buClr>
              <a:buFont typeface="Wingdings" pitchFamily="2" charset="2"/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1775" indent="-117475" defTabSz="915988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1200" i="0" dirty="0"/>
              <a:t>Can it be done given current resource and capabilities?</a:t>
            </a:r>
            <a:endParaRPr lang="en-US" altLang="en-US" sz="1000" b="0" i="0" dirty="0"/>
          </a:p>
          <a:p>
            <a:pPr lvl="1">
              <a:spcAft>
                <a:spcPct val="0"/>
              </a:spcAft>
              <a:buClrTx/>
              <a:buFontTx/>
              <a:buChar char="•"/>
            </a:pPr>
            <a:r>
              <a:rPr lang="en-US" altLang="en-US" sz="1000" dirty="0"/>
              <a:t>Are there data gaps? Do we have the data?</a:t>
            </a:r>
          </a:p>
          <a:p>
            <a:pPr lvl="1">
              <a:spcAft>
                <a:spcPct val="0"/>
              </a:spcAft>
              <a:buClrTx/>
              <a:buFontTx/>
              <a:buChar char="•"/>
            </a:pPr>
            <a:r>
              <a:rPr lang="en-US" altLang="en-US" sz="1000" dirty="0"/>
              <a:t>Can the model be deployed? </a:t>
            </a:r>
          </a:p>
          <a:p>
            <a:pPr lvl="1">
              <a:spcAft>
                <a:spcPct val="0"/>
              </a:spcAft>
              <a:buClrTx/>
              <a:buFontTx/>
              <a:buChar char="•"/>
            </a:pPr>
            <a:r>
              <a:rPr lang="en-US" altLang="en-US" sz="1000" dirty="0"/>
              <a:t>Do we have the platform capability</a:t>
            </a:r>
          </a:p>
          <a:p>
            <a:pPr>
              <a:spcAft>
                <a:spcPct val="0"/>
              </a:spcAft>
              <a:buClrTx/>
              <a:buFontTx/>
              <a:buNone/>
            </a:pPr>
            <a:endParaRPr lang="en-US" altLang="en-US" sz="1200" b="0" i="0" dirty="0"/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FB8BD66F-2A39-48A2-1B4A-B045E3B3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596" y="1656026"/>
            <a:ext cx="2057400" cy="3048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ct val="50000"/>
              </a:spcAft>
              <a:buClr>
                <a:schemeClr val="accent2"/>
              </a:buClr>
              <a:buFont typeface="Wingdings" pitchFamily="2" charset="2"/>
              <a:tabLst>
                <a:tab pos="6464300" algn="r"/>
              </a:tabLst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tabLst>
                <a:tab pos="6464300" algn="r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2"/>
              </a:buClr>
              <a:buChar char="•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2"/>
              </a:buClr>
              <a:buChar char="•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en-US" sz="1400" i="0" dirty="0">
                <a:solidFill>
                  <a:schemeClr val="bg1"/>
                </a:solidFill>
              </a:rPr>
              <a:t>Model risk</a:t>
            </a:r>
          </a:p>
        </p:txBody>
      </p:sp>
      <p:sp>
        <p:nvSpPr>
          <p:cNvPr id="50" name="Rectangle 11">
            <a:extLst>
              <a:ext uri="{FF2B5EF4-FFF2-40B4-BE49-F238E27FC236}">
                <a16:creationId xmlns:a16="http://schemas.microsoft.com/office/drawing/2014/main" id="{A96CF659-EDAE-6E01-7715-08492731A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7184" y="1960826"/>
            <a:ext cx="2055812" cy="16126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50000"/>
              </a:spcAft>
              <a:buClr>
                <a:schemeClr val="accent2"/>
              </a:buClr>
              <a:buFont typeface="Wingdings" pitchFamily="2" charset="2"/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endParaRPr lang="en-US" altLang="en-US" sz="1000" b="0" i="0"/>
          </a:p>
        </p:txBody>
      </p:sp>
      <p:sp>
        <p:nvSpPr>
          <p:cNvPr id="51" name="Rectangle 163">
            <a:extLst>
              <a:ext uri="{FF2B5EF4-FFF2-40B4-BE49-F238E27FC236}">
                <a16:creationId xmlns:a16="http://schemas.microsoft.com/office/drawing/2014/main" id="{28FC5F3F-1945-1E5D-DD71-6E49DB8EE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2596" y="2052901"/>
            <a:ext cx="19050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5988">
              <a:spcAft>
                <a:spcPct val="50000"/>
              </a:spcAft>
              <a:buClr>
                <a:schemeClr val="accent2"/>
              </a:buClr>
              <a:buFont typeface="Wingdings" pitchFamily="2" charset="2"/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1775" indent="-117475" defTabSz="915988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1200" i="0" dirty="0"/>
              <a:t>Complexity of the model</a:t>
            </a:r>
            <a:endParaRPr lang="en-US" altLang="en-US" sz="1000" b="0" i="0" dirty="0"/>
          </a:p>
          <a:p>
            <a:pPr lvl="1">
              <a:spcAft>
                <a:spcPct val="0"/>
              </a:spcAft>
              <a:buClrTx/>
              <a:buFontTx/>
              <a:buChar char="•"/>
            </a:pPr>
            <a:r>
              <a:rPr lang="en-US" altLang="en-US" sz="1000" dirty="0"/>
              <a:t>Can the model be explained?</a:t>
            </a:r>
          </a:p>
          <a:p>
            <a:pPr marL="114300" lvl="1" indent="0">
              <a:spcAft>
                <a:spcPct val="0"/>
              </a:spcAft>
              <a:buClrTx/>
            </a:pPr>
            <a:endParaRPr lang="en-US" altLang="en-US" sz="10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1200" i="0" dirty="0"/>
              <a:t>Ethicality </a:t>
            </a:r>
            <a:endParaRPr lang="en-US" altLang="en-US" sz="1000" b="0" i="0" dirty="0"/>
          </a:p>
          <a:p>
            <a:pPr marL="114300" lvl="1" indent="0">
              <a:spcAft>
                <a:spcPct val="0"/>
              </a:spcAft>
              <a:buClrTx/>
            </a:pPr>
            <a:endParaRPr lang="en-US" altLang="en-US" sz="1000" dirty="0"/>
          </a:p>
          <a:p>
            <a:pPr lvl="1">
              <a:spcAft>
                <a:spcPct val="0"/>
              </a:spcAft>
              <a:buClrTx/>
              <a:buFontTx/>
              <a:buChar char="•"/>
            </a:pPr>
            <a:r>
              <a:rPr lang="en-US" altLang="en-US" sz="1000" dirty="0"/>
              <a:t>Are there legal concerns to the use of the data?</a:t>
            </a:r>
          </a:p>
          <a:p>
            <a:pPr lvl="1">
              <a:spcAft>
                <a:spcPct val="0"/>
              </a:spcAft>
              <a:buClrTx/>
              <a:buFontTx/>
              <a:buChar char="•"/>
            </a:pPr>
            <a:r>
              <a:rPr lang="en-US" altLang="en-US" sz="1000" dirty="0"/>
              <a:t>Can the model be subject to fairness concerns</a:t>
            </a:r>
          </a:p>
          <a:p>
            <a:pPr>
              <a:spcAft>
                <a:spcPct val="0"/>
              </a:spcAft>
              <a:buClrTx/>
              <a:buFontTx/>
              <a:buNone/>
            </a:pPr>
            <a:endParaRPr lang="en-US" altLang="en-US" sz="1200" b="0" i="0" dirty="0"/>
          </a:p>
        </p:txBody>
      </p:sp>
      <p:sp>
        <p:nvSpPr>
          <p:cNvPr id="52" name="Rectangle 10">
            <a:extLst>
              <a:ext uri="{FF2B5EF4-FFF2-40B4-BE49-F238E27FC236}">
                <a16:creationId xmlns:a16="http://schemas.microsoft.com/office/drawing/2014/main" id="{5475B055-5DD4-6DA0-A1FE-91F2B6DD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363" y="1656026"/>
            <a:ext cx="2057400" cy="3048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ct val="50000"/>
              </a:spcAft>
              <a:buClr>
                <a:schemeClr val="accent2"/>
              </a:buClr>
              <a:buFont typeface="Wingdings" pitchFamily="2" charset="2"/>
              <a:tabLst>
                <a:tab pos="6464300" algn="r"/>
              </a:tabLst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tabLst>
                <a:tab pos="6464300" algn="r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2"/>
              </a:buClr>
              <a:buChar char="•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2"/>
              </a:buClr>
              <a:buChar char="•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en-US" sz="1400" i="0" dirty="0">
                <a:solidFill>
                  <a:schemeClr val="bg1"/>
                </a:solidFill>
              </a:rPr>
              <a:t>Strategic alignment</a:t>
            </a:r>
          </a:p>
        </p:txBody>
      </p:sp>
      <p:sp>
        <p:nvSpPr>
          <p:cNvPr id="53" name="Rectangle 11">
            <a:extLst>
              <a:ext uri="{FF2B5EF4-FFF2-40B4-BE49-F238E27FC236}">
                <a16:creationId xmlns:a16="http://schemas.microsoft.com/office/drawing/2014/main" id="{5E0B3C6C-5CB6-6643-6B77-D2B368F1C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951" y="1960826"/>
            <a:ext cx="2055812" cy="16126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50000"/>
              </a:spcAft>
              <a:buClr>
                <a:schemeClr val="accent2"/>
              </a:buClr>
              <a:buFont typeface="Wingdings" pitchFamily="2" charset="2"/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endParaRPr lang="en-US" altLang="en-US" sz="1000" b="0" i="0"/>
          </a:p>
        </p:txBody>
      </p:sp>
      <p:sp>
        <p:nvSpPr>
          <p:cNvPr id="54" name="Rectangle 163">
            <a:extLst>
              <a:ext uri="{FF2B5EF4-FFF2-40B4-BE49-F238E27FC236}">
                <a16:creationId xmlns:a16="http://schemas.microsoft.com/office/drawing/2014/main" id="{812B0369-4FA7-C55A-72E0-B269A2A2B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363" y="2052901"/>
            <a:ext cx="190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5988">
              <a:spcAft>
                <a:spcPct val="50000"/>
              </a:spcAft>
              <a:buClr>
                <a:schemeClr val="accent2"/>
              </a:buClr>
              <a:buFont typeface="Wingdings" pitchFamily="2" charset="2"/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1775" indent="-117475" defTabSz="915988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1200" i="0" dirty="0"/>
              <a:t>Current strategic priorities</a:t>
            </a:r>
            <a:endParaRPr lang="en-US" altLang="en-US" sz="1000" b="0" i="0" dirty="0"/>
          </a:p>
          <a:p>
            <a:pPr lvl="1">
              <a:spcAft>
                <a:spcPct val="0"/>
              </a:spcAft>
              <a:buClrTx/>
              <a:buFontTx/>
              <a:buChar char="•"/>
            </a:pPr>
            <a:r>
              <a:rPr lang="en-US" altLang="en-US" sz="1000" dirty="0"/>
              <a:t>Are the target KPIs in alignment with the current business objective?</a:t>
            </a:r>
          </a:p>
          <a:p>
            <a:pPr>
              <a:spcAft>
                <a:spcPct val="0"/>
              </a:spcAft>
              <a:buClrTx/>
              <a:buFontTx/>
              <a:buNone/>
            </a:pPr>
            <a:endParaRPr lang="en-US" altLang="en-US" sz="1200" b="0" i="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74BB13-F806-7014-0A6A-4C70417827AB}"/>
              </a:ext>
            </a:extLst>
          </p:cNvPr>
          <p:cNvSpPr txBox="1"/>
          <p:nvPr/>
        </p:nvSpPr>
        <p:spPr>
          <a:xfrm>
            <a:off x="2570506" y="4877728"/>
            <a:ext cx="5557150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242424"/>
              </a:solidFill>
              <a:latin typeface="source-serif-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42424"/>
                </a:solidFill>
                <a:latin typeface="source-serif-pro"/>
              </a:rPr>
              <a:t>Well defined process for use case selection shows process maturity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42424"/>
                </a:solidFill>
                <a:latin typeface="source-serif-pro"/>
              </a:rPr>
              <a:t>Adopt iterative process with first targeting proof of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7444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7B29FAD-0BE9-7007-186F-0568EC8AD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8110" y="6554073"/>
            <a:ext cx="2312769" cy="303927"/>
          </a:xfrm>
        </p:spPr>
        <p:txBody>
          <a:bodyPr/>
          <a:lstStyle/>
          <a:p>
            <a:fld id="{57419944-944D-4CCD-B088-42500AB2AC9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8D5A16-D689-D556-9372-637DF74E979D}"/>
              </a:ext>
            </a:extLst>
          </p:cNvPr>
          <p:cNvGrpSpPr/>
          <p:nvPr/>
        </p:nvGrpSpPr>
        <p:grpSpPr>
          <a:xfrm>
            <a:off x="1899555" y="2140725"/>
            <a:ext cx="4183693" cy="4125855"/>
            <a:chOff x="4021138" y="1831975"/>
            <a:chExt cx="4149726" cy="414496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6F15E9C-DFE3-4CAE-B801-A7586E357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040313"/>
              <a:ext cx="1216025" cy="936625"/>
            </a:xfrm>
            <a:custGeom>
              <a:avLst/>
              <a:gdLst>
                <a:gd name="T0" fmla="*/ 109 w 109"/>
                <a:gd name="T1" fmla="*/ 29 h 84"/>
                <a:gd name="T2" fmla="*/ 109 w 109"/>
                <a:gd name="T3" fmla="*/ 84 h 84"/>
                <a:gd name="T4" fmla="*/ 0 w 109"/>
                <a:gd name="T5" fmla="*/ 39 h 84"/>
                <a:gd name="T6" fmla="*/ 39 w 109"/>
                <a:gd name="T7" fmla="*/ 0 h 84"/>
                <a:gd name="T8" fmla="*/ 109 w 109"/>
                <a:gd name="T9" fmla="*/ 2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84">
                  <a:moveTo>
                    <a:pt x="109" y="29"/>
                  </a:moveTo>
                  <a:cubicBezTo>
                    <a:pt x="109" y="84"/>
                    <a:pt x="109" y="84"/>
                    <a:pt x="109" y="84"/>
                  </a:cubicBezTo>
                  <a:cubicBezTo>
                    <a:pt x="68" y="81"/>
                    <a:pt x="30" y="65"/>
                    <a:pt x="0" y="3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9" y="16"/>
                    <a:pt x="83" y="27"/>
                    <a:pt x="109" y="29"/>
                  </a:cubicBezTo>
                  <a:close/>
                </a:path>
              </a:pathLst>
            </a:custGeom>
            <a:solidFill>
              <a:srgbClr val="3A5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EA78548-A0DF-993F-DF6F-9402052A1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3163" y="5040313"/>
              <a:ext cx="1203325" cy="936625"/>
            </a:xfrm>
            <a:custGeom>
              <a:avLst/>
              <a:gdLst>
                <a:gd name="T0" fmla="*/ 70 w 108"/>
                <a:gd name="T1" fmla="*/ 0 h 84"/>
                <a:gd name="T2" fmla="*/ 108 w 108"/>
                <a:gd name="T3" fmla="*/ 39 h 84"/>
                <a:gd name="T4" fmla="*/ 0 w 108"/>
                <a:gd name="T5" fmla="*/ 84 h 84"/>
                <a:gd name="T6" fmla="*/ 0 w 108"/>
                <a:gd name="T7" fmla="*/ 29 h 84"/>
                <a:gd name="T8" fmla="*/ 70 w 108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4">
                  <a:moveTo>
                    <a:pt x="70" y="0"/>
                  </a:moveTo>
                  <a:cubicBezTo>
                    <a:pt x="108" y="39"/>
                    <a:pt x="108" y="39"/>
                    <a:pt x="108" y="39"/>
                  </a:cubicBezTo>
                  <a:cubicBezTo>
                    <a:pt x="79" y="65"/>
                    <a:pt x="41" y="81"/>
                    <a:pt x="0" y="8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6" y="27"/>
                    <a:pt x="50" y="16"/>
                    <a:pt x="70" y="0"/>
                  </a:cubicBezTo>
                  <a:close/>
                </a:path>
              </a:pathLst>
            </a:custGeom>
            <a:solidFill>
              <a:srgbClr val="2FB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F67EE03-9241-0AA9-A7E6-0E73B79CE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1831975"/>
              <a:ext cx="1216025" cy="935037"/>
            </a:xfrm>
            <a:custGeom>
              <a:avLst/>
              <a:gdLst>
                <a:gd name="T0" fmla="*/ 39 w 109"/>
                <a:gd name="T1" fmla="*/ 84 h 84"/>
                <a:gd name="T2" fmla="*/ 0 w 109"/>
                <a:gd name="T3" fmla="*/ 45 h 84"/>
                <a:gd name="T4" fmla="*/ 109 w 109"/>
                <a:gd name="T5" fmla="*/ 0 h 84"/>
                <a:gd name="T6" fmla="*/ 109 w 109"/>
                <a:gd name="T7" fmla="*/ 55 h 84"/>
                <a:gd name="T8" fmla="*/ 39 w 109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84">
                  <a:moveTo>
                    <a:pt x="39" y="84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0" y="20"/>
                    <a:pt x="68" y="3"/>
                    <a:pt x="109" y="0"/>
                  </a:cubicBezTo>
                  <a:cubicBezTo>
                    <a:pt x="109" y="55"/>
                    <a:pt x="109" y="55"/>
                    <a:pt x="109" y="55"/>
                  </a:cubicBezTo>
                  <a:cubicBezTo>
                    <a:pt x="83" y="58"/>
                    <a:pt x="59" y="68"/>
                    <a:pt x="39" y="84"/>
                  </a:cubicBezTo>
                  <a:close/>
                </a:path>
              </a:pathLst>
            </a:custGeom>
            <a:solidFill>
              <a:srgbClr val="2FB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0BB102BB-0891-A860-8868-3849B332D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351" y="4060825"/>
              <a:ext cx="925513" cy="1203325"/>
            </a:xfrm>
            <a:custGeom>
              <a:avLst/>
              <a:gdLst>
                <a:gd name="T0" fmla="*/ 29 w 83"/>
                <a:gd name="T1" fmla="*/ 0 h 108"/>
                <a:gd name="T2" fmla="*/ 83 w 83"/>
                <a:gd name="T3" fmla="*/ 0 h 108"/>
                <a:gd name="T4" fmla="*/ 38 w 83"/>
                <a:gd name="T5" fmla="*/ 108 h 108"/>
                <a:gd name="T6" fmla="*/ 0 w 83"/>
                <a:gd name="T7" fmla="*/ 69 h 108"/>
                <a:gd name="T8" fmla="*/ 29 w 83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8">
                  <a:moveTo>
                    <a:pt x="29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80" y="41"/>
                    <a:pt x="64" y="79"/>
                    <a:pt x="38" y="10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5" y="50"/>
                    <a:pt x="26" y="26"/>
                    <a:pt x="29" y="0"/>
                  </a:cubicBezTo>
                  <a:close/>
                </a:path>
              </a:pathLst>
            </a:custGeom>
            <a:solidFill>
              <a:srgbClr val="BA4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47A9AC7F-146C-DA69-65E0-C32BFDA59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3163" y="1831975"/>
              <a:ext cx="1203325" cy="935037"/>
            </a:xfrm>
            <a:custGeom>
              <a:avLst/>
              <a:gdLst>
                <a:gd name="T0" fmla="*/ 0 w 108"/>
                <a:gd name="T1" fmla="*/ 55 h 84"/>
                <a:gd name="T2" fmla="*/ 0 w 108"/>
                <a:gd name="T3" fmla="*/ 0 h 84"/>
                <a:gd name="T4" fmla="*/ 108 w 108"/>
                <a:gd name="T5" fmla="*/ 45 h 84"/>
                <a:gd name="T6" fmla="*/ 70 w 108"/>
                <a:gd name="T7" fmla="*/ 84 h 84"/>
                <a:gd name="T8" fmla="*/ 0 w 108"/>
                <a:gd name="T9" fmla="*/ 5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4">
                  <a:moveTo>
                    <a:pt x="0" y="5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1" y="3"/>
                    <a:pt x="79" y="20"/>
                    <a:pt x="108" y="45"/>
                  </a:cubicBezTo>
                  <a:cubicBezTo>
                    <a:pt x="70" y="84"/>
                    <a:pt x="70" y="84"/>
                    <a:pt x="70" y="84"/>
                  </a:cubicBezTo>
                  <a:cubicBezTo>
                    <a:pt x="50" y="68"/>
                    <a:pt x="26" y="58"/>
                    <a:pt x="0" y="55"/>
                  </a:cubicBezTo>
                  <a:close/>
                </a:path>
              </a:pathLst>
            </a:custGeom>
            <a:solidFill>
              <a:srgbClr val="3A5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C9DBB491-9C42-3975-26AF-D8AC92D62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138" y="2544763"/>
              <a:ext cx="936625" cy="1214437"/>
            </a:xfrm>
            <a:custGeom>
              <a:avLst/>
              <a:gdLst>
                <a:gd name="T0" fmla="*/ 55 w 84"/>
                <a:gd name="T1" fmla="*/ 109 h 109"/>
                <a:gd name="T2" fmla="*/ 0 w 84"/>
                <a:gd name="T3" fmla="*/ 109 h 109"/>
                <a:gd name="T4" fmla="*/ 45 w 84"/>
                <a:gd name="T5" fmla="*/ 0 h 109"/>
                <a:gd name="T6" fmla="*/ 84 w 84"/>
                <a:gd name="T7" fmla="*/ 39 h 109"/>
                <a:gd name="T8" fmla="*/ 55 w 84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9">
                  <a:moveTo>
                    <a:pt x="55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3" y="67"/>
                    <a:pt x="20" y="30"/>
                    <a:pt x="45" y="0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68" y="58"/>
                    <a:pt x="58" y="82"/>
                    <a:pt x="55" y="109"/>
                  </a:cubicBezTo>
                  <a:close/>
                </a:path>
              </a:pathLst>
            </a:custGeom>
            <a:solidFill>
              <a:srgbClr val="BA4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EF0F66AD-D9EA-A7C1-5E16-4C68DA497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351" y="2544763"/>
              <a:ext cx="925513" cy="1214437"/>
            </a:xfrm>
            <a:custGeom>
              <a:avLst/>
              <a:gdLst>
                <a:gd name="T0" fmla="*/ 0 w 83"/>
                <a:gd name="T1" fmla="*/ 39 h 109"/>
                <a:gd name="T2" fmla="*/ 38 w 83"/>
                <a:gd name="T3" fmla="*/ 0 h 109"/>
                <a:gd name="T4" fmla="*/ 83 w 83"/>
                <a:gd name="T5" fmla="*/ 109 h 109"/>
                <a:gd name="T6" fmla="*/ 29 w 83"/>
                <a:gd name="T7" fmla="*/ 109 h 109"/>
                <a:gd name="T8" fmla="*/ 0 w 83"/>
                <a:gd name="T9" fmla="*/ 3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9">
                  <a:moveTo>
                    <a:pt x="0" y="39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64" y="30"/>
                    <a:pt x="80" y="67"/>
                    <a:pt x="83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82"/>
                    <a:pt x="15" y="58"/>
                    <a:pt x="0" y="39"/>
                  </a:cubicBezTo>
                  <a:close/>
                </a:path>
              </a:pathLst>
            </a:custGeom>
            <a:solidFill>
              <a:srgbClr val="1A2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A80F8039-5376-29D6-BE0D-FC1CFCF6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138" y="4060825"/>
              <a:ext cx="936625" cy="1203325"/>
            </a:xfrm>
            <a:custGeom>
              <a:avLst/>
              <a:gdLst>
                <a:gd name="T0" fmla="*/ 84 w 84"/>
                <a:gd name="T1" fmla="*/ 69 h 108"/>
                <a:gd name="T2" fmla="*/ 45 w 84"/>
                <a:gd name="T3" fmla="*/ 108 h 108"/>
                <a:gd name="T4" fmla="*/ 0 w 84"/>
                <a:gd name="T5" fmla="*/ 0 h 108"/>
                <a:gd name="T6" fmla="*/ 55 w 84"/>
                <a:gd name="T7" fmla="*/ 0 h 108"/>
                <a:gd name="T8" fmla="*/ 84 w 84"/>
                <a:gd name="T9" fmla="*/ 6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8">
                  <a:moveTo>
                    <a:pt x="84" y="69"/>
                  </a:moveTo>
                  <a:cubicBezTo>
                    <a:pt x="45" y="108"/>
                    <a:pt x="45" y="108"/>
                    <a:pt x="45" y="108"/>
                  </a:cubicBezTo>
                  <a:cubicBezTo>
                    <a:pt x="20" y="79"/>
                    <a:pt x="3" y="41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8" y="26"/>
                    <a:pt x="68" y="50"/>
                    <a:pt x="84" y="69"/>
                  </a:cubicBezTo>
                  <a:close/>
                </a:path>
              </a:pathLst>
            </a:custGeom>
            <a:solidFill>
              <a:srgbClr val="1A2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F6D0DDE-F74B-986B-A336-2148109E22F5}"/>
              </a:ext>
            </a:extLst>
          </p:cNvPr>
          <p:cNvSpPr txBox="1"/>
          <p:nvPr/>
        </p:nvSpPr>
        <p:spPr>
          <a:xfrm>
            <a:off x="2908094" y="3713424"/>
            <a:ext cx="2277807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RESPONSIBLE AI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079DD4E-BE77-0540-9B14-0131F18DA402}"/>
              </a:ext>
            </a:extLst>
          </p:cNvPr>
          <p:cNvSpPr txBox="1"/>
          <p:nvPr/>
        </p:nvSpPr>
        <p:spPr>
          <a:xfrm>
            <a:off x="5809551" y="3004798"/>
            <a:ext cx="1517268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LAW AND REGULATION COMPLIANCE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44C5C4E-46B2-23BE-BA06-D11C0899872C}"/>
              </a:ext>
            </a:extLst>
          </p:cNvPr>
          <p:cNvSpPr txBox="1"/>
          <p:nvPr/>
        </p:nvSpPr>
        <p:spPr>
          <a:xfrm>
            <a:off x="5667119" y="4720328"/>
            <a:ext cx="151726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AI Incident planning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687C86A-545B-5265-543D-E7BF9D388E99}"/>
              </a:ext>
            </a:extLst>
          </p:cNvPr>
          <p:cNvSpPr txBox="1"/>
          <p:nvPr/>
        </p:nvSpPr>
        <p:spPr>
          <a:xfrm>
            <a:off x="1466605" y="2169221"/>
            <a:ext cx="2171516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EXPLAINABILITY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24A5FDF-E4F1-BA1C-D8EE-4E75377C86C2}"/>
              </a:ext>
            </a:extLst>
          </p:cNvPr>
          <p:cNvSpPr txBox="1"/>
          <p:nvPr/>
        </p:nvSpPr>
        <p:spPr>
          <a:xfrm>
            <a:off x="4149851" y="1998105"/>
            <a:ext cx="1517268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PRIVACY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F09AED9-A5AB-3AF3-A6BA-DE3156CFB80A}"/>
              </a:ext>
            </a:extLst>
          </p:cNvPr>
          <p:cNvSpPr txBox="1"/>
          <p:nvPr/>
        </p:nvSpPr>
        <p:spPr>
          <a:xfrm>
            <a:off x="355632" y="3244472"/>
            <a:ext cx="1747508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6347B-E3B3-BB0C-92EC-50137A37F849}"/>
              </a:ext>
            </a:extLst>
          </p:cNvPr>
          <p:cNvSpPr txBox="1"/>
          <p:nvPr/>
        </p:nvSpPr>
        <p:spPr>
          <a:xfrm>
            <a:off x="0" y="4733788"/>
            <a:ext cx="1747508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Model validation (Reproducibility, reliability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77890A-3AB8-8F3A-1FC9-85567D348896}"/>
              </a:ext>
            </a:extLst>
          </p:cNvPr>
          <p:cNvSpPr txBox="1"/>
          <p:nvPr/>
        </p:nvSpPr>
        <p:spPr>
          <a:xfrm>
            <a:off x="4012608" y="6061630"/>
            <a:ext cx="207064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Bias and fairness  concerns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A32EF38-9FE2-A92F-A8C0-EC37EB5A2DC5}"/>
              </a:ext>
            </a:extLst>
          </p:cNvPr>
          <p:cNvSpPr txBox="1"/>
          <p:nvPr/>
        </p:nvSpPr>
        <p:spPr>
          <a:xfrm>
            <a:off x="1336381" y="6082271"/>
            <a:ext cx="207064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</a:p>
        </p:txBody>
      </p:sp>
      <p:sp>
        <p:nvSpPr>
          <p:cNvPr id="126" name="Title 1">
            <a:extLst>
              <a:ext uri="{FF2B5EF4-FFF2-40B4-BE49-F238E27FC236}">
                <a16:creationId xmlns:a16="http://schemas.microsoft.com/office/drawing/2014/main" id="{BB22ABFF-D657-1AA2-92B6-44D9B61C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Responsible AI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2004054-A89C-E75F-4B7F-1A3EDFD50A45}"/>
              </a:ext>
            </a:extLst>
          </p:cNvPr>
          <p:cNvGrpSpPr/>
          <p:nvPr/>
        </p:nvGrpSpPr>
        <p:grpSpPr>
          <a:xfrm>
            <a:off x="8802914" y="1597681"/>
            <a:ext cx="2741386" cy="430887"/>
            <a:chOff x="649514" y="1532724"/>
            <a:chExt cx="2741386" cy="430887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10469B8-F28A-2BC1-D9CF-DE979595AFCD}"/>
                </a:ext>
              </a:extLst>
            </p:cNvPr>
            <p:cNvSpPr txBox="1"/>
            <p:nvPr/>
          </p:nvSpPr>
          <p:spPr>
            <a:xfrm>
              <a:off x="1209675" y="1532724"/>
              <a:ext cx="2181225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/>
                <a:t>Are there bias and fairness concerns?</a:t>
              </a:r>
            </a:p>
          </p:txBody>
        </p:sp>
        <p:sp>
          <p:nvSpPr>
            <p:cNvPr id="130" name="Freeform 1669">
              <a:extLst>
                <a:ext uri="{FF2B5EF4-FFF2-40B4-BE49-F238E27FC236}">
                  <a16:creationId xmlns:a16="http://schemas.microsoft.com/office/drawing/2014/main" id="{E3F6ADA2-3964-00C3-BDFA-C5801ABACB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514" y="1544844"/>
              <a:ext cx="406648" cy="406648"/>
            </a:xfrm>
            <a:custGeom>
              <a:avLst/>
              <a:gdLst>
                <a:gd name="T0" fmla="*/ 519 w 719"/>
                <a:gd name="T1" fmla="*/ 263 h 719"/>
                <a:gd name="T2" fmla="*/ 292 w 719"/>
                <a:gd name="T3" fmla="*/ 475 h 719"/>
                <a:gd name="T4" fmla="*/ 289 w 719"/>
                <a:gd name="T5" fmla="*/ 477 h 719"/>
                <a:gd name="T6" fmla="*/ 284 w 719"/>
                <a:gd name="T7" fmla="*/ 479 h 719"/>
                <a:gd name="T8" fmla="*/ 280 w 719"/>
                <a:gd name="T9" fmla="*/ 477 h 719"/>
                <a:gd name="T10" fmla="*/ 275 w 719"/>
                <a:gd name="T11" fmla="*/ 475 h 719"/>
                <a:gd name="T12" fmla="*/ 200 w 719"/>
                <a:gd name="T13" fmla="*/ 400 h 719"/>
                <a:gd name="T14" fmla="*/ 198 w 719"/>
                <a:gd name="T15" fmla="*/ 396 h 719"/>
                <a:gd name="T16" fmla="*/ 197 w 719"/>
                <a:gd name="T17" fmla="*/ 391 h 719"/>
                <a:gd name="T18" fmla="*/ 198 w 719"/>
                <a:gd name="T19" fmla="*/ 387 h 719"/>
                <a:gd name="T20" fmla="*/ 200 w 719"/>
                <a:gd name="T21" fmla="*/ 382 h 719"/>
                <a:gd name="T22" fmla="*/ 205 w 719"/>
                <a:gd name="T23" fmla="*/ 380 h 719"/>
                <a:gd name="T24" fmla="*/ 209 w 719"/>
                <a:gd name="T25" fmla="*/ 379 h 719"/>
                <a:gd name="T26" fmla="*/ 213 w 719"/>
                <a:gd name="T27" fmla="*/ 380 h 719"/>
                <a:gd name="T28" fmla="*/ 217 w 719"/>
                <a:gd name="T29" fmla="*/ 382 h 719"/>
                <a:gd name="T30" fmla="*/ 284 w 719"/>
                <a:gd name="T31" fmla="*/ 450 h 719"/>
                <a:gd name="T32" fmla="*/ 503 w 719"/>
                <a:gd name="T33" fmla="*/ 247 h 719"/>
                <a:gd name="T34" fmla="*/ 507 w 719"/>
                <a:gd name="T35" fmla="*/ 243 h 719"/>
                <a:gd name="T36" fmla="*/ 512 w 719"/>
                <a:gd name="T37" fmla="*/ 243 h 719"/>
                <a:gd name="T38" fmla="*/ 516 w 719"/>
                <a:gd name="T39" fmla="*/ 243 h 719"/>
                <a:gd name="T40" fmla="*/ 519 w 719"/>
                <a:gd name="T41" fmla="*/ 247 h 719"/>
                <a:gd name="T42" fmla="*/ 522 w 719"/>
                <a:gd name="T43" fmla="*/ 251 h 719"/>
                <a:gd name="T44" fmla="*/ 523 w 719"/>
                <a:gd name="T45" fmla="*/ 255 h 719"/>
                <a:gd name="T46" fmla="*/ 522 w 719"/>
                <a:gd name="T47" fmla="*/ 260 h 719"/>
                <a:gd name="T48" fmla="*/ 519 w 719"/>
                <a:gd name="T49" fmla="*/ 263 h 719"/>
                <a:gd name="T50" fmla="*/ 707 w 719"/>
                <a:gd name="T51" fmla="*/ 0 h 719"/>
                <a:gd name="T52" fmla="*/ 12 w 719"/>
                <a:gd name="T53" fmla="*/ 0 h 719"/>
                <a:gd name="T54" fmla="*/ 8 w 719"/>
                <a:gd name="T55" fmla="*/ 2 h 719"/>
                <a:gd name="T56" fmla="*/ 4 w 719"/>
                <a:gd name="T57" fmla="*/ 5 h 719"/>
                <a:gd name="T58" fmla="*/ 1 w 719"/>
                <a:gd name="T59" fmla="*/ 8 h 719"/>
                <a:gd name="T60" fmla="*/ 0 w 719"/>
                <a:gd name="T61" fmla="*/ 13 h 719"/>
                <a:gd name="T62" fmla="*/ 0 w 719"/>
                <a:gd name="T63" fmla="*/ 707 h 719"/>
                <a:gd name="T64" fmla="*/ 1 w 719"/>
                <a:gd name="T65" fmla="*/ 713 h 719"/>
                <a:gd name="T66" fmla="*/ 4 w 719"/>
                <a:gd name="T67" fmla="*/ 716 h 719"/>
                <a:gd name="T68" fmla="*/ 8 w 719"/>
                <a:gd name="T69" fmla="*/ 719 h 719"/>
                <a:gd name="T70" fmla="*/ 12 w 719"/>
                <a:gd name="T71" fmla="*/ 719 h 719"/>
                <a:gd name="T72" fmla="*/ 707 w 719"/>
                <a:gd name="T73" fmla="*/ 719 h 719"/>
                <a:gd name="T74" fmla="*/ 711 w 719"/>
                <a:gd name="T75" fmla="*/ 719 h 719"/>
                <a:gd name="T76" fmla="*/ 716 w 719"/>
                <a:gd name="T77" fmla="*/ 716 h 719"/>
                <a:gd name="T78" fmla="*/ 718 w 719"/>
                <a:gd name="T79" fmla="*/ 713 h 719"/>
                <a:gd name="T80" fmla="*/ 719 w 719"/>
                <a:gd name="T81" fmla="*/ 707 h 719"/>
                <a:gd name="T82" fmla="*/ 719 w 719"/>
                <a:gd name="T83" fmla="*/ 13 h 719"/>
                <a:gd name="T84" fmla="*/ 718 w 719"/>
                <a:gd name="T85" fmla="*/ 8 h 719"/>
                <a:gd name="T86" fmla="*/ 716 w 719"/>
                <a:gd name="T87" fmla="*/ 5 h 719"/>
                <a:gd name="T88" fmla="*/ 711 w 719"/>
                <a:gd name="T89" fmla="*/ 2 h 719"/>
                <a:gd name="T90" fmla="*/ 707 w 719"/>
                <a:gd name="T91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19" h="719">
                  <a:moveTo>
                    <a:pt x="519" y="263"/>
                  </a:moveTo>
                  <a:lnTo>
                    <a:pt x="292" y="475"/>
                  </a:lnTo>
                  <a:lnTo>
                    <a:pt x="289" y="477"/>
                  </a:lnTo>
                  <a:lnTo>
                    <a:pt x="284" y="479"/>
                  </a:lnTo>
                  <a:lnTo>
                    <a:pt x="280" y="477"/>
                  </a:lnTo>
                  <a:lnTo>
                    <a:pt x="275" y="475"/>
                  </a:lnTo>
                  <a:lnTo>
                    <a:pt x="200" y="400"/>
                  </a:lnTo>
                  <a:lnTo>
                    <a:pt x="198" y="396"/>
                  </a:lnTo>
                  <a:lnTo>
                    <a:pt x="197" y="391"/>
                  </a:lnTo>
                  <a:lnTo>
                    <a:pt x="198" y="387"/>
                  </a:lnTo>
                  <a:lnTo>
                    <a:pt x="200" y="382"/>
                  </a:lnTo>
                  <a:lnTo>
                    <a:pt x="205" y="380"/>
                  </a:lnTo>
                  <a:lnTo>
                    <a:pt x="209" y="379"/>
                  </a:lnTo>
                  <a:lnTo>
                    <a:pt x="213" y="380"/>
                  </a:lnTo>
                  <a:lnTo>
                    <a:pt x="217" y="382"/>
                  </a:lnTo>
                  <a:lnTo>
                    <a:pt x="284" y="450"/>
                  </a:lnTo>
                  <a:lnTo>
                    <a:pt x="503" y="247"/>
                  </a:lnTo>
                  <a:lnTo>
                    <a:pt x="507" y="243"/>
                  </a:lnTo>
                  <a:lnTo>
                    <a:pt x="512" y="243"/>
                  </a:lnTo>
                  <a:lnTo>
                    <a:pt x="516" y="243"/>
                  </a:lnTo>
                  <a:lnTo>
                    <a:pt x="519" y="247"/>
                  </a:lnTo>
                  <a:lnTo>
                    <a:pt x="522" y="251"/>
                  </a:lnTo>
                  <a:lnTo>
                    <a:pt x="523" y="255"/>
                  </a:lnTo>
                  <a:lnTo>
                    <a:pt x="522" y="260"/>
                  </a:lnTo>
                  <a:lnTo>
                    <a:pt x="519" y="263"/>
                  </a:lnTo>
                  <a:close/>
                  <a:moveTo>
                    <a:pt x="70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4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707"/>
                  </a:lnTo>
                  <a:lnTo>
                    <a:pt x="1" y="713"/>
                  </a:lnTo>
                  <a:lnTo>
                    <a:pt x="4" y="716"/>
                  </a:lnTo>
                  <a:lnTo>
                    <a:pt x="8" y="719"/>
                  </a:lnTo>
                  <a:lnTo>
                    <a:pt x="12" y="719"/>
                  </a:lnTo>
                  <a:lnTo>
                    <a:pt x="707" y="719"/>
                  </a:lnTo>
                  <a:lnTo>
                    <a:pt x="711" y="719"/>
                  </a:lnTo>
                  <a:lnTo>
                    <a:pt x="716" y="716"/>
                  </a:lnTo>
                  <a:lnTo>
                    <a:pt x="718" y="713"/>
                  </a:lnTo>
                  <a:lnTo>
                    <a:pt x="719" y="707"/>
                  </a:lnTo>
                  <a:lnTo>
                    <a:pt x="719" y="13"/>
                  </a:lnTo>
                  <a:lnTo>
                    <a:pt x="718" y="8"/>
                  </a:lnTo>
                  <a:lnTo>
                    <a:pt x="716" y="5"/>
                  </a:lnTo>
                  <a:lnTo>
                    <a:pt x="711" y="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DE59E32-81CE-5EFC-AC3B-23949B8D6B69}"/>
              </a:ext>
            </a:extLst>
          </p:cNvPr>
          <p:cNvGrpSpPr/>
          <p:nvPr/>
        </p:nvGrpSpPr>
        <p:grpSpPr>
          <a:xfrm>
            <a:off x="8802914" y="2383135"/>
            <a:ext cx="2741386" cy="430887"/>
            <a:chOff x="649514" y="1532724"/>
            <a:chExt cx="2741386" cy="430887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A2B9BCA-08E3-7AD5-A71D-6D25F062482F}"/>
                </a:ext>
              </a:extLst>
            </p:cNvPr>
            <p:cNvSpPr txBox="1"/>
            <p:nvPr/>
          </p:nvSpPr>
          <p:spPr>
            <a:xfrm>
              <a:off x="1209675" y="1532724"/>
              <a:ext cx="2181225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/>
                <a:t>Have we complied with all data laws like GDPR?</a:t>
              </a:r>
            </a:p>
          </p:txBody>
        </p:sp>
        <p:sp>
          <p:nvSpPr>
            <p:cNvPr id="133" name="Freeform 1669">
              <a:extLst>
                <a:ext uri="{FF2B5EF4-FFF2-40B4-BE49-F238E27FC236}">
                  <a16:creationId xmlns:a16="http://schemas.microsoft.com/office/drawing/2014/main" id="{E4904CA6-56AF-F330-1BD0-E9F1AA5339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514" y="1544844"/>
              <a:ext cx="406648" cy="406648"/>
            </a:xfrm>
            <a:custGeom>
              <a:avLst/>
              <a:gdLst>
                <a:gd name="T0" fmla="*/ 519 w 719"/>
                <a:gd name="T1" fmla="*/ 263 h 719"/>
                <a:gd name="T2" fmla="*/ 292 w 719"/>
                <a:gd name="T3" fmla="*/ 475 h 719"/>
                <a:gd name="T4" fmla="*/ 289 w 719"/>
                <a:gd name="T5" fmla="*/ 477 h 719"/>
                <a:gd name="T6" fmla="*/ 284 w 719"/>
                <a:gd name="T7" fmla="*/ 479 h 719"/>
                <a:gd name="T8" fmla="*/ 280 w 719"/>
                <a:gd name="T9" fmla="*/ 477 h 719"/>
                <a:gd name="T10" fmla="*/ 275 w 719"/>
                <a:gd name="T11" fmla="*/ 475 h 719"/>
                <a:gd name="T12" fmla="*/ 200 w 719"/>
                <a:gd name="T13" fmla="*/ 400 h 719"/>
                <a:gd name="T14" fmla="*/ 198 w 719"/>
                <a:gd name="T15" fmla="*/ 396 h 719"/>
                <a:gd name="T16" fmla="*/ 197 w 719"/>
                <a:gd name="T17" fmla="*/ 391 h 719"/>
                <a:gd name="T18" fmla="*/ 198 w 719"/>
                <a:gd name="T19" fmla="*/ 387 h 719"/>
                <a:gd name="T20" fmla="*/ 200 w 719"/>
                <a:gd name="T21" fmla="*/ 382 h 719"/>
                <a:gd name="T22" fmla="*/ 205 w 719"/>
                <a:gd name="T23" fmla="*/ 380 h 719"/>
                <a:gd name="T24" fmla="*/ 209 w 719"/>
                <a:gd name="T25" fmla="*/ 379 h 719"/>
                <a:gd name="T26" fmla="*/ 213 w 719"/>
                <a:gd name="T27" fmla="*/ 380 h 719"/>
                <a:gd name="T28" fmla="*/ 217 w 719"/>
                <a:gd name="T29" fmla="*/ 382 h 719"/>
                <a:gd name="T30" fmla="*/ 284 w 719"/>
                <a:gd name="T31" fmla="*/ 450 h 719"/>
                <a:gd name="T32" fmla="*/ 503 w 719"/>
                <a:gd name="T33" fmla="*/ 247 h 719"/>
                <a:gd name="T34" fmla="*/ 507 w 719"/>
                <a:gd name="T35" fmla="*/ 243 h 719"/>
                <a:gd name="T36" fmla="*/ 512 w 719"/>
                <a:gd name="T37" fmla="*/ 243 h 719"/>
                <a:gd name="T38" fmla="*/ 516 w 719"/>
                <a:gd name="T39" fmla="*/ 243 h 719"/>
                <a:gd name="T40" fmla="*/ 519 w 719"/>
                <a:gd name="T41" fmla="*/ 247 h 719"/>
                <a:gd name="T42" fmla="*/ 522 w 719"/>
                <a:gd name="T43" fmla="*/ 251 h 719"/>
                <a:gd name="T44" fmla="*/ 523 w 719"/>
                <a:gd name="T45" fmla="*/ 255 h 719"/>
                <a:gd name="T46" fmla="*/ 522 w 719"/>
                <a:gd name="T47" fmla="*/ 260 h 719"/>
                <a:gd name="T48" fmla="*/ 519 w 719"/>
                <a:gd name="T49" fmla="*/ 263 h 719"/>
                <a:gd name="T50" fmla="*/ 707 w 719"/>
                <a:gd name="T51" fmla="*/ 0 h 719"/>
                <a:gd name="T52" fmla="*/ 12 w 719"/>
                <a:gd name="T53" fmla="*/ 0 h 719"/>
                <a:gd name="T54" fmla="*/ 8 w 719"/>
                <a:gd name="T55" fmla="*/ 2 h 719"/>
                <a:gd name="T56" fmla="*/ 4 w 719"/>
                <a:gd name="T57" fmla="*/ 5 h 719"/>
                <a:gd name="T58" fmla="*/ 1 w 719"/>
                <a:gd name="T59" fmla="*/ 8 h 719"/>
                <a:gd name="T60" fmla="*/ 0 w 719"/>
                <a:gd name="T61" fmla="*/ 13 h 719"/>
                <a:gd name="T62" fmla="*/ 0 w 719"/>
                <a:gd name="T63" fmla="*/ 707 h 719"/>
                <a:gd name="T64" fmla="*/ 1 w 719"/>
                <a:gd name="T65" fmla="*/ 713 h 719"/>
                <a:gd name="T66" fmla="*/ 4 w 719"/>
                <a:gd name="T67" fmla="*/ 716 h 719"/>
                <a:gd name="T68" fmla="*/ 8 w 719"/>
                <a:gd name="T69" fmla="*/ 719 h 719"/>
                <a:gd name="T70" fmla="*/ 12 w 719"/>
                <a:gd name="T71" fmla="*/ 719 h 719"/>
                <a:gd name="T72" fmla="*/ 707 w 719"/>
                <a:gd name="T73" fmla="*/ 719 h 719"/>
                <a:gd name="T74" fmla="*/ 711 w 719"/>
                <a:gd name="T75" fmla="*/ 719 h 719"/>
                <a:gd name="T76" fmla="*/ 716 w 719"/>
                <a:gd name="T77" fmla="*/ 716 h 719"/>
                <a:gd name="T78" fmla="*/ 718 w 719"/>
                <a:gd name="T79" fmla="*/ 713 h 719"/>
                <a:gd name="T80" fmla="*/ 719 w 719"/>
                <a:gd name="T81" fmla="*/ 707 h 719"/>
                <a:gd name="T82" fmla="*/ 719 w 719"/>
                <a:gd name="T83" fmla="*/ 13 h 719"/>
                <a:gd name="T84" fmla="*/ 718 w 719"/>
                <a:gd name="T85" fmla="*/ 8 h 719"/>
                <a:gd name="T86" fmla="*/ 716 w 719"/>
                <a:gd name="T87" fmla="*/ 5 h 719"/>
                <a:gd name="T88" fmla="*/ 711 w 719"/>
                <a:gd name="T89" fmla="*/ 2 h 719"/>
                <a:gd name="T90" fmla="*/ 707 w 719"/>
                <a:gd name="T91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19" h="719">
                  <a:moveTo>
                    <a:pt x="519" y="263"/>
                  </a:moveTo>
                  <a:lnTo>
                    <a:pt x="292" y="475"/>
                  </a:lnTo>
                  <a:lnTo>
                    <a:pt x="289" y="477"/>
                  </a:lnTo>
                  <a:lnTo>
                    <a:pt x="284" y="479"/>
                  </a:lnTo>
                  <a:lnTo>
                    <a:pt x="280" y="477"/>
                  </a:lnTo>
                  <a:lnTo>
                    <a:pt x="275" y="475"/>
                  </a:lnTo>
                  <a:lnTo>
                    <a:pt x="200" y="400"/>
                  </a:lnTo>
                  <a:lnTo>
                    <a:pt x="198" y="396"/>
                  </a:lnTo>
                  <a:lnTo>
                    <a:pt x="197" y="391"/>
                  </a:lnTo>
                  <a:lnTo>
                    <a:pt x="198" y="387"/>
                  </a:lnTo>
                  <a:lnTo>
                    <a:pt x="200" y="382"/>
                  </a:lnTo>
                  <a:lnTo>
                    <a:pt x="205" y="380"/>
                  </a:lnTo>
                  <a:lnTo>
                    <a:pt x="209" y="379"/>
                  </a:lnTo>
                  <a:lnTo>
                    <a:pt x="213" y="380"/>
                  </a:lnTo>
                  <a:lnTo>
                    <a:pt x="217" y="382"/>
                  </a:lnTo>
                  <a:lnTo>
                    <a:pt x="284" y="450"/>
                  </a:lnTo>
                  <a:lnTo>
                    <a:pt x="503" y="247"/>
                  </a:lnTo>
                  <a:lnTo>
                    <a:pt x="507" y="243"/>
                  </a:lnTo>
                  <a:lnTo>
                    <a:pt x="512" y="243"/>
                  </a:lnTo>
                  <a:lnTo>
                    <a:pt x="516" y="243"/>
                  </a:lnTo>
                  <a:lnTo>
                    <a:pt x="519" y="247"/>
                  </a:lnTo>
                  <a:lnTo>
                    <a:pt x="522" y="251"/>
                  </a:lnTo>
                  <a:lnTo>
                    <a:pt x="523" y="255"/>
                  </a:lnTo>
                  <a:lnTo>
                    <a:pt x="522" y="260"/>
                  </a:lnTo>
                  <a:lnTo>
                    <a:pt x="519" y="263"/>
                  </a:lnTo>
                  <a:close/>
                  <a:moveTo>
                    <a:pt x="70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4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707"/>
                  </a:lnTo>
                  <a:lnTo>
                    <a:pt x="1" y="713"/>
                  </a:lnTo>
                  <a:lnTo>
                    <a:pt x="4" y="716"/>
                  </a:lnTo>
                  <a:lnTo>
                    <a:pt x="8" y="719"/>
                  </a:lnTo>
                  <a:lnTo>
                    <a:pt x="12" y="719"/>
                  </a:lnTo>
                  <a:lnTo>
                    <a:pt x="707" y="719"/>
                  </a:lnTo>
                  <a:lnTo>
                    <a:pt x="711" y="719"/>
                  </a:lnTo>
                  <a:lnTo>
                    <a:pt x="716" y="716"/>
                  </a:lnTo>
                  <a:lnTo>
                    <a:pt x="718" y="713"/>
                  </a:lnTo>
                  <a:lnTo>
                    <a:pt x="719" y="707"/>
                  </a:lnTo>
                  <a:lnTo>
                    <a:pt x="719" y="13"/>
                  </a:lnTo>
                  <a:lnTo>
                    <a:pt x="718" y="8"/>
                  </a:lnTo>
                  <a:lnTo>
                    <a:pt x="716" y="5"/>
                  </a:lnTo>
                  <a:lnTo>
                    <a:pt x="711" y="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2E86D19-C363-EAF5-346F-7D7E5E97A89F}"/>
              </a:ext>
            </a:extLst>
          </p:cNvPr>
          <p:cNvGrpSpPr/>
          <p:nvPr/>
        </p:nvGrpSpPr>
        <p:grpSpPr>
          <a:xfrm>
            <a:off x="8802914" y="3168589"/>
            <a:ext cx="2741386" cy="430887"/>
            <a:chOff x="649514" y="1532724"/>
            <a:chExt cx="2741386" cy="430887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DD0D69C-7531-63DA-7477-5BA1AD60EA6D}"/>
                </a:ext>
              </a:extLst>
            </p:cNvPr>
            <p:cNvSpPr txBox="1"/>
            <p:nvPr/>
          </p:nvSpPr>
          <p:spPr>
            <a:xfrm>
              <a:off x="1209675" y="1532724"/>
              <a:ext cx="2181225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/>
                <a:t>How is the model validation done?</a:t>
              </a:r>
            </a:p>
          </p:txBody>
        </p:sp>
        <p:sp>
          <p:nvSpPr>
            <p:cNvPr id="136" name="Freeform 1669">
              <a:extLst>
                <a:ext uri="{FF2B5EF4-FFF2-40B4-BE49-F238E27FC236}">
                  <a16:creationId xmlns:a16="http://schemas.microsoft.com/office/drawing/2014/main" id="{AE4A61DA-58BD-0AB7-37C0-995E973A0A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514" y="1544844"/>
              <a:ext cx="406648" cy="406648"/>
            </a:xfrm>
            <a:custGeom>
              <a:avLst/>
              <a:gdLst>
                <a:gd name="T0" fmla="*/ 519 w 719"/>
                <a:gd name="T1" fmla="*/ 263 h 719"/>
                <a:gd name="T2" fmla="*/ 292 w 719"/>
                <a:gd name="T3" fmla="*/ 475 h 719"/>
                <a:gd name="T4" fmla="*/ 289 w 719"/>
                <a:gd name="T5" fmla="*/ 477 h 719"/>
                <a:gd name="T6" fmla="*/ 284 w 719"/>
                <a:gd name="T7" fmla="*/ 479 h 719"/>
                <a:gd name="T8" fmla="*/ 280 w 719"/>
                <a:gd name="T9" fmla="*/ 477 h 719"/>
                <a:gd name="T10" fmla="*/ 275 w 719"/>
                <a:gd name="T11" fmla="*/ 475 h 719"/>
                <a:gd name="T12" fmla="*/ 200 w 719"/>
                <a:gd name="T13" fmla="*/ 400 h 719"/>
                <a:gd name="T14" fmla="*/ 198 w 719"/>
                <a:gd name="T15" fmla="*/ 396 h 719"/>
                <a:gd name="T16" fmla="*/ 197 w 719"/>
                <a:gd name="T17" fmla="*/ 391 h 719"/>
                <a:gd name="T18" fmla="*/ 198 w 719"/>
                <a:gd name="T19" fmla="*/ 387 h 719"/>
                <a:gd name="T20" fmla="*/ 200 w 719"/>
                <a:gd name="T21" fmla="*/ 382 h 719"/>
                <a:gd name="T22" fmla="*/ 205 w 719"/>
                <a:gd name="T23" fmla="*/ 380 h 719"/>
                <a:gd name="T24" fmla="*/ 209 w 719"/>
                <a:gd name="T25" fmla="*/ 379 h 719"/>
                <a:gd name="T26" fmla="*/ 213 w 719"/>
                <a:gd name="T27" fmla="*/ 380 h 719"/>
                <a:gd name="T28" fmla="*/ 217 w 719"/>
                <a:gd name="T29" fmla="*/ 382 h 719"/>
                <a:gd name="T30" fmla="*/ 284 w 719"/>
                <a:gd name="T31" fmla="*/ 450 h 719"/>
                <a:gd name="T32" fmla="*/ 503 w 719"/>
                <a:gd name="T33" fmla="*/ 247 h 719"/>
                <a:gd name="T34" fmla="*/ 507 w 719"/>
                <a:gd name="T35" fmla="*/ 243 h 719"/>
                <a:gd name="T36" fmla="*/ 512 w 719"/>
                <a:gd name="T37" fmla="*/ 243 h 719"/>
                <a:gd name="T38" fmla="*/ 516 w 719"/>
                <a:gd name="T39" fmla="*/ 243 h 719"/>
                <a:gd name="T40" fmla="*/ 519 w 719"/>
                <a:gd name="T41" fmla="*/ 247 h 719"/>
                <a:gd name="T42" fmla="*/ 522 w 719"/>
                <a:gd name="T43" fmla="*/ 251 h 719"/>
                <a:gd name="T44" fmla="*/ 523 w 719"/>
                <a:gd name="T45" fmla="*/ 255 h 719"/>
                <a:gd name="T46" fmla="*/ 522 w 719"/>
                <a:gd name="T47" fmla="*/ 260 h 719"/>
                <a:gd name="T48" fmla="*/ 519 w 719"/>
                <a:gd name="T49" fmla="*/ 263 h 719"/>
                <a:gd name="T50" fmla="*/ 707 w 719"/>
                <a:gd name="T51" fmla="*/ 0 h 719"/>
                <a:gd name="T52" fmla="*/ 12 w 719"/>
                <a:gd name="T53" fmla="*/ 0 h 719"/>
                <a:gd name="T54" fmla="*/ 8 w 719"/>
                <a:gd name="T55" fmla="*/ 2 h 719"/>
                <a:gd name="T56" fmla="*/ 4 w 719"/>
                <a:gd name="T57" fmla="*/ 5 h 719"/>
                <a:gd name="T58" fmla="*/ 1 w 719"/>
                <a:gd name="T59" fmla="*/ 8 h 719"/>
                <a:gd name="T60" fmla="*/ 0 w 719"/>
                <a:gd name="T61" fmla="*/ 13 h 719"/>
                <a:gd name="T62" fmla="*/ 0 w 719"/>
                <a:gd name="T63" fmla="*/ 707 h 719"/>
                <a:gd name="T64" fmla="*/ 1 w 719"/>
                <a:gd name="T65" fmla="*/ 713 h 719"/>
                <a:gd name="T66" fmla="*/ 4 w 719"/>
                <a:gd name="T67" fmla="*/ 716 h 719"/>
                <a:gd name="T68" fmla="*/ 8 w 719"/>
                <a:gd name="T69" fmla="*/ 719 h 719"/>
                <a:gd name="T70" fmla="*/ 12 w 719"/>
                <a:gd name="T71" fmla="*/ 719 h 719"/>
                <a:gd name="T72" fmla="*/ 707 w 719"/>
                <a:gd name="T73" fmla="*/ 719 h 719"/>
                <a:gd name="T74" fmla="*/ 711 w 719"/>
                <a:gd name="T75" fmla="*/ 719 h 719"/>
                <a:gd name="T76" fmla="*/ 716 w 719"/>
                <a:gd name="T77" fmla="*/ 716 h 719"/>
                <a:gd name="T78" fmla="*/ 718 w 719"/>
                <a:gd name="T79" fmla="*/ 713 h 719"/>
                <a:gd name="T80" fmla="*/ 719 w 719"/>
                <a:gd name="T81" fmla="*/ 707 h 719"/>
                <a:gd name="T82" fmla="*/ 719 w 719"/>
                <a:gd name="T83" fmla="*/ 13 h 719"/>
                <a:gd name="T84" fmla="*/ 718 w 719"/>
                <a:gd name="T85" fmla="*/ 8 h 719"/>
                <a:gd name="T86" fmla="*/ 716 w 719"/>
                <a:gd name="T87" fmla="*/ 5 h 719"/>
                <a:gd name="T88" fmla="*/ 711 w 719"/>
                <a:gd name="T89" fmla="*/ 2 h 719"/>
                <a:gd name="T90" fmla="*/ 707 w 719"/>
                <a:gd name="T91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19" h="719">
                  <a:moveTo>
                    <a:pt x="519" y="263"/>
                  </a:moveTo>
                  <a:lnTo>
                    <a:pt x="292" y="475"/>
                  </a:lnTo>
                  <a:lnTo>
                    <a:pt x="289" y="477"/>
                  </a:lnTo>
                  <a:lnTo>
                    <a:pt x="284" y="479"/>
                  </a:lnTo>
                  <a:lnTo>
                    <a:pt x="280" y="477"/>
                  </a:lnTo>
                  <a:lnTo>
                    <a:pt x="275" y="475"/>
                  </a:lnTo>
                  <a:lnTo>
                    <a:pt x="200" y="400"/>
                  </a:lnTo>
                  <a:lnTo>
                    <a:pt x="198" y="396"/>
                  </a:lnTo>
                  <a:lnTo>
                    <a:pt x="197" y="391"/>
                  </a:lnTo>
                  <a:lnTo>
                    <a:pt x="198" y="387"/>
                  </a:lnTo>
                  <a:lnTo>
                    <a:pt x="200" y="382"/>
                  </a:lnTo>
                  <a:lnTo>
                    <a:pt x="205" y="380"/>
                  </a:lnTo>
                  <a:lnTo>
                    <a:pt x="209" y="379"/>
                  </a:lnTo>
                  <a:lnTo>
                    <a:pt x="213" y="380"/>
                  </a:lnTo>
                  <a:lnTo>
                    <a:pt x="217" y="382"/>
                  </a:lnTo>
                  <a:lnTo>
                    <a:pt x="284" y="450"/>
                  </a:lnTo>
                  <a:lnTo>
                    <a:pt x="503" y="247"/>
                  </a:lnTo>
                  <a:lnTo>
                    <a:pt x="507" y="243"/>
                  </a:lnTo>
                  <a:lnTo>
                    <a:pt x="512" y="243"/>
                  </a:lnTo>
                  <a:lnTo>
                    <a:pt x="516" y="243"/>
                  </a:lnTo>
                  <a:lnTo>
                    <a:pt x="519" y="247"/>
                  </a:lnTo>
                  <a:lnTo>
                    <a:pt x="522" y="251"/>
                  </a:lnTo>
                  <a:lnTo>
                    <a:pt x="523" y="255"/>
                  </a:lnTo>
                  <a:lnTo>
                    <a:pt x="522" y="260"/>
                  </a:lnTo>
                  <a:lnTo>
                    <a:pt x="519" y="263"/>
                  </a:lnTo>
                  <a:close/>
                  <a:moveTo>
                    <a:pt x="70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4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707"/>
                  </a:lnTo>
                  <a:lnTo>
                    <a:pt x="1" y="713"/>
                  </a:lnTo>
                  <a:lnTo>
                    <a:pt x="4" y="716"/>
                  </a:lnTo>
                  <a:lnTo>
                    <a:pt x="8" y="719"/>
                  </a:lnTo>
                  <a:lnTo>
                    <a:pt x="12" y="719"/>
                  </a:lnTo>
                  <a:lnTo>
                    <a:pt x="707" y="719"/>
                  </a:lnTo>
                  <a:lnTo>
                    <a:pt x="711" y="719"/>
                  </a:lnTo>
                  <a:lnTo>
                    <a:pt x="716" y="716"/>
                  </a:lnTo>
                  <a:lnTo>
                    <a:pt x="718" y="713"/>
                  </a:lnTo>
                  <a:lnTo>
                    <a:pt x="719" y="707"/>
                  </a:lnTo>
                  <a:lnTo>
                    <a:pt x="719" y="13"/>
                  </a:lnTo>
                  <a:lnTo>
                    <a:pt x="718" y="8"/>
                  </a:lnTo>
                  <a:lnTo>
                    <a:pt x="716" y="5"/>
                  </a:lnTo>
                  <a:lnTo>
                    <a:pt x="711" y="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D1790206-C3D7-1438-A933-5A49E995592D}"/>
              </a:ext>
            </a:extLst>
          </p:cNvPr>
          <p:cNvSpPr txBox="1"/>
          <p:nvPr/>
        </p:nvSpPr>
        <p:spPr>
          <a:xfrm>
            <a:off x="9363075" y="3954043"/>
            <a:ext cx="218122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/>
              <a:t>Is our model robust enough for adversarial attacks?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EC3DFB6-DAF9-1338-A521-A8DD7ECF700A}"/>
              </a:ext>
            </a:extLst>
          </p:cNvPr>
          <p:cNvGrpSpPr/>
          <p:nvPr/>
        </p:nvGrpSpPr>
        <p:grpSpPr>
          <a:xfrm>
            <a:off x="8802914" y="4739497"/>
            <a:ext cx="2741386" cy="430887"/>
            <a:chOff x="649514" y="1532724"/>
            <a:chExt cx="2741386" cy="43088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DB54770-A3BA-BE88-40C9-E94C232DACBE}"/>
                </a:ext>
              </a:extLst>
            </p:cNvPr>
            <p:cNvSpPr txBox="1"/>
            <p:nvPr/>
          </p:nvSpPr>
          <p:spPr>
            <a:xfrm>
              <a:off x="1209675" y="1532724"/>
              <a:ext cx="2181225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/>
                <a:t>Can the model output be explained?</a:t>
              </a:r>
            </a:p>
          </p:txBody>
        </p:sp>
        <p:sp>
          <p:nvSpPr>
            <p:cNvPr id="140" name="Freeform 1669">
              <a:extLst>
                <a:ext uri="{FF2B5EF4-FFF2-40B4-BE49-F238E27FC236}">
                  <a16:creationId xmlns:a16="http://schemas.microsoft.com/office/drawing/2014/main" id="{E69F69FF-CE7E-0880-9AF3-DA7E55F39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514" y="1544844"/>
              <a:ext cx="406648" cy="406648"/>
            </a:xfrm>
            <a:custGeom>
              <a:avLst/>
              <a:gdLst>
                <a:gd name="T0" fmla="*/ 519 w 719"/>
                <a:gd name="T1" fmla="*/ 263 h 719"/>
                <a:gd name="T2" fmla="*/ 292 w 719"/>
                <a:gd name="T3" fmla="*/ 475 h 719"/>
                <a:gd name="T4" fmla="*/ 289 w 719"/>
                <a:gd name="T5" fmla="*/ 477 h 719"/>
                <a:gd name="T6" fmla="*/ 284 w 719"/>
                <a:gd name="T7" fmla="*/ 479 h 719"/>
                <a:gd name="T8" fmla="*/ 280 w 719"/>
                <a:gd name="T9" fmla="*/ 477 h 719"/>
                <a:gd name="T10" fmla="*/ 275 w 719"/>
                <a:gd name="T11" fmla="*/ 475 h 719"/>
                <a:gd name="T12" fmla="*/ 200 w 719"/>
                <a:gd name="T13" fmla="*/ 400 h 719"/>
                <a:gd name="T14" fmla="*/ 198 w 719"/>
                <a:gd name="T15" fmla="*/ 396 h 719"/>
                <a:gd name="T16" fmla="*/ 197 w 719"/>
                <a:gd name="T17" fmla="*/ 391 h 719"/>
                <a:gd name="T18" fmla="*/ 198 w 719"/>
                <a:gd name="T19" fmla="*/ 387 h 719"/>
                <a:gd name="T20" fmla="*/ 200 w 719"/>
                <a:gd name="T21" fmla="*/ 382 h 719"/>
                <a:gd name="T22" fmla="*/ 205 w 719"/>
                <a:gd name="T23" fmla="*/ 380 h 719"/>
                <a:gd name="T24" fmla="*/ 209 w 719"/>
                <a:gd name="T25" fmla="*/ 379 h 719"/>
                <a:gd name="T26" fmla="*/ 213 w 719"/>
                <a:gd name="T27" fmla="*/ 380 h 719"/>
                <a:gd name="T28" fmla="*/ 217 w 719"/>
                <a:gd name="T29" fmla="*/ 382 h 719"/>
                <a:gd name="T30" fmla="*/ 284 w 719"/>
                <a:gd name="T31" fmla="*/ 450 h 719"/>
                <a:gd name="T32" fmla="*/ 503 w 719"/>
                <a:gd name="T33" fmla="*/ 247 h 719"/>
                <a:gd name="T34" fmla="*/ 507 w 719"/>
                <a:gd name="T35" fmla="*/ 243 h 719"/>
                <a:gd name="T36" fmla="*/ 512 w 719"/>
                <a:gd name="T37" fmla="*/ 243 h 719"/>
                <a:gd name="T38" fmla="*/ 516 w 719"/>
                <a:gd name="T39" fmla="*/ 243 h 719"/>
                <a:gd name="T40" fmla="*/ 519 w 719"/>
                <a:gd name="T41" fmla="*/ 247 h 719"/>
                <a:gd name="T42" fmla="*/ 522 w 719"/>
                <a:gd name="T43" fmla="*/ 251 h 719"/>
                <a:gd name="T44" fmla="*/ 523 w 719"/>
                <a:gd name="T45" fmla="*/ 255 h 719"/>
                <a:gd name="T46" fmla="*/ 522 w 719"/>
                <a:gd name="T47" fmla="*/ 260 h 719"/>
                <a:gd name="T48" fmla="*/ 519 w 719"/>
                <a:gd name="T49" fmla="*/ 263 h 719"/>
                <a:gd name="T50" fmla="*/ 707 w 719"/>
                <a:gd name="T51" fmla="*/ 0 h 719"/>
                <a:gd name="T52" fmla="*/ 12 w 719"/>
                <a:gd name="T53" fmla="*/ 0 h 719"/>
                <a:gd name="T54" fmla="*/ 8 w 719"/>
                <a:gd name="T55" fmla="*/ 2 h 719"/>
                <a:gd name="T56" fmla="*/ 4 w 719"/>
                <a:gd name="T57" fmla="*/ 5 h 719"/>
                <a:gd name="T58" fmla="*/ 1 w 719"/>
                <a:gd name="T59" fmla="*/ 8 h 719"/>
                <a:gd name="T60" fmla="*/ 0 w 719"/>
                <a:gd name="T61" fmla="*/ 13 h 719"/>
                <a:gd name="T62" fmla="*/ 0 w 719"/>
                <a:gd name="T63" fmla="*/ 707 h 719"/>
                <a:gd name="T64" fmla="*/ 1 w 719"/>
                <a:gd name="T65" fmla="*/ 713 h 719"/>
                <a:gd name="T66" fmla="*/ 4 w 719"/>
                <a:gd name="T67" fmla="*/ 716 h 719"/>
                <a:gd name="T68" fmla="*/ 8 w 719"/>
                <a:gd name="T69" fmla="*/ 719 h 719"/>
                <a:gd name="T70" fmla="*/ 12 w 719"/>
                <a:gd name="T71" fmla="*/ 719 h 719"/>
                <a:gd name="T72" fmla="*/ 707 w 719"/>
                <a:gd name="T73" fmla="*/ 719 h 719"/>
                <a:gd name="T74" fmla="*/ 711 w 719"/>
                <a:gd name="T75" fmla="*/ 719 h 719"/>
                <a:gd name="T76" fmla="*/ 716 w 719"/>
                <a:gd name="T77" fmla="*/ 716 h 719"/>
                <a:gd name="T78" fmla="*/ 718 w 719"/>
                <a:gd name="T79" fmla="*/ 713 h 719"/>
                <a:gd name="T80" fmla="*/ 719 w 719"/>
                <a:gd name="T81" fmla="*/ 707 h 719"/>
                <a:gd name="T82" fmla="*/ 719 w 719"/>
                <a:gd name="T83" fmla="*/ 13 h 719"/>
                <a:gd name="T84" fmla="*/ 718 w 719"/>
                <a:gd name="T85" fmla="*/ 8 h 719"/>
                <a:gd name="T86" fmla="*/ 716 w 719"/>
                <a:gd name="T87" fmla="*/ 5 h 719"/>
                <a:gd name="T88" fmla="*/ 711 w 719"/>
                <a:gd name="T89" fmla="*/ 2 h 719"/>
                <a:gd name="T90" fmla="*/ 707 w 719"/>
                <a:gd name="T91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19" h="719">
                  <a:moveTo>
                    <a:pt x="519" y="263"/>
                  </a:moveTo>
                  <a:lnTo>
                    <a:pt x="292" y="475"/>
                  </a:lnTo>
                  <a:lnTo>
                    <a:pt x="289" y="477"/>
                  </a:lnTo>
                  <a:lnTo>
                    <a:pt x="284" y="479"/>
                  </a:lnTo>
                  <a:lnTo>
                    <a:pt x="280" y="477"/>
                  </a:lnTo>
                  <a:lnTo>
                    <a:pt x="275" y="475"/>
                  </a:lnTo>
                  <a:lnTo>
                    <a:pt x="200" y="400"/>
                  </a:lnTo>
                  <a:lnTo>
                    <a:pt x="198" y="396"/>
                  </a:lnTo>
                  <a:lnTo>
                    <a:pt x="197" y="391"/>
                  </a:lnTo>
                  <a:lnTo>
                    <a:pt x="198" y="387"/>
                  </a:lnTo>
                  <a:lnTo>
                    <a:pt x="200" y="382"/>
                  </a:lnTo>
                  <a:lnTo>
                    <a:pt x="205" y="380"/>
                  </a:lnTo>
                  <a:lnTo>
                    <a:pt x="209" y="379"/>
                  </a:lnTo>
                  <a:lnTo>
                    <a:pt x="213" y="380"/>
                  </a:lnTo>
                  <a:lnTo>
                    <a:pt x="217" y="382"/>
                  </a:lnTo>
                  <a:lnTo>
                    <a:pt x="284" y="450"/>
                  </a:lnTo>
                  <a:lnTo>
                    <a:pt x="503" y="247"/>
                  </a:lnTo>
                  <a:lnTo>
                    <a:pt x="507" y="243"/>
                  </a:lnTo>
                  <a:lnTo>
                    <a:pt x="512" y="243"/>
                  </a:lnTo>
                  <a:lnTo>
                    <a:pt x="516" y="243"/>
                  </a:lnTo>
                  <a:lnTo>
                    <a:pt x="519" y="247"/>
                  </a:lnTo>
                  <a:lnTo>
                    <a:pt x="522" y="251"/>
                  </a:lnTo>
                  <a:lnTo>
                    <a:pt x="523" y="255"/>
                  </a:lnTo>
                  <a:lnTo>
                    <a:pt x="522" y="260"/>
                  </a:lnTo>
                  <a:lnTo>
                    <a:pt x="519" y="263"/>
                  </a:lnTo>
                  <a:close/>
                  <a:moveTo>
                    <a:pt x="70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4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707"/>
                  </a:lnTo>
                  <a:lnTo>
                    <a:pt x="1" y="713"/>
                  </a:lnTo>
                  <a:lnTo>
                    <a:pt x="4" y="716"/>
                  </a:lnTo>
                  <a:lnTo>
                    <a:pt x="8" y="719"/>
                  </a:lnTo>
                  <a:lnTo>
                    <a:pt x="12" y="719"/>
                  </a:lnTo>
                  <a:lnTo>
                    <a:pt x="707" y="719"/>
                  </a:lnTo>
                  <a:lnTo>
                    <a:pt x="711" y="719"/>
                  </a:lnTo>
                  <a:lnTo>
                    <a:pt x="716" y="716"/>
                  </a:lnTo>
                  <a:lnTo>
                    <a:pt x="718" y="713"/>
                  </a:lnTo>
                  <a:lnTo>
                    <a:pt x="719" y="707"/>
                  </a:lnTo>
                  <a:lnTo>
                    <a:pt x="719" y="13"/>
                  </a:lnTo>
                  <a:lnTo>
                    <a:pt x="718" y="8"/>
                  </a:lnTo>
                  <a:lnTo>
                    <a:pt x="716" y="5"/>
                  </a:lnTo>
                  <a:lnTo>
                    <a:pt x="711" y="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40BF963-743E-2653-8A4A-C413B4671C21}"/>
              </a:ext>
            </a:extLst>
          </p:cNvPr>
          <p:cNvGrpSpPr/>
          <p:nvPr/>
        </p:nvGrpSpPr>
        <p:grpSpPr>
          <a:xfrm>
            <a:off x="8802914" y="5524953"/>
            <a:ext cx="2741386" cy="430887"/>
            <a:chOff x="649514" y="1532724"/>
            <a:chExt cx="2741386" cy="430887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7443D16-C605-7CC8-1516-E0D36803D0DA}"/>
                </a:ext>
              </a:extLst>
            </p:cNvPr>
            <p:cNvSpPr txBox="1"/>
            <p:nvPr/>
          </p:nvSpPr>
          <p:spPr>
            <a:xfrm>
              <a:off x="1209675" y="1532724"/>
              <a:ext cx="2181225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/>
                <a:t>Are we respecting the privacy of our customers</a:t>
              </a:r>
            </a:p>
          </p:txBody>
        </p:sp>
        <p:sp>
          <p:nvSpPr>
            <p:cNvPr id="143" name="Freeform 1669">
              <a:extLst>
                <a:ext uri="{FF2B5EF4-FFF2-40B4-BE49-F238E27FC236}">
                  <a16:creationId xmlns:a16="http://schemas.microsoft.com/office/drawing/2014/main" id="{3CA7FE5B-3906-EE47-67C9-2B98FF98F0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514" y="1544844"/>
              <a:ext cx="406648" cy="406648"/>
            </a:xfrm>
            <a:custGeom>
              <a:avLst/>
              <a:gdLst>
                <a:gd name="T0" fmla="*/ 519 w 719"/>
                <a:gd name="T1" fmla="*/ 263 h 719"/>
                <a:gd name="T2" fmla="*/ 292 w 719"/>
                <a:gd name="T3" fmla="*/ 475 h 719"/>
                <a:gd name="T4" fmla="*/ 289 w 719"/>
                <a:gd name="T5" fmla="*/ 477 h 719"/>
                <a:gd name="T6" fmla="*/ 284 w 719"/>
                <a:gd name="T7" fmla="*/ 479 h 719"/>
                <a:gd name="T8" fmla="*/ 280 w 719"/>
                <a:gd name="T9" fmla="*/ 477 h 719"/>
                <a:gd name="T10" fmla="*/ 275 w 719"/>
                <a:gd name="T11" fmla="*/ 475 h 719"/>
                <a:gd name="T12" fmla="*/ 200 w 719"/>
                <a:gd name="T13" fmla="*/ 400 h 719"/>
                <a:gd name="T14" fmla="*/ 198 w 719"/>
                <a:gd name="T15" fmla="*/ 396 h 719"/>
                <a:gd name="T16" fmla="*/ 197 w 719"/>
                <a:gd name="T17" fmla="*/ 391 h 719"/>
                <a:gd name="T18" fmla="*/ 198 w 719"/>
                <a:gd name="T19" fmla="*/ 387 h 719"/>
                <a:gd name="T20" fmla="*/ 200 w 719"/>
                <a:gd name="T21" fmla="*/ 382 h 719"/>
                <a:gd name="T22" fmla="*/ 205 w 719"/>
                <a:gd name="T23" fmla="*/ 380 h 719"/>
                <a:gd name="T24" fmla="*/ 209 w 719"/>
                <a:gd name="T25" fmla="*/ 379 h 719"/>
                <a:gd name="T26" fmla="*/ 213 w 719"/>
                <a:gd name="T27" fmla="*/ 380 h 719"/>
                <a:gd name="T28" fmla="*/ 217 w 719"/>
                <a:gd name="T29" fmla="*/ 382 h 719"/>
                <a:gd name="T30" fmla="*/ 284 w 719"/>
                <a:gd name="T31" fmla="*/ 450 h 719"/>
                <a:gd name="T32" fmla="*/ 503 w 719"/>
                <a:gd name="T33" fmla="*/ 247 h 719"/>
                <a:gd name="T34" fmla="*/ 507 w 719"/>
                <a:gd name="T35" fmla="*/ 243 h 719"/>
                <a:gd name="T36" fmla="*/ 512 w 719"/>
                <a:gd name="T37" fmla="*/ 243 h 719"/>
                <a:gd name="T38" fmla="*/ 516 w 719"/>
                <a:gd name="T39" fmla="*/ 243 h 719"/>
                <a:gd name="T40" fmla="*/ 519 w 719"/>
                <a:gd name="T41" fmla="*/ 247 h 719"/>
                <a:gd name="T42" fmla="*/ 522 w 719"/>
                <a:gd name="T43" fmla="*/ 251 h 719"/>
                <a:gd name="T44" fmla="*/ 523 w 719"/>
                <a:gd name="T45" fmla="*/ 255 h 719"/>
                <a:gd name="T46" fmla="*/ 522 w 719"/>
                <a:gd name="T47" fmla="*/ 260 h 719"/>
                <a:gd name="T48" fmla="*/ 519 w 719"/>
                <a:gd name="T49" fmla="*/ 263 h 719"/>
                <a:gd name="T50" fmla="*/ 707 w 719"/>
                <a:gd name="T51" fmla="*/ 0 h 719"/>
                <a:gd name="T52" fmla="*/ 12 w 719"/>
                <a:gd name="T53" fmla="*/ 0 h 719"/>
                <a:gd name="T54" fmla="*/ 8 w 719"/>
                <a:gd name="T55" fmla="*/ 2 h 719"/>
                <a:gd name="T56" fmla="*/ 4 w 719"/>
                <a:gd name="T57" fmla="*/ 5 h 719"/>
                <a:gd name="T58" fmla="*/ 1 w 719"/>
                <a:gd name="T59" fmla="*/ 8 h 719"/>
                <a:gd name="T60" fmla="*/ 0 w 719"/>
                <a:gd name="T61" fmla="*/ 13 h 719"/>
                <a:gd name="T62" fmla="*/ 0 w 719"/>
                <a:gd name="T63" fmla="*/ 707 h 719"/>
                <a:gd name="T64" fmla="*/ 1 w 719"/>
                <a:gd name="T65" fmla="*/ 713 h 719"/>
                <a:gd name="T66" fmla="*/ 4 w 719"/>
                <a:gd name="T67" fmla="*/ 716 h 719"/>
                <a:gd name="T68" fmla="*/ 8 w 719"/>
                <a:gd name="T69" fmla="*/ 719 h 719"/>
                <a:gd name="T70" fmla="*/ 12 w 719"/>
                <a:gd name="T71" fmla="*/ 719 h 719"/>
                <a:gd name="T72" fmla="*/ 707 w 719"/>
                <a:gd name="T73" fmla="*/ 719 h 719"/>
                <a:gd name="T74" fmla="*/ 711 w 719"/>
                <a:gd name="T75" fmla="*/ 719 h 719"/>
                <a:gd name="T76" fmla="*/ 716 w 719"/>
                <a:gd name="T77" fmla="*/ 716 h 719"/>
                <a:gd name="T78" fmla="*/ 718 w 719"/>
                <a:gd name="T79" fmla="*/ 713 h 719"/>
                <a:gd name="T80" fmla="*/ 719 w 719"/>
                <a:gd name="T81" fmla="*/ 707 h 719"/>
                <a:gd name="T82" fmla="*/ 719 w 719"/>
                <a:gd name="T83" fmla="*/ 13 h 719"/>
                <a:gd name="T84" fmla="*/ 718 w 719"/>
                <a:gd name="T85" fmla="*/ 8 h 719"/>
                <a:gd name="T86" fmla="*/ 716 w 719"/>
                <a:gd name="T87" fmla="*/ 5 h 719"/>
                <a:gd name="T88" fmla="*/ 711 w 719"/>
                <a:gd name="T89" fmla="*/ 2 h 719"/>
                <a:gd name="T90" fmla="*/ 707 w 719"/>
                <a:gd name="T91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19" h="719">
                  <a:moveTo>
                    <a:pt x="519" y="263"/>
                  </a:moveTo>
                  <a:lnTo>
                    <a:pt x="292" y="475"/>
                  </a:lnTo>
                  <a:lnTo>
                    <a:pt x="289" y="477"/>
                  </a:lnTo>
                  <a:lnTo>
                    <a:pt x="284" y="479"/>
                  </a:lnTo>
                  <a:lnTo>
                    <a:pt x="280" y="477"/>
                  </a:lnTo>
                  <a:lnTo>
                    <a:pt x="275" y="475"/>
                  </a:lnTo>
                  <a:lnTo>
                    <a:pt x="200" y="400"/>
                  </a:lnTo>
                  <a:lnTo>
                    <a:pt x="198" y="396"/>
                  </a:lnTo>
                  <a:lnTo>
                    <a:pt x="197" y="391"/>
                  </a:lnTo>
                  <a:lnTo>
                    <a:pt x="198" y="387"/>
                  </a:lnTo>
                  <a:lnTo>
                    <a:pt x="200" y="382"/>
                  </a:lnTo>
                  <a:lnTo>
                    <a:pt x="205" y="380"/>
                  </a:lnTo>
                  <a:lnTo>
                    <a:pt x="209" y="379"/>
                  </a:lnTo>
                  <a:lnTo>
                    <a:pt x="213" y="380"/>
                  </a:lnTo>
                  <a:lnTo>
                    <a:pt x="217" y="382"/>
                  </a:lnTo>
                  <a:lnTo>
                    <a:pt x="284" y="450"/>
                  </a:lnTo>
                  <a:lnTo>
                    <a:pt x="503" y="247"/>
                  </a:lnTo>
                  <a:lnTo>
                    <a:pt x="507" y="243"/>
                  </a:lnTo>
                  <a:lnTo>
                    <a:pt x="512" y="243"/>
                  </a:lnTo>
                  <a:lnTo>
                    <a:pt x="516" y="243"/>
                  </a:lnTo>
                  <a:lnTo>
                    <a:pt x="519" y="247"/>
                  </a:lnTo>
                  <a:lnTo>
                    <a:pt x="522" y="251"/>
                  </a:lnTo>
                  <a:lnTo>
                    <a:pt x="523" y="255"/>
                  </a:lnTo>
                  <a:lnTo>
                    <a:pt x="522" y="260"/>
                  </a:lnTo>
                  <a:lnTo>
                    <a:pt x="519" y="263"/>
                  </a:lnTo>
                  <a:close/>
                  <a:moveTo>
                    <a:pt x="70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4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707"/>
                  </a:lnTo>
                  <a:lnTo>
                    <a:pt x="1" y="713"/>
                  </a:lnTo>
                  <a:lnTo>
                    <a:pt x="4" y="716"/>
                  </a:lnTo>
                  <a:lnTo>
                    <a:pt x="8" y="719"/>
                  </a:lnTo>
                  <a:lnTo>
                    <a:pt x="12" y="719"/>
                  </a:lnTo>
                  <a:lnTo>
                    <a:pt x="707" y="719"/>
                  </a:lnTo>
                  <a:lnTo>
                    <a:pt x="711" y="719"/>
                  </a:lnTo>
                  <a:lnTo>
                    <a:pt x="716" y="716"/>
                  </a:lnTo>
                  <a:lnTo>
                    <a:pt x="718" y="713"/>
                  </a:lnTo>
                  <a:lnTo>
                    <a:pt x="719" y="707"/>
                  </a:lnTo>
                  <a:lnTo>
                    <a:pt x="719" y="13"/>
                  </a:lnTo>
                  <a:lnTo>
                    <a:pt x="718" y="8"/>
                  </a:lnTo>
                  <a:lnTo>
                    <a:pt x="716" y="5"/>
                  </a:lnTo>
                  <a:lnTo>
                    <a:pt x="711" y="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4" name="Freeform 1669">
            <a:extLst>
              <a:ext uri="{FF2B5EF4-FFF2-40B4-BE49-F238E27FC236}">
                <a16:creationId xmlns:a16="http://schemas.microsoft.com/office/drawing/2014/main" id="{62167E9C-C992-8F19-4485-42CA1E201F49}"/>
              </a:ext>
            </a:extLst>
          </p:cNvPr>
          <p:cNvSpPr>
            <a:spLocks noEditPoints="1"/>
          </p:cNvSpPr>
          <p:nvPr/>
        </p:nvSpPr>
        <p:spPr bwMode="auto">
          <a:xfrm>
            <a:off x="8802914" y="3937941"/>
            <a:ext cx="406648" cy="406648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0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3541-02B4-A9D9-B9A2-415B338B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Payments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2D7863-1A14-E4EB-5DA6-B465241A3503}"/>
              </a:ext>
            </a:extLst>
          </p:cNvPr>
          <p:cNvCxnSpPr/>
          <p:nvPr/>
        </p:nvCxnSpPr>
        <p:spPr>
          <a:xfrm>
            <a:off x="359569" y="1430337"/>
            <a:ext cx="1147286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CC0F121-B21F-7D45-C2B2-FDCA12C13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7023"/>
            <a:ext cx="6688899" cy="435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52B46F-3A90-313E-8DD1-ABC52468F582}"/>
              </a:ext>
            </a:extLst>
          </p:cNvPr>
          <p:cNvSpPr txBox="1"/>
          <p:nvPr/>
        </p:nvSpPr>
        <p:spPr>
          <a:xfrm>
            <a:off x="7365206" y="2624435"/>
            <a:ext cx="6100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Accounts payable automaton:</a:t>
            </a:r>
          </a:p>
          <a:p>
            <a:r>
              <a:rPr lang="en-US" b="1" u="sng" dirty="0"/>
              <a:t>Chatbots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DDEE9B-A375-EAB3-C1CA-E99E7AAF7C91}"/>
              </a:ext>
            </a:extLst>
          </p:cNvPr>
          <p:cNvSpPr txBox="1"/>
          <p:nvPr/>
        </p:nvSpPr>
        <p:spPr>
          <a:xfrm>
            <a:off x="707231" y="5896868"/>
            <a:ext cx="6100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glenbrook.com</a:t>
            </a:r>
            <a:r>
              <a:rPr lang="en-US" dirty="0"/>
              <a:t>/</a:t>
            </a:r>
            <a:r>
              <a:rPr lang="en-US" dirty="0" err="1"/>
              <a:t>payments_views</a:t>
            </a:r>
            <a:r>
              <a:rPr lang="en-US" dirty="0"/>
              <a:t>/6-generative-ai-payments-use-cases-and-6-actions-to-evaluate-your-genai-strategy/</a:t>
            </a:r>
          </a:p>
        </p:txBody>
      </p:sp>
    </p:spTree>
    <p:extLst>
      <p:ext uri="{BB962C8B-B14F-4D97-AF65-F5344CB8AC3E}">
        <p14:creationId xmlns:p14="http://schemas.microsoft.com/office/powerpoint/2010/main" val="1759433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2602A-57B1-410E-B5D1-B0535D98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F3DC-556C-4425-B7BE-71F46A88095B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6E09F-C3C1-4C1B-8131-E123DA41E1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1385550" cy="498475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600" dirty="0"/>
              <a:t>SUCCESSION PLANNING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085323-653D-46F8-8677-20D3F44F235C}"/>
              </a:ext>
            </a:extLst>
          </p:cNvPr>
          <p:cNvSpPr/>
          <p:nvPr/>
        </p:nvSpPr>
        <p:spPr>
          <a:xfrm>
            <a:off x="842963" y="1885950"/>
            <a:ext cx="3543300" cy="3543300"/>
          </a:xfrm>
          <a:prstGeom prst="ellipse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Model Validation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79994F-6501-42EF-B5EF-C933679F8F60}"/>
              </a:ext>
            </a:extLst>
          </p:cNvPr>
          <p:cNvSpPr/>
          <p:nvPr/>
        </p:nvSpPr>
        <p:spPr>
          <a:xfrm>
            <a:off x="4947792" y="1107629"/>
            <a:ext cx="1416942" cy="14169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Responsible AI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43318D-6FFE-4B6E-86B4-37B52051FBE6}"/>
              </a:ext>
            </a:extLst>
          </p:cNvPr>
          <p:cNvSpPr/>
          <p:nvPr/>
        </p:nvSpPr>
        <p:spPr>
          <a:xfrm>
            <a:off x="4947792" y="2949129"/>
            <a:ext cx="1416942" cy="14169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Explainable AI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87DB951-E2DB-49B2-8EA6-180258E76156}"/>
              </a:ext>
            </a:extLst>
          </p:cNvPr>
          <p:cNvSpPr/>
          <p:nvPr/>
        </p:nvSpPr>
        <p:spPr>
          <a:xfrm>
            <a:off x="4947792" y="4790629"/>
            <a:ext cx="1416942" cy="14169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AI ethics</a:t>
            </a:r>
          </a:p>
        </p:txBody>
      </p:sp>
      <p:sp>
        <p:nvSpPr>
          <p:cNvPr id="73" name="Subtitle 8">
            <a:extLst>
              <a:ext uri="{FF2B5EF4-FFF2-40B4-BE49-F238E27FC236}">
                <a16:creationId xmlns:a16="http://schemas.microsoft.com/office/drawing/2014/main" id="{F58DEC62-F3FE-44BF-8E8C-5B74D1FB2632}"/>
              </a:ext>
            </a:extLst>
          </p:cNvPr>
          <p:cNvSpPr txBox="1">
            <a:spLocks/>
          </p:cNvSpPr>
          <p:nvPr/>
        </p:nvSpPr>
        <p:spPr>
          <a:xfrm>
            <a:off x="6565779" y="1428302"/>
            <a:ext cx="4783259" cy="7755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Donec</a:t>
            </a:r>
            <a:r>
              <a:rPr lang="en-US" sz="1400" dirty="0"/>
              <a:t> </a:t>
            </a:r>
            <a:r>
              <a:rPr lang="en-US" sz="1400" dirty="0" err="1"/>
              <a:t>dapibus</a:t>
            </a:r>
            <a:r>
              <a:rPr lang="en-US" sz="1400" dirty="0"/>
              <a:t> </a:t>
            </a:r>
            <a:r>
              <a:rPr lang="en-US" sz="1400" dirty="0" err="1"/>
              <a:t>vulputate</a:t>
            </a:r>
            <a:r>
              <a:rPr lang="en-US" sz="1400" dirty="0"/>
              <a:t> dolor, et </a:t>
            </a:r>
            <a:r>
              <a:rPr lang="en-US" sz="1400" dirty="0" err="1"/>
              <a:t>consequat</a:t>
            </a:r>
            <a:r>
              <a:rPr lang="en-US" sz="1400" dirty="0"/>
              <a:t> </a:t>
            </a:r>
            <a:r>
              <a:rPr lang="en-US" sz="1400" dirty="0" err="1"/>
              <a:t>mauris</a:t>
            </a:r>
            <a:r>
              <a:rPr lang="en-US" sz="1400" dirty="0"/>
              <a:t> </a:t>
            </a:r>
            <a:r>
              <a:rPr lang="en-US" sz="1400" dirty="0" err="1"/>
              <a:t>venenatis</a:t>
            </a:r>
            <a:r>
              <a:rPr lang="en-US" sz="1400" dirty="0"/>
              <a:t> id. </a:t>
            </a:r>
            <a:r>
              <a:rPr lang="en-US" sz="1400" dirty="0" err="1"/>
              <a:t>Donec</a:t>
            </a:r>
            <a:r>
              <a:rPr lang="en-US" sz="1400" dirty="0"/>
              <a:t> </a:t>
            </a:r>
            <a:r>
              <a:rPr lang="en-US" sz="1400" dirty="0" err="1"/>
              <a:t>sapien</a:t>
            </a:r>
            <a:r>
              <a:rPr lang="en-US" sz="1400" dirty="0"/>
              <a:t> lorem, </a:t>
            </a:r>
            <a:r>
              <a:rPr lang="en-US" sz="1400" dirty="0" err="1"/>
              <a:t>aliquet</a:t>
            </a:r>
            <a:r>
              <a:rPr lang="en-US" sz="1400" dirty="0"/>
              <a:t> et </a:t>
            </a:r>
            <a:r>
              <a:rPr lang="en-US" sz="1400" dirty="0" err="1"/>
              <a:t>placerat</a:t>
            </a:r>
            <a:r>
              <a:rPr lang="en-US" sz="1400" dirty="0"/>
              <a:t>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iaculis</a:t>
            </a:r>
            <a:r>
              <a:rPr lang="en-US" sz="1400" dirty="0"/>
              <a:t> in </a:t>
            </a:r>
            <a:r>
              <a:rPr lang="en-US" sz="1400" dirty="0" err="1"/>
              <a:t>mauris</a:t>
            </a:r>
            <a:r>
              <a:rPr lang="en-US" sz="1400" dirty="0"/>
              <a:t>. </a:t>
            </a:r>
          </a:p>
        </p:txBody>
      </p:sp>
      <p:sp>
        <p:nvSpPr>
          <p:cNvPr id="74" name="Subtitle 8">
            <a:extLst>
              <a:ext uri="{FF2B5EF4-FFF2-40B4-BE49-F238E27FC236}">
                <a16:creationId xmlns:a16="http://schemas.microsoft.com/office/drawing/2014/main" id="{FE16FB6E-87A6-4A18-8894-5B8C6441093A}"/>
              </a:ext>
            </a:extLst>
          </p:cNvPr>
          <p:cNvSpPr txBox="1">
            <a:spLocks/>
          </p:cNvSpPr>
          <p:nvPr/>
        </p:nvSpPr>
        <p:spPr>
          <a:xfrm>
            <a:off x="6565779" y="3269802"/>
            <a:ext cx="4783259" cy="7755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Donec</a:t>
            </a:r>
            <a:r>
              <a:rPr lang="en-US" sz="1400" dirty="0"/>
              <a:t> </a:t>
            </a:r>
            <a:r>
              <a:rPr lang="en-US" sz="1400" dirty="0" err="1"/>
              <a:t>dapibus</a:t>
            </a:r>
            <a:r>
              <a:rPr lang="en-US" sz="1400" dirty="0"/>
              <a:t> </a:t>
            </a:r>
            <a:r>
              <a:rPr lang="en-US" sz="1400" dirty="0" err="1"/>
              <a:t>vulputate</a:t>
            </a:r>
            <a:r>
              <a:rPr lang="en-US" sz="1400" dirty="0"/>
              <a:t> dolor, et </a:t>
            </a:r>
            <a:r>
              <a:rPr lang="en-US" sz="1400" dirty="0" err="1"/>
              <a:t>consequat</a:t>
            </a:r>
            <a:r>
              <a:rPr lang="en-US" sz="1400" dirty="0"/>
              <a:t> </a:t>
            </a:r>
            <a:r>
              <a:rPr lang="en-US" sz="1400" dirty="0" err="1"/>
              <a:t>mauris</a:t>
            </a:r>
            <a:r>
              <a:rPr lang="en-US" sz="1400" dirty="0"/>
              <a:t> </a:t>
            </a:r>
            <a:r>
              <a:rPr lang="en-US" sz="1400" dirty="0" err="1"/>
              <a:t>venenatis</a:t>
            </a:r>
            <a:r>
              <a:rPr lang="en-US" sz="1400" dirty="0"/>
              <a:t> id. </a:t>
            </a:r>
            <a:r>
              <a:rPr lang="en-US" sz="1400" dirty="0" err="1"/>
              <a:t>Donec</a:t>
            </a:r>
            <a:r>
              <a:rPr lang="en-US" sz="1400" dirty="0"/>
              <a:t> </a:t>
            </a:r>
            <a:r>
              <a:rPr lang="en-US" sz="1400" dirty="0" err="1"/>
              <a:t>sapien</a:t>
            </a:r>
            <a:r>
              <a:rPr lang="en-US" sz="1400" dirty="0"/>
              <a:t> lorem, </a:t>
            </a:r>
            <a:r>
              <a:rPr lang="en-US" sz="1400" dirty="0" err="1"/>
              <a:t>aliquet</a:t>
            </a:r>
            <a:r>
              <a:rPr lang="en-US" sz="1400" dirty="0"/>
              <a:t> et </a:t>
            </a:r>
            <a:r>
              <a:rPr lang="en-US" sz="1400" dirty="0" err="1"/>
              <a:t>placerat</a:t>
            </a:r>
            <a:r>
              <a:rPr lang="en-US" sz="1400" dirty="0"/>
              <a:t>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iaculis</a:t>
            </a:r>
            <a:r>
              <a:rPr lang="en-US" sz="1400" dirty="0"/>
              <a:t> in </a:t>
            </a:r>
            <a:r>
              <a:rPr lang="en-US" sz="1400" dirty="0" err="1"/>
              <a:t>mauris</a:t>
            </a:r>
            <a:r>
              <a:rPr lang="en-US" sz="1400" dirty="0"/>
              <a:t>. </a:t>
            </a:r>
          </a:p>
        </p:txBody>
      </p:sp>
      <p:sp>
        <p:nvSpPr>
          <p:cNvPr id="75" name="Subtitle 8">
            <a:extLst>
              <a:ext uri="{FF2B5EF4-FFF2-40B4-BE49-F238E27FC236}">
                <a16:creationId xmlns:a16="http://schemas.microsoft.com/office/drawing/2014/main" id="{94F26471-526E-45F9-98DB-A221BABDBC4D}"/>
              </a:ext>
            </a:extLst>
          </p:cNvPr>
          <p:cNvSpPr txBox="1">
            <a:spLocks/>
          </p:cNvSpPr>
          <p:nvPr/>
        </p:nvSpPr>
        <p:spPr>
          <a:xfrm>
            <a:off x="6565779" y="5111302"/>
            <a:ext cx="4783259" cy="7755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Donec</a:t>
            </a:r>
            <a:r>
              <a:rPr lang="en-US" sz="1400" dirty="0"/>
              <a:t> </a:t>
            </a:r>
            <a:r>
              <a:rPr lang="en-US" sz="1400" dirty="0" err="1"/>
              <a:t>dapibus</a:t>
            </a:r>
            <a:r>
              <a:rPr lang="en-US" sz="1400" dirty="0"/>
              <a:t> </a:t>
            </a:r>
            <a:r>
              <a:rPr lang="en-US" sz="1400" dirty="0" err="1"/>
              <a:t>vulputate</a:t>
            </a:r>
            <a:r>
              <a:rPr lang="en-US" sz="1400" dirty="0"/>
              <a:t> dolor, et </a:t>
            </a:r>
            <a:r>
              <a:rPr lang="en-US" sz="1400" dirty="0" err="1"/>
              <a:t>consequat</a:t>
            </a:r>
            <a:r>
              <a:rPr lang="en-US" sz="1400" dirty="0"/>
              <a:t> </a:t>
            </a:r>
            <a:r>
              <a:rPr lang="en-US" sz="1400" dirty="0" err="1"/>
              <a:t>mauris</a:t>
            </a:r>
            <a:r>
              <a:rPr lang="en-US" sz="1400" dirty="0"/>
              <a:t> </a:t>
            </a:r>
            <a:r>
              <a:rPr lang="en-US" sz="1400" dirty="0" err="1"/>
              <a:t>venenatis</a:t>
            </a:r>
            <a:r>
              <a:rPr lang="en-US" sz="1400" dirty="0"/>
              <a:t> id. </a:t>
            </a:r>
            <a:r>
              <a:rPr lang="en-US" sz="1400" dirty="0" err="1"/>
              <a:t>Donec</a:t>
            </a:r>
            <a:r>
              <a:rPr lang="en-US" sz="1400" dirty="0"/>
              <a:t> </a:t>
            </a:r>
            <a:r>
              <a:rPr lang="en-US" sz="1400" dirty="0" err="1"/>
              <a:t>sapien</a:t>
            </a:r>
            <a:r>
              <a:rPr lang="en-US" sz="1400" dirty="0"/>
              <a:t> lorem, </a:t>
            </a:r>
            <a:r>
              <a:rPr lang="en-US" sz="1400" dirty="0" err="1"/>
              <a:t>aliquet</a:t>
            </a:r>
            <a:r>
              <a:rPr lang="en-US" sz="1400" dirty="0"/>
              <a:t> et </a:t>
            </a:r>
            <a:r>
              <a:rPr lang="en-US" sz="1400" dirty="0" err="1"/>
              <a:t>placerat</a:t>
            </a:r>
            <a:r>
              <a:rPr lang="en-US" sz="1400" dirty="0"/>
              <a:t>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iaculis</a:t>
            </a:r>
            <a:r>
              <a:rPr lang="en-US" sz="1400" dirty="0"/>
              <a:t> in </a:t>
            </a:r>
            <a:r>
              <a:rPr lang="en-US" sz="1400" dirty="0" err="1"/>
              <a:t>mauris</a:t>
            </a:r>
            <a:r>
              <a:rPr lang="en-US" sz="1400" dirty="0"/>
              <a:t>.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2184AA-95E7-4BD7-BDFA-05A2FC62FA71}"/>
              </a:ext>
            </a:extLst>
          </p:cNvPr>
          <p:cNvSpPr/>
          <p:nvPr/>
        </p:nvSpPr>
        <p:spPr>
          <a:xfrm>
            <a:off x="1042988" y="2085975"/>
            <a:ext cx="3143250" cy="3143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98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8027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I Ethics">
            <a:extLst>
              <a:ext uri="{FF2B5EF4-FFF2-40B4-BE49-F238E27FC236}">
                <a16:creationId xmlns:a16="http://schemas.microsoft.com/office/drawing/2014/main" id="{F9CBB52E-833C-B0D2-7211-C5158A2C9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20" y="1075690"/>
            <a:ext cx="31242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ontiers | Legal and Ethical Consideration in Artificial Intelligence in  Healthcare: Who Takes Responsibility?">
            <a:extLst>
              <a:ext uri="{FF2B5EF4-FFF2-40B4-BE49-F238E27FC236}">
                <a16:creationId xmlns:a16="http://schemas.microsoft.com/office/drawing/2014/main" id="{8694261E-7E77-69C2-4292-5C50A67A1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86871"/>
            <a:ext cx="7772400" cy="390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thics in Artificial Intelligence - WBPRO | Software and Mobile App  Development">
            <a:extLst>
              <a:ext uri="{FF2B5EF4-FFF2-40B4-BE49-F238E27FC236}">
                <a16:creationId xmlns:a16="http://schemas.microsoft.com/office/drawing/2014/main" id="{2D31AF5B-2755-BCFE-0889-13757927B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370" y="366712"/>
            <a:ext cx="36703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etting started with AI ethics &amp; compliance">
            <a:extLst>
              <a:ext uri="{FF2B5EF4-FFF2-40B4-BE49-F238E27FC236}">
                <a16:creationId xmlns:a16="http://schemas.microsoft.com/office/drawing/2014/main" id="{B2ED1DF2-8841-CBBE-E34D-618FB8C2C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3550920"/>
            <a:ext cx="4203700" cy="420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58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3541-02B4-A9D9-B9A2-415B338B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Banking and financial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F366-557A-7C34-3D6E-8E5012F5F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075" y="1557341"/>
            <a:ext cx="4374356" cy="5018808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/>
              <a:t>Modern banks Offers Range of Financial services</a:t>
            </a:r>
          </a:p>
          <a:p>
            <a:pPr marL="0" indent="0">
              <a:buNone/>
            </a:pPr>
            <a:endParaRPr lang="en-US" b="1" u="sng" dirty="0"/>
          </a:p>
          <a:p>
            <a:pPr lvl="1"/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Offer services like savings accounts, checking accounts, loans, mortgages, and other financial products like </a:t>
            </a:r>
            <a:r>
              <a:rPr lang="en-US" dirty="0"/>
              <a:t>Credit Cards</a:t>
            </a:r>
          </a:p>
          <a:p>
            <a:pPr lvl="1"/>
            <a:r>
              <a:rPr lang="en-US" dirty="0"/>
              <a:t>Payment services</a:t>
            </a:r>
          </a:p>
          <a:p>
            <a:pPr lvl="1"/>
            <a:r>
              <a:rPr lang="en-US" dirty="0"/>
              <a:t>Foreign exchange services</a:t>
            </a:r>
          </a:p>
          <a:p>
            <a:pPr lvl="1"/>
            <a:r>
              <a:rPr lang="en-US" dirty="0"/>
              <a:t>Insurance products</a:t>
            </a:r>
          </a:p>
          <a:p>
            <a:pPr lvl="1"/>
            <a:r>
              <a:rPr lang="en-US" dirty="0"/>
              <a:t>Fraud protection</a:t>
            </a:r>
          </a:p>
          <a:p>
            <a:pPr lvl="1"/>
            <a:r>
              <a:rPr lang="en-US" dirty="0"/>
              <a:t>Investment management in shares derivatives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Specialized lending , home lending, retail lending</a:t>
            </a:r>
          </a:p>
          <a:p>
            <a:pPr lvl="1"/>
            <a:r>
              <a:rPr lang="en-US" dirty="0"/>
              <a:t>Rewards, cashbacks</a:t>
            </a:r>
          </a:p>
          <a:p>
            <a:pPr lvl="1"/>
            <a:r>
              <a:rPr lang="en-US" dirty="0"/>
              <a:t>Personal finance advisory services for savings budgeting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2D7863-1A14-E4EB-5DA6-B465241A3503}"/>
              </a:ext>
            </a:extLst>
          </p:cNvPr>
          <p:cNvCxnSpPr/>
          <p:nvPr/>
        </p:nvCxnSpPr>
        <p:spPr>
          <a:xfrm>
            <a:off x="359569" y="1430337"/>
            <a:ext cx="1147286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E8605D-F95C-D265-B2EB-8EC06437814E}"/>
              </a:ext>
            </a:extLst>
          </p:cNvPr>
          <p:cNvSpPr txBox="1">
            <a:spLocks/>
          </p:cNvSpPr>
          <p:nvPr/>
        </p:nvSpPr>
        <p:spPr>
          <a:xfrm>
            <a:off x="121443" y="1867623"/>
            <a:ext cx="39504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What is a bank?: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N" dirty="0">
                <a:solidFill>
                  <a:srgbClr val="0D0D0D"/>
                </a:solidFill>
                <a:latin typeface="Söhne"/>
              </a:rPr>
              <a:t>T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rusted vaults;</a:t>
            </a:r>
          </a:p>
          <a:p>
            <a:r>
              <a:rPr lang="en-IN" dirty="0">
                <a:solidFill>
                  <a:srgbClr val="0D0D0D"/>
                </a:solidFill>
                <a:latin typeface="Söhne"/>
              </a:rPr>
              <a:t>Offers lending and borrowing services</a:t>
            </a: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profit by lending money at high interest rates.</a:t>
            </a:r>
            <a:endParaRPr lang="en-US" dirty="0"/>
          </a:p>
        </p:txBody>
      </p:sp>
      <p:pic>
        <p:nvPicPr>
          <p:cNvPr id="1028" name="Picture 4" descr="Bank Icon PNG Images, Vectors Free Download - Pngtree">
            <a:extLst>
              <a:ext uri="{FF2B5EF4-FFF2-40B4-BE49-F238E27FC236}">
                <a16:creationId xmlns:a16="http://schemas.microsoft.com/office/drawing/2014/main" id="{92788868-EB2B-439C-36C1-33CCD9491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2517775"/>
            <a:ext cx="28384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264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3541-02B4-A9D9-B9A2-415B338B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21" y="-19210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Iterative development of </a:t>
            </a:r>
            <a:r>
              <a:rPr lang="en-US" dirty="0" err="1">
                <a:solidFill>
                  <a:srgbClr val="C00000"/>
                </a:solidFill>
              </a:rPr>
              <a:t>usecases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2D7863-1A14-E4EB-5DA6-B465241A3503}"/>
              </a:ext>
            </a:extLst>
          </p:cNvPr>
          <p:cNvCxnSpPr/>
          <p:nvPr/>
        </p:nvCxnSpPr>
        <p:spPr>
          <a:xfrm>
            <a:off x="359569" y="1133454"/>
            <a:ext cx="1147286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ine">
            <a:extLst>
              <a:ext uri="{FF2B5EF4-FFF2-40B4-BE49-F238E27FC236}">
                <a16:creationId xmlns:a16="http://schemas.microsoft.com/office/drawing/2014/main" id="{A46BE20B-83A1-0C0E-1982-75356D06D7BB}"/>
              </a:ext>
            </a:extLst>
          </p:cNvPr>
          <p:cNvSpPr/>
          <p:nvPr/>
        </p:nvSpPr>
        <p:spPr>
          <a:xfrm flipH="1" flipV="1">
            <a:off x="7903462" y="2074538"/>
            <a:ext cx="4732" cy="4352064"/>
          </a:xfrm>
          <a:prstGeom prst="line">
            <a:avLst/>
          </a:prstGeom>
          <a:ln w="12700">
            <a:solidFill>
              <a:schemeClr val="tx2"/>
            </a:solidFill>
            <a:custDash>
              <a:ds d="200000" sp="200000"/>
            </a:custDash>
            <a:miter lim="400000"/>
          </a:ln>
        </p:spPr>
        <p:txBody>
          <a:bodyPr lIns="27093" tIns="27093" rIns="27093" bIns="27093" anchor="ctr"/>
          <a:lstStyle/>
          <a:p>
            <a:endParaRPr b="0" dirty="0">
              <a:latin typeface="DM Sans" pitchFamily="2" charset="77"/>
            </a:endParaRPr>
          </a:p>
        </p:txBody>
      </p:sp>
      <p:sp>
        <p:nvSpPr>
          <p:cNvPr id="28" name="Title demo text">
            <a:extLst>
              <a:ext uri="{FF2B5EF4-FFF2-40B4-BE49-F238E27FC236}">
                <a16:creationId xmlns:a16="http://schemas.microsoft.com/office/drawing/2014/main" id="{42FE2CE5-F06C-0E66-874B-7453D39F5D16}"/>
              </a:ext>
            </a:extLst>
          </p:cNvPr>
          <p:cNvSpPr/>
          <p:nvPr/>
        </p:nvSpPr>
        <p:spPr>
          <a:xfrm>
            <a:off x="8111255" y="1930213"/>
            <a:ext cx="1923138" cy="331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7093" tIns="27093" rIns="27093" bIns="27093" numCol="1" anchor="t">
            <a:spAutoFit/>
          </a:bodyPr>
          <a:lstStyle>
            <a:lvl1pPr algn="l" defTabSz="325120">
              <a:defRPr sz="1800" b="0">
                <a:solidFill>
                  <a:srgbClr val="1D1C2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Define problem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" name="Circle">
            <a:extLst>
              <a:ext uri="{FF2B5EF4-FFF2-40B4-BE49-F238E27FC236}">
                <a16:creationId xmlns:a16="http://schemas.microsoft.com/office/drawing/2014/main" id="{C5E67229-7D82-735A-3B2E-5BDF202C7846}"/>
              </a:ext>
            </a:extLst>
          </p:cNvPr>
          <p:cNvSpPr/>
          <p:nvPr/>
        </p:nvSpPr>
        <p:spPr>
          <a:xfrm>
            <a:off x="7836342" y="2007442"/>
            <a:ext cx="134194" cy="134194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1087078">
              <a:defRPr sz="38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dirty="0">
              <a:latin typeface="DM Sans" pitchFamily="2" charset="77"/>
            </a:endParaRPr>
          </a:p>
        </p:txBody>
      </p:sp>
      <p:sp>
        <p:nvSpPr>
          <p:cNvPr id="30" name="Title demo text">
            <a:extLst>
              <a:ext uri="{FF2B5EF4-FFF2-40B4-BE49-F238E27FC236}">
                <a16:creationId xmlns:a16="http://schemas.microsoft.com/office/drawing/2014/main" id="{FEDA3FC9-2FB3-0D17-5DA9-607D69F8C85C}"/>
              </a:ext>
            </a:extLst>
          </p:cNvPr>
          <p:cNvSpPr/>
          <p:nvPr/>
        </p:nvSpPr>
        <p:spPr>
          <a:xfrm>
            <a:off x="8042388" y="2789289"/>
            <a:ext cx="1923138" cy="608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7093" tIns="27093" rIns="27093" bIns="27093" numCol="1" anchor="t">
            <a:spAutoFit/>
          </a:bodyPr>
          <a:lstStyle>
            <a:lvl1pPr algn="l" defTabSz="325120">
              <a:defRPr sz="1800" b="0">
                <a:solidFill>
                  <a:srgbClr val="1D1C2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Data understanding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1" name="Circle">
            <a:extLst>
              <a:ext uri="{FF2B5EF4-FFF2-40B4-BE49-F238E27FC236}">
                <a16:creationId xmlns:a16="http://schemas.microsoft.com/office/drawing/2014/main" id="{B58A2632-4A4F-BC03-D155-7E8290260D1E}"/>
              </a:ext>
            </a:extLst>
          </p:cNvPr>
          <p:cNvSpPr/>
          <p:nvPr/>
        </p:nvSpPr>
        <p:spPr>
          <a:xfrm>
            <a:off x="7827577" y="2858385"/>
            <a:ext cx="134194" cy="134194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1087078">
              <a:defRPr sz="38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dirty="0">
              <a:latin typeface="DM Sans" pitchFamily="2" charset="77"/>
            </a:endParaRPr>
          </a:p>
        </p:txBody>
      </p:sp>
      <p:sp>
        <p:nvSpPr>
          <p:cNvPr id="32" name="Title demo text">
            <a:extLst>
              <a:ext uri="{FF2B5EF4-FFF2-40B4-BE49-F238E27FC236}">
                <a16:creationId xmlns:a16="http://schemas.microsoft.com/office/drawing/2014/main" id="{3CB6348C-0816-E49E-B4B6-34D634EB7314}"/>
              </a:ext>
            </a:extLst>
          </p:cNvPr>
          <p:cNvSpPr/>
          <p:nvPr/>
        </p:nvSpPr>
        <p:spPr>
          <a:xfrm>
            <a:off x="8111255" y="4324306"/>
            <a:ext cx="1923138" cy="331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7093" tIns="27093" rIns="27093" bIns="27093" numCol="1" anchor="t">
            <a:spAutoFit/>
          </a:bodyPr>
          <a:lstStyle>
            <a:lvl1pPr algn="l" defTabSz="325120">
              <a:defRPr sz="1800" b="0">
                <a:solidFill>
                  <a:srgbClr val="1D1C2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Modelling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3" name="Circle">
            <a:extLst>
              <a:ext uri="{FF2B5EF4-FFF2-40B4-BE49-F238E27FC236}">
                <a16:creationId xmlns:a16="http://schemas.microsoft.com/office/drawing/2014/main" id="{2F1CB664-700F-FA0C-E717-C229E4D01D43}"/>
              </a:ext>
            </a:extLst>
          </p:cNvPr>
          <p:cNvSpPr/>
          <p:nvPr/>
        </p:nvSpPr>
        <p:spPr>
          <a:xfrm>
            <a:off x="7853867" y="4413122"/>
            <a:ext cx="134194" cy="134195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1087078">
              <a:defRPr sz="38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dirty="0">
              <a:latin typeface="DM Sans" pitchFamily="2" charset="77"/>
            </a:endParaRPr>
          </a:p>
        </p:txBody>
      </p:sp>
      <p:sp>
        <p:nvSpPr>
          <p:cNvPr id="34" name="Title demo text">
            <a:extLst>
              <a:ext uri="{FF2B5EF4-FFF2-40B4-BE49-F238E27FC236}">
                <a16:creationId xmlns:a16="http://schemas.microsoft.com/office/drawing/2014/main" id="{D2A1D61C-822A-A944-60E8-E1D9C610B2E9}"/>
              </a:ext>
            </a:extLst>
          </p:cNvPr>
          <p:cNvSpPr/>
          <p:nvPr/>
        </p:nvSpPr>
        <p:spPr>
          <a:xfrm>
            <a:off x="8042388" y="3698632"/>
            <a:ext cx="1923138" cy="331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7093" tIns="27093" rIns="27093" bIns="27093" numCol="1" anchor="t">
            <a:spAutoFit/>
          </a:bodyPr>
          <a:lstStyle>
            <a:lvl1pPr algn="l" defTabSz="325120">
              <a:defRPr sz="1800" b="0">
                <a:solidFill>
                  <a:srgbClr val="1D1C2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Data preparation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5" name="Circle">
            <a:extLst>
              <a:ext uri="{FF2B5EF4-FFF2-40B4-BE49-F238E27FC236}">
                <a16:creationId xmlns:a16="http://schemas.microsoft.com/office/drawing/2014/main" id="{4B75B8E6-5A0F-2717-668C-4C5602764EC5}"/>
              </a:ext>
            </a:extLst>
          </p:cNvPr>
          <p:cNvSpPr/>
          <p:nvPr/>
        </p:nvSpPr>
        <p:spPr>
          <a:xfrm>
            <a:off x="7827577" y="3767728"/>
            <a:ext cx="134194" cy="134194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1087078">
              <a:defRPr sz="38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dirty="0">
              <a:latin typeface="DM Sans" pitchFamily="2" charset="77"/>
            </a:endParaRPr>
          </a:p>
        </p:txBody>
      </p:sp>
      <p:sp>
        <p:nvSpPr>
          <p:cNvPr id="37" name="Flowchart: Decision 38">
            <a:extLst>
              <a:ext uri="{FF2B5EF4-FFF2-40B4-BE49-F238E27FC236}">
                <a16:creationId xmlns:a16="http://schemas.microsoft.com/office/drawing/2014/main" id="{B320EF4B-E81E-A208-754A-EAFE34C4890F}"/>
              </a:ext>
            </a:extLst>
          </p:cNvPr>
          <p:cNvSpPr/>
          <p:nvPr/>
        </p:nvSpPr>
        <p:spPr>
          <a:xfrm>
            <a:off x="6944168" y="4865460"/>
            <a:ext cx="1901011" cy="843415"/>
          </a:xfrm>
          <a:prstGeom prst="flowChartDecision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Proof of value?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FE559D-7805-ECFC-5F79-B9CE01857F88}"/>
              </a:ext>
            </a:extLst>
          </p:cNvPr>
          <p:cNvCxnSpPr>
            <a:cxnSpLocks/>
          </p:cNvCxnSpPr>
          <p:nvPr/>
        </p:nvCxnSpPr>
        <p:spPr>
          <a:xfrm flipH="1" flipV="1">
            <a:off x="6350776" y="5285711"/>
            <a:ext cx="602156" cy="17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4C2457E-B17A-4CF4-A2C6-C198D65DA9F8}"/>
              </a:ext>
            </a:extLst>
          </p:cNvPr>
          <p:cNvCxnSpPr>
            <a:cxnSpLocks/>
          </p:cNvCxnSpPr>
          <p:nvPr/>
        </p:nvCxnSpPr>
        <p:spPr>
          <a:xfrm flipH="1" flipV="1">
            <a:off x="6342011" y="2074539"/>
            <a:ext cx="15375" cy="3228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6522784-1CF0-77DA-7C19-F5DF9FF6BCA8}"/>
              </a:ext>
            </a:extLst>
          </p:cNvPr>
          <p:cNvCxnSpPr>
            <a:cxnSpLocks/>
          </p:cNvCxnSpPr>
          <p:nvPr/>
        </p:nvCxnSpPr>
        <p:spPr>
          <a:xfrm>
            <a:off x="6350776" y="2074539"/>
            <a:ext cx="1476801" cy="1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demo text">
            <a:extLst>
              <a:ext uri="{FF2B5EF4-FFF2-40B4-BE49-F238E27FC236}">
                <a16:creationId xmlns:a16="http://schemas.microsoft.com/office/drawing/2014/main" id="{AC028D57-5CCF-2EC2-7FFA-516959BF215E}"/>
              </a:ext>
            </a:extLst>
          </p:cNvPr>
          <p:cNvSpPr/>
          <p:nvPr/>
        </p:nvSpPr>
        <p:spPr>
          <a:xfrm>
            <a:off x="8151745" y="6123478"/>
            <a:ext cx="1923138" cy="331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7093" tIns="27093" rIns="27093" bIns="27093" numCol="1" anchor="t">
            <a:spAutoFit/>
          </a:bodyPr>
          <a:lstStyle>
            <a:lvl1pPr algn="l" defTabSz="325120">
              <a:defRPr sz="1800" b="0">
                <a:solidFill>
                  <a:srgbClr val="1D1C2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Deployment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6DCC3D-E184-3221-254A-D7781235EFFE}"/>
              </a:ext>
            </a:extLst>
          </p:cNvPr>
          <p:cNvSpPr txBox="1"/>
          <p:nvPr/>
        </p:nvSpPr>
        <p:spPr>
          <a:xfrm>
            <a:off x="7559119" y="5903227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36133F-8E70-1EE1-C832-A2E84F6F97A2}"/>
              </a:ext>
            </a:extLst>
          </p:cNvPr>
          <p:cNvSpPr txBox="1"/>
          <p:nvPr/>
        </p:nvSpPr>
        <p:spPr>
          <a:xfrm>
            <a:off x="6463299" y="493355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BFEB563-5013-1F6C-B0B3-9FDD3172F946}"/>
              </a:ext>
            </a:extLst>
          </p:cNvPr>
          <p:cNvSpPr/>
          <p:nvPr/>
        </p:nvSpPr>
        <p:spPr>
          <a:xfrm>
            <a:off x="7794491" y="6284297"/>
            <a:ext cx="217893" cy="2563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74BB13-F806-7014-0A6A-4C70417827AB}"/>
              </a:ext>
            </a:extLst>
          </p:cNvPr>
          <p:cNvSpPr txBox="1"/>
          <p:nvPr/>
        </p:nvSpPr>
        <p:spPr>
          <a:xfrm>
            <a:off x="-34159" y="2795393"/>
            <a:ext cx="5557150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242424"/>
              </a:solidFill>
              <a:latin typeface="source-serif-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42424"/>
                </a:solidFill>
                <a:latin typeface="source-serif-pro"/>
              </a:rPr>
              <a:t>Well defined process for use case selection shows process maturity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42424"/>
                </a:solidFill>
                <a:latin typeface="source-serif-pro"/>
              </a:rPr>
              <a:t>Adopt iterative process with first targeting proof of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60" name="Rectangle 10">
            <a:extLst>
              <a:ext uri="{FF2B5EF4-FFF2-40B4-BE49-F238E27FC236}">
                <a16:creationId xmlns:a16="http://schemas.microsoft.com/office/drawing/2014/main" id="{9C26E293-E589-9D28-9A6A-89419BCED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951" y="1451597"/>
            <a:ext cx="2057400" cy="3048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ct val="50000"/>
              </a:spcAft>
              <a:buClr>
                <a:schemeClr val="accent2"/>
              </a:buClr>
              <a:buFont typeface="Wingdings" pitchFamily="2" charset="2"/>
              <a:tabLst>
                <a:tab pos="6464300" algn="r"/>
              </a:tabLst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tabLst>
                <a:tab pos="6464300" algn="r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2"/>
              </a:buClr>
              <a:buChar char="•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2"/>
              </a:buClr>
              <a:buChar char="•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tabLst>
                <a:tab pos="6464300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en-US" sz="1400" i="0" dirty="0">
                <a:solidFill>
                  <a:schemeClr val="bg1"/>
                </a:solidFill>
              </a:rPr>
              <a:t>ITERATIVE PROCESS</a:t>
            </a:r>
          </a:p>
        </p:txBody>
      </p:sp>
    </p:spTree>
    <p:extLst>
      <p:ext uri="{BB962C8B-B14F-4D97-AF65-F5344CB8AC3E}">
        <p14:creationId xmlns:p14="http://schemas.microsoft.com/office/powerpoint/2010/main" val="1983272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83C8-674F-BE95-F4D0-22C9349C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8D9EA-31D5-32CE-6A64-41A93349D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04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3541-02B4-A9D9-B9A2-415B338B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92046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3541-02B4-A9D9-B9A2-415B338B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Key banking areas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2D7863-1A14-E4EB-5DA6-B465241A3503}"/>
              </a:ext>
            </a:extLst>
          </p:cNvPr>
          <p:cNvCxnSpPr/>
          <p:nvPr/>
        </p:nvCxnSpPr>
        <p:spPr>
          <a:xfrm>
            <a:off x="359569" y="1430337"/>
            <a:ext cx="1147286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AE3ABED-49D5-47E0-4BD2-1F6156CCFEE3}"/>
              </a:ext>
            </a:extLst>
          </p:cNvPr>
          <p:cNvSpPr/>
          <p:nvPr/>
        </p:nvSpPr>
        <p:spPr>
          <a:xfrm>
            <a:off x="4371975" y="3429000"/>
            <a:ext cx="2100263" cy="81438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Banking and finance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E06791-A7A6-8B36-D802-13A06EB4F013}"/>
              </a:ext>
            </a:extLst>
          </p:cNvPr>
          <p:cNvSpPr/>
          <p:nvPr/>
        </p:nvSpPr>
        <p:spPr>
          <a:xfrm>
            <a:off x="6472238" y="1743075"/>
            <a:ext cx="1614487" cy="642938"/>
          </a:xfrm>
          <a:prstGeom prst="rect">
            <a:avLst/>
          </a:prstGeom>
          <a:solidFill>
            <a:srgbClr val="C7A1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lending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E7E0D0-C9E7-A38A-440D-2465D1AB3C8F}"/>
              </a:ext>
            </a:extLst>
          </p:cNvPr>
          <p:cNvSpPr/>
          <p:nvPr/>
        </p:nvSpPr>
        <p:spPr>
          <a:xfrm>
            <a:off x="8624888" y="2511027"/>
            <a:ext cx="1614487" cy="642938"/>
          </a:xfrm>
          <a:prstGeom prst="rect">
            <a:avLst/>
          </a:prstGeom>
          <a:solidFill>
            <a:srgbClr val="C7A1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Insurance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082A3C-5232-038A-B747-137093E0C309}"/>
              </a:ext>
            </a:extLst>
          </p:cNvPr>
          <p:cNvSpPr/>
          <p:nvPr/>
        </p:nvSpPr>
        <p:spPr>
          <a:xfrm>
            <a:off x="9432131" y="3604023"/>
            <a:ext cx="1614487" cy="642938"/>
          </a:xfrm>
          <a:prstGeom prst="rect">
            <a:avLst/>
          </a:prstGeom>
          <a:solidFill>
            <a:srgbClr val="C7A1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Regulation tech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45C7A6-9E1E-B163-8B5C-5F3F3BAD2CC3}"/>
              </a:ext>
            </a:extLst>
          </p:cNvPr>
          <p:cNvSpPr/>
          <p:nvPr/>
        </p:nvSpPr>
        <p:spPr>
          <a:xfrm>
            <a:off x="8624888" y="4877594"/>
            <a:ext cx="1614487" cy="642938"/>
          </a:xfrm>
          <a:prstGeom prst="rect">
            <a:avLst/>
          </a:prstGeom>
          <a:solidFill>
            <a:srgbClr val="C7A1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Retail banking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92A37-675C-9439-8212-8E07D120D71D}"/>
              </a:ext>
            </a:extLst>
          </p:cNvPr>
          <p:cNvSpPr/>
          <p:nvPr/>
        </p:nvSpPr>
        <p:spPr>
          <a:xfrm>
            <a:off x="6624638" y="5710237"/>
            <a:ext cx="1614487" cy="642938"/>
          </a:xfrm>
          <a:prstGeom prst="rect">
            <a:avLst/>
          </a:prstGeom>
          <a:solidFill>
            <a:srgbClr val="C7A1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34-C02F-13DE-90FF-CA8BBDE3BB1B}"/>
              </a:ext>
            </a:extLst>
          </p:cNvPr>
          <p:cNvSpPr/>
          <p:nvPr/>
        </p:nvSpPr>
        <p:spPr>
          <a:xfrm>
            <a:off x="3952876" y="5803106"/>
            <a:ext cx="1614487" cy="642938"/>
          </a:xfrm>
          <a:prstGeom prst="rect">
            <a:avLst/>
          </a:prstGeom>
          <a:solidFill>
            <a:srgbClr val="C7A1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and investments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31B1F7-0CAA-1B64-DA2C-642CC66D9B01}"/>
              </a:ext>
            </a:extLst>
          </p:cNvPr>
          <p:cNvSpPr/>
          <p:nvPr/>
        </p:nvSpPr>
        <p:spPr>
          <a:xfrm>
            <a:off x="4371975" y="1743074"/>
            <a:ext cx="1614487" cy="642938"/>
          </a:xfrm>
          <a:prstGeom prst="rect">
            <a:avLst/>
          </a:prstGeom>
          <a:solidFill>
            <a:srgbClr val="C7A1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Retail banking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CA9ABD-C2F6-1E47-991E-9B0F0E7AD7BE}"/>
              </a:ext>
            </a:extLst>
          </p:cNvPr>
          <p:cNvSpPr/>
          <p:nvPr/>
        </p:nvSpPr>
        <p:spPr>
          <a:xfrm>
            <a:off x="1707357" y="2377281"/>
            <a:ext cx="1614487" cy="642938"/>
          </a:xfrm>
          <a:prstGeom prst="rect">
            <a:avLst/>
          </a:prstGeom>
          <a:solidFill>
            <a:srgbClr val="C7A1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Fraud management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707BB3-0D26-84C8-3FFC-E245F2933C2E}"/>
              </a:ext>
            </a:extLst>
          </p:cNvPr>
          <p:cNvSpPr/>
          <p:nvPr/>
        </p:nvSpPr>
        <p:spPr>
          <a:xfrm>
            <a:off x="838200" y="3593305"/>
            <a:ext cx="1614487" cy="642938"/>
          </a:xfrm>
          <a:prstGeom prst="rect">
            <a:avLst/>
          </a:prstGeom>
          <a:solidFill>
            <a:srgbClr val="C7A1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Personal finance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9EEB60-BF2B-9A6B-18BF-0D3174EDEF60}"/>
              </a:ext>
            </a:extLst>
          </p:cNvPr>
          <p:cNvSpPr/>
          <p:nvPr/>
        </p:nvSpPr>
        <p:spPr>
          <a:xfrm>
            <a:off x="1338263" y="5093889"/>
            <a:ext cx="1614487" cy="642938"/>
          </a:xfrm>
          <a:prstGeom prst="rect">
            <a:avLst/>
          </a:prstGeom>
          <a:solidFill>
            <a:srgbClr val="C7A1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Treasury management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DD3197B0-152B-EA2B-FCE7-2467E466ECFA}"/>
              </a:ext>
            </a:extLst>
          </p:cNvPr>
          <p:cNvCxnSpPr/>
          <p:nvPr/>
        </p:nvCxnSpPr>
        <p:spPr>
          <a:xfrm flipV="1">
            <a:off x="5986462" y="2386012"/>
            <a:ext cx="1100138" cy="10429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1EA9C1A8-A25E-539B-B82C-0783352DE17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6472238" y="2832496"/>
            <a:ext cx="2152650" cy="10036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AF093F6C-66FC-153E-DD6F-2CE0BFE6FE69}"/>
              </a:ext>
            </a:extLst>
          </p:cNvPr>
          <p:cNvCxnSpPr>
            <a:endCxn id="9" idx="1"/>
          </p:cNvCxnSpPr>
          <p:nvPr/>
        </p:nvCxnSpPr>
        <p:spPr>
          <a:xfrm flipV="1">
            <a:off x="6472238" y="3925492"/>
            <a:ext cx="2959893" cy="1893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FB662060-D937-7945-CE97-01EB0A285F2C}"/>
              </a:ext>
            </a:extLst>
          </p:cNvPr>
          <p:cNvCxnSpPr>
            <a:endCxn id="10" idx="1"/>
          </p:cNvCxnSpPr>
          <p:nvPr/>
        </p:nvCxnSpPr>
        <p:spPr>
          <a:xfrm>
            <a:off x="6229350" y="4243388"/>
            <a:ext cx="2395538" cy="9556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EF76C06-C3AD-0FFF-2077-C3F49DA7BD35}"/>
              </a:ext>
            </a:extLst>
          </p:cNvPr>
          <p:cNvCxnSpPr/>
          <p:nvPr/>
        </p:nvCxnSpPr>
        <p:spPr>
          <a:xfrm rot="16200000" flipH="1">
            <a:off x="5457826" y="4352924"/>
            <a:ext cx="1466849" cy="12477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CAAB8C6-3688-EC1A-4B27-BE23C842B889}"/>
              </a:ext>
            </a:extLst>
          </p:cNvPr>
          <p:cNvCxnSpPr/>
          <p:nvPr/>
        </p:nvCxnSpPr>
        <p:spPr>
          <a:xfrm rot="5400000">
            <a:off x="3843140" y="4765079"/>
            <a:ext cx="1500584" cy="4429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A906953B-7A3D-0B89-8238-732A9D0B6680}"/>
              </a:ext>
            </a:extLst>
          </p:cNvPr>
          <p:cNvCxnSpPr/>
          <p:nvPr/>
        </p:nvCxnSpPr>
        <p:spPr>
          <a:xfrm rot="10800000" flipV="1">
            <a:off x="2814638" y="4114799"/>
            <a:ext cx="1657350" cy="10842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0CCE751-19D7-8EC2-700E-54C32B98CA3F}"/>
              </a:ext>
            </a:extLst>
          </p:cNvPr>
          <p:cNvCxnSpPr>
            <a:stCxn id="3" idx="1"/>
            <a:endCxn id="15" idx="3"/>
          </p:cNvCxnSpPr>
          <p:nvPr/>
        </p:nvCxnSpPr>
        <p:spPr>
          <a:xfrm rot="10800000" flipV="1">
            <a:off x="2452687" y="3836194"/>
            <a:ext cx="1919288" cy="785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460274F-0C05-F3A2-D63E-9E11EFF180AC}"/>
              </a:ext>
            </a:extLst>
          </p:cNvPr>
          <p:cNvCxnSpPr/>
          <p:nvPr/>
        </p:nvCxnSpPr>
        <p:spPr>
          <a:xfrm rot="10800000">
            <a:off x="3321844" y="2832496"/>
            <a:ext cx="1150144" cy="5965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8E5BF41C-9719-FC9B-4D04-86420D85AC04}"/>
              </a:ext>
            </a:extLst>
          </p:cNvPr>
          <p:cNvCxnSpPr/>
          <p:nvPr/>
        </p:nvCxnSpPr>
        <p:spPr>
          <a:xfrm rot="5400000" flipH="1" flipV="1">
            <a:off x="4717654" y="2903141"/>
            <a:ext cx="1051719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36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3541-02B4-A9D9-B9A2-415B338B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Hypothetical bank 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F366-557A-7C34-3D6E-8E5012F5F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72" y="1657281"/>
            <a:ext cx="319515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/>
              <a:t>Building a tech stack </a:t>
            </a:r>
          </a:p>
          <a:p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The Core is the general ledger of a bank, the creation of accounts, balances, transactions, loans, interest rates, journal entries etc</a:t>
            </a:r>
          </a:p>
          <a:p>
            <a:r>
              <a:rPr lang="en-IN" dirty="0">
                <a:solidFill>
                  <a:srgbClr val="242424"/>
                </a:solidFill>
                <a:latin typeface="source-serif-pro"/>
              </a:rPr>
              <a:t>Every block is now offered as </a:t>
            </a:r>
            <a:r>
              <a:rPr lang="en-IN" dirty="0" err="1">
                <a:solidFill>
                  <a:srgbClr val="242424"/>
                </a:solidFill>
                <a:latin typeface="source-serif-pro"/>
              </a:rPr>
              <a:t>api</a:t>
            </a:r>
            <a:r>
              <a:rPr lang="en-IN" dirty="0">
                <a:solidFill>
                  <a:srgbClr val="242424"/>
                </a:solidFill>
                <a:latin typeface="source-serif-pro"/>
              </a:rPr>
              <a:t> service by different providers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2D7863-1A14-E4EB-5DA6-B465241A3503}"/>
              </a:ext>
            </a:extLst>
          </p:cNvPr>
          <p:cNvCxnSpPr/>
          <p:nvPr/>
        </p:nvCxnSpPr>
        <p:spPr>
          <a:xfrm>
            <a:off x="359569" y="1430337"/>
            <a:ext cx="1147286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ADB384-0A71-1950-DF38-1FEAA311FE8A}"/>
              </a:ext>
            </a:extLst>
          </p:cNvPr>
          <p:cNvSpPr txBox="1"/>
          <p:nvPr/>
        </p:nvSpPr>
        <p:spPr>
          <a:xfrm>
            <a:off x="2088356" y="623556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denis-k.medium.com</a:t>
            </a:r>
            <a:r>
              <a:rPr lang="en-US" dirty="0"/>
              <a:t>/banking-neo-stack-42549139eaf8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05B72-BB6E-5A8F-91ED-7834D560ABF3}"/>
              </a:ext>
            </a:extLst>
          </p:cNvPr>
          <p:cNvSpPr/>
          <p:nvPr/>
        </p:nvSpPr>
        <p:spPr>
          <a:xfrm>
            <a:off x="4976593" y="4930607"/>
            <a:ext cx="6613397" cy="7006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6926B-DC81-9775-49BC-5398BBB96698}"/>
              </a:ext>
            </a:extLst>
          </p:cNvPr>
          <p:cNvSpPr/>
          <p:nvPr/>
        </p:nvSpPr>
        <p:spPr>
          <a:xfrm>
            <a:off x="3564944" y="4942483"/>
            <a:ext cx="1258784" cy="7006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C3992-60C1-6ACA-2757-2329F362F6A6}"/>
              </a:ext>
            </a:extLst>
          </p:cNvPr>
          <p:cNvSpPr/>
          <p:nvPr/>
        </p:nvSpPr>
        <p:spPr>
          <a:xfrm>
            <a:off x="4976594" y="2820652"/>
            <a:ext cx="6613397" cy="18650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721607-832B-B803-FD18-A02F9B077364}"/>
              </a:ext>
            </a:extLst>
          </p:cNvPr>
          <p:cNvSpPr/>
          <p:nvPr/>
        </p:nvSpPr>
        <p:spPr>
          <a:xfrm>
            <a:off x="3540906" y="2877023"/>
            <a:ext cx="1258784" cy="1773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BF5296-CDE6-7832-6BA2-DA9C35C27BE6}"/>
              </a:ext>
            </a:extLst>
          </p:cNvPr>
          <p:cNvSpPr/>
          <p:nvPr/>
        </p:nvSpPr>
        <p:spPr>
          <a:xfrm>
            <a:off x="3540906" y="1947005"/>
            <a:ext cx="1258784" cy="7006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C20DE1-8C6A-3D74-C87E-B46324746997}"/>
              </a:ext>
            </a:extLst>
          </p:cNvPr>
          <p:cNvSpPr/>
          <p:nvPr/>
        </p:nvSpPr>
        <p:spPr>
          <a:xfrm>
            <a:off x="11766893" y="1994500"/>
            <a:ext cx="298046" cy="36768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A24B0D-0C01-A962-13F9-632B1C43603A}"/>
              </a:ext>
            </a:extLst>
          </p:cNvPr>
          <p:cNvSpPr/>
          <p:nvPr/>
        </p:nvSpPr>
        <p:spPr>
          <a:xfrm>
            <a:off x="4908310" y="1954352"/>
            <a:ext cx="6681679" cy="7006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19E6FF-2CD8-FBBC-A9B5-5D02555BA329}"/>
              </a:ext>
            </a:extLst>
          </p:cNvPr>
          <p:cNvSpPr txBox="1"/>
          <p:nvPr/>
        </p:nvSpPr>
        <p:spPr>
          <a:xfrm>
            <a:off x="3708464" y="3302295"/>
            <a:ext cx="1003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Middle/Product layer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8461BE-1CEA-2B1F-0F76-EBB313830DF4}"/>
              </a:ext>
            </a:extLst>
          </p:cNvPr>
          <p:cNvSpPr txBox="1"/>
          <p:nvPr/>
        </p:nvSpPr>
        <p:spPr>
          <a:xfrm>
            <a:off x="3594725" y="510813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41032A-086C-B478-D187-A8A7B1C799B4}"/>
              </a:ext>
            </a:extLst>
          </p:cNvPr>
          <p:cNvSpPr txBox="1"/>
          <p:nvPr/>
        </p:nvSpPr>
        <p:spPr>
          <a:xfrm>
            <a:off x="3594725" y="2134699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3394F4-F4F0-E959-2DB8-4659E22A9BD0}"/>
              </a:ext>
            </a:extLst>
          </p:cNvPr>
          <p:cNvSpPr txBox="1"/>
          <p:nvPr/>
        </p:nvSpPr>
        <p:spPr>
          <a:xfrm>
            <a:off x="11788467" y="2642992"/>
            <a:ext cx="3337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  <a:p>
            <a:r>
              <a:rPr lang="en-US" dirty="0"/>
              <a:t>I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N</a:t>
            </a:r>
          </a:p>
          <a:p>
            <a:r>
              <a:rPr lang="en-US" dirty="0"/>
              <a:t>S</a:t>
            </a:r>
          </a:p>
          <a:p>
            <a:r>
              <a:rPr lang="en-US" dirty="0"/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81A07B-8F87-BFD8-D151-CC77FE792D78}"/>
              </a:ext>
            </a:extLst>
          </p:cNvPr>
          <p:cNvSpPr txBox="1"/>
          <p:nvPr/>
        </p:nvSpPr>
        <p:spPr>
          <a:xfrm>
            <a:off x="4925135" y="2120008"/>
            <a:ext cx="9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Chatbot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CB5D39-BE6F-FA36-FD0C-2679E4F42F0C}"/>
              </a:ext>
            </a:extLst>
          </p:cNvPr>
          <p:cNvSpPr txBox="1"/>
          <p:nvPr/>
        </p:nvSpPr>
        <p:spPr>
          <a:xfrm>
            <a:off x="5922992" y="21273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1FA578-9F15-BFA3-98FF-44BC7E0F6E1E}"/>
              </a:ext>
            </a:extLst>
          </p:cNvPr>
          <p:cNvSpPr txBox="1"/>
          <p:nvPr/>
        </p:nvSpPr>
        <p:spPr>
          <a:xfrm>
            <a:off x="6593812" y="2120008"/>
            <a:ext cx="118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center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BD976E-A18A-ABDB-18F9-CB91A967ED5F}"/>
              </a:ext>
            </a:extLst>
          </p:cNvPr>
          <p:cNvSpPr txBox="1"/>
          <p:nvPr/>
        </p:nvSpPr>
        <p:spPr>
          <a:xfrm>
            <a:off x="7967109" y="214310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8AB1AF-B763-A3A9-4260-758980D38B39}"/>
              </a:ext>
            </a:extLst>
          </p:cNvPr>
          <p:cNvSpPr txBox="1"/>
          <p:nvPr/>
        </p:nvSpPr>
        <p:spPr>
          <a:xfrm>
            <a:off x="8871701" y="2159316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portal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385603-9A01-BD64-219C-945EE763F7DD}"/>
              </a:ext>
            </a:extLst>
          </p:cNvPr>
          <p:cNvSpPr/>
          <p:nvPr/>
        </p:nvSpPr>
        <p:spPr>
          <a:xfrm>
            <a:off x="9392922" y="2972754"/>
            <a:ext cx="959425" cy="7006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6E983F-B24F-F17A-FDCD-7E355047C73D}"/>
              </a:ext>
            </a:extLst>
          </p:cNvPr>
          <p:cNvSpPr/>
          <p:nvPr/>
        </p:nvSpPr>
        <p:spPr>
          <a:xfrm>
            <a:off x="8316722" y="2977845"/>
            <a:ext cx="959425" cy="7006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6C9E2C-55F0-3279-4FE2-55CAEE277244}"/>
              </a:ext>
            </a:extLst>
          </p:cNvPr>
          <p:cNvSpPr/>
          <p:nvPr/>
        </p:nvSpPr>
        <p:spPr>
          <a:xfrm>
            <a:off x="5091641" y="2977845"/>
            <a:ext cx="959425" cy="7006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D73C66-EA4C-A8C5-3B6F-454E939CAFD2}"/>
              </a:ext>
            </a:extLst>
          </p:cNvPr>
          <p:cNvSpPr/>
          <p:nvPr/>
        </p:nvSpPr>
        <p:spPr>
          <a:xfrm>
            <a:off x="6166976" y="2977845"/>
            <a:ext cx="959425" cy="7006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248659-D519-6ECA-3135-2F37F5603E5D}"/>
              </a:ext>
            </a:extLst>
          </p:cNvPr>
          <p:cNvSpPr/>
          <p:nvPr/>
        </p:nvSpPr>
        <p:spPr>
          <a:xfrm>
            <a:off x="7249488" y="2977845"/>
            <a:ext cx="959425" cy="7006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2C6299-73D7-3E19-BDA5-9240C1EA86D7}"/>
              </a:ext>
            </a:extLst>
          </p:cNvPr>
          <p:cNvSpPr/>
          <p:nvPr/>
        </p:nvSpPr>
        <p:spPr>
          <a:xfrm>
            <a:off x="10496653" y="2997462"/>
            <a:ext cx="959425" cy="7006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50C0F9-FBFA-0FA9-4250-F3888EE39CE9}"/>
              </a:ext>
            </a:extLst>
          </p:cNvPr>
          <p:cNvSpPr/>
          <p:nvPr/>
        </p:nvSpPr>
        <p:spPr>
          <a:xfrm>
            <a:off x="9437856" y="3840411"/>
            <a:ext cx="959425" cy="7006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8EEE56-D775-FB36-FA7A-76F7045E5BDA}"/>
              </a:ext>
            </a:extLst>
          </p:cNvPr>
          <p:cNvSpPr/>
          <p:nvPr/>
        </p:nvSpPr>
        <p:spPr>
          <a:xfrm>
            <a:off x="8361656" y="3845502"/>
            <a:ext cx="959425" cy="7006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AF7B15-AA96-20AB-B3D9-3115E8C1F959}"/>
              </a:ext>
            </a:extLst>
          </p:cNvPr>
          <p:cNvSpPr/>
          <p:nvPr/>
        </p:nvSpPr>
        <p:spPr>
          <a:xfrm>
            <a:off x="5136575" y="3845502"/>
            <a:ext cx="959425" cy="7006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4651D5-3B34-6FDC-9F13-EAD5361191DD}"/>
              </a:ext>
            </a:extLst>
          </p:cNvPr>
          <p:cNvSpPr/>
          <p:nvPr/>
        </p:nvSpPr>
        <p:spPr>
          <a:xfrm>
            <a:off x="6211910" y="3845502"/>
            <a:ext cx="959425" cy="7006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E176A9C-4056-D1AC-0B60-A013AC64A55E}"/>
              </a:ext>
            </a:extLst>
          </p:cNvPr>
          <p:cNvSpPr/>
          <p:nvPr/>
        </p:nvSpPr>
        <p:spPr>
          <a:xfrm>
            <a:off x="7294422" y="3845502"/>
            <a:ext cx="959425" cy="7006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3FC825-18B6-DFBE-F775-A02C72D0CD76}"/>
              </a:ext>
            </a:extLst>
          </p:cNvPr>
          <p:cNvSpPr/>
          <p:nvPr/>
        </p:nvSpPr>
        <p:spPr>
          <a:xfrm>
            <a:off x="10541587" y="3865119"/>
            <a:ext cx="959425" cy="7006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B62BDC-0108-F11E-D92A-B4598FD3B876}"/>
              </a:ext>
            </a:extLst>
          </p:cNvPr>
          <p:cNvSpPr txBox="1"/>
          <p:nvPr/>
        </p:nvSpPr>
        <p:spPr>
          <a:xfrm>
            <a:off x="5053727" y="3167390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Regulatory</a:t>
            </a:r>
          </a:p>
          <a:p>
            <a:r>
              <a:rPr lang="en-US" sz="1400" dirty="0"/>
              <a:t>Compliance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7245CC-A85A-21CB-7608-A6138BD8F9C5}"/>
              </a:ext>
            </a:extLst>
          </p:cNvPr>
          <p:cNvSpPr txBox="1"/>
          <p:nvPr/>
        </p:nvSpPr>
        <p:spPr>
          <a:xfrm>
            <a:off x="6209616" y="3165058"/>
            <a:ext cx="895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Payments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6E479C-4CDA-593B-4EFE-6059ADADD6DB}"/>
              </a:ext>
            </a:extLst>
          </p:cNvPr>
          <p:cNvSpPr txBox="1"/>
          <p:nvPr/>
        </p:nvSpPr>
        <p:spPr>
          <a:xfrm>
            <a:off x="7264705" y="3138282"/>
            <a:ext cx="983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Credit card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3A9D73-7F76-8F61-96BA-B0E69BE4319F}"/>
              </a:ext>
            </a:extLst>
          </p:cNvPr>
          <p:cNvSpPr txBox="1"/>
          <p:nvPr/>
        </p:nvSpPr>
        <p:spPr>
          <a:xfrm>
            <a:off x="8486384" y="3206991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Loans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07EA1C-2E58-1395-5D53-95E13C28888E}"/>
              </a:ext>
            </a:extLst>
          </p:cNvPr>
          <p:cNvSpPr txBox="1"/>
          <p:nvPr/>
        </p:nvSpPr>
        <p:spPr>
          <a:xfrm>
            <a:off x="9383956" y="3165057"/>
            <a:ext cx="921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Brokerage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356081-06AB-009C-8522-58AF1BEFCF17}"/>
              </a:ext>
            </a:extLst>
          </p:cNvPr>
          <p:cNvSpPr txBox="1"/>
          <p:nvPr/>
        </p:nvSpPr>
        <p:spPr>
          <a:xfrm>
            <a:off x="10505314" y="3174278"/>
            <a:ext cx="894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Insurance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611161-88AF-3060-BB2E-82FF5C52553D}"/>
              </a:ext>
            </a:extLst>
          </p:cNvPr>
          <p:cNvSpPr txBox="1"/>
          <p:nvPr/>
        </p:nvSpPr>
        <p:spPr>
          <a:xfrm>
            <a:off x="5126394" y="4036844"/>
            <a:ext cx="808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Treasury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E04A26-F3EB-D387-97FF-CCF3AE6DB2D1}"/>
              </a:ext>
            </a:extLst>
          </p:cNvPr>
          <p:cNvSpPr txBox="1"/>
          <p:nvPr/>
        </p:nvSpPr>
        <p:spPr>
          <a:xfrm>
            <a:off x="6346923" y="4052514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73EED4-FE1A-A3B6-001D-64DEA2907F14}"/>
              </a:ext>
            </a:extLst>
          </p:cNvPr>
          <p:cNvSpPr txBox="1"/>
          <p:nvPr/>
        </p:nvSpPr>
        <p:spPr>
          <a:xfrm>
            <a:off x="7272394" y="3980461"/>
            <a:ext cx="100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Trade and</a:t>
            </a:r>
          </a:p>
          <a:p>
            <a:r>
              <a:rPr lang="en-US" sz="1400" dirty="0"/>
              <a:t>investment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B81103-6FA4-7A70-51E7-E3A010DD406E}"/>
              </a:ext>
            </a:extLst>
          </p:cNvPr>
          <p:cNvSpPr txBox="1"/>
          <p:nvPr/>
        </p:nvSpPr>
        <p:spPr>
          <a:xfrm>
            <a:off x="8398961" y="3942510"/>
            <a:ext cx="818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Digital </a:t>
            </a:r>
          </a:p>
          <a:p>
            <a:r>
              <a:rPr lang="en-US" sz="1400" dirty="0"/>
              <a:t>currency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4AC7C2-0123-C4CF-7444-7A5D401F3D41}"/>
              </a:ext>
            </a:extLst>
          </p:cNvPr>
          <p:cNvSpPr txBox="1"/>
          <p:nvPr/>
        </p:nvSpPr>
        <p:spPr>
          <a:xfrm>
            <a:off x="9503669" y="4017803"/>
            <a:ext cx="982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Fraud </a:t>
            </a:r>
          </a:p>
          <a:p>
            <a:r>
              <a:rPr lang="en-US" sz="1400" dirty="0"/>
              <a:t>prevention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CA80D0-B8B4-7389-84B4-881CCB296777}"/>
              </a:ext>
            </a:extLst>
          </p:cNvPr>
          <p:cNvSpPr txBox="1"/>
          <p:nvPr/>
        </p:nvSpPr>
        <p:spPr>
          <a:xfrm>
            <a:off x="10486472" y="3929122"/>
            <a:ext cx="1157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Accounts</a:t>
            </a:r>
          </a:p>
          <a:p>
            <a:r>
              <a:rPr lang="en-US" sz="1400" dirty="0"/>
              <a:t>and deposits</a:t>
            </a:r>
          </a:p>
        </p:txBody>
      </p:sp>
    </p:spTree>
    <p:extLst>
      <p:ext uri="{BB962C8B-B14F-4D97-AF65-F5344CB8AC3E}">
        <p14:creationId xmlns:p14="http://schemas.microsoft.com/office/powerpoint/2010/main" val="269499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3541-02B4-A9D9-B9A2-415B338B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Key banking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F366-557A-7C34-3D6E-8E5012F5F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969" y="2224811"/>
            <a:ext cx="3700462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/>
              <a:t>Banking 4.o</a:t>
            </a:r>
            <a:r>
              <a:rPr lang="en-US" dirty="0"/>
              <a:t>: Each of the Banking stack is available as a service. Enables non-banking institutions to participate in banking services</a:t>
            </a:r>
          </a:p>
          <a:p>
            <a:r>
              <a:rPr lang="en-US" b="1" u="sng" dirty="0"/>
              <a:t>Blockchain and De-</a:t>
            </a:r>
            <a:r>
              <a:rPr lang="en-US" b="1" u="sng" dirty="0" err="1"/>
              <a:t>centralised</a:t>
            </a:r>
            <a:r>
              <a:rPr lang="en-US" b="1" u="sng" dirty="0"/>
              <a:t> finance</a:t>
            </a:r>
            <a:r>
              <a:rPr lang="en-US" dirty="0"/>
              <a:t>: </a:t>
            </a:r>
          </a:p>
          <a:p>
            <a:r>
              <a:rPr lang="en-US" b="1" u="sng" dirty="0"/>
              <a:t>Banking ecosystem changes:</a:t>
            </a:r>
          </a:p>
          <a:p>
            <a:r>
              <a:rPr lang="en-US" b="1" u="sng" dirty="0"/>
              <a:t>Personalized banking:</a:t>
            </a:r>
          </a:p>
          <a:p>
            <a:r>
              <a:rPr lang="en-US" b="1" u="sng" dirty="0"/>
              <a:t>Automation enabled by AI/ML: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2D7863-1A14-E4EB-5DA6-B465241A3503}"/>
              </a:ext>
            </a:extLst>
          </p:cNvPr>
          <p:cNvCxnSpPr/>
          <p:nvPr/>
        </p:nvCxnSpPr>
        <p:spPr>
          <a:xfrm>
            <a:off x="359569" y="1430337"/>
            <a:ext cx="1147286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3E47B7E-7E61-52EC-D9D4-1A89AD49A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9" y="1849030"/>
            <a:ext cx="5576536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2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3541-02B4-A9D9-B9A2-415B338B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Future of banking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2D7863-1A14-E4EB-5DA6-B465241A3503}"/>
              </a:ext>
            </a:extLst>
          </p:cNvPr>
          <p:cNvCxnSpPr/>
          <p:nvPr/>
        </p:nvCxnSpPr>
        <p:spPr>
          <a:xfrm>
            <a:off x="359569" y="1430337"/>
            <a:ext cx="1147286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892AD2-0620-C20B-3763-D5169BEF46EF}"/>
              </a:ext>
            </a:extLst>
          </p:cNvPr>
          <p:cNvSpPr txBox="1"/>
          <p:nvPr/>
        </p:nvSpPr>
        <p:spPr>
          <a:xfrm>
            <a:off x="359568" y="6106895"/>
            <a:ext cx="10566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https://www.linkedin.com/pulse/60-years-digital-innovations-banking-still-going-strong-holger-waedt/</a:t>
            </a:r>
            <a:r>
              <a:rPr lang="en-US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EC0B1-94DB-A0FD-64E3-978042CC60AF}"/>
              </a:ext>
            </a:extLst>
          </p:cNvPr>
          <p:cNvSpPr txBox="1"/>
          <p:nvPr/>
        </p:nvSpPr>
        <p:spPr>
          <a:xfrm>
            <a:off x="9063330" y="4100284"/>
            <a:ext cx="2369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Future banks driven by</a:t>
            </a:r>
          </a:p>
          <a:p>
            <a:r>
              <a:rPr lang="en-US" b="1" dirty="0"/>
              <a:t>Forces of Fintech, AI </a:t>
            </a:r>
          </a:p>
          <a:p>
            <a:r>
              <a:rPr lang="en-US" b="1" dirty="0"/>
              <a:t>And blockchain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04DED-CD04-FB82-10A3-6865BC13129C}"/>
              </a:ext>
            </a:extLst>
          </p:cNvPr>
          <p:cNvSpPr txBox="1"/>
          <p:nvPr/>
        </p:nvSpPr>
        <p:spPr>
          <a:xfrm>
            <a:off x="1873058" y="265778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B42094-6F1B-28FF-06B9-D3758CFD18AD}"/>
              </a:ext>
            </a:extLst>
          </p:cNvPr>
          <p:cNvSpPr/>
          <p:nvPr/>
        </p:nvSpPr>
        <p:spPr>
          <a:xfrm>
            <a:off x="335280" y="2122966"/>
            <a:ext cx="11229098" cy="6275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2DC7E-D5FB-3649-0B08-7DE3FB02E1FD}"/>
              </a:ext>
            </a:extLst>
          </p:cNvPr>
          <p:cNvSpPr/>
          <p:nvPr/>
        </p:nvSpPr>
        <p:spPr>
          <a:xfrm>
            <a:off x="577007" y="3546228"/>
            <a:ext cx="342900" cy="342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" name="Forma libre 137">
            <a:extLst>
              <a:ext uri="{FF2B5EF4-FFF2-40B4-BE49-F238E27FC236}">
                <a16:creationId xmlns:a16="http://schemas.microsoft.com/office/drawing/2014/main" id="{402FCF5F-F339-632D-83A0-7A018BFBE7CC}"/>
              </a:ext>
            </a:extLst>
          </p:cNvPr>
          <p:cNvSpPr/>
          <p:nvPr/>
        </p:nvSpPr>
        <p:spPr>
          <a:xfrm flipH="1">
            <a:off x="725597" y="2654906"/>
            <a:ext cx="22860" cy="881932"/>
          </a:xfrm>
          <a:custGeom>
            <a:avLst/>
            <a:gdLst>
              <a:gd name="connsiteX0" fmla="*/ 232 w 0"/>
              <a:gd name="connsiteY0" fmla="*/ 89794 h 89792"/>
              <a:gd name="connsiteX1" fmla="*/ 232 w 0"/>
              <a:gd name="connsiteY1" fmla="*/ 232 h 8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9792">
                <a:moveTo>
                  <a:pt x="232" y="89794"/>
                </a:moveTo>
                <a:lnTo>
                  <a:pt x="232" y="232"/>
                </a:lnTo>
              </a:path>
            </a:pathLst>
          </a:custGeom>
          <a:ln w="63500" cap="rnd">
            <a:solidFill>
              <a:schemeClr val="accent1"/>
            </a:solidFill>
            <a:prstDash val="sysDot"/>
            <a:round/>
            <a:tailEnd type="oval"/>
          </a:ln>
        </p:spPr>
        <p:txBody>
          <a:bodyPr rtlCol="0" anchor="ctr"/>
          <a:lstStyle/>
          <a:p>
            <a:endParaRPr lang="es-MX" sz="900"/>
          </a:p>
        </p:txBody>
      </p:sp>
      <p:sp>
        <p:nvSpPr>
          <p:cNvPr id="19" name="Forma libre 137">
            <a:extLst>
              <a:ext uri="{FF2B5EF4-FFF2-40B4-BE49-F238E27FC236}">
                <a16:creationId xmlns:a16="http://schemas.microsoft.com/office/drawing/2014/main" id="{6F33490E-DFE2-8543-86DF-DBB1EBC9A5F0}"/>
              </a:ext>
            </a:extLst>
          </p:cNvPr>
          <p:cNvSpPr/>
          <p:nvPr/>
        </p:nvSpPr>
        <p:spPr>
          <a:xfrm flipH="1">
            <a:off x="2001452" y="2654906"/>
            <a:ext cx="22860" cy="881932"/>
          </a:xfrm>
          <a:custGeom>
            <a:avLst/>
            <a:gdLst>
              <a:gd name="connsiteX0" fmla="*/ 232 w 0"/>
              <a:gd name="connsiteY0" fmla="*/ 89794 h 89792"/>
              <a:gd name="connsiteX1" fmla="*/ 232 w 0"/>
              <a:gd name="connsiteY1" fmla="*/ 232 h 8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9792">
                <a:moveTo>
                  <a:pt x="232" y="89794"/>
                </a:moveTo>
                <a:lnTo>
                  <a:pt x="232" y="232"/>
                </a:lnTo>
              </a:path>
            </a:pathLst>
          </a:custGeom>
          <a:ln w="63500" cap="rnd">
            <a:solidFill>
              <a:schemeClr val="accent1"/>
            </a:solidFill>
            <a:prstDash val="sysDot"/>
            <a:round/>
            <a:tailEnd type="oval"/>
          </a:ln>
        </p:spPr>
        <p:txBody>
          <a:bodyPr rtlCol="0" anchor="ctr"/>
          <a:lstStyle/>
          <a:p>
            <a:endParaRPr lang="es-MX" sz="9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C083AE-2703-BB82-E817-1E0D94A26D7B}"/>
              </a:ext>
            </a:extLst>
          </p:cNvPr>
          <p:cNvSpPr txBox="1"/>
          <p:nvPr/>
        </p:nvSpPr>
        <p:spPr>
          <a:xfrm>
            <a:off x="531019" y="2181298"/>
            <a:ext cx="76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1950s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6C53CA-DE1D-4414-DE31-2F67650DF048}"/>
              </a:ext>
            </a:extLst>
          </p:cNvPr>
          <p:cNvSpPr txBox="1"/>
          <p:nvPr/>
        </p:nvSpPr>
        <p:spPr>
          <a:xfrm>
            <a:off x="1769009" y="4104541"/>
            <a:ext cx="76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ATMs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36BA35-BA88-0632-484B-9CCA3CDC628E}"/>
              </a:ext>
            </a:extLst>
          </p:cNvPr>
          <p:cNvSpPr txBox="1"/>
          <p:nvPr/>
        </p:nvSpPr>
        <p:spPr>
          <a:xfrm>
            <a:off x="1675221" y="2198409"/>
            <a:ext cx="76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1960s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4BE700-E9BA-6E79-6A48-5619043E98F9}"/>
              </a:ext>
            </a:extLst>
          </p:cNvPr>
          <p:cNvSpPr/>
          <p:nvPr/>
        </p:nvSpPr>
        <p:spPr>
          <a:xfrm>
            <a:off x="1852862" y="3546228"/>
            <a:ext cx="342900" cy="342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20A1-8D4D-871D-E167-E30315E559DA}"/>
              </a:ext>
            </a:extLst>
          </p:cNvPr>
          <p:cNvSpPr txBox="1"/>
          <p:nvPr/>
        </p:nvSpPr>
        <p:spPr>
          <a:xfrm>
            <a:off x="3229157" y="265778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6" name="Forma libre 137">
            <a:extLst>
              <a:ext uri="{FF2B5EF4-FFF2-40B4-BE49-F238E27FC236}">
                <a16:creationId xmlns:a16="http://schemas.microsoft.com/office/drawing/2014/main" id="{65418530-5F9D-3071-C0B8-908EF9E5BE9B}"/>
              </a:ext>
            </a:extLst>
          </p:cNvPr>
          <p:cNvSpPr/>
          <p:nvPr/>
        </p:nvSpPr>
        <p:spPr>
          <a:xfrm flipH="1">
            <a:off x="3357551" y="2654906"/>
            <a:ext cx="22860" cy="881932"/>
          </a:xfrm>
          <a:custGeom>
            <a:avLst/>
            <a:gdLst>
              <a:gd name="connsiteX0" fmla="*/ 232 w 0"/>
              <a:gd name="connsiteY0" fmla="*/ 89794 h 89792"/>
              <a:gd name="connsiteX1" fmla="*/ 232 w 0"/>
              <a:gd name="connsiteY1" fmla="*/ 232 h 8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9792">
                <a:moveTo>
                  <a:pt x="232" y="89794"/>
                </a:moveTo>
                <a:lnTo>
                  <a:pt x="232" y="232"/>
                </a:lnTo>
              </a:path>
            </a:pathLst>
          </a:custGeom>
          <a:ln w="63500" cap="rnd">
            <a:solidFill>
              <a:schemeClr val="accent1"/>
            </a:solidFill>
            <a:prstDash val="sysDot"/>
            <a:round/>
            <a:tailEnd type="oval"/>
          </a:ln>
        </p:spPr>
        <p:txBody>
          <a:bodyPr rtlCol="0" anchor="ctr"/>
          <a:lstStyle/>
          <a:p>
            <a:endParaRPr lang="es-MX" sz="9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51078C-8C67-FC50-11B8-BFF0789F204C}"/>
              </a:ext>
            </a:extLst>
          </p:cNvPr>
          <p:cNvSpPr txBox="1"/>
          <p:nvPr/>
        </p:nvSpPr>
        <p:spPr>
          <a:xfrm>
            <a:off x="2865316" y="4104541"/>
            <a:ext cx="1181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Electronic Transactions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3E0A17-F796-BA44-0B37-73099B4A21D7}"/>
              </a:ext>
            </a:extLst>
          </p:cNvPr>
          <p:cNvSpPr txBox="1"/>
          <p:nvPr/>
        </p:nvSpPr>
        <p:spPr>
          <a:xfrm>
            <a:off x="3031320" y="2198409"/>
            <a:ext cx="76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1970s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2FF96EA-3569-9B1A-9DD9-D82615D30E88}"/>
              </a:ext>
            </a:extLst>
          </p:cNvPr>
          <p:cNvSpPr/>
          <p:nvPr/>
        </p:nvSpPr>
        <p:spPr>
          <a:xfrm>
            <a:off x="3208961" y="3546228"/>
            <a:ext cx="342900" cy="342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D57713-AA68-EC34-5827-1D8342F519B8}"/>
              </a:ext>
            </a:extLst>
          </p:cNvPr>
          <p:cNvSpPr txBox="1"/>
          <p:nvPr/>
        </p:nvSpPr>
        <p:spPr>
          <a:xfrm>
            <a:off x="4694324" y="267889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1" name="Forma libre 137">
            <a:extLst>
              <a:ext uri="{FF2B5EF4-FFF2-40B4-BE49-F238E27FC236}">
                <a16:creationId xmlns:a16="http://schemas.microsoft.com/office/drawing/2014/main" id="{DEAACBD9-1869-20F7-09ED-D37BF770276A}"/>
              </a:ext>
            </a:extLst>
          </p:cNvPr>
          <p:cNvSpPr/>
          <p:nvPr/>
        </p:nvSpPr>
        <p:spPr>
          <a:xfrm flipH="1">
            <a:off x="4822718" y="2676018"/>
            <a:ext cx="22860" cy="881932"/>
          </a:xfrm>
          <a:custGeom>
            <a:avLst/>
            <a:gdLst>
              <a:gd name="connsiteX0" fmla="*/ 232 w 0"/>
              <a:gd name="connsiteY0" fmla="*/ 89794 h 89792"/>
              <a:gd name="connsiteX1" fmla="*/ 232 w 0"/>
              <a:gd name="connsiteY1" fmla="*/ 232 h 8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9792">
                <a:moveTo>
                  <a:pt x="232" y="89794"/>
                </a:moveTo>
                <a:lnTo>
                  <a:pt x="232" y="232"/>
                </a:lnTo>
              </a:path>
            </a:pathLst>
          </a:custGeom>
          <a:ln w="63500" cap="rnd">
            <a:solidFill>
              <a:schemeClr val="accent1"/>
            </a:solidFill>
            <a:prstDash val="sysDot"/>
            <a:round/>
            <a:tailEnd type="oval"/>
          </a:ln>
        </p:spPr>
        <p:txBody>
          <a:bodyPr rtlCol="0" anchor="ctr"/>
          <a:lstStyle/>
          <a:p>
            <a:endParaRPr lang="es-MX" sz="9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798FAE-0754-8F30-8617-13A102D0C217}"/>
              </a:ext>
            </a:extLst>
          </p:cNvPr>
          <p:cNvSpPr txBox="1"/>
          <p:nvPr/>
        </p:nvSpPr>
        <p:spPr>
          <a:xfrm>
            <a:off x="4330483" y="4125653"/>
            <a:ext cx="1181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Online banking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369FC7-F660-3DB8-098C-756BF02BFBDF}"/>
              </a:ext>
            </a:extLst>
          </p:cNvPr>
          <p:cNvSpPr txBox="1"/>
          <p:nvPr/>
        </p:nvSpPr>
        <p:spPr>
          <a:xfrm>
            <a:off x="4496487" y="2219521"/>
            <a:ext cx="76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1980s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7628BD-FA88-363F-ED8C-BC52453BB26C}"/>
              </a:ext>
            </a:extLst>
          </p:cNvPr>
          <p:cNvSpPr/>
          <p:nvPr/>
        </p:nvSpPr>
        <p:spPr>
          <a:xfrm>
            <a:off x="4674128" y="3567340"/>
            <a:ext cx="342900" cy="342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D53847-62A2-5F1F-A3C0-BEF836697766}"/>
              </a:ext>
            </a:extLst>
          </p:cNvPr>
          <p:cNvSpPr txBox="1"/>
          <p:nvPr/>
        </p:nvSpPr>
        <p:spPr>
          <a:xfrm>
            <a:off x="5730509" y="266070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6" name="Forma libre 137">
            <a:extLst>
              <a:ext uri="{FF2B5EF4-FFF2-40B4-BE49-F238E27FC236}">
                <a16:creationId xmlns:a16="http://schemas.microsoft.com/office/drawing/2014/main" id="{F2C01500-0DE9-6B26-B949-00AF6BA54C35}"/>
              </a:ext>
            </a:extLst>
          </p:cNvPr>
          <p:cNvSpPr/>
          <p:nvPr/>
        </p:nvSpPr>
        <p:spPr>
          <a:xfrm flipH="1">
            <a:off x="5858903" y="2657834"/>
            <a:ext cx="22860" cy="881932"/>
          </a:xfrm>
          <a:custGeom>
            <a:avLst/>
            <a:gdLst>
              <a:gd name="connsiteX0" fmla="*/ 232 w 0"/>
              <a:gd name="connsiteY0" fmla="*/ 89794 h 89792"/>
              <a:gd name="connsiteX1" fmla="*/ 232 w 0"/>
              <a:gd name="connsiteY1" fmla="*/ 232 h 8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9792">
                <a:moveTo>
                  <a:pt x="232" y="89794"/>
                </a:moveTo>
                <a:lnTo>
                  <a:pt x="232" y="232"/>
                </a:lnTo>
              </a:path>
            </a:pathLst>
          </a:custGeom>
          <a:ln w="63500" cap="rnd">
            <a:solidFill>
              <a:schemeClr val="accent1"/>
            </a:solidFill>
            <a:prstDash val="sysDot"/>
            <a:round/>
            <a:tailEnd type="oval"/>
          </a:ln>
        </p:spPr>
        <p:txBody>
          <a:bodyPr rtlCol="0" anchor="ctr"/>
          <a:lstStyle/>
          <a:p>
            <a:endParaRPr lang="es-MX" sz="9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E8A567-6214-6646-F9E3-BCBDD45B7035}"/>
              </a:ext>
            </a:extLst>
          </p:cNvPr>
          <p:cNvSpPr txBox="1"/>
          <p:nvPr/>
        </p:nvSpPr>
        <p:spPr>
          <a:xfrm>
            <a:off x="5366668" y="4107469"/>
            <a:ext cx="1181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Online payments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A069E2-2F97-E12B-481F-AA5376453959}"/>
              </a:ext>
            </a:extLst>
          </p:cNvPr>
          <p:cNvSpPr txBox="1"/>
          <p:nvPr/>
        </p:nvSpPr>
        <p:spPr>
          <a:xfrm>
            <a:off x="5532672" y="2201337"/>
            <a:ext cx="76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1990s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D6B8B0F-4EA1-C7EC-3FC3-03EF1C64D974}"/>
              </a:ext>
            </a:extLst>
          </p:cNvPr>
          <p:cNvSpPr/>
          <p:nvPr/>
        </p:nvSpPr>
        <p:spPr>
          <a:xfrm>
            <a:off x="5710313" y="3549156"/>
            <a:ext cx="342900" cy="342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022DDB-6D9C-B476-AD76-D2F987D22B60}"/>
              </a:ext>
            </a:extLst>
          </p:cNvPr>
          <p:cNvSpPr txBox="1"/>
          <p:nvPr/>
        </p:nvSpPr>
        <p:spPr>
          <a:xfrm>
            <a:off x="6705941" y="267889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1" name="Forma libre 137">
            <a:extLst>
              <a:ext uri="{FF2B5EF4-FFF2-40B4-BE49-F238E27FC236}">
                <a16:creationId xmlns:a16="http://schemas.microsoft.com/office/drawing/2014/main" id="{7CC5C5BE-FF74-AAF4-548E-30ABD26DDB58}"/>
              </a:ext>
            </a:extLst>
          </p:cNvPr>
          <p:cNvSpPr/>
          <p:nvPr/>
        </p:nvSpPr>
        <p:spPr>
          <a:xfrm flipH="1">
            <a:off x="6834335" y="2676018"/>
            <a:ext cx="22860" cy="881932"/>
          </a:xfrm>
          <a:custGeom>
            <a:avLst/>
            <a:gdLst>
              <a:gd name="connsiteX0" fmla="*/ 232 w 0"/>
              <a:gd name="connsiteY0" fmla="*/ 89794 h 89792"/>
              <a:gd name="connsiteX1" fmla="*/ 232 w 0"/>
              <a:gd name="connsiteY1" fmla="*/ 232 h 8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9792">
                <a:moveTo>
                  <a:pt x="232" y="89794"/>
                </a:moveTo>
                <a:lnTo>
                  <a:pt x="232" y="232"/>
                </a:lnTo>
              </a:path>
            </a:pathLst>
          </a:custGeom>
          <a:ln w="63500" cap="rnd">
            <a:solidFill>
              <a:schemeClr val="accent1"/>
            </a:solidFill>
            <a:prstDash val="sysDot"/>
            <a:round/>
            <a:tailEnd type="oval"/>
          </a:ln>
        </p:spPr>
        <p:txBody>
          <a:bodyPr rtlCol="0" anchor="ctr"/>
          <a:lstStyle/>
          <a:p>
            <a:endParaRPr lang="es-MX" sz="9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EB66C0-5F06-614F-E48D-07E66D243572}"/>
              </a:ext>
            </a:extLst>
          </p:cNvPr>
          <p:cNvSpPr txBox="1"/>
          <p:nvPr/>
        </p:nvSpPr>
        <p:spPr>
          <a:xfrm>
            <a:off x="6342100" y="4125653"/>
            <a:ext cx="1181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Peer to Peer lending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F45F7E-56B4-E6F4-1E44-0BA9D8360639}"/>
              </a:ext>
            </a:extLst>
          </p:cNvPr>
          <p:cNvSpPr txBox="1"/>
          <p:nvPr/>
        </p:nvSpPr>
        <p:spPr>
          <a:xfrm>
            <a:off x="6508104" y="2219521"/>
            <a:ext cx="76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2000s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CFED2FC-8E90-4401-BAA5-B45B44EE5DF1}"/>
              </a:ext>
            </a:extLst>
          </p:cNvPr>
          <p:cNvSpPr/>
          <p:nvPr/>
        </p:nvSpPr>
        <p:spPr>
          <a:xfrm>
            <a:off x="6685745" y="3567340"/>
            <a:ext cx="342900" cy="342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122627-EF5D-3492-DB0A-CC3D0FE1BDE6}"/>
              </a:ext>
            </a:extLst>
          </p:cNvPr>
          <p:cNvSpPr txBox="1"/>
          <p:nvPr/>
        </p:nvSpPr>
        <p:spPr>
          <a:xfrm>
            <a:off x="7711394" y="269254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6" name="Forma libre 137">
            <a:extLst>
              <a:ext uri="{FF2B5EF4-FFF2-40B4-BE49-F238E27FC236}">
                <a16:creationId xmlns:a16="http://schemas.microsoft.com/office/drawing/2014/main" id="{6DF71CD6-3556-D4E9-36B3-CDD16A5AECF3}"/>
              </a:ext>
            </a:extLst>
          </p:cNvPr>
          <p:cNvSpPr/>
          <p:nvPr/>
        </p:nvSpPr>
        <p:spPr>
          <a:xfrm flipH="1">
            <a:off x="7839788" y="2689665"/>
            <a:ext cx="22860" cy="881932"/>
          </a:xfrm>
          <a:custGeom>
            <a:avLst/>
            <a:gdLst>
              <a:gd name="connsiteX0" fmla="*/ 232 w 0"/>
              <a:gd name="connsiteY0" fmla="*/ 89794 h 89792"/>
              <a:gd name="connsiteX1" fmla="*/ 232 w 0"/>
              <a:gd name="connsiteY1" fmla="*/ 232 h 8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9792">
                <a:moveTo>
                  <a:pt x="232" y="89794"/>
                </a:moveTo>
                <a:lnTo>
                  <a:pt x="232" y="232"/>
                </a:lnTo>
              </a:path>
            </a:pathLst>
          </a:custGeom>
          <a:ln w="63500" cap="rnd">
            <a:solidFill>
              <a:schemeClr val="accent1"/>
            </a:solidFill>
            <a:prstDash val="sysDot"/>
            <a:round/>
            <a:tailEnd type="oval"/>
          </a:ln>
        </p:spPr>
        <p:txBody>
          <a:bodyPr rtlCol="0" anchor="ctr"/>
          <a:lstStyle/>
          <a:p>
            <a:endParaRPr lang="es-MX" sz="9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47A0FF-EB88-F011-E872-594D857D98E2}"/>
              </a:ext>
            </a:extLst>
          </p:cNvPr>
          <p:cNvSpPr txBox="1"/>
          <p:nvPr/>
        </p:nvSpPr>
        <p:spPr>
          <a:xfrm>
            <a:off x="7347553" y="4139300"/>
            <a:ext cx="1181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Blockchain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0E418C-A494-1BFE-D2B9-651B9F4E448F}"/>
              </a:ext>
            </a:extLst>
          </p:cNvPr>
          <p:cNvSpPr txBox="1"/>
          <p:nvPr/>
        </p:nvSpPr>
        <p:spPr>
          <a:xfrm>
            <a:off x="7513557" y="2233168"/>
            <a:ext cx="76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2010s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E0EE120-09F4-E9BF-AB99-A6AD08436608}"/>
              </a:ext>
            </a:extLst>
          </p:cNvPr>
          <p:cNvSpPr/>
          <p:nvPr/>
        </p:nvSpPr>
        <p:spPr>
          <a:xfrm>
            <a:off x="7691198" y="3580987"/>
            <a:ext cx="342900" cy="342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3F4EB0-CE48-4214-1B55-82A682125C63}"/>
              </a:ext>
            </a:extLst>
          </p:cNvPr>
          <p:cNvSpPr txBox="1"/>
          <p:nvPr/>
        </p:nvSpPr>
        <p:spPr>
          <a:xfrm>
            <a:off x="39529" y="4146723"/>
            <a:ext cx="13494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Digitalization of bank cards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72D220-78D0-884F-A0F1-941500EA419F}"/>
              </a:ext>
            </a:extLst>
          </p:cNvPr>
          <p:cNvSpPr txBox="1"/>
          <p:nvPr/>
        </p:nvSpPr>
        <p:spPr>
          <a:xfrm>
            <a:off x="9222582" y="2251112"/>
            <a:ext cx="17032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2020s and future</a:t>
            </a:r>
          </a:p>
        </p:txBody>
      </p:sp>
      <p:sp>
        <p:nvSpPr>
          <p:cNvPr id="62" name="Forma libre 137">
            <a:extLst>
              <a:ext uri="{FF2B5EF4-FFF2-40B4-BE49-F238E27FC236}">
                <a16:creationId xmlns:a16="http://schemas.microsoft.com/office/drawing/2014/main" id="{6BAFC94B-39F3-56B6-723E-8FE2BBA3C2FE}"/>
              </a:ext>
            </a:extLst>
          </p:cNvPr>
          <p:cNvSpPr/>
          <p:nvPr/>
        </p:nvSpPr>
        <p:spPr>
          <a:xfrm flipH="1">
            <a:off x="9867385" y="2699055"/>
            <a:ext cx="22860" cy="881932"/>
          </a:xfrm>
          <a:custGeom>
            <a:avLst/>
            <a:gdLst>
              <a:gd name="connsiteX0" fmla="*/ 232 w 0"/>
              <a:gd name="connsiteY0" fmla="*/ 89794 h 89792"/>
              <a:gd name="connsiteX1" fmla="*/ 232 w 0"/>
              <a:gd name="connsiteY1" fmla="*/ 232 h 8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9792">
                <a:moveTo>
                  <a:pt x="232" y="89794"/>
                </a:moveTo>
                <a:lnTo>
                  <a:pt x="232" y="232"/>
                </a:lnTo>
              </a:path>
            </a:pathLst>
          </a:custGeom>
          <a:ln w="63500" cap="rnd">
            <a:solidFill>
              <a:schemeClr val="accent1"/>
            </a:solidFill>
            <a:prstDash val="sysDot"/>
            <a:round/>
            <a:tailEnd type="oval"/>
          </a:ln>
        </p:spPr>
        <p:txBody>
          <a:bodyPr rtlCol="0" anchor="ctr"/>
          <a:lstStyle/>
          <a:p>
            <a:endParaRPr lang="es-MX" sz="9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FBBA1BD-7F9D-E2A4-A9E8-3A2B18C6B62C}"/>
              </a:ext>
            </a:extLst>
          </p:cNvPr>
          <p:cNvSpPr/>
          <p:nvPr/>
        </p:nvSpPr>
        <p:spPr>
          <a:xfrm>
            <a:off x="9718795" y="3590377"/>
            <a:ext cx="342900" cy="342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84780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3541-02B4-A9D9-B9A2-415B338B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4"/>
            <a:ext cx="10515600" cy="1325563"/>
          </a:xfrm>
        </p:spPr>
        <p:txBody>
          <a:bodyPr/>
          <a:lstStyle/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2D7863-1A14-E4EB-5DA6-B465241A3503}"/>
              </a:ext>
            </a:extLst>
          </p:cNvPr>
          <p:cNvCxnSpPr/>
          <p:nvPr/>
        </p:nvCxnSpPr>
        <p:spPr>
          <a:xfrm>
            <a:off x="359569" y="1430337"/>
            <a:ext cx="1147286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900F64F-5E43-B03F-E1BF-71FDCF666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430337"/>
            <a:ext cx="6241920" cy="47572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760347-3B98-F7DD-3776-53C5F1920ED2}"/>
              </a:ext>
            </a:extLst>
          </p:cNvPr>
          <p:cNvSpPr txBox="1"/>
          <p:nvPr/>
        </p:nvSpPr>
        <p:spPr>
          <a:xfrm>
            <a:off x="578643" y="6252983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Nvidea</a:t>
            </a:r>
            <a:r>
              <a:rPr lang="en-US" b="1" dirty="0"/>
              <a:t> report: </a:t>
            </a:r>
            <a:r>
              <a:rPr lang="en-US" b="1" dirty="0">
                <a:hlinkClick r:id="rId3"/>
              </a:rPr>
              <a:t>https://resources.nvidia.com/en-us-state-ai-report</a:t>
            </a:r>
            <a:r>
              <a:rPr lang="en-US" b="1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4B7F07-FC25-36C9-B7C9-E589F70A8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405" y="1660048"/>
            <a:ext cx="5532358" cy="42978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F2D248-69B4-0ED0-CE2A-51E7EB64459B}"/>
              </a:ext>
            </a:extLst>
          </p:cNvPr>
          <p:cNvSpPr txBox="1"/>
          <p:nvPr/>
        </p:nvSpPr>
        <p:spPr>
          <a:xfrm>
            <a:off x="6659642" y="6187624"/>
            <a:ext cx="6136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https://theuxda.com/blog/ai-powered-contextual-cx-digital-banking-success-or-disaster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571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3541-02B4-A9D9-B9A2-415B338B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from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F366-557A-7C34-3D6E-8E5012F5F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644"/>
            <a:ext cx="3700462" cy="435133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According to Autonomous Research, AI technologies could reduce operational costs for financial services companies by up to 22%, amounting to savings of $1 trillion by 2030. AI can help with the following in finance</a:t>
            </a:r>
          </a:p>
          <a:p>
            <a:pPr algn="l"/>
            <a:r>
              <a:rPr lang="en-IN" b="0" i="0" dirty="0">
                <a:solidFill>
                  <a:srgbClr val="0A0A0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every $1 companies invest in AI, they are realizing an average of $3.50 in return, according to a report on the findings</a:t>
            </a:r>
            <a:endParaRPr lang="en-IN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N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2D7863-1A14-E4EB-5DA6-B465241A3503}"/>
              </a:ext>
            </a:extLst>
          </p:cNvPr>
          <p:cNvCxnSpPr/>
          <p:nvPr/>
        </p:nvCxnSpPr>
        <p:spPr>
          <a:xfrm>
            <a:off x="359569" y="1430337"/>
            <a:ext cx="1147286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760347-3B98-F7DD-3776-53C5F1920ED2}"/>
              </a:ext>
            </a:extLst>
          </p:cNvPr>
          <p:cNvSpPr txBox="1"/>
          <p:nvPr/>
        </p:nvSpPr>
        <p:spPr>
          <a:xfrm>
            <a:off x="578643" y="6252983"/>
            <a:ext cx="9279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www.cfodive.com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/news/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microsoft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-backed-study-ai-producing-returns/698965/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12104B-582A-96C1-1087-93D827B2886C}"/>
              </a:ext>
            </a:extLst>
          </p:cNvPr>
          <p:cNvSpPr txBox="1"/>
          <p:nvPr/>
        </p:nvSpPr>
        <p:spPr>
          <a:xfrm>
            <a:off x="6096000" y="2136338"/>
            <a:ext cx="61007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Speeding up processes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Reducing human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Analyzing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large amounts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Uncovering insights that humans can't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Analyzing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market data and news quickly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Guiding investment decisions and trading strategies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Predicting risk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Detecting fraud earlier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Setting more accurate premiums</a:t>
            </a:r>
          </a:p>
        </p:txBody>
      </p:sp>
    </p:spTree>
    <p:extLst>
      <p:ext uri="{BB962C8B-B14F-4D97-AF65-F5344CB8AC3E}">
        <p14:creationId xmlns:p14="http://schemas.microsoft.com/office/powerpoint/2010/main" val="366147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3541-02B4-A9D9-B9A2-415B338B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AI/ML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usecases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2D7863-1A14-E4EB-5DA6-B465241A3503}"/>
              </a:ext>
            </a:extLst>
          </p:cNvPr>
          <p:cNvCxnSpPr/>
          <p:nvPr/>
        </p:nvCxnSpPr>
        <p:spPr>
          <a:xfrm>
            <a:off x="333425" y="1230312"/>
            <a:ext cx="1147286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oogle Shape;135;p7">
            <a:extLst>
              <a:ext uri="{FF2B5EF4-FFF2-40B4-BE49-F238E27FC236}">
                <a16:creationId xmlns:a16="http://schemas.microsoft.com/office/drawing/2014/main" id="{BFF2931C-74DA-A51C-73EB-860477C41772}"/>
              </a:ext>
            </a:extLst>
          </p:cNvPr>
          <p:cNvGrpSpPr/>
          <p:nvPr/>
        </p:nvGrpSpPr>
        <p:grpSpPr>
          <a:xfrm>
            <a:off x="301073" y="1430337"/>
            <a:ext cx="3614043" cy="4478590"/>
            <a:chOff x="457193" y="1258488"/>
            <a:chExt cx="3629928" cy="5754576"/>
          </a:xfrm>
        </p:grpSpPr>
        <p:sp>
          <p:nvSpPr>
            <p:cNvPr id="10" name="Google Shape;136;p7">
              <a:extLst>
                <a:ext uri="{FF2B5EF4-FFF2-40B4-BE49-F238E27FC236}">
                  <a16:creationId xmlns:a16="http://schemas.microsoft.com/office/drawing/2014/main" id="{82A1A853-AE0C-379A-ADB2-58EB5CB1BCCB}"/>
                </a:ext>
              </a:extLst>
            </p:cNvPr>
            <p:cNvSpPr/>
            <p:nvPr/>
          </p:nvSpPr>
          <p:spPr>
            <a:xfrm>
              <a:off x="457193" y="2372456"/>
              <a:ext cx="3629928" cy="4640608"/>
            </a:xfrm>
            <a:prstGeom prst="rect">
              <a:avLst/>
            </a:prstGeom>
            <a:noFill/>
            <a:ln w="12700" cap="flat" cmpd="sng">
              <a:solidFill>
                <a:srgbClr val="3F3F3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85750" indent="-285750">
                <a:buFont typeface="Wingdings" pitchFamily="2" charset="2"/>
                <a:buChar char="§"/>
              </a:pPr>
              <a:r>
                <a:rPr lang="en-IN" sz="16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160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Accounts payable automaton</a:t>
              </a:r>
            </a:p>
            <a:p>
              <a:pPr marL="285750" indent="-285750">
                <a:buFont typeface="Wingdings" pitchFamily="2" charset="2"/>
                <a:buChar char="§"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Risk and underscoring models</a:t>
              </a:r>
            </a:p>
            <a:p>
              <a:pPr marL="285750" indent="-285750">
                <a:buFont typeface="Wingdings" pitchFamily="2" charset="2"/>
                <a:buChar char="§"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Optimize payment routing decisions for efficient transaction processing</a:t>
              </a:r>
            </a:p>
            <a:p>
              <a:pPr marL="285750" indent="-285750">
                <a:buFont typeface="Wingdings" pitchFamily="2" charset="2"/>
                <a:buChar char="§"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Cash flow forecasting</a:t>
              </a:r>
            </a:p>
            <a:p>
              <a:pPr marL="285750" indent="-285750">
                <a:buFont typeface="Wingdings" pitchFamily="2" charset="2"/>
                <a:buChar char="§"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Voice activated payments</a:t>
              </a:r>
            </a:p>
            <a:p>
              <a:pPr marL="285750" indent="-285750">
                <a:buFont typeface="Wingdings" pitchFamily="2" charset="2"/>
                <a:buChar char="§"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Wingdings" pitchFamily="2" charset="2"/>
                <a:buChar char="§"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FFFF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grpSp>
          <p:nvGrpSpPr>
            <p:cNvPr id="11" name="Google Shape;137;p7">
              <a:extLst>
                <a:ext uri="{FF2B5EF4-FFF2-40B4-BE49-F238E27FC236}">
                  <a16:creationId xmlns:a16="http://schemas.microsoft.com/office/drawing/2014/main" id="{9DCB25AD-AEE6-3C35-0031-7B439BBA81A0}"/>
                </a:ext>
              </a:extLst>
            </p:cNvPr>
            <p:cNvGrpSpPr/>
            <p:nvPr/>
          </p:nvGrpSpPr>
          <p:grpSpPr>
            <a:xfrm>
              <a:off x="647827" y="1258488"/>
              <a:ext cx="653183" cy="763064"/>
              <a:chOff x="6947372" y="5143202"/>
              <a:chExt cx="1157100" cy="1351751"/>
            </a:xfrm>
          </p:grpSpPr>
          <p:sp>
            <p:nvSpPr>
              <p:cNvPr id="13" name="Google Shape;138;p7">
                <a:extLst>
                  <a:ext uri="{FF2B5EF4-FFF2-40B4-BE49-F238E27FC236}">
                    <a16:creationId xmlns:a16="http://schemas.microsoft.com/office/drawing/2014/main" id="{758EFC45-F09B-7612-D926-C6D62E951128}"/>
                  </a:ext>
                </a:extLst>
              </p:cNvPr>
              <p:cNvSpPr/>
              <p:nvPr/>
            </p:nvSpPr>
            <p:spPr>
              <a:xfrm>
                <a:off x="6988545" y="6037753"/>
                <a:ext cx="1074600" cy="457200"/>
              </a:xfrm>
              <a:prstGeom prst="ellipse">
                <a:avLst/>
              </a:prstGeom>
              <a:gradFill>
                <a:gsLst>
                  <a:gs pos="0">
                    <a:srgbClr val="000000"/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FF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14" name="Google Shape;139;p7">
                <a:extLst>
                  <a:ext uri="{FF2B5EF4-FFF2-40B4-BE49-F238E27FC236}">
                    <a16:creationId xmlns:a16="http://schemas.microsoft.com/office/drawing/2014/main" id="{65286571-2472-277E-09F9-06F96208E3A9}"/>
                  </a:ext>
                </a:extLst>
              </p:cNvPr>
              <p:cNvSpPr/>
              <p:nvPr/>
            </p:nvSpPr>
            <p:spPr>
              <a:xfrm>
                <a:off x="6947372" y="5143202"/>
                <a:ext cx="1157100" cy="1157100"/>
              </a:xfrm>
              <a:prstGeom prst="ellipse">
                <a:avLst/>
              </a:prstGeom>
              <a:gradFill>
                <a:gsLst>
                  <a:gs pos="0">
                    <a:srgbClr val="BFBFBF"/>
                  </a:gs>
                  <a:gs pos="100000">
                    <a:srgbClr val="262626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</p:grpSp>
        <p:sp>
          <p:nvSpPr>
            <p:cNvPr id="12" name="Google Shape;140;p7">
              <a:extLst>
                <a:ext uri="{FF2B5EF4-FFF2-40B4-BE49-F238E27FC236}">
                  <a16:creationId xmlns:a16="http://schemas.microsoft.com/office/drawing/2014/main" id="{CFA16047-0777-98DA-1225-79906BA76B45}"/>
                </a:ext>
              </a:extLst>
            </p:cNvPr>
            <p:cNvSpPr txBox="1"/>
            <p:nvPr/>
          </p:nvSpPr>
          <p:spPr>
            <a:xfrm>
              <a:off x="1324253" y="1449032"/>
              <a:ext cx="2762868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600" b="1" dirty="0">
                  <a:solidFill>
                    <a:srgbClr val="7030A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Neue Haas Grotesk Text Std"/>
                </a:rPr>
                <a:t> Payments and consumer Lending</a:t>
              </a:r>
              <a:endParaRPr sz="2400" dirty="0">
                <a:solidFill>
                  <a:srgbClr val="7030A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15" name="Google Shape;135;p7">
            <a:extLst>
              <a:ext uri="{FF2B5EF4-FFF2-40B4-BE49-F238E27FC236}">
                <a16:creationId xmlns:a16="http://schemas.microsoft.com/office/drawing/2014/main" id="{A61BD190-888C-D9E1-1FB6-A5A09F6BB10B}"/>
              </a:ext>
            </a:extLst>
          </p:cNvPr>
          <p:cNvGrpSpPr/>
          <p:nvPr/>
        </p:nvGrpSpPr>
        <p:grpSpPr>
          <a:xfrm>
            <a:off x="4618739" y="1519597"/>
            <a:ext cx="3202154" cy="4389330"/>
            <a:chOff x="457193" y="1258488"/>
            <a:chExt cx="3629928" cy="5754576"/>
          </a:xfrm>
        </p:grpSpPr>
        <p:sp>
          <p:nvSpPr>
            <p:cNvPr id="16" name="Google Shape;136;p7">
              <a:extLst>
                <a:ext uri="{FF2B5EF4-FFF2-40B4-BE49-F238E27FC236}">
                  <a16:creationId xmlns:a16="http://schemas.microsoft.com/office/drawing/2014/main" id="{01095FA7-B815-746E-CE7A-0DFEE7E9A28C}"/>
                </a:ext>
              </a:extLst>
            </p:cNvPr>
            <p:cNvSpPr/>
            <p:nvPr/>
          </p:nvSpPr>
          <p:spPr>
            <a:xfrm>
              <a:off x="457193" y="2372456"/>
              <a:ext cx="3629928" cy="4640608"/>
            </a:xfrm>
            <a:prstGeom prst="rect">
              <a:avLst/>
            </a:prstGeom>
            <a:noFill/>
            <a:ln w="12700" cap="flat" cmpd="sng">
              <a:solidFill>
                <a:srgbClr val="3F3F3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Algorithmic trading : identify trading opportunities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Portfolio optimization: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Maximise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 returns from a portfolio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Forecast price movements and market trends</a:t>
              </a:r>
              <a:endParaRPr sz="2400" dirty="0">
                <a:solidFill>
                  <a:srgbClr val="FFFFFF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grpSp>
          <p:nvGrpSpPr>
            <p:cNvPr id="17" name="Google Shape;137;p7">
              <a:extLst>
                <a:ext uri="{FF2B5EF4-FFF2-40B4-BE49-F238E27FC236}">
                  <a16:creationId xmlns:a16="http://schemas.microsoft.com/office/drawing/2014/main" id="{759001DA-3AED-0F89-107F-D9E192708795}"/>
                </a:ext>
              </a:extLst>
            </p:cNvPr>
            <p:cNvGrpSpPr/>
            <p:nvPr/>
          </p:nvGrpSpPr>
          <p:grpSpPr>
            <a:xfrm>
              <a:off x="647827" y="1258488"/>
              <a:ext cx="653183" cy="763064"/>
              <a:chOff x="6947372" y="5143202"/>
              <a:chExt cx="1157100" cy="1351751"/>
            </a:xfrm>
          </p:grpSpPr>
          <p:sp>
            <p:nvSpPr>
              <p:cNvPr id="19" name="Google Shape;138;p7">
                <a:extLst>
                  <a:ext uri="{FF2B5EF4-FFF2-40B4-BE49-F238E27FC236}">
                    <a16:creationId xmlns:a16="http://schemas.microsoft.com/office/drawing/2014/main" id="{F7E218F2-B30D-C1D0-2A99-F714016D0E59}"/>
                  </a:ext>
                </a:extLst>
              </p:cNvPr>
              <p:cNvSpPr/>
              <p:nvPr/>
            </p:nvSpPr>
            <p:spPr>
              <a:xfrm>
                <a:off x="6988545" y="6037753"/>
                <a:ext cx="1074600" cy="457200"/>
              </a:xfrm>
              <a:prstGeom prst="ellipse">
                <a:avLst/>
              </a:prstGeom>
              <a:gradFill>
                <a:gsLst>
                  <a:gs pos="0">
                    <a:srgbClr val="000000"/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FF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20" name="Google Shape;139;p7">
                <a:extLst>
                  <a:ext uri="{FF2B5EF4-FFF2-40B4-BE49-F238E27FC236}">
                    <a16:creationId xmlns:a16="http://schemas.microsoft.com/office/drawing/2014/main" id="{4B36BD83-35B9-547B-3F24-C31A85CCBD0E}"/>
                  </a:ext>
                </a:extLst>
              </p:cNvPr>
              <p:cNvSpPr/>
              <p:nvPr/>
            </p:nvSpPr>
            <p:spPr>
              <a:xfrm>
                <a:off x="6947372" y="5143202"/>
                <a:ext cx="1157100" cy="1157100"/>
              </a:xfrm>
              <a:prstGeom prst="ellipse">
                <a:avLst/>
              </a:prstGeom>
              <a:gradFill>
                <a:gsLst>
                  <a:gs pos="0">
                    <a:srgbClr val="BFBFBF"/>
                  </a:gs>
                  <a:gs pos="100000">
                    <a:srgbClr val="262626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rgbClr val="FFFFFF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</p:grpSp>
        <p:sp>
          <p:nvSpPr>
            <p:cNvPr id="18" name="Google Shape;140;p7">
              <a:extLst>
                <a:ext uri="{FF2B5EF4-FFF2-40B4-BE49-F238E27FC236}">
                  <a16:creationId xmlns:a16="http://schemas.microsoft.com/office/drawing/2014/main" id="{EC825193-BE27-39F4-AA95-A1727B20EEC9}"/>
                </a:ext>
              </a:extLst>
            </p:cNvPr>
            <p:cNvSpPr txBox="1"/>
            <p:nvPr/>
          </p:nvSpPr>
          <p:spPr>
            <a:xfrm>
              <a:off x="1324252" y="1449032"/>
              <a:ext cx="2762869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600" b="1" dirty="0">
                  <a:solidFill>
                    <a:srgbClr val="7030A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Neue Haas Grotesk Text Std"/>
                </a:rPr>
                <a:t>Trading and investments</a:t>
              </a:r>
              <a:endParaRPr sz="2400" dirty="0">
                <a:solidFill>
                  <a:srgbClr val="7030A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7140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3421</TotalTime>
  <Words>1152</Words>
  <Application>Microsoft Macintosh PowerPoint</Application>
  <PresentationFormat>Widescreen</PresentationFormat>
  <Paragraphs>270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Calibri Light</vt:lpstr>
      <vt:lpstr>DM Sans</vt:lpstr>
      <vt:lpstr>DM Sans Medium</vt:lpstr>
      <vt:lpstr>Gill Sans</vt:lpstr>
      <vt:lpstr>Helvetica Neue</vt:lpstr>
      <vt:lpstr>Roboto Light</vt:lpstr>
      <vt:lpstr>Söhne</vt:lpstr>
      <vt:lpstr>source-serif-pro</vt:lpstr>
      <vt:lpstr>Wingdings</vt:lpstr>
      <vt:lpstr>Office Theme</vt:lpstr>
      <vt:lpstr>AI/ML in banking and finance</vt:lpstr>
      <vt:lpstr>Banking and financial services</vt:lpstr>
      <vt:lpstr>Key banking areas</vt:lpstr>
      <vt:lpstr>Hypothetical bank tech stack</vt:lpstr>
      <vt:lpstr>Key banking trends</vt:lpstr>
      <vt:lpstr>Future of banking</vt:lpstr>
      <vt:lpstr>PowerPoint Presentation</vt:lpstr>
      <vt:lpstr>Returns from AI</vt:lpstr>
      <vt:lpstr>Possible AI/ML usecases</vt:lpstr>
      <vt:lpstr>Possible AI/ML usecases</vt:lpstr>
      <vt:lpstr>Possible AI/ML usecases</vt:lpstr>
      <vt:lpstr>AI/ML techniques applied to Finance problems</vt:lpstr>
      <vt:lpstr>AI Chatbot evolution</vt:lpstr>
      <vt:lpstr>How usecases are picked?</vt:lpstr>
      <vt:lpstr>Responsible AI</vt:lpstr>
      <vt:lpstr>Payments</vt:lpstr>
      <vt:lpstr>SUCCESSION PLANNING</vt:lpstr>
      <vt:lpstr>PowerPoint Presentation</vt:lpstr>
      <vt:lpstr>PowerPoint Presentation</vt:lpstr>
      <vt:lpstr>Iterative development of usecases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AI/ML in banking and finance</dc:title>
  <dc:creator>16354</dc:creator>
  <cp:lastModifiedBy>16354</cp:lastModifiedBy>
  <cp:revision>26</cp:revision>
  <dcterms:created xsi:type="dcterms:W3CDTF">2024-03-19T09:55:22Z</dcterms:created>
  <dcterms:modified xsi:type="dcterms:W3CDTF">2024-03-22T03:38:15Z</dcterms:modified>
</cp:coreProperties>
</file>