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0" r:id="rId7"/>
    <p:sldId id="263" r:id="rId8"/>
    <p:sldId id="266" r:id="rId9"/>
    <p:sldId id="264" r:id="rId10"/>
    <p:sldId id="265"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6E1526-E04A-4FEB-B65F-3CF5822EFE78}" type="datetimeFigureOut">
              <a:rPr lang="en-US" smtClean="0"/>
              <a:t>3/27/2020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3425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75358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13564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694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4194031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E1526-E04A-4FEB-B65F-3CF5822EFE78}"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73985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6E1526-E04A-4FEB-B65F-3CF5822EFE78}"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179957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4136175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92482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E1526-E04A-4FEB-B65F-3CF5822EFE78}"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55367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E1526-E04A-4FEB-B65F-3CF5822EFE78}"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339570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262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E1526-E04A-4FEB-B65F-3CF5822EFE78}"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40877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E1526-E04A-4FEB-B65F-3CF5822EFE78}"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9002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E1526-E04A-4FEB-B65F-3CF5822EFE78}"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42836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260516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6E1526-E04A-4FEB-B65F-3CF5822EFE78}"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F36F7-B602-454E-96B9-D855BD31CCB9}" type="slidenum">
              <a:rPr lang="en-US" smtClean="0"/>
              <a:t>‹#›</a:t>
            </a:fld>
            <a:endParaRPr lang="en-US"/>
          </a:p>
        </p:txBody>
      </p:sp>
    </p:spTree>
    <p:extLst>
      <p:ext uri="{BB962C8B-B14F-4D97-AF65-F5344CB8AC3E}">
        <p14:creationId xmlns:p14="http://schemas.microsoft.com/office/powerpoint/2010/main" val="119191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E1526-E04A-4FEB-B65F-3CF5822EFE78}" type="datetimeFigureOut">
              <a:rPr lang="en-US" smtClean="0"/>
              <a:t>3/27/2020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2F36F7-B602-454E-96B9-D855BD31CCB9}" type="slidenum">
              <a:rPr lang="en-US" smtClean="0"/>
              <a:t>‹#›</a:t>
            </a:fld>
            <a:endParaRPr lang="en-US"/>
          </a:p>
        </p:txBody>
      </p:sp>
    </p:spTree>
    <p:extLst>
      <p:ext uri="{BB962C8B-B14F-4D97-AF65-F5344CB8AC3E}">
        <p14:creationId xmlns:p14="http://schemas.microsoft.com/office/powerpoint/2010/main" val="1348852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Word_Document.docx"/><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2Sb1Gvo5si8" TargetMode="External"/><Relationship Id="rId3" Type="http://schemas.openxmlformats.org/officeDocument/2006/relationships/hyperlink" Target="https://towardsdatascience.com/car-selection-and-sales-day-prediction-8c4a474f9dca" TargetMode="External"/><Relationship Id="rId7" Type="http://schemas.openxmlformats.org/officeDocument/2006/relationships/hyperlink" Target="https://www.sisense.com/glossary/data-exploration/" TargetMode="External"/><Relationship Id="rId2" Type="http://schemas.openxmlformats.org/officeDocument/2006/relationships/hyperlink" Target="https://datahack.analyticsvidhya.com/contest/practice-problem-big-mart-sales-iii/" TargetMode="External"/><Relationship Id="rId1" Type="http://schemas.openxmlformats.org/officeDocument/2006/relationships/slideLayout" Target="../slideLayouts/slideLayout7.xml"/><Relationship Id="rId6" Type="http://schemas.openxmlformats.org/officeDocument/2006/relationships/hyperlink" Target="http://onlinestatbook.com/2/regression/intro.html" TargetMode="External"/><Relationship Id="rId5" Type="http://schemas.openxmlformats.org/officeDocument/2006/relationships/hyperlink" Target="http://www.stat.yale.edu/Courses/1997-98/101/linreg.htm" TargetMode="External"/><Relationship Id="rId4" Type="http://schemas.openxmlformats.org/officeDocument/2006/relationships/hyperlink" Target="https://sebastianraschka.com/blog/2016/model-evaluation-selection-part1.html" TargetMode="External"/><Relationship Id="rId9" Type="http://schemas.openxmlformats.org/officeDocument/2006/relationships/hyperlink" Target="https://www.youtube.com/watch?v=zPG4NjIkCj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Macro-Enabled_Worksheet1.xlsm"/><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A7B8-E4B6-4A28-847E-20C4F67EB012}"/>
              </a:ext>
            </a:extLst>
          </p:cNvPr>
          <p:cNvSpPr>
            <a:spLocks noGrp="1"/>
          </p:cNvSpPr>
          <p:nvPr>
            <p:ph type="ctrTitle"/>
          </p:nvPr>
        </p:nvSpPr>
        <p:spPr/>
        <p:txBody>
          <a:bodyPr/>
          <a:lstStyle/>
          <a:p>
            <a:r>
              <a:rPr lang="en-US" sz="1400" dirty="0"/>
              <a:t>Prediction using</a:t>
            </a:r>
            <a:br>
              <a:rPr lang="en-US" dirty="0"/>
            </a:br>
            <a:r>
              <a:rPr lang="en-US" dirty="0"/>
              <a:t>Linear Regression Model</a:t>
            </a:r>
          </a:p>
        </p:txBody>
      </p:sp>
      <p:sp>
        <p:nvSpPr>
          <p:cNvPr id="3" name="Subtitle 2">
            <a:extLst>
              <a:ext uri="{FF2B5EF4-FFF2-40B4-BE49-F238E27FC236}">
                <a16:creationId xmlns:a16="http://schemas.microsoft.com/office/drawing/2014/main" id="{5548E091-9FD0-4D3A-B478-49E7E7B07FC9}"/>
              </a:ext>
            </a:extLst>
          </p:cNvPr>
          <p:cNvSpPr>
            <a:spLocks noGrp="1"/>
          </p:cNvSpPr>
          <p:nvPr>
            <p:ph type="subTitle" idx="1"/>
          </p:nvPr>
        </p:nvSpPr>
        <p:spPr>
          <a:xfrm>
            <a:off x="2101711" y="3721308"/>
            <a:ext cx="8791575" cy="1655762"/>
          </a:xfrm>
        </p:spPr>
        <p:txBody>
          <a:bodyPr>
            <a:normAutofit/>
          </a:bodyPr>
          <a:lstStyle/>
          <a:p>
            <a:pPr lvl="8"/>
            <a:r>
              <a:rPr lang="en-US" sz="1800" dirty="0"/>
              <a:t>		Group-2  </a:t>
            </a:r>
          </a:p>
          <a:p>
            <a:pPr lvl="8"/>
            <a:r>
              <a:rPr lang="en-US" sz="1800" dirty="0"/>
              <a:t>		Srimukha Vasireddy</a:t>
            </a:r>
          </a:p>
          <a:p>
            <a:pPr lvl="8"/>
            <a:r>
              <a:rPr lang="en-US" sz="1800" dirty="0"/>
              <a:t>		</a:t>
            </a:r>
            <a:endParaRPr lang="en-US" dirty="0"/>
          </a:p>
        </p:txBody>
      </p:sp>
      <p:pic>
        <p:nvPicPr>
          <p:cNvPr id="6" name="Picture 5">
            <a:extLst>
              <a:ext uri="{FF2B5EF4-FFF2-40B4-BE49-F238E27FC236}">
                <a16:creationId xmlns:a16="http://schemas.microsoft.com/office/drawing/2014/main" id="{4BDC49A0-FF22-4732-95F3-89215DD3B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9715" y="730042"/>
            <a:ext cx="2236568" cy="117419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7039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49792-8AE0-4811-BB27-269F03438EAC}"/>
              </a:ext>
            </a:extLst>
          </p:cNvPr>
          <p:cNvSpPr txBox="1"/>
          <p:nvPr/>
        </p:nvSpPr>
        <p:spPr>
          <a:xfrm>
            <a:off x="702365" y="238539"/>
            <a:ext cx="9992139" cy="39718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Predict the Item_Outlet_Sales for test dataset using predict function. It uses sales values from training dataset, and it does predict the Item_Outlet_Sales for test dataset for each product from specified outlet</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Display the values what we have predicted. It does give three values i.e., Best fit value, minimum value and maximum value.</a:t>
            </a:r>
          </a:p>
          <a:p>
            <a:pPr marL="742950" lvl="1"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Write the values of Item_Outlet_Sales that we predicted into .CSV file.</a:t>
            </a:r>
          </a:p>
          <a:p>
            <a:pPr marL="742950" lvl="1" indent="-285750">
              <a:lnSpc>
                <a:spcPct val="150000"/>
              </a:lnSpc>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dirty="0"/>
          </a:p>
          <a:p>
            <a:pPr marL="742950" lvl="1" indent="-285750">
              <a:lnSpc>
                <a:spcPct val="150000"/>
              </a:lnSpc>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02E3F44F-F0E3-4D22-B720-5F16FEFF7C9C}"/>
              </a:ext>
            </a:extLst>
          </p:cNvPr>
          <p:cNvSpPr/>
          <p:nvPr/>
        </p:nvSpPr>
        <p:spPr>
          <a:xfrm>
            <a:off x="1538670" y="3746703"/>
            <a:ext cx="2837636" cy="646331"/>
          </a:xfrm>
          <a:prstGeom prst="rect">
            <a:avLst/>
          </a:prstGeom>
        </p:spPr>
        <p:txBody>
          <a:bodyPr wrap="none">
            <a:spAutoFit/>
          </a:bodyPr>
          <a:lstStyle/>
          <a:p>
            <a:r>
              <a:rPr lang="en-US" sz="3600" b="1" dirty="0"/>
              <a:t>R source code</a:t>
            </a:r>
          </a:p>
        </p:txBody>
      </p:sp>
      <p:graphicFrame>
        <p:nvGraphicFramePr>
          <p:cNvPr id="6" name="Object 5">
            <a:extLst>
              <a:ext uri="{FF2B5EF4-FFF2-40B4-BE49-F238E27FC236}">
                <a16:creationId xmlns:a16="http://schemas.microsoft.com/office/drawing/2014/main" id="{1299E3B6-3DAA-40E8-B424-7E428394AA99}"/>
              </a:ext>
            </a:extLst>
          </p:cNvPr>
          <p:cNvGraphicFramePr>
            <a:graphicFrameLocks noChangeAspect="1"/>
          </p:cNvGraphicFramePr>
          <p:nvPr>
            <p:extLst>
              <p:ext uri="{D42A27DB-BD31-4B8C-83A1-F6EECF244321}">
                <p14:modId xmlns:p14="http://schemas.microsoft.com/office/powerpoint/2010/main" val="2317934322"/>
              </p:ext>
            </p:extLst>
          </p:nvPr>
        </p:nvGraphicFramePr>
        <p:xfrm>
          <a:off x="4485861" y="4737928"/>
          <a:ext cx="1411356" cy="1190832"/>
        </p:xfrm>
        <a:graphic>
          <a:graphicData uri="http://schemas.openxmlformats.org/presentationml/2006/ole">
            <mc:AlternateContent xmlns:mc="http://schemas.openxmlformats.org/markup-compatibility/2006">
              <mc:Choice xmlns:v="urn:schemas-microsoft-com:vml" Requires="v">
                <p:oleObj spid="_x0000_s3157" name="Packager Shell Object" showAsIcon="1" r:id="rId3" imgW="914570" imgH="771690" progId="Package">
                  <p:embed/>
                </p:oleObj>
              </mc:Choice>
              <mc:Fallback>
                <p:oleObj name="Packager Shell Object" showAsIcon="1" r:id="rId3" imgW="914570" imgH="771690" progId="Package">
                  <p:embed/>
                  <p:pic>
                    <p:nvPicPr>
                      <p:cNvPr id="0" name=""/>
                      <p:cNvPicPr/>
                      <p:nvPr/>
                    </p:nvPicPr>
                    <p:blipFill>
                      <a:blip r:embed="rId4"/>
                      <a:stretch>
                        <a:fillRect/>
                      </a:stretch>
                    </p:blipFill>
                    <p:spPr>
                      <a:xfrm>
                        <a:off x="4485861" y="4737928"/>
                        <a:ext cx="1411356" cy="1190832"/>
                      </a:xfrm>
                      <a:prstGeom prst="rect">
                        <a:avLst/>
                      </a:prstGeom>
                    </p:spPr>
                  </p:pic>
                </p:oleObj>
              </mc:Fallback>
            </mc:AlternateContent>
          </a:graphicData>
        </a:graphic>
      </p:graphicFrame>
    </p:spTree>
    <p:extLst>
      <p:ext uri="{BB962C8B-B14F-4D97-AF65-F5344CB8AC3E}">
        <p14:creationId xmlns:p14="http://schemas.microsoft.com/office/powerpoint/2010/main" val="33457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6D9F87B-AC5E-4BC4-97E8-8A1CF073157F}"/>
              </a:ext>
            </a:extLst>
          </p:cNvPr>
          <p:cNvGraphicFramePr>
            <a:graphicFrameLocks noChangeAspect="1"/>
          </p:cNvGraphicFramePr>
          <p:nvPr>
            <p:extLst>
              <p:ext uri="{D42A27DB-BD31-4B8C-83A1-F6EECF244321}">
                <p14:modId xmlns:p14="http://schemas.microsoft.com/office/powerpoint/2010/main" val="3070214500"/>
              </p:ext>
            </p:extLst>
          </p:nvPr>
        </p:nvGraphicFramePr>
        <p:xfrm>
          <a:off x="4397375" y="1713850"/>
          <a:ext cx="1698625" cy="914400"/>
        </p:xfrm>
        <a:graphic>
          <a:graphicData uri="http://schemas.openxmlformats.org/presentationml/2006/ole">
            <mc:AlternateContent xmlns:mc="http://schemas.openxmlformats.org/markup-compatibility/2006">
              <mc:Choice xmlns:v="urn:schemas-microsoft-com:vml" Requires="v">
                <p:oleObj spid="_x0000_s4182" name="Packager Shell Object" showAsIcon="1" r:id="rId3" imgW="814320" imgH="437760" progId="Package">
                  <p:embed/>
                </p:oleObj>
              </mc:Choice>
              <mc:Fallback>
                <p:oleObj name="Packager Shell Object" showAsIcon="1" r:id="rId3" imgW="814320" imgH="437760" progId="Package">
                  <p:embed/>
                  <p:pic>
                    <p:nvPicPr>
                      <p:cNvPr id="5" name="Object 4">
                        <a:extLst>
                          <a:ext uri="{FF2B5EF4-FFF2-40B4-BE49-F238E27FC236}">
                            <a16:creationId xmlns:a16="http://schemas.microsoft.com/office/drawing/2014/main" id="{E8C31C13-7960-4661-BE62-74C6491B0C6F}"/>
                          </a:ext>
                        </a:extLst>
                      </p:cNvPr>
                      <p:cNvPicPr/>
                      <p:nvPr/>
                    </p:nvPicPr>
                    <p:blipFill>
                      <a:blip r:embed="rId4"/>
                      <a:stretch>
                        <a:fillRect/>
                      </a:stretch>
                    </p:blipFill>
                    <p:spPr>
                      <a:xfrm>
                        <a:off x="4397375" y="1713850"/>
                        <a:ext cx="1698625" cy="9144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AFA05B9-FE1D-4BDB-873D-6F29CD417AF1}"/>
              </a:ext>
            </a:extLst>
          </p:cNvPr>
          <p:cNvSpPr txBox="1"/>
          <p:nvPr/>
        </p:nvSpPr>
        <p:spPr>
          <a:xfrm>
            <a:off x="1311964" y="3413801"/>
            <a:ext cx="9833113" cy="1692771"/>
          </a:xfrm>
          <a:prstGeom prst="rect">
            <a:avLst/>
          </a:prstGeom>
          <a:noFill/>
        </p:spPr>
        <p:txBody>
          <a:bodyPr wrap="square" rtlCol="0">
            <a:spAutoFit/>
          </a:bodyPr>
          <a:lstStyle/>
          <a:p>
            <a:r>
              <a:rPr lang="en-US" sz="3200" b="1" dirty="0">
                <a:cs typeface="Calibri" panose="020F0502020204030204" pitchFamily="34" charset="0"/>
              </a:rPr>
              <a:t>Results:</a:t>
            </a:r>
          </a:p>
          <a:p>
            <a:r>
              <a:rPr lang="en-US" sz="3200" b="1" dirty="0"/>
              <a:t>	</a:t>
            </a:r>
            <a:r>
              <a:rPr lang="en-US" sz="2000" dirty="0">
                <a:latin typeface="Calibri" panose="020F0502020204030204" pitchFamily="34" charset="0"/>
                <a:cs typeface="Calibri" panose="020F0502020204030204" pitchFamily="34" charset="0"/>
              </a:rPr>
              <a:t>By implementing all the steps defined , we obtained the values of  </a:t>
            </a:r>
            <a:r>
              <a:rPr lang="en-US" sz="2000" dirty="0" err="1">
                <a:latin typeface="Calibri" panose="020F0502020204030204" pitchFamily="34" charset="0"/>
                <a:cs typeface="Calibri" panose="020F0502020204030204" pitchFamily="34" charset="0"/>
              </a:rPr>
              <a:t>Item_Outlet_Sales</a:t>
            </a:r>
            <a:r>
              <a:rPr lang="en-US" sz="2000" dirty="0">
                <a:latin typeface="Calibri" panose="020F0502020204030204" pitchFamily="34" charset="0"/>
                <a:cs typeface="Calibri" panose="020F0502020204030204" pitchFamily="34" charset="0"/>
              </a:rPr>
              <a:t> in testing dataset.</a:t>
            </a:r>
          </a:p>
          <a:p>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AFB79E0-D433-426A-AB07-995A77127B12}"/>
              </a:ext>
            </a:extLst>
          </p:cNvPr>
          <p:cNvSpPr txBox="1"/>
          <p:nvPr/>
        </p:nvSpPr>
        <p:spPr>
          <a:xfrm>
            <a:off x="1311964" y="205745"/>
            <a:ext cx="10230679" cy="1692771"/>
          </a:xfrm>
          <a:prstGeom prst="rect">
            <a:avLst/>
          </a:prstGeom>
          <a:noFill/>
        </p:spPr>
        <p:txBody>
          <a:bodyPr wrap="square" rtlCol="0">
            <a:spAutoFit/>
          </a:bodyPr>
          <a:lstStyle/>
          <a:p>
            <a:r>
              <a:rPr lang="en-US" sz="3200" b="1" dirty="0"/>
              <a:t>Readme.txt</a:t>
            </a:r>
            <a:r>
              <a:rPr lang="en-US" sz="32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Readme.txt contains the line by line explanation of algorithm implementation for the source code .</a:t>
            </a:r>
          </a:p>
          <a:p>
            <a:endParaRPr lang="en-US" sz="3200" b="1" dirty="0"/>
          </a:p>
        </p:txBody>
      </p:sp>
      <p:graphicFrame>
        <p:nvGraphicFramePr>
          <p:cNvPr id="6" name="Object 5">
            <a:extLst>
              <a:ext uri="{FF2B5EF4-FFF2-40B4-BE49-F238E27FC236}">
                <a16:creationId xmlns:a16="http://schemas.microsoft.com/office/drawing/2014/main" id="{A640B1D3-99FC-4195-BC3C-D9FE0CFA3314}"/>
              </a:ext>
            </a:extLst>
          </p:cNvPr>
          <p:cNvGraphicFramePr>
            <a:graphicFrameLocks noChangeAspect="1"/>
          </p:cNvGraphicFramePr>
          <p:nvPr>
            <p:extLst>
              <p:ext uri="{D42A27DB-BD31-4B8C-83A1-F6EECF244321}">
                <p14:modId xmlns:p14="http://schemas.microsoft.com/office/powerpoint/2010/main" val="3144798274"/>
              </p:ext>
            </p:extLst>
          </p:nvPr>
        </p:nvGraphicFramePr>
        <p:xfrm>
          <a:off x="4823793" y="4798261"/>
          <a:ext cx="1908312" cy="1610138"/>
        </p:xfrm>
        <a:graphic>
          <a:graphicData uri="http://schemas.openxmlformats.org/presentationml/2006/ole">
            <mc:AlternateContent xmlns:mc="http://schemas.openxmlformats.org/markup-compatibility/2006">
              <mc:Choice xmlns:v="urn:schemas-microsoft-com:vml" Requires="v">
                <p:oleObj spid="_x0000_s4183" name="Document" showAsIcon="1" r:id="rId5" imgW="914570" imgH="771690" progId="Word.Document.12">
                  <p:embed/>
                </p:oleObj>
              </mc:Choice>
              <mc:Fallback>
                <p:oleObj name="Document" showAsIcon="1" r:id="rId5" imgW="914570" imgH="771690" progId="Word.Document.12">
                  <p:embed/>
                  <p:pic>
                    <p:nvPicPr>
                      <p:cNvPr id="4" name="Object 3">
                        <a:extLst>
                          <a:ext uri="{FF2B5EF4-FFF2-40B4-BE49-F238E27FC236}">
                            <a16:creationId xmlns:a16="http://schemas.microsoft.com/office/drawing/2014/main" id="{DF9DBA9F-1C88-4910-B5ED-12F9A6A8A49F}"/>
                          </a:ext>
                        </a:extLst>
                      </p:cNvPr>
                      <p:cNvPicPr/>
                      <p:nvPr/>
                    </p:nvPicPr>
                    <p:blipFill>
                      <a:blip r:embed="rId6"/>
                      <a:stretch>
                        <a:fillRect/>
                      </a:stretch>
                    </p:blipFill>
                    <p:spPr>
                      <a:xfrm>
                        <a:off x="4823793" y="4798261"/>
                        <a:ext cx="1908312" cy="1610138"/>
                      </a:xfrm>
                      <a:prstGeom prst="rect">
                        <a:avLst/>
                      </a:prstGeom>
                    </p:spPr>
                  </p:pic>
                </p:oleObj>
              </mc:Fallback>
            </mc:AlternateContent>
          </a:graphicData>
        </a:graphic>
      </p:graphicFrame>
    </p:spTree>
    <p:extLst>
      <p:ext uri="{BB962C8B-B14F-4D97-AF65-F5344CB8AC3E}">
        <p14:creationId xmlns:p14="http://schemas.microsoft.com/office/powerpoint/2010/main" val="44852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D0340-16F0-4BAA-96FE-5370424C9A89}"/>
              </a:ext>
            </a:extLst>
          </p:cNvPr>
          <p:cNvSpPr txBox="1"/>
          <p:nvPr/>
        </p:nvSpPr>
        <p:spPr>
          <a:xfrm>
            <a:off x="1205948" y="308113"/>
            <a:ext cx="9581322" cy="5509200"/>
          </a:xfrm>
          <a:prstGeom prst="rect">
            <a:avLst/>
          </a:prstGeom>
          <a:noFill/>
        </p:spPr>
        <p:txBody>
          <a:bodyPr wrap="square" rtlCol="0">
            <a:spAutoFit/>
          </a:bodyPr>
          <a:lstStyle/>
          <a:p>
            <a:r>
              <a:rPr lang="en-US" sz="3200" b="1" dirty="0"/>
              <a:t>Analysis of Results:</a:t>
            </a:r>
          </a:p>
          <a:p>
            <a:endParaRPr lang="en-US" sz="3200" b="1" dirty="0"/>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Using this linear regression model we predicted the sales amount for each item for its corresponding outlet ID.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With this model we will get three sales values. Those are approximate sales amount , minimum sales amount and maximum sales amount.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Using the sales amounts from Training data set we could identify sales amounts in testing data set.</a:t>
            </a:r>
          </a:p>
          <a:p>
            <a:endParaRPr lang="en-US" sz="3200" b="1" dirty="0"/>
          </a:p>
          <a:p>
            <a:r>
              <a:rPr lang="en-US" sz="3200" b="1" dirty="0"/>
              <a:t>Conclusion:</a:t>
            </a:r>
          </a:p>
          <a:p>
            <a:r>
              <a:rPr lang="en-US" sz="3200" b="1" dirty="0"/>
              <a:t>	</a:t>
            </a:r>
            <a:r>
              <a:rPr lang="en-US" sz="2400" dirty="0">
                <a:latin typeface="Calibri" panose="020F0502020204030204" pitchFamily="34" charset="0"/>
                <a:cs typeface="Calibri" panose="020F0502020204030204" pitchFamily="34" charset="0"/>
              </a:rPr>
              <a:t>Using these predicted values we can forecast the Big Mart sales for each product per each outlet and thus they can invest more on the profitable products.</a:t>
            </a:r>
          </a:p>
        </p:txBody>
      </p:sp>
    </p:spTree>
    <p:extLst>
      <p:ext uri="{BB962C8B-B14F-4D97-AF65-F5344CB8AC3E}">
        <p14:creationId xmlns:p14="http://schemas.microsoft.com/office/powerpoint/2010/main" val="124365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43A0D-919A-4158-879C-FCEF92CEC44B}"/>
              </a:ext>
            </a:extLst>
          </p:cNvPr>
          <p:cNvSpPr txBox="1"/>
          <p:nvPr/>
        </p:nvSpPr>
        <p:spPr>
          <a:xfrm>
            <a:off x="1470991" y="384313"/>
            <a:ext cx="9899374" cy="3693319"/>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References: </a:t>
            </a:r>
          </a:p>
          <a:p>
            <a:endParaRPr lang="en-US" sz="2800" b="1"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2"/>
              </a:rPr>
              <a:t>https://datahack.analyticsvidhya.com/contest/practice-problem-big-mart-sales-iii/</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3"/>
              </a:rPr>
              <a:t>https://towardsdatascience.com/car-selection-and-sales-day-prediction-8c4a474f9dca</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4"/>
              </a:rPr>
              <a:t>https://sebastianraschka.com/blog/2016/model-evaluation-selection-part1.html</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5"/>
              </a:rPr>
              <a:t>http://www.stat.yale.edu/Courses/1997-98/101/linreg.htm</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6"/>
              </a:rPr>
              <a:t>http://onlinestatbook.com/2/regression/intro.html</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7"/>
              </a:rPr>
              <a:t>https://www.sisense.com/glossary/data-exploration/</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8"/>
              </a:rPr>
              <a:t>https://www.youtube.com/watch?v=2Sb1Gvo5si8</a:t>
            </a: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hlinkClick r:id="rId9"/>
              </a:rPr>
              <a:t>https://www.youtube.com/watch?v=zPG4NjIkCjc</a:t>
            </a:r>
            <a:endParaRPr lang="en-US" sz="20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7318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C5118-8966-4E90-895B-2ADC7ACF6C6E}"/>
              </a:ext>
            </a:extLst>
          </p:cNvPr>
          <p:cNvSpPr txBox="1"/>
          <p:nvPr/>
        </p:nvSpPr>
        <p:spPr>
          <a:xfrm>
            <a:off x="2557669" y="1179443"/>
            <a:ext cx="9117495" cy="3539430"/>
          </a:xfrm>
          <a:prstGeom prst="rect">
            <a:avLst/>
          </a:prstGeom>
          <a:noFill/>
        </p:spPr>
        <p:txBody>
          <a:bodyPr wrap="square" rtlCol="0">
            <a:spAutoFit/>
          </a:bodyPr>
          <a:lstStyle/>
          <a:p>
            <a:pPr marL="342900" indent="-342900">
              <a:buFont typeface="+mj-lt"/>
              <a:buAutoNum type="arabicPeriod"/>
            </a:pPr>
            <a:r>
              <a:rPr lang="en-US" sz="2800" dirty="0">
                <a:latin typeface="Calibri" panose="020F0502020204030204" pitchFamily="34" charset="0"/>
                <a:cs typeface="Calibri" panose="020F0502020204030204" pitchFamily="34" charset="0"/>
              </a:rPr>
              <a:t>Project background </a:t>
            </a:r>
          </a:p>
          <a:p>
            <a:pPr marL="342900" indent="-342900">
              <a:buFont typeface="+mj-lt"/>
              <a:buAutoNum type="arabicPeriod"/>
            </a:pPr>
            <a:r>
              <a:rPr lang="en-US" sz="2800" dirty="0">
                <a:latin typeface="Calibri" panose="020F0502020204030204" pitchFamily="34" charset="0"/>
                <a:cs typeface="Calibri" panose="020F0502020204030204" pitchFamily="34" charset="0"/>
              </a:rPr>
              <a:t>Challenges observed</a:t>
            </a:r>
          </a:p>
          <a:p>
            <a:pPr marL="342900" indent="-342900">
              <a:buFont typeface="+mj-lt"/>
              <a:buAutoNum type="arabicPeriod"/>
            </a:pPr>
            <a:r>
              <a:rPr lang="en-US" sz="2800" dirty="0">
                <a:latin typeface="Calibri" panose="020F0502020204030204" pitchFamily="34" charset="0"/>
                <a:cs typeface="Calibri" panose="020F0502020204030204" pitchFamily="34" charset="0"/>
              </a:rPr>
              <a:t>Introduction to the Data mining technique </a:t>
            </a:r>
          </a:p>
          <a:p>
            <a:pPr marL="342900" indent="-342900">
              <a:buFont typeface="+mj-lt"/>
              <a:buAutoNum type="arabicPeriod"/>
            </a:pPr>
            <a:r>
              <a:rPr lang="en-US" sz="2800" dirty="0">
                <a:latin typeface="Calibri" panose="020F0502020204030204" pitchFamily="34" charset="0"/>
                <a:cs typeface="Calibri" panose="020F0502020204030204" pitchFamily="34" charset="0"/>
              </a:rPr>
              <a:t>Implementation</a:t>
            </a:r>
          </a:p>
          <a:p>
            <a:pPr marL="342900" indent="-342900">
              <a:buFont typeface="+mj-lt"/>
              <a:buAutoNum type="arabicPeriod"/>
            </a:pPr>
            <a:r>
              <a:rPr lang="en-US" sz="2800" dirty="0">
                <a:latin typeface="Calibri" panose="020F0502020204030204" pitchFamily="34" charset="0"/>
                <a:cs typeface="Calibri" panose="020F0502020204030204" pitchFamily="34" charset="0"/>
              </a:rPr>
              <a:t>Results</a:t>
            </a:r>
          </a:p>
          <a:p>
            <a:pPr marL="342900" indent="-342900">
              <a:buFont typeface="+mj-lt"/>
              <a:buAutoNum type="arabicPeriod"/>
            </a:pPr>
            <a:r>
              <a:rPr lang="en-US" sz="2800" dirty="0">
                <a:latin typeface="Calibri" panose="020F0502020204030204" pitchFamily="34" charset="0"/>
                <a:cs typeface="Calibri" panose="020F0502020204030204" pitchFamily="34" charset="0"/>
              </a:rPr>
              <a:t>Analysis of Results</a:t>
            </a:r>
          </a:p>
          <a:p>
            <a:pPr marL="342900" indent="-342900">
              <a:buFont typeface="+mj-lt"/>
              <a:buAutoNum type="arabicPeriod"/>
            </a:pPr>
            <a:r>
              <a:rPr lang="en-US" sz="2800" dirty="0">
                <a:latin typeface="Calibri" panose="020F0502020204030204" pitchFamily="34" charset="0"/>
                <a:cs typeface="Calibri" panose="020F0502020204030204" pitchFamily="34" charset="0"/>
              </a:rPr>
              <a:t>Conclusion</a:t>
            </a:r>
          </a:p>
          <a:p>
            <a:pPr marL="342900" indent="-342900">
              <a:buFont typeface="+mj-lt"/>
              <a:buAutoNum type="arabicPeriod"/>
            </a:pPr>
            <a:r>
              <a:rPr lang="en-US" sz="2800"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28496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8B103-A5B9-45AD-9599-215A8424990D}"/>
              </a:ext>
            </a:extLst>
          </p:cNvPr>
          <p:cNvSpPr txBox="1"/>
          <p:nvPr/>
        </p:nvSpPr>
        <p:spPr>
          <a:xfrm>
            <a:off x="1205948" y="443567"/>
            <a:ext cx="10045148" cy="5693866"/>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Project Background:</a:t>
            </a:r>
          </a:p>
          <a:p>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Data scientists at BigMart have collected 2013 sales data for 1559 products across 10 stores in different cities in USA . Also, certain attributes of each product and store have been defined. They don’t have an accurate insight on forecasts for the products. To maintain a competitive advantage, it is critical to have insight into future events and outcomes that challenge key assumptions. The aim is to predict up-coming sales of each product at a particular store using a predictive model.</a:t>
            </a:r>
          </a:p>
          <a:p>
            <a:endParaRPr lang="en-US" sz="2000" dirty="0">
              <a:latin typeface="Calibri" panose="020F0502020204030204" pitchFamily="34" charset="0"/>
              <a:cs typeface="Calibri" panose="020F0502020204030204" pitchFamily="34" charset="0"/>
            </a:endParaRPr>
          </a:p>
          <a:p>
            <a:r>
              <a:rPr lang="en-US" dirty="0"/>
              <a:t>		</a:t>
            </a:r>
            <a:r>
              <a:rPr lang="en-US" sz="2000" dirty="0">
                <a:latin typeface="Calibri" panose="020F0502020204030204" pitchFamily="34" charset="0"/>
                <a:cs typeface="Calibri" panose="020F0502020204030204" pitchFamily="34" charset="0"/>
              </a:rPr>
              <a:t>Using predictive model, we will try to understand the properties of products and stores which play a key role in increasing sales in future. These prediction techniques helps the companies to evolve the product efficiently and get back to the market with the better version of it.</a:t>
            </a:r>
          </a:p>
          <a:p>
            <a:endParaRPr lang="en-US" sz="20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013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96E53-49FD-4B46-92EF-2AD40589F1E3}"/>
              </a:ext>
            </a:extLst>
          </p:cNvPr>
          <p:cNvSpPr txBox="1"/>
          <p:nvPr/>
        </p:nvSpPr>
        <p:spPr>
          <a:xfrm>
            <a:off x="1245704" y="357808"/>
            <a:ext cx="9740348" cy="2985433"/>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Data Set: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have considered training and test data sets to predict the future sales. So, our main aim is to predict data of missing attribute in testing dataset i.e., </a:t>
            </a:r>
            <a:r>
              <a:rPr lang="en-US" sz="2000" b="1" dirty="0">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Item_Outlet_Sales</a:t>
            </a: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with the help of training dataset.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As, we all know the data in the sales sector is extremely huge to handle. This regression analysis will promote us to predict the future and help in developing the market sales value to meet the customer satisfaction. </a:t>
            </a:r>
          </a:p>
        </p:txBody>
      </p:sp>
      <p:graphicFrame>
        <p:nvGraphicFramePr>
          <p:cNvPr id="3" name="Object 2">
            <a:extLst>
              <a:ext uri="{FF2B5EF4-FFF2-40B4-BE49-F238E27FC236}">
                <a16:creationId xmlns:a16="http://schemas.microsoft.com/office/drawing/2014/main" id="{1B5CFB48-F2CB-4FE5-B3B9-882E1558E629}"/>
              </a:ext>
            </a:extLst>
          </p:cNvPr>
          <p:cNvGraphicFramePr>
            <a:graphicFrameLocks noChangeAspect="1"/>
          </p:cNvGraphicFramePr>
          <p:nvPr>
            <p:extLst>
              <p:ext uri="{D42A27DB-BD31-4B8C-83A1-F6EECF244321}">
                <p14:modId xmlns:p14="http://schemas.microsoft.com/office/powerpoint/2010/main" val="3214519942"/>
              </p:ext>
            </p:extLst>
          </p:nvPr>
        </p:nvGraphicFramePr>
        <p:xfrm>
          <a:off x="3670852" y="3882543"/>
          <a:ext cx="2001078" cy="1688410"/>
        </p:xfrm>
        <a:graphic>
          <a:graphicData uri="http://schemas.openxmlformats.org/presentationml/2006/ole">
            <mc:AlternateContent xmlns:mc="http://schemas.openxmlformats.org/markup-compatibility/2006">
              <mc:Choice xmlns:v="urn:schemas-microsoft-com:vml" Requires="v">
                <p:oleObj spid="_x0000_s1206" name="Macro-Enabled Worksheet" showAsIcon="1" r:id="rId3" imgW="914570" imgH="771690" progId="Excel.SheetMacroEnabled.12">
                  <p:embed/>
                </p:oleObj>
              </mc:Choice>
              <mc:Fallback>
                <p:oleObj name="Macro-Enabled Worksheet" showAsIcon="1" r:id="rId3" imgW="914570" imgH="771690" progId="Excel.SheetMacroEnabled.12">
                  <p:embed/>
                  <p:pic>
                    <p:nvPicPr>
                      <p:cNvPr id="0" name=""/>
                      <p:cNvPicPr/>
                      <p:nvPr/>
                    </p:nvPicPr>
                    <p:blipFill>
                      <a:blip r:embed="rId4"/>
                      <a:stretch>
                        <a:fillRect/>
                      </a:stretch>
                    </p:blipFill>
                    <p:spPr>
                      <a:xfrm>
                        <a:off x="3670852" y="3882543"/>
                        <a:ext cx="2001078" cy="168841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16CF093-9D94-43B3-9228-6A274633A844}"/>
              </a:ext>
            </a:extLst>
          </p:cNvPr>
          <p:cNvGraphicFramePr>
            <a:graphicFrameLocks noChangeAspect="1"/>
          </p:cNvGraphicFramePr>
          <p:nvPr>
            <p:extLst>
              <p:ext uri="{D42A27DB-BD31-4B8C-83A1-F6EECF244321}">
                <p14:modId xmlns:p14="http://schemas.microsoft.com/office/powerpoint/2010/main" val="3545907531"/>
              </p:ext>
            </p:extLst>
          </p:nvPr>
        </p:nvGraphicFramePr>
        <p:xfrm>
          <a:off x="6725479" y="3882543"/>
          <a:ext cx="2001078" cy="1688410"/>
        </p:xfrm>
        <a:graphic>
          <a:graphicData uri="http://schemas.openxmlformats.org/presentationml/2006/ole">
            <mc:AlternateContent xmlns:mc="http://schemas.openxmlformats.org/markup-compatibility/2006">
              <mc:Choice xmlns:v="urn:schemas-microsoft-com:vml" Requires="v">
                <p:oleObj spid="_x0000_s1207" name="Macro-Enabled Worksheet" showAsIcon="1" r:id="rId5" imgW="914570" imgH="771690" progId="Excel.SheetMacroEnabled.12">
                  <p:embed/>
                </p:oleObj>
              </mc:Choice>
              <mc:Fallback>
                <p:oleObj name="Macro-Enabled Worksheet" showAsIcon="1" r:id="rId5" imgW="914570" imgH="771690" progId="Excel.SheetMacroEnabled.12">
                  <p:embed/>
                  <p:pic>
                    <p:nvPicPr>
                      <p:cNvPr id="0" name=""/>
                      <p:cNvPicPr/>
                      <p:nvPr/>
                    </p:nvPicPr>
                    <p:blipFill>
                      <a:blip r:embed="rId6"/>
                      <a:stretch>
                        <a:fillRect/>
                      </a:stretch>
                    </p:blipFill>
                    <p:spPr>
                      <a:xfrm>
                        <a:off x="6725479" y="3882543"/>
                        <a:ext cx="2001078" cy="1688410"/>
                      </a:xfrm>
                      <a:prstGeom prst="rect">
                        <a:avLst/>
                      </a:prstGeom>
                    </p:spPr>
                  </p:pic>
                </p:oleObj>
              </mc:Fallback>
            </mc:AlternateContent>
          </a:graphicData>
        </a:graphic>
      </p:graphicFrame>
    </p:spTree>
    <p:extLst>
      <p:ext uri="{BB962C8B-B14F-4D97-AF65-F5344CB8AC3E}">
        <p14:creationId xmlns:p14="http://schemas.microsoft.com/office/powerpoint/2010/main" val="259729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D194B5-6B9B-4BD9-BD28-26C35DAF8006}"/>
              </a:ext>
            </a:extLst>
          </p:cNvPr>
          <p:cNvGraphicFramePr>
            <a:graphicFrameLocks noGrp="1"/>
          </p:cNvGraphicFramePr>
          <p:nvPr>
            <p:extLst>
              <p:ext uri="{D42A27DB-BD31-4B8C-83A1-F6EECF244321}">
                <p14:modId xmlns:p14="http://schemas.microsoft.com/office/powerpoint/2010/main" val="2903152330"/>
              </p:ext>
            </p:extLst>
          </p:nvPr>
        </p:nvGraphicFramePr>
        <p:xfrm>
          <a:off x="1152939" y="781373"/>
          <a:ext cx="10111408" cy="5877844"/>
        </p:xfrm>
        <a:graphic>
          <a:graphicData uri="http://schemas.openxmlformats.org/drawingml/2006/table">
            <a:tbl>
              <a:tblPr firstRow="1" firstCol="1" bandRow="1">
                <a:tableStyleId>{5C22544A-7EE6-4342-B048-85BDC9FD1C3A}</a:tableStyleId>
              </a:tblPr>
              <a:tblGrid>
                <a:gridCol w="753283">
                  <a:extLst>
                    <a:ext uri="{9D8B030D-6E8A-4147-A177-3AD203B41FA5}">
                      <a16:colId xmlns:a16="http://schemas.microsoft.com/office/drawing/2014/main" val="1145108370"/>
                    </a:ext>
                  </a:extLst>
                </a:gridCol>
                <a:gridCol w="3461165">
                  <a:extLst>
                    <a:ext uri="{9D8B030D-6E8A-4147-A177-3AD203B41FA5}">
                      <a16:colId xmlns:a16="http://schemas.microsoft.com/office/drawing/2014/main" val="1600776819"/>
                    </a:ext>
                  </a:extLst>
                </a:gridCol>
                <a:gridCol w="5896960">
                  <a:extLst>
                    <a:ext uri="{9D8B030D-6E8A-4147-A177-3AD203B41FA5}">
                      <a16:colId xmlns:a16="http://schemas.microsoft.com/office/drawing/2014/main" val="3737989362"/>
                    </a:ext>
                  </a:extLst>
                </a:gridCol>
              </a:tblGrid>
              <a:tr h="482812">
                <a:tc>
                  <a:txBody>
                    <a:bodyPr/>
                    <a:lstStyle/>
                    <a:p>
                      <a:pPr marL="0" marR="0" algn="just">
                        <a:lnSpc>
                          <a:spcPct val="150000"/>
                        </a:lnSpc>
                        <a:spcBef>
                          <a:spcPts val="0"/>
                        </a:spcBef>
                        <a:spcAft>
                          <a:spcPts val="800"/>
                        </a:spcAft>
                      </a:pPr>
                      <a:r>
                        <a:rPr lang="en-US" sz="2000">
                          <a:effectLst/>
                          <a:latin typeface="Calibri" panose="020F0502020204030204" pitchFamily="34" charset="0"/>
                          <a:cs typeface="Calibri" panose="020F0502020204030204" pitchFamily="34" charset="0"/>
                        </a:rPr>
                        <a:t>SNO</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2000" dirty="0">
                          <a:effectLst/>
                          <a:latin typeface="Calibri" panose="020F0502020204030204" pitchFamily="34" charset="0"/>
                          <a:cs typeface="Calibri" panose="020F0502020204030204" pitchFamily="34" charset="0"/>
                        </a:rPr>
                        <a:t>Variables in data sets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2000" dirty="0">
                          <a:effectLst/>
                          <a:latin typeface="Calibri" panose="020F0502020204030204" pitchFamily="34" charset="0"/>
                          <a:cs typeface="Calibri" panose="020F0502020204030204" pitchFamily="34" charset="0"/>
                        </a:rPr>
                        <a:t>Description of the variable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178699364"/>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err="1">
                          <a:effectLst/>
                          <a:latin typeface="Calibri" panose="020F0502020204030204" pitchFamily="34" charset="0"/>
                          <a:cs typeface="Calibri" panose="020F0502020204030204" pitchFamily="34" charset="0"/>
                        </a:rPr>
                        <a:t>Item_Identifier</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Unique product ID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294097240"/>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2</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Item_Weight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Weight of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76728640"/>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3</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Item_Fat_Content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Whether the product is low fat or not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1867196246"/>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4</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Item_Visibility</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 of total display area of all products in a store allocated to the particular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248706706"/>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5</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Item_Type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category to which the product belongs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468840501"/>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6</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Item_MRP</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Maximum Retail Price (list price) of the product</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864195305"/>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7</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Outlet_Identifier</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Unique store ID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039154792"/>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8</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Outlet_Establishment_Year</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year in which store was established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160707310"/>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9</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Outlet_Size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size of the store in terms of ground area covered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3296962587"/>
                  </a:ext>
                </a:extLst>
              </a:tr>
              <a:tr h="325883">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10</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Outlet_Location_Type</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The type of city in which the store is located</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731905504"/>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11</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err="1">
                          <a:effectLst/>
                          <a:latin typeface="Calibri" panose="020F0502020204030204" pitchFamily="34" charset="0"/>
                          <a:cs typeface="Calibri" panose="020F0502020204030204" pitchFamily="34" charset="0"/>
                        </a:rPr>
                        <a:t>Outlet_Type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a:effectLst/>
                          <a:latin typeface="Calibri" panose="020F0502020204030204" pitchFamily="34" charset="0"/>
                          <a:cs typeface="Calibri" panose="020F0502020204030204" pitchFamily="34" charset="0"/>
                        </a:rPr>
                        <a:t>Whether the outlet is just a grocery store or some sort of supermarket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478677807"/>
                  </a:ext>
                </a:extLst>
              </a:tr>
              <a:tr h="690698">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12</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a:effectLst/>
                          <a:latin typeface="Calibri" panose="020F0502020204030204" pitchFamily="34" charset="0"/>
                          <a:cs typeface="Calibri" panose="020F0502020204030204" pitchFamily="34" charset="0"/>
                        </a:rPr>
                        <a:t>Item_Outlet_Sales</a:t>
                      </a:r>
                      <a:endParaRPr lang="en-US" sz="160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tc>
                  <a:txBody>
                    <a:bodyPr/>
                    <a:lstStyle/>
                    <a:p>
                      <a:pPr marL="0" marR="0" algn="just">
                        <a:lnSpc>
                          <a:spcPct val="150000"/>
                        </a:lnSpc>
                        <a:spcBef>
                          <a:spcPts val="0"/>
                        </a:spcBef>
                        <a:spcAft>
                          <a:spcPts val="800"/>
                        </a:spcAft>
                      </a:pPr>
                      <a:r>
                        <a:rPr lang="en-US" sz="1600" dirty="0">
                          <a:effectLst/>
                          <a:latin typeface="Calibri" panose="020F0502020204030204" pitchFamily="34" charset="0"/>
                          <a:cs typeface="Calibri" panose="020F0502020204030204" pitchFamily="34" charset="0"/>
                        </a:rPr>
                        <a:t>Sales of the product in the particular store. This is the outcome variable to be predicted.</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53298" marR="53298" marT="0" marB="0"/>
                </a:tc>
                <a:extLst>
                  <a:ext uri="{0D108BD9-81ED-4DB2-BD59-A6C34878D82A}">
                    <a16:rowId xmlns:a16="http://schemas.microsoft.com/office/drawing/2014/main" val="2696897621"/>
                  </a:ext>
                </a:extLst>
              </a:tr>
            </a:tbl>
          </a:graphicData>
        </a:graphic>
      </p:graphicFrame>
      <p:sp>
        <p:nvSpPr>
          <p:cNvPr id="3" name="TextBox 2">
            <a:extLst>
              <a:ext uri="{FF2B5EF4-FFF2-40B4-BE49-F238E27FC236}">
                <a16:creationId xmlns:a16="http://schemas.microsoft.com/office/drawing/2014/main" id="{4EE1CF6D-0E01-4A07-97B9-577C635BAEBB}"/>
              </a:ext>
            </a:extLst>
          </p:cNvPr>
          <p:cNvSpPr txBox="1"/>
          <p:nvPr/>
        </p:nvSpPr>
        <p:spPr>
          <a:xfrm>
            <a:off x="1272209" y="198783"/>
            <a:ext cx="5883965" cy="523220"/>
          </a:xfrm>
          <a:prstGeom prst="rect">
            <a:avLst/>
          </a:prstGeom>
          <a:noFill/>
        </p:spPr>
        <p:txBody>
          <a:bodyPr wrap="square" rtlCol="0">
            <a:spAutoFit/>
          </a:bodyPr>
          <a:lstStyle/>
          <a:p>
            <a:r>
              <a:rPr lang="en-US" sz="2800" b="1" dirty="0"/>
              <a:t>Attributes of Data Set</a:t>
            </a:r>
          </a:p>
        </p:txBody>
      </p:sp>
    </p:spTree>
    <p:extLst>
      <p:ext uri="{BB962C8B-B14F-4D97-AF65-F5344CB8AC3E}">
        <p14:creationId xmlns:p14="http://schemas.microsoft.com/office/powerpoint/2010/main" val="297545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A6FB9-DB4F-4D9B-A51B-2F6928DF55F1}"/>
              </a:ext>
            </a:extLst>
          </p:cNvPr>
          <p:cNvSpPr txBox="1"/>
          <p:nvPr/>
        </p:nvSpPr>
        <p:spPr>
          <a:xfrm>
            <a:off x="1007165" y="106018"/>
            <a:ext cx="10482470" cy="6155531"/>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Challenges Observed:</a:t>
            </a:r>
          </a:p>
          <a:p>
            <a:endParaRPr lang="en-US" sz="2000" dirty="0">
              <a:latin typeface="Calibri" panose="020F0502020204030204" pitchFamily="34" charset="0"/>
              <a:cs typeface="Calibri" panose="020F0502020204030204" pitchFamily="34" charset="0"/>
            </a:endParaRPr>
          </a:p>
          <a:p>
            <a:pPr marL="342900" lvl="0" indent="-342900">
              <a:buFont typeface="+mj-lt"/>
              <a:buAutoNum type="arabicPeriod"/>
            </a:pPr>
            <a:r>
              <a:rPr lang="en-US" sz="2400" b="1" dirty="0">
                <a:latin typeface="Calibri" panose="020F0502020204030204" pitchFamily="34" charset="0"/>
                <a:cs typeface="Calibri" panose="020F0502020204030204" pitchFamily="34" charset="0"/>
              </a:rPr>
              <a:t>Data Cleaning:</a:t>
            </a: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Data cleaning mainly involves identifying and removing noisy and inconsistent data in order to improve the quality of the data. The main reason for noisy and inconsistent data is during the initial stage, entering incorrect and missing data at the data entry level. This cleaning task is vital, because to take the best possible decision in business implementation.</a:t>
            </a:r>
          </a:p>
          <a:p>
            <a:pPr marL="742950" lvl="1"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Some records have Item_Weight  as null and we need to clean those records and some records have Outlet_Size has null values. We cleaned the missing data to make the data consistent .</a:t>
            </a:r>
          </a:p>
          <a:p>
            <a:pPr marL="742950" lvl="1"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lvl="0"/>
            <a:r>
              <a:rPr lang="en-US" sz="2400" b="1" dirty="0">
                <a:latin typeface="Calibri" panose="020F0502020204030204" pitchFamily="34" charset="0"/>
                <a:cs typeface="Calibri" panose="020F0502020204030204" pitchFamily="34" charset="0"/>
              </a:rPr>
              <a:t>2. Connection:</a:t>
            </a:r>
            <a:endParaRPr lang="en-US" sz="24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observe all the attributes and draw some connections between those attributes to identify the predict variable and response variable. In this case the predict variable is “Item_Outlet_Sales” and it depends on the response variables like Item_Identifier and Outlet_Identifier which are described as the unique product ID. So, this Item_Outlet_Sales depend on the Item_Identifier and Outlet_Identifier. To get the values we considered Item_Identifier + Outlet_Identifier which leads to Item_Outlet_Sales.</a:t>
            </a:r>
          </a:p>
        </p:txBody>
      </p:sp>
    </p:spTree>
    <p:extLst>
      <p:ext uri="{BB962C8B-B14F-4D97-AF65-F5344CB8AC3E}">
        <p14:creationId xmlns:p14="http://schemas.microsoft.com/office/powerpoint/2010/main" val="51732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67B2A-37A7-4368-9FB0-ADE942A689F0}"/>
              </a:ext>
            </a:extLst>
          </p:cNvPr>
          <p:cNvSpPr txBox="1"/>
          <p:nvPr/>
        </p:nvSpPr>
        <p:spPr>
          <a:xfrm>
            <a:off x="954157" y="120402"/>
            <a:ext cx="11012556" cy="580004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	Introduction to the Data mining technique</a:t>
            </a:r>
          </a:p>
          <a:p>
            <a:r>
              <a:rPr lang="en-US" sz="2000" b="1"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We planned to use one of the predictive models from data mining techniques available. We identified </a:t>
            </a:r>
            <a:r>
              <a:rPr lang="en-US" sz="2000" b="1" dirty="0">
                <a:latin typeface="Calibri" panose="020F0502020204030204" pitchFamily="34" charset="0"/>
                <a:cs typeface="Calibri" panose="020F0502020204030204" pitchFamily="34" charset="0"/>
              </a:rPr>
              <a:t>Linear Regression Model</a:t>
            </a:r>
            <a:r>
              <a:rPr lang="en-US" sz="2000" dirty="0">
                <a:latin typeface="Calibri" panose="020F0502020204030204" pitchFamily="34" charset="0"/>
                <a:cs typeface="Calibri" panose="020F0502020204030204" pitchFamily="34" charset="0"/>
              </a:rPr>
              <a:t> is the best model works for the data set identified. </a:t>
            </a:r>
          </a:p>
          <a:p>
            <a:endParaRPr lang="en-US" sz="20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Firstly, Why Linear Regression? This regression model draws the relationship between the dependent and independent variables, where dependent variable is also known as predictor variable and independent variable is known as response variable.</a:t>
            </a: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Now let’s investigate What is Linear Regression? This is a statistical analysis that attempts to show the relationship between two variables.</a:t>
            </a: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 How Linear Regression works? With the data provided by the dataset, we draw a plot between independent and dependent variable and spot a mean value for those values. It selects the best fit line that passes through the mean of the data. But as we know there will be multiple lines that passes through that mean point.</a:t>
            </a:r>
          </a:p>
        </p:txBody>
      </p:sp>
    </p:spTree>
    <p:extLst>
      <p:ext uri="{BB962C8B-B14F-4D97-AF65-F5344CB8AC3E}">
        <p14:creationId xmlns:p14="http://schemas.microsoft.com/office/powerpoint/2010/main" val="26783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A8D5E-154F-4665-B612-497F8BE9EF97}"/>
              </a:ext>
            </a:extLst>
          </p:cNvPr>
          <p:cNvSpPr txBox="1"/>
          <p:nvPr/>
        </p:nvSpPr>
        <p:spPr>
          <a:xfrm>
            <a:off x="1292087" y="1046921"/>
            <a:ext cx="9607826"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Linear regression attempts to model the relationship between two variables by fitting a linear equation to observed data. One variable is considered to be an explanatory variable, and the other is considered to be a dependent variable. The variable we are predicting is called the criterion variable. </a:t>
            </a:r>
          </a:p>
          <a:p>
            <a:pPr marL="342900" indent="-342900">
              <a:lnSpc>
                <a:spcPct val="150000"/>
              </a:lnSpc>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variable we are basing our predictions on is called the predictor variable. When there is only one predictor variable, the prediction method is called simple regression. To view the fit of the model to the observed data, one may plot the computed regression line over the actual data points to evaluate the results.</a:t>
            </a:r>
            <a:endParaRPr lang="en-US" sz="20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3551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FF46B-3C8D-4C05-94C5-11D45445ED5D}"/>
              </a:ext>
            </a:extLst>
          </p:cNvPr>
          <p:cNvSpPr txBox="1"/>
          <p:nvPr/>
        </p:nvSpPr>
        <p:spPr>
          <a:xfrm>
            <a:off x="1146312" y="265045"/>
            <a:ext cx="10740887" cy="5693866"/>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Algorithm Implementation:</a:t>
            </a:r>
          </a:p>
          <a:p>
            <a:r>
              <a:rPr lang="en-US" sz="2000" dirty="0"/>
              <a:t>	</a:t>
            </a:r>
          </a:p>
          <a:p>
            <a:r>
              <a:rPr lang="en-US" sz="2000" dirty="0"/>
              <a:t>	We observed both training and testing data sets, the training data set contains sales values whereas in testing dataset we don’t have sales values. To predict that, as we draw the connection between attributes to get the predicted values for Item_Outlet_Sales. </a:t>
            </a:r>
          </a:p>
          <a:p>
            <a:endParaRPr lang="en-US" sz="2000" dirty="0"/>
          </a:p>
          <a:p>
            <a:r>
              <a:rPr lang="en-US" sz="2000" dirty="0"/>
              <a:t>The implementation steps in-order to predict the sales of BigMart sales is as follows:</a:t>
            </a:r>
          </a:p>
          <a:p>
            <a:pPr marL="742950" lvl="1" indent="-285750">
              <a:lnSpc>
                <a:spcPct val="150000"/>
              </a:lnSpc>
              <a:buFont typeface="Arial" panose="020B0604020202020204" pitchFamily="34" charset="0"/>
              <a:buChar char="•"/>
            </a:pPr>
            <a:r>
              <a:rPr lang="en-US" sz="2000" dirty="0"/>
              <a:t>Load the training dataset file into R studio by using “read.csv” R command.</a:t>
            </a:r>
          </a:p>
          <a:p>
            <a:pPr marL="742950" lvl="1" indent="-285750">
              <a:lnSpc>
                <a:spcPct val="150000"/>
              </a:lnSpc>
              <a:buFont typeface="Arial" panose="020B0604020202020204" pitchFamily="34" charset="0"/>
              <a:buChar char="•"/>
            </a:pPr>
            <a:r>
              <a:rPr lang="en-US" sz="2000" dirty="0"/>
              <a:t>Load the testing dataset file into R studio by using “read.csv” R command.</a:t>
            </a:r>
          </a:p>
          <a:p>
            <a:pPr marL="742950" lvl="1" indent="-285750">
              <a:lnSpc>
                <a:spcPct val="150000"/>
              </a:lnSpc>
              <a:buFont typeface="Arial" panose="020B0604020202020204" pitchFamily="34" charset="0"/>
              <a:buChar char="•"/>
            </a:pPr>
            <a:r>
              <a:rPr lang="en-US" sz="2000" dirty="0"/>
              <a:t>As there are some missing values in both test and train datasets, clean the missing values by replace the missing values with the mean of the values.</a:t>
            </a:r>
          </a:p>
          <a:p>
            <a:pPr marL="742950" lvl="1" indent="-285750">
              <a:lnSpc>
                <a:spcPct val="150000"/>
              </a:lnSpc>
              <a:buFont typeface="Arial" panose="020B0604020202020204" pitchFamily="34" charset="0"/>
              <a:buChar char="•"/>
            </a:pPr>
            <a:r>
              <a:rPr lang="en-US" sz="2000" dirty="0"/>
              <a:t>Create a Linear Regression model to get Item_Outlet_Sales based on Item_Identifier and Outlet_Identifier.</a:t>
            </a:r>
          </a:p>
          <a:p>
            <a:pPr lvl="1"/>
            <a:endParaRPr lang="en-US" sz="2000" dirty="0"/>
          </a:p>
          <a:p>
            <a:endParaRPr lang="en-US" sz="2000" dirty="0"/>
          </a:p>
        </p:txBody>
      </p:sp>
    </p:spTree>
    <p:extLst>
      <p:ext uri="{BB962C8B-B14F-4D97-AF65-F5344CB8AC3E}">
        <p14:creationId xmlns:p14="http://schemas.microsoft.com/office/powerpoint/2010/main" val="200265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2156</TotalTime>
  <Words>1424</Words>
  <Application>Microsoft Office PowerPoint</Application>
  <PresentationFormat>Widescreen</PresentationFormat>
  <Paragraphs>120</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13</vt:i4>
      </vt:variant>
    </vt:vector>
  </HeadingPairs>
  <TitlesOfParts>
    <vt:vector size="21" baseType="lpstr">
      <vt:lpstr>Arial</vt:lpstr>
      <vt:lpstr>Calibri</vt:lpstr>
      <vt:lpstr>Tw Cen MT</vt:lpstr>
      <vt:lpstr>Wingdings</vt:lpstr>
      <vt:lpstr>Circuit</vt:lpstr>
      <vt:lpstr>Package</vt:lpstr>
      <vt:lpstr>Document</vt:lpstr>
      <vt:lpstr>Microsoft Excel Macro-Enabled Worksheet</vt:lpstr>
      <vt:lpstr>Prediction using Linear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dc:title>
  <dc:creator>Venkatesh Neerukonda</dc:creator>
  <cp:lastModifiedBy>Venkatesh Neerukonda</cp:lastModifiedBy>
  <cp:revision>98</cp:revision>
  <dcterms:created xsi:type="dcterms:W3CDTF">2020-03-19T18:04:28Z</dcterms:created>
  <dcterms:modified xsi:type="dcterms:W3CDTF">2020-03-28T02:31:48Z</dcterms:modified>
</cp:coreProperties>
</file>