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6" autoAdjust="0"/>
    <p:restoredTop sz="94638" autoAdjust="0"/>
  </p:normalViewPr>
  <p:slideViewPr>
    <p:cSldViewPr snapToGrid="0">
      <p:cViewPr>
        <p:scale>
          <a:sx n="145" d="100"/>
          <a:sy n="145"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511767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4348274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4647151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541067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993087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044722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6888688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528994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921940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441992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1035514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06819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92405581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022047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3969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8351477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71037476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722291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768356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971947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029885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016174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10477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026069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054986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79215669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www.python.org" TargetMode="External"/><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0" charset="0"/>
                <a:ea typeface="华文中宋" pitchFamily="0" charset="0"/>
                <a:cs typeface="Arial" pitchFamily="0" charset="0"/>
              </a:rPr>
              <a:t>Steganography</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0" charset="0"/>
                <a:ea typeface="华文中宋" pitchFamily="0" charset="0"/>
                <a:cs typeface="Arial" pitchFamily="0" charset="0"/>
              </a:rPr>
              <a:t>CYBER SECURITY</a:t>
            </a:r>
            <a:endParaRPr lang="zh-CN" altLang="en-US" sz="3200" b="1" i="0" u="none" strike="noStrike" kern="1200" cap="none" spc="0" baseline="0">
              <a:solidFill>
                <a:srgbClr val="1481AC"/>
              </a:solidFill>
              <a:latin typeface="Arial" pitchFamily="0" charset="0"/>
              <a:ea typeface="华文中宋" pitchFamily="0" charset="0"/>
              <a:cs typeface="Arial" pitchFamily="0" charset="0"/>
            </a:endParaRPr>
          </a:p>
        </p:txBody>
      </p:sp>
      <p:sp>
        <p:nvSpPr>
          <p:cNvPr id="28" name="矩形"/>
          <p:cNvSpPr>
            <a:spLocks/>
          </p:cNvSpPr>
          <p:nvPr/>
        </p:nvSpPr>
        <p:spPr>
          <a:xfrm rot="0">
            <a:off x="3117529" y="4586365"/>
            <a:ext cx="7980183"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0" charset="0"/>
                <a:ea typeface="华文中宋" pitchFamily="0" charset="0"/>
                <a:cs typeface="Arial" pitchFamily="0" charset="0"/>
              </a:rPr>
              <a:t>Presented By:</a:t>
            </a:r>
            <a:endParaRPr lang="en-US" altLang="zh-CN" sz="2000" b="1" i="0" u="none" strike="noStrike" kern="1200" cap="none" spc="0" baseline="0">
              <a:solidFill>
                <a:srgbClr val="1481AC"/>
              </a:solidFill>
              <a:latin typeface="Arial" pitchFamily="0" charset="0"/>
              <a:ea typeface="华文中宋" pitchFamily="0" charset="0"/>
              <a:cs typeface="Arial" pitchFamily="0" charset="0"/>
            </a:endParaRPr>
          </a:p>
          <a:p>
            <a:pPr marL="0" indent="0" algn="ctr">
              <a:lnSpc>
                <a:spcPct val="100000"/>
              </a:lnSpc>
              <a:spcBef>
                <a:spcPts val="0"/>
              </a:spcBef>
              <a:spcAft>
                <a:spcPts val="0"/>
              </a:spcAft>
              <a:buNone/>
            </a:pPr>
            <a:r>
              <a:rPr lang="en-US" altLang="zh-CN" sz="2000" b="1" i="0" u="none" strike="noStrike" kern="1200" cap="none" spc="0" baseline="0">
                <a:solidFill>
                  <a:srgbClr val="1481AC"/>
                </a:solidFill>
                <a:latin typeface="Arial" pitchFamily="0" charset="0"/>
                <a:ea typeface="华文中宋" pitchFamily="0" charset="0"/>
                <a:cs typeface="Arial" pitchFamily="0" charset="0"/>
              </a:rPr>
              <a:t>1. </a:t>
            </a:r>
            <a:r>
              <a:rPr lang="en-US" altLang="zh-CN" sz="2000" b="1" i="0" u="none" strike="noStrike" kern="1200" cap="none" spc="0" baseline="0">
                <a:solidFill>
                  <a:srgbClr val="1481AC"/>
                </a:solidFill>
                <a:latin typeface="Arial" pitchFamily="0" charset="0"/>
                <a:ea typeface="华文中宋" pitchFamily="0" charset="0"/>
                <a:cs typeface="Arial" pitchFamily="0" charset="0"/>
              </a:rPr>
              <a:t>M. SRI MUTHU ALAGU</a:t>
            </a:r>
            <a:r>
              <a:rPr lang="en-US" altLang="zh-CN" sz="2000" b="1" i="0" u="none" strike="noStrike" kern="1200" cap="none" spc="0" baseline="0">
                <a:solidFill>
                  <a:srgbClr val="1481AC"/>
                </a:solidFill>
                <a:latin typeface="Arial" pitchFamily="0" charset="0"/>
                <a:ea typeface="华文中宋" pitchFamily="0" charset="0"/>
                <a:cs typeface="Arial" pitchFamily="0" charset="0"/>
              </a:rPr>
              <a:t>-VV COLLEGE OF ENGINEERING-COMPUTER SCIENCE AND ENGINEERING</a:t>
            </a:r>
            <a:endParaRPr lang="zh-CN" altLang="en-US" sz="2000" b="1" i="0" u="none" strike="noStrike" kern="1200" cap="none" spc="0" baseline="0">
              <a:solidFill>
                <a:srgbClr val="1481AC"/>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139816606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Python Software Foundation. (n.d.). Python Language Reference.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hlinkClick r:id="rId1"/>
              </a:rPr>
              <a:t>https://www.python.org</a:t>
            </a:r>
            <a:endParaRPr lang="en-US" altLang="zh-CN" sz="24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 "cv2" Documentation. https://docs.opencv.org/4.x/d1/dfb/intro.html</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29751202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0" charset="0"/>
                <a:ea typeface="华文中宋" pitchFamily="0" charset="0"/>
                <a:cs typeface="Arial" pitchFamily="0" charset="0"/>
              </a:rPr>
              <a:t>THANK YOU</a:t>
            </a:r>
            <a:endParaRPr lang="zh-CN" altLang="en-US" sz="2800" b="1" i="0" u="none" strike="noStrike" kern="1200" cap="all" spc="0" baseline="0">
              <a:solidFill>
                <a:srgbClr val="002060"/>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195601100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0" charset="0"/>
                <a:ea typeface="华文中宋" pitchFamily="0" charset="0"/>
                <a:cs typeface="Arial" pitchFamily="0" charset="0"/>
              </a:rPr>
              <a:t>OUTLINE</a:t>
            </a:r>
            <a:endParaRPr lang="zh-CN" altLang="en-US" sz="2800" b="1" i="0" u="none" strike="noStrike" kern="1200" cap="all" spc="0" baseline="0">
              <a:solidFill>
                <a:srgbClr val="002060"/>
              </a:solidFill>
              <a:latin typeface="Arial" pitchFamily="0" charset="0"/>
              <a:ea typeface="华文中宋" pitchFamily="0" charset="0"/>
              <a:cs typeface="Arial" pitchFamily="0"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  </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Problem Statement</a:t>
            </a:r>
            <a:endParaRPr lang="en-US" altLang="zh-CN" sz="20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Proposed System/Solution</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0" charset="0"/>
                <a:ea typeface="Franklin Gothic Book" pitchFamily="0" charset="0"/>
                <a:cs typeface="Franklin Gothic Book" pitchFamily="0" charset="0"/>
              </a:rPr>
              <a:t>Development Approach</a:t>
            </a:r>
            <a:endParaRPr lang="en-US" altLang="zh-CN" sz="2000" b="0" i="0" u="none" strike="noStrike" kern="1200" cap="none" spc="0" baseline="0">
              <a:solidFill>
                <a:srgbClr val="404040"/>
              </a:solidFill>
              <a:latin typeface="Arial"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Result (Output Image)</a:t>
            </a:r>
            <a:endParaRPr lang="en-US" altLang="zh-CN" sz="2000" b="1" i="0" u="none" strike="noStrike" kern="1200" cap="none" spc="0" baseline="0">
              <a:solidFill>
                <a:srgbClr val="404040"/>
              </a:solidFill>
              <a:latin typeface="Arial" pitchFamily="0" charset="0"/>
              <a:ea typeface="Franklin Gothic Book"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Conclusion</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Future Scope</a:t>
            </a:r>
            <a:endParaRPr lang="en-US" altLang="zh-CN" sz="2000" b="1" i="0" u="none" strike="noStrike" kern="1200" cap="none" spc="0" baseline="0">
              <a:solidFill>
                <a:srgbClr val="404040"/>
              </a:solidFill>
              <a:latin typeface="Arial" pitchFamily="0" charset="0"/>
              <a:ea typeface="Franklin Gothic Book"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References</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166483328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华文中宋" pitchFamily="0" charset="0"/>
                <a:cs typeface="Arial" pitchFamily="0"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2E3238"/>
                </a:solidFill>
                <a:latin typeface="Franklin Gothic Book" pitchFamily="0" charset="0"/>
                <a:ea typeface="Franklin Gothic Book" pitchFamily="0" charset="0"/>
                <a:cs typeface="Franklin Gothic Book" pitchFamily="0" charset="0"/>
              </a:rPr>
              <a:t>In a world where information security is paramount, the need arises for a simple yet effective method to conceal messages within digital images. This project aims to address the issue by developing a basic steganography tool using Python and OpenCV that allows users to encrypt text messages within an image, thus securing the information from plain sight. This technique enhances privacy and potentially contributes to secure communication in various applications.</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92235444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华文中宋" pitchFamily="0" charset="0"/>
                <a:cs typeface="Arial" pitchFamily="0"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1200" b="1" i="0" u="none" strike="noStrike" kern="1200" cap="none" spc="0" baseline="0">
              <a:solidFill>
                <a:srgbClr val="404040"/>
              </a:solidFill>
              <a:latin typeface="Calibri" pitchFamily="0" charset="0"/>
              <a:ea typeface="Calibri"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2E3238"/>
                </a:solidFill>
                <a:latin typeface="Franklin Gothic Book" pitchFamily="0" charset="0"/>
                <a:ea typeface="Franklin Gothic Book" pitchFamily="0" charset="0"/>
                <a:cs typeface="Franklin Gothic Book" pitchFamily="0" charset="0"/>
              </a:rPr>
              <a:t>The process is twofold: </a:t>
            </a:r>
            <a:r>
              <a:rPr lang="en-US" altLang="zh-CN" sz="1200" b="0" i="0" u="none" strike="noStrike" kern="1200" cap="none" spc="0" baseline="0">
                <a:solidFill>
                  <a:srgbClr val="2E3238"/>
                </a:solidFill>
                <a:latin typeface="Franklin Gothic Book" pitchFamily="0" charset="0"/>
                <a:ea typeface="Franklin Gothic Book" pitchFamily="0" charset="0"/>
                <a:cs typeface="Franklin Gothic Book" pitchFamily="0" charset="0"/>
              </a:rPr>
              <a:t>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Pr lang="zh-CN" altLang="en-US"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br>
            <a:endParaRPr lang="en-US" altLang="zh-CN" sz="1200" b="0" i="0" u="none" strike="noStrike" kern="1200" cap="none" spc="0" baseline="0">
              <a:solidFill>
                <a:srgbClr val="2E3238"/>
              </a:solidFill>
              <a:latin typeface="Franklin Gothic Book"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2E3238"/>
                </a:solidFill>
                <a:latin typeface="Franklin Gothic Book" pitchFamily="0" charset="0"/>
                <a:ea typeface="Franklin Gothic Book" pitchFamily="0" charset="0"/>
                <a:cs typeface="Franklin Gothic Book" pitchFamily="0" charset="0"/>
              </a:rPr>
              <a:t>The process is twofold: 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Pr lang="zh-CN" altLang="en-US"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br>
            <a:endParaRPr lang="en-US" altLang="zh-CN" sz="1200" b="0" i="0" u="none" strike="noStrike" kern="1200" cap="none" spc="0" baseline="0">
              <a:solidFill>
                <a:srgbClr val="2E3238"/>
              </a:solidFill>
              <a:latin typeface="Franklin Gothic Book"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2E3238"/>
                </a:solidFill>
                <a:latin typeface="Franklin Gothic Book" pitchFamily="0" charset="0"/>
                <a:ea typeface="Franklin Gothic Book" pitchFamily="0" charset="0"/>
                <a:cs typeface="Franklin Gothic Book" pitchFamily="0" charset="0"/>
              </a:rPr>
              <a:t>Our solution includes error handling for cases where the message length exceeds the capacity of the image and ensures that there are no significant alterations to the image that might reveal the presence of an encrypted message. The resultant image, looking seemingly unchanged, can be shared across various platforms, carrying within it the hidden information.</a:t>
            </a:r>
            <a:br>
              <a:rPr lang="zh-CN" altLang="en-US"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br>
            <a:endParaRPr lang="en-US" altLang="zh-CN" sz="1200" b="0" i="0" u="none" strike="noStrike" kern="1200" cap="none" spc="0" baseline="0">
              <a:solidFill>
                <a:srgbClr val="2E3238"/>
              </a:solidFill>
              <a:latin typeface="Franklin Gothic Book"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2E3238"/>
                </a:solidFill>
                <a:latin typeface="Franklin Gothic Book" pitchFamily="0" charset="0"/>
                <a:ea typeface="Franklin Gothic Book" pitchFamily="0" charset="0"/>
                <a:cs typeface="Franklin Gothic Book" pitchFamily="0" charset="0"/>
              </a:rPr>
              <a:t>The decryption process reverses the encryption steps by traversing the modified image pixels, reading the LSBs to retrieve the ASCII values, and converting them back to the original characters, reconstructing the hidden message for users with the correct passcode.</a:t>
            </a:r>
            <a:br>
              <a:rPr lang="zh-CN" altLang="en-US"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br>
            <a:endParaRPr lang="en-US" altLang="zh-CN" sz="1200" b="0" i="0" u="none" strike="noStrike" kern="1200" cap="none" spc="0" baseline="0">
              <a:solidFill>
                <a:srgbClr val="2E3238"/>
              </a:solidFill>
              <a:latin typeface="Franklin Gothic Book" pitchFamily="0" charset="0"/>
              <a:ea typeface="Franklin Gothic Book" pitchFamily="0" charset="0"/>
              <a:cs typeface="Franklin Gothic Book"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A plain text file (key_log.txt) where sequential keystrokes are recorded, providing a simplified view of keyboard activity. This can be useful for quick inspection or for cases where a human-readable format is required.</a:t>
            </a:r>
            <a:endPar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A structured JSON file (</a:t>
            </a: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key_log.json</a:t>
            </a: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endPar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2E3238"/>
                </a:solidFill>
                <a:latin typeface="Franklin Gothic Book" pitchFamily="0" charset="0"/>
                <a:ea typeface="Franklin Gothic Book" pitchFamily="0" charset="0"/>
                <a:cs typeface="Franklin Gothic Book" pitchFamily="0" charset="0"/>
              </a:rPr>
              <a:t>The combination of Python's ease of use and OpenCV's robust image-processing capabilities makes this project approachable and executable, even for those with a basic understanding of programming and cryptography. Through this project, we demonstrate a practical application of steganography for secure message transmission in the digital era.</a:t>
            </a:r>
            <a:endParaRPr lang="en-US" altLang="zh-CN" sz="1200" b="0" i="0" u="none" strike="noStrike" kern="1200" cap="none" spc="0" baseline="0">
              <a:solidFill>
                <a:srgbClr val="2E3238"/>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2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99049470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3"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ct val="20000"/>
              </a:spcBef>
              <a:spcAft>
                <a:spcPts val="600"/>
              </a:spcAft>
              <a:buNone/>
            </a:pPr>
            <a:r>
              <a:rPr lang="en-US" altLang="zh-CN" sz="1700" b="0" i="0" u="none" strike="noStrike" kern="1200" cap="none" spc="0" baseline="0">
                <a:solidFill>
                  <a:srgbClr val="2E3238"/>
                </a:solidFill>
                <a:latin typeface="Franklin Gothic Book" pitchFamily="0" charset="0"/>
                <a:ea typeface="Franklin Gothic Book" pitchFamily="0" charset="0"/>
                <a:cs typeface="Franklin Gothic Book" pitchFamily="0" charset="0"/>
              </a:rPr>
              <a:t>Using Python and OpenCV, we read the input image and convert the secret message into ASCII values. Each character of the message is then encoded bit by bit into the pixels of the image by altering the least significant bits. This encoding follows a regular pattern across the pixel array to facilitate easy retrieval.</a:t>
            </a:r>
            <a:endParaRPr lang="en-US" altLang="zh-CN" sz="1700" b="0" i="0" u="none" strike="noStrike" kern="1200" cap="none" spc="0" baseline="0">
              <a:solidFill>
                <a:srgbClr val="2E3238"/>
              </a:solidFill>
              <a:latin typeface="Franklin Gothic Book" pitchFamily="0" charset="0"/>
              <a:ea typeface="Franklin Gothic Book" pitchFamily="0" charset="0"/>
              <a:cs typeface="Franklin Gothic Book" pitchFamily="0" charset="0"/>
            </a:endParaRPr>
          </a:p>
          <a:p>
            <a:pPr marL="0" indent="0" algn="l">
              <a:lnSpc>
                <a:spcPct val="9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90000"/>
              </a:lnSpc>
              <a:spcBef>
                <a:spcPct val="20000"/>
              </a:spcBef>
              <a:spcAft>
                <a:spcPts val="600"/>
              </a:spcAft>
              <a:buNone/>
            </a:pPr>
            <a:r>
              <a:rPr lang="en-US" altLang="zh-CN" sz="1700" b="0" i="0" u="none" strike="noStrike" kern="1200" cap="none" spc="0" baseline="0">
                <a:solidFill>
                  <a:srgbClr val="2E3238"/>
                </a:solidFill>
                <a:latin typeface="Franklin Gothic Book" pitchFamily="0" charset="0"/>
                <a:ea typeface="Franklin Gothic Book" pitchFamily="0" charset="0"/>
                <a:cs typeface="Franklin Gothic Book" pitchFamily="0" charset="0"/>
              </a:rPr>
              <a:t>For enhanced security, a user-defined passcode is used to lock and unlock the message within the image. The alteration to the image is so subtle that it is visually indistinguishable from the original. For decryption, the process is simply reversed, requiring the user to input the matching passcode to extract and reconstruct the original message from the image's pixel data. The system is designed to be user-friendly with input prompts and clear instructions for both encryption and decryption processes.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None/>
            </a:pPr>
            <a:br>
              <a:rPr lang="zh-CN" altLang="en-US" sz="1600" b="0" i="0" u="none" strike="noStrike" kern="1200" cap="none" spc="0" baseline="0">
                <a:solidFill>
                  <a:srgbClr val="404040"/>
                </a:solidFill>
                <a:latin typeface="Franklin Gothic Book" pitchFamily="0" charset="0"/>
                <a:ea typeface="华文中宋" pitchFamily="0" charset="0"/>
                <a:cs typeface="Lucida Sans"/>
              </a:rPr>
            </a:b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br>
              <a:rPr lang="zh-CN" altLang="en-US" sz="1700" b="0" i="0" u="none" strike="noStrike" kern="1200" cap="none" spc="0" baseline="0">
                <a:solidFill>
                  <a:srgbClr val="404040"/>
                </a:solidFill>
                <a:latin typeface="Franklin Gothic Book" pitchFamily="0" charset="0"/>
                <a:ea typeface="Franklin Gothic Book" pitchFamily="0" charset="0"/>
                <a:cs typeface="Franklin Gothic Book" pitchFamily="0" charset="0"/>
              </a:rPr>
            </a:br>
            <a:endParaRPr lang="en-US" altLang="zh-CN" sz="1700" b="0" i="0" u="none" strike="noStrike" kern="1200" cap="none" spc="0" baseline="0">
              <a:solidFill>
                <a:srgbClr val="2E3238"/>
              </a:solidFill>
              <a:latin typeface="Franklin Gothic Book" pitchFamily="0" charset="0"/>
              <a:ea typeface="Franklin Gothic Book" pitchFamily="0" charset="0"/>
              <a:cs typeface="Franklin Gothic Book" pitchFamily="0" charset="0"/>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0F0F0F"/>
                </a:solidFill>
                <a:latin typeface="Franklin Gothic Book" pitchFamily="0" charset="0"/>
                <a:ea typeface="华文中宋" pitchFamily="0" charset="0"/>
                <a:cs typeface="Lucida Sans"/>
              </a:rPr>
              <a:t>Linux/Windows</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0F0F0F"/>
                </a:solidFill>
                <a:latin typeface="Franklin Gothic Book" pitchFamily="0" charset="0"/>
                <a:ea typeface="华文中宋" pitchFamily="0" charset="0"/>
                <a:cs typeface="Lucida Sans"/>
              </a:rPr>
              <a:t>python</a:t>
            </a:r>
            <a:endParaRPr lang="zh-CN" altLang="en-US" sz="16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57386150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19408" y="1683025"/>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100" b="1" i="0" u="none" strike="noStrike" kern="1200" cap="none" spc="0" baseline="0">
                <a:solidFill>
                  <a:srgbClr val="404040"/>
                </a:solidFill>
                <a:latin typeface="Franklin Gothic Book" pitchFamily="0" charset="0"/>
                <a:ea typeface="Franklin Gothic Book" pitchFamily="0" charset="0"/>
                <a:cs typeface="Franklin Gothic Book" pitchFamily="0" charset="0"/>
              </a:rPr>
              <a:t>Encryption Procedure: </a:t>
            </a:r>
            <a:endParaRPr lang="en-US" altLang="zh-CN" sz="1100" b="1"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lvl="1" marL="629920" indent="-305435" algn="l">
              <a:lnSpc>
                <a:spcPct val="80000"/>
              </a:lnSpc>
              <a:spcBef>
                <a:spcPct val="20000"/>
              </a:spcBef>
              <a:spcAft>
                <a:spcPts val="600"/>
              </a:spcAft>
              <a:buClr>
                <a:schemeClr val="accent1"/>
              </a:buClr>
              <a:buSzPct val="92000"/>
              <a:buFont typeface="Wingdings 2" pitchFamily="18" charset="2"/>
              <a:buChar char=""/>
            </a:pPr>
            <a:r>
              <a:rPr lang="en-US" altLang="zh-CN" sz="1100" b="0" i="0" u="none" strike="noStrike" kern="1200" cap="none" spc="0" baseline="0">
                <a:solidFill>
                  <a:srgbClr val="2E3238"/>
                </a:solidFill>
                <a:latin typeface="Franklin Gothic Book" pitchFamily="0" charset="0"/>
                <a:ea typeface="Franklin Gothic Book" pitchFamily="0" charset="0"/>
                <a:cs typeface="Franklin Gothic Book" pitchFamily="0" charset="0"/>
              </a:rPr>
              <a:t>Iterate over each character of the message.</a:t>
            </a:r>
            <a:endParaRPr lang="en-US" altLang="zh-CN" sz="1100" b="1"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lvl="1" marL="629920" indent="-305435" algn="l">
              <a:lnSpc>
                <a:spcPct val="80000"/>
              </a:lnSpc>
              <a:spcBef>
                <a:spcPct val="20000"/>
              </a:spcBef>
              <a:spcAft>
                <a:spcPts val="600"/>
              </a:spcAft>
              <a:buClr>
                <a:schemeClr val="accent1"/>
              </a:buClr>
              <a:buSzPct val="92000"/>
              <a:buFont typeface="Wingdings 2" pitchFamily="18" charset="2"/>
              <a:buChar char=""/>
            </a:pPr>
            <a:r>
              <a:rPr lang="en-US" altLang="zh-CN" sz="1100" b="0" i="0" u="none" strike="noStrike" kern="1200" cap="none" spc="0" baseline="0">
                <a:solidFill>
                  <a:srgbClr val="2E3238"/>
                </a:solidFill>
                <a:latin typeface="Franklin Gothic Book" pitchFamily="0" charset="0"/>
                <a:ea typeface="Franklin Gothic Book" pitchFamily="0" charset="0"/>
                <a:cs typeface="Franklin Gothic Book" pitchFamily="0" charset="0"/>
              </a:rPr>
              <a:t>For each character, store its ASCII value in the least significant bits of the image's pixel channels (RGB) by replacing the LSBs with the corresponding bits of the ASCII character.</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80000"/>
              </a:lnSpc>
              <a:spcBef>
                <a:spcPct val="20000"/>
              </a:spcBef>
              <a:spcAft>
                <a:spcPts val="600"/>
              </a:spcAft>
              <a:buClr>
                <a:schemeClr val="accent1"/>
              </a:buClr>
              <a:buSzPct val="92000"/>
              <a:buFont typeface="Wingdings 2" pitchFamily="18" charset="2"/>
              <a:buChar char=""/>
            </a:pPr>
            <a:r>
              <a:rPr lang="en-US" altLang="zh-CN" sz="1100" b="0" i="0" u="none" strike="noStrike" kern="1200" cap="none" spc="0" baseline="0">
                <a:solidFill>
                  <a:srgbClr val="2E3238"/>
                </a:solidFill>
                <a:latin typeface="Franklin Gothic Book" pitchFamily="0" charset="0"/>
                <a:ea typeface="华文中宋" pitchFamily="0" charset="0"/>
                <a:cs typeface="Lucida Sans"/>
              </a:rPr>
              <a:t>I</a:t>
            </a:r>
            <a:r>
              <a:rPr lang="en-US" altLang="zh-CN" sz="1100" b="0" i="0" u="none" strike="noStrike" kern="1200" cap="none" spc="0" baseline="0">
                <a:solidFill>
                  <a:srgbClr val="2E3238"/>
                </a:solidFill>
                <a:latin typeface="Franklin Gothic Book" pitchFamily="0" charset="0"/>
                <a:ea typeface="Franklin Gothic Book" pitchFamily="0" charset="0"/>
                <a:cs typeface="Franklin Gothic Book" pitchFamily="0" charset="0"/>
              </a:rPr>
              <a:t>ncrement pixel coordinates after each bit insertion maintaining the pattern (e.g., diagonally across the pixels).</a:t>
            </a:r>
            <a:endParaRPr lang="en-US" altLang="zh-CN" sz="1100" b="1" i="0" u="none" strike="noStrike" kern="1200" cap="none" spc="0" baseline="0">
              <a:solidFill>
                <a:srgbClr val="2E3238"/>
              </a:solidFill>
              <a:latin typeface="Franklin Gothic Book" pitchFamily="0" charset="0"/>
              <a:ea typeface="Franklin Gothic Book" pitchFamily="0" charset="0"/>
              <a:cs typeface="Franklin Gothic Book" pitchFamily="0" charset="0"/>
            </a:endParaRPr>
          </a:p>
          <a:p>
            <a:pPr lvl="1" marL="629920" indent="-305435" algn="l">
              <a:lnSpc>
                <a:spcPct val="80000"/>
              </a:lnSpc>
              <a:spcBef>
                <a:spcPct val="20000"/>
              </a:spcBef>
              <a:spcAft>
                <a:spcPts val="600"/>
              </a:spcAft>
              <a:buClr>
                <a:schemeClr val="accent1"/>
              </a:buClr>
              <a:buSzPct val="92000"/>
              <a:buFont typeface="Wingdings 2" pitchFamily="18" charset="2"/>
              <a:buChar char=""/>
            </a:pPr>
            <a:endParaRPr lang="en-US" altLang="zh-CN" sz="1100" b="1" i="0" u="none" strike="noStrike" kern="1200" cap="none" spc="0" baseline="0">
              <a:solidFill>
                <a:srgbClr val="2E3238"/>
              </a:solidFill>
              <a:latin typeface="Franklin Gothic Book" pitchFamily="0" charset="0"/>
              <a:ea typeface="Franklin Gothic Book" pitchFamily="0" charset="0"/>
              <a:cs typeface="Franklin Gothic Book" pitchFamily="0" charset="0"/>
            </a:endParaRPr>
          </a:p>
          <a:p>
            <a:pPr lvl="1" marL="324485" indent="0" algn="l">
              <a:lnSpc>
                <a:spcPct val="80000"/>
              </a:lnSpc>
              <a:spcBef>
                <a:spcPct val="20000"/>
              </a:spcBef>
              <a:spcAft>
                <a:spcPts val="600"/>
              </a:spcAft>
              <a:buNone/>
            </a:pPr>
            <a:r>
              <a:rPr lang="en-US" altLang="zh-CN" sz="1100" b="1" i="0" u="none" strike="noStrike" kern="1200" cap="none" spc="0" baseline="0">
                <a:solidFill>
                  <a:srgbClr val="2E3238"/>
                </a:solidFill>
                <a:latin typeface="Franklin Gothic Book" pitchFamily="0" charset="0"/>
                <a:ea typeface="Franklin Gothic Book" pitchFamily="0" charset="0"/>
                <a:cs typeface="Franklin Gothic Book" pitchFamily="0" charset="0"/>
              </a:rPr>
              <a:t>Decryption Phase:</a:t>
            </a:r>
            <a:endParaRPr lang="en-US" altLang="zh-CN" sz="900" b="1" i="0" u="none" strike="noStrike" kern="1200" cap="none" spc="0" baseline="0">
              <a:solidFill>
                <a:srgbClr val="2E3238"/>
              </a:solidFill>
              <a:latin typeface="Franklin Gothic Book" pitchFamily="0" charset="0"/>
              <a:ea typeface="Franklin Gothic Book" pitchFamily="0" charset="0"/>
              <a:cs typeface="Franklin Gothic Book" pitchFamily="0" charset="0"/>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en-US" altLang="zh-CN" sz="900" b="1" i="0" u="none" strike="noStrike" kern="1200" cap="none" spc="0" baseline="0">
              <a:solidFill>
                <a:srgbClr val="2E3238"/>
              </a:solidFill>
              <a:latin typeface="Franklin Gothic Book" pitchFamily="0" charset="0"/>
              <a:ea typeface="Franklin Gothic Book" pitchFamily="0" charset="0"/>
              <a:cs typeface="Franklin Gothic Book" pitchFamily="0" charset="0"/>
            </a:endParaRPr>
          </a:p>
          <a:p>
            <a:pPr lvl="1" marL="915670" indent="-285750" algn="l">
              <a:lnSpc>
                <a:spcPct val="80000"/>
              </a:lnSpc>
              <a:spcBef>
                <a:spcPct val="20000"/>
              </a:spcBef>
              <a:spcAft>
                <a:spcPts val="600"/>
              </a:spcAft>
              <a:buClr>
                <a:schemeClr val="accent1"/>
              </a:buClr>
              <a:buSzPct val="92000"/>
              <a:buFont typeface="Wingdings 2" pitchFamily="18" charset="2"/>
              <a:buChar char=""/>
            </a:pPr>
            <a:r>
              <a:rPr lang="en-US" altLang="zh-CN" sz="1100" b="0" i="0" u="none" strike="noStrike" kern="1200" cap="none" spc="0" baseline="0">
                <a:solidFill>
                  <a:srgbClr val="2E3238"/>
                </a:solidFill>
                <a:latin typeface="Franklin Gothic Book" pitchFamily="0" charset="0"/>
                <a:ea typeface="Franklin Gothic Book" pitchFamily="0" charset="0"/>
                <a:cs typeface="Franklin Gothic Book" pitchFamily="0" charset="0"/>
              </a:rPr>
              <a:t>Similar to the encoding process but in reverse, read the least significant bits from the pixel channels from the same pattern used during encoding.</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lvl="1" marL="915670" indent="-285750" algn="l">
              <a:lnSpc>
                <a:spcPct val="80000"/>
              </a:lnSpc>
              <a:spcBef>
                <a:spcPct val="20000"/>
              </a:spcBef>
              <a:spcAft>
                <a:spcPts val="600"/>
              </a:spcAft>
              <a:buClr>
                <a:schemeClr val="accent1"/>
              </a:buClr>
              <a:buSzPct val="92000"/>
              <a:buFont typeface="Wingdings 2" pitchFamily="18" charset="2"/>
              <a:buChar char=""/>
            </a:pPr>
            <a:r>
              <a:rPr lang="en-US" altLang="zh-CN" sz="1100" b="0" i="0" u="none" strike="noStrike" kern="1200" cap="none" spc="0" baseline="0">
                <a:solidFill>
                  <a:srgbClr val="2E3238"/>
                </a:solidFill>
                <a:latin typeface="Franklin Gothic Book" pitchFamily="0" charset="0"/>
                <a:ea typeface="Franklin Gothic Book" pitchFamily="0" charset="0"/>
                <a:cs typeface="Franklin Gothic Book" pitchFamily="0" charset="0"/>
              </a:rPr>
              <a:t>Extract the bits and reconstruct each ASCII value.</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lvl="1" marL="915670" indent="-285750" algn="l">
              <a:lnSpc>
                <a:spcPct val="80000"/>
              </a:lnSpc>
              <a:spcBef>
                <a:spcPct val="20000"/>
              </a:spcBef>
              <a:spcAft>
                <a:spcPts val="600"/>
              </a:spcAft>
              <a:buClr>
                <a:schemeClr val="accent1"/>
              </a:buClr>
              <a:buSzPct val="92000"/>
              <a:buFont typeface="Wingdings 2" pitchFamily="18" charset="2"/>
              <a:buChar char=""/>
            </a:pPr>
            <a:r>
              <a:rPr lang="en-US" altLang="zh-CN" sz="1100" b="0" i="0" u="none" strike="noStrike" kern="1200" cap="none" spc="0" baseline="0">
                <a:solidFill>
                  <a:srgbClr val="2E3238"/>
                </a:solidFill>
                <a:latin typeface="Franklin Gothic Book" pitchFamily="0" charset="0"/>
                <a:ea typeface="Franklin Gothic Book" pitchFamily="0" charset="0"/>
                <a:cs typeface="Franklin Gothic Book" pitchFamily="0" charset="0"/>
              </a:rPr>
              <a:t>Convert the ASCII values back into the corresponding characters to form the original message.</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lvl="1" marL="324485" indent="0" algn="l">
              <a:lnSpc>
                <a:spcPct val="80000"/>
              </a:lnSpc>
              <a:spcBef>
                <a:spcPct val="20000"/>
              </a:spcBef>
              <a:spcAft>
                <a:spcPts val="600"/>
              </a:spcAft>
              <a:buNone/>
            </a:pPr>
            <a:br>
              <a:rPr lang="zh-CN" altLang="en-US" sz="1100" b="0" i="0" u="none" strike="noStrike" kern="1200" cap="none" spc="0" baseline="0">
                <a:solidFill>
                  <a:srgbClr val="404040"/>
                </a:solidFill>
                <a:latin typeface="Franklin Gothic Book" pitchFamily="0" charset="0"/>
                <a:ea typeface="华文中宋" pitchFamily="0" charset="0"/>
                <a:cs typeface="Lucida Sans"/>
              </a:rPr>
            </a:br>
            <a:br>
              <a:rPr lang="zh-CN" altLang="en-US" sz="1100" b="1" i="0" u="none" strike="noStrike" kern="1200" cap="none" spc="0" baseline="0">
                <a:solidFill>
                  <a:srgbClr val="404040"/>
                </a:solidFill>
                <a:latin typeface="Franklin Gothic Book" pitchFamily="0" charset="0"/>
                <a:ea typeface="Franklin Gothic Book" pitchFamily="0" charset="0"/>
                <a:cs typeface="Franklin Gothic Book" pitchFamily="0" charset="0"/>
              </a:rPr>
            </a:br>
            <a:endParaRPr lang="en-US" altLang="zh-CN" sz="900" b="1" i="0" u="none" strike="noStrike" kern="1200" cap="none" spc="0" baseline="0">
              <a:solidFill>
                <a:srgbClr val="2E3238"/>
              </a:solidFill>
              <a:latin typeface="Franklin Gothic Book" pitchFamily="0" charset="0"/>
              <a:ea typeface="Franklin Gothic Book" pitchFamily="0" charset="0"/>
              <a:cs typeface="Franklin Gothic Book" pitchFamily="0" charset="0"/>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100" b="1" i="0" u="none" strike="noStrike" kern="1200" cap="none" spc="0" baseline="0">
                <a:solidFill>
                  <a:srgbClr val="2E3238"/>
                </a:solidFill>
                <a:latin typeface="Franklin Gothic Book" pitchFamily="0" charset="0"/>
                <a:ea typeface="Franklin Gothic Book" pitchFamily="0" charset="0"/>
                <a:cs typeface="Franklin Gothic Book" pitchFamily="0" charset="0"/>
              </a:rPr>
              <a:t>Deployment:</a:t>
            </a:r>
            <a:endParaRPr lang="en-US" altLang="zh-CN" sz="1100" b="1" i="0" u="none" strike="noStrike" kern="1200" cap="none" spc="0" baseline="0">
              <a:solidFill>
                <a:srgbClr val="2E3238"/>
              </a:solidFill>
              <a:latin typeface="Franklin Gothic Book" pitchFamily="0" charset="0"/>
              <a:ea typeface="Franklin Gothic Book" pitchFamily="0" charset="0"/>
              <a:cs typeface="Franklin Gothic Book" pitchFamily="0" charset="0"/>
            </a:endParaRPr>
          </a:p>
          <a:p>
            <a:pPr lvl="1" marL="629920" indent="-305435" algn="l">
              <a:lnSpc>
                <a:spcPct val="80000"/>
              </a:lnSpc>
              <a:spcBef>
                <a:spcPct val="20000"/>
              </a:spcBef>
              <a:spcAft>
                <a:spcPts val="600"/>
              </a:spcAft>
              <a:buClr>
                <a:schemeClr val="accent1"/>
              </a:buClr>
              <a:buSzPct val="92000"/>
              <a:buFont typeface="Wingdings 2" pitchFamily="18" charset="2"/>
              <a:buChar char=""/>
            </a:pPr>
            <a:r>
              <a:rPr lang="en-US" altLang="zh-CN" sz="700" b="0" i="0" u="none" strike="noStrike" kern="1200" cap="none" spc="0" baseline="0">
                <a:solidFill>
                  <a:srgbClr val="2E3238"/>
                </a:solidFill>
                <a:latin typeface="Franklin Gothic Book" pitchFamily="0" charset="0"/>
                <a:ea typeface="Franklin Gothic Book" pitchFamily="0" charset="0"/>
                <a:cs typeface="Franklin Gothic Book" pitchFamily="0" charset="0"/>
              </a:rPr>
              <a:t>Prepare a Python environment, install necessary libraries (</a:t>
            </a:r>
            <a:r>
              <a:rPr lang="en-US" altLang="zh-CN" sz="700" b="0" i="0" u="none" strike="noStrike" kern="1200" cap="none" spc="0" baseline="0">
                <a:solidFill>
                  <a:srgbClr val="404040"/>
                </a:solidFill>
                <a:latin typeface="Consolas" pitchFamily="0" charset="0"/>
                <a:ea typeface="Franklin Gothic Book" pitchFamily="0" charset="0"/>
                <a:cs typeface="Franklin Gothic Book" pitchFamily="0" charset="0"/>
              </a:rPr>
              <a:t>opencv</a:t>
            </a:r>
            <a:r>
              <a:rPr lang="en-US" altLang="zh-CN" sz="700" b="0" i="0" u="none" strike="noStrike" kern="1200" cap="none" spc="0" baseline="0">
                <a:solidFill>
                  <a:srgbClr val="404040"/>
                </a:solidFill>
                <a:latin typeface="Consolas" pitchFamily="0" charset="0"/>
                <a:ea typeface="Franklin Gothic Book" pitchFamily="0" charset="0"/>
                <a:cs typeface="Franklin Gothic Book" pitchFamily="0" charset="0"/>
              </a:rPr>
              <a:t>-python</a:t>
            </a:r>
            <a:r>
              <a:rPr lang="en-US" altLang="zh-CN" sz="700" b="0" i="0" u="none" strike="noStrike" kern="1200" cap="none" spc="0" baseline="0">
                <a:solidFill>
                  <a:srgbClr val="2E3238"/>
                </a:solidFill>
                <a:latin typeface="Franklin Gothic Book" pitchFamily="0" charset="0"/>
                <a:ea typeface="Franklin Gothic Book" pitchFamily="0" charset="0"/>
                <a:cs typeface="Franklin Gothic Book" pitchFamily="0" charset="0"/>
              </a:rPr>
              <a:t> for OpenCV, and possibly </a:t>
            </a:r>
            <a:r>
              <a:rPr lang="en-US" altLang="zh-CN" sz="700" b="0" i="0" u="none" strike="noStrike" kern="1200" cap="none" spc="0" baseline="0">
                <a:solidFill>
                  <a:srgbClr val="404040"/>
                </a:solidFill>
                <a:latin typeface="Consolas" pitchFamily="0" charset="0"/>
                <a:ea typeface="Franklin Gothic Book" pitchFamily="0" charset="0"/>
                <a:cs typeface="Franklin Gothic Book" pitchFamily="0" charset="0"/>
              </a:rPr>
              <a:t>numpy</a:t>
            </a:r>
            <a:r>
              <a:rPr lang="en-US" altLang="zh-CN" sz="700" b="0" i="0" u="none" strike="noStrike" kern="1200" cap="none" spc="0" baseline="0">
                <a:solidFill>
                  <a:srgbClr val="2E3238"/>
                </a:solidFill>
                <a:latin typeface="Franklin Gothic Book" pitchFamily="0" charset="0"/>
                <a:ea typeface="Franklin Gothic Book" pitchFamily="0" charset="0"/>
                <a:cs typeface="Franklin Gothic Book" pitchFamily="0" charset="0"/>
              </a:rPr>
              <a:t> for array manipulations).</a:t>
            </a:r>
            <a:endParaRPr lang="en-US" altLang="zh-CN" sz="700" b="1" i="0" u="none" strike="noStrike" kern="1200" cap="none" spc="0" baseline="0">
              <a:solidFill>
                <a:srgbClr val="2E3238"/>
              </a:solidFill>
              <a:latin typeface="Franklin Gothic Book" pitchFamily="0" charset="0"/>
              <a:ea typeface="Franklin Gothic Book" pitchFamily="0" charset="0"/>
              <a:cs typeface="Franklin Gothic Book" pitchFamily="0" charset="0"/>
            </a:endParaRPr>
          </a:p>
          <a:p>
            <a:pPr lvl="1" marL="629920" indent="-305435" algn="l">
              <a:lnSpc>
                <a:spcPct val="90000"/>
              </a:lnSpc>
              <a:spcBef>
                <a:spcPct val="20000"/>
              </a:spcBef>
              <a:spcAft>
                <a:spcPts val="600"/>
              </a:spcAft>
              <a:buClr>
                <a:schemeClr val="accent1"/>
              </a:buClr>
              <a:buSzPct val="92000"/>
              <a:buFont typeface="Wingdings 2" pitchFamily="18" charset="2"/>
              <a:buChar char=""/>
            </a:pPr>
            <a:r>
              <a:rPr lang="en-US" altLang="zh-CN" sz="1000" b="0" i="0" u="none" strike="noStrike" kern="1200" cap="none" spc="0" baseline="0">
                <a:solidFill>
                  <a:srgbClr val="2E3238"/>
                </a:solidFill>
                <a:latin typeface="Franklin Gothic Book" pitchFamily="0" charset="0"/>
                <a:ea typeface="Franklin Gothic Book" pitchFamily="0" charset="0"/>
                <a:cs typeface="Franklin Gothic Book" pitchFamily="0" charset="0"/>
              </a:rPr>
              <a:t>Create a Python script that encompasses both the encryption and decryption algorithms with user prompts for inputs.</a:t>
            </a:r>
            <a:endParaRPr lang="en-US" altLang="zh-CN" sz="800" b="1" i="0" u="none" strike="noStrike" kern="1200" cap="none" spc="0" baseline="0">
              <a:solidFill>
                <a:srgbClr val="2E3238"/>
              </a:solidFill>
              <a:latin typeface="Franklin Gothic Book" pitchFamily="0" charset="0"/>
              <a:ea typeface="Franklin Gothic Book" pitchFamily="0" charset="0"/>
              <a:cs typeface="Franklin Gothic Book" pitchFamily="0" charset="0"/>
            </a:endParaRPr>
          </a:p>
          <a:p>
            <a:pPr lvl="1" marL="629920" indent="-305435" algn="l">
              <a:lnSpc>
                <a:spcPct val="90000"/>
              </a:lnSpc>
              <a:spcBef>
                <a:spcPct val="20000"/>
              </a:spcBef>
              <a:spcAft>
                <a:spcPts val="600"/>
              </a:spcAft>
              <a:buClr>
                <a:schemeClr val="accent1"/>
              </a:buClr>
              <a:buSzPct val="92000"/>
              <a:buFont typeface="Wingdings 2" pitchFamily="18" charset="2"/>
              <a:buChar char=""/>
            </a:pPr>
            <a:r>
              <a:rPr lang="en-US" altLang="zh-CN" sz="1100" b="0" i="0" u="none" strike="noStrike" kern="1200" cap="none" spc="0" baseline="0">
                <a:solidFill>
                  <a:srgbClr val="404040"/>
                </a:solidFill>
                <a:latin typeface="Franklin Gothic Book" pitchFamily="0" charset="0"/>
                <a:ea typeface="华文中宋" pitchFamily="0" charset="0"/>
                <a:cs typeface="Lucida Sans"/>
              </a:rPr>
              <a:t>Design </a:t>
            </a:r>
            <a:r>
              <a:rPr lang="en-US" altLang="zh-CN" sz="1000" b="0" i="0" u="none" strike="noStrike" kern="1200" cap="none" spc="0" baseline="0">
                <a:solidFill>
                  <a:srgbClr val="2E3238"/>
                </a:solidFill>
                <a:latin typeface="Franklin Gothic Book" pitchFamily="0" charset="0"/>
                <a:ea typeface="Franklin Gothic Book" pitchFamily="0" charset="0"/>
                <a:cs typeface="Franklin Gothic Book" pitchFamily="0" charset="0"/>
              </a:rPr>
              <a:t>a simple command-line interface that guides the user through the process of encrypting and decrypting messages.</a:t>
            </a:r>
            <a:endParaRPr lang="en-US" altLang="zh-CN" sz="800" b="1" i="0" u="none" strike="noStrike" kern="1200" cap="none" spc="0" baseline="0">
              <a:solidFill>
                <a:srgbClr val="2E3238"/>
              </a:solidFill>
              <a:latin typeface="Franklin Gothic Book" pitchFamily="0" charset="0"/>
              <a:ea typeface="Franklin Gothic Book" pitchFamily="0" charset="0"/>
              <a:cs typeface="Franklin Gothic Book" pitchFamily="0" charset="0"/>
            </a:endParaRPr>
          </a:p>
          <a:p>
            <a:pPr lvl="1" marL="324485" indent="0" algn="l">
              <a:lnSpc>
                <a:spcPct val="90000"/>
              </a:lnSpc>
              <a:spcBef>
                <a:spcPct val="20000"/>
              </a:spcBef>
              <a:spcAft>
                <a:spcPts val="600"/>
              </a:spcAft>
              <a:buNone/>
            </a:pPr>
            <a:br>
              <a:rPr lang="zh-CN" altLang="en-US" sz="1100" b="0" i="0" u="none" strike="noStrike" kern="1200" cap="none" spc="0" baseline="0">
                <a:solidFill>
                  <a:srgbClr val="404040"/>
                </a:solidFill>
                <a:latin typeface="Franklin Gothic Book" pitchFamily="0" charset="0"/>
                <a:ea typeface="华文中宋" pitchFamily="0" charset="0"/>
                <a:cs typeface="Lucida Sans"/>
              </a:rPr>
            </a:br>
            <a:br>
              <a:rPr lang="zh-CN" altLang="en-US" sz="800" b="1" i="0" u="none" strike="noStrike" kern="1200" cap="none" spc="0" baseline="0">
                <a:solidFill>
                  <a:srgbClr val="404040"/>
                </a:solidFill>
                <a:latin typeface="Franklin Gothic Book" pitchFamily="0" charset="0"/>
                <a:ea typeface="Franklin Gothic Book" pitchFamily="0" charset="0"/>
                <a:cs typeface="Franklin Gothic Book" pitchFamily="0" charset="0"/>
              </a:rPr>
            </a:br>
            <a:endParaRPr lang="en-US" altLang="zh-CN" sz="800" b="1" i="0" u="none" strike="noStrike" kern="1200" cap="none" spc="0" baseline="0">
              <a:solidFill>
                <a:srgbClr val="2E3238"/>
              </a:solidFill>
              <a:latin typeface="Franklin Gothic Book" pitchFamily="0" charset="0"/>
              <a:ea typeface="Franklin Gothic Book" pitchFamily="0" charset="0"/>
              <a:cs typeface="Franklin Gothic Book" pitchFamily="0" charset="0"/>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en-US" altLang="zh-CN" sz="13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zh-CN" altLang="en-US" sz="13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07161339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47" name="图片" descr="A black background with white text&#10;&#10;Description automatically generated"/>
          <p:cNvPicPr>
            <a:picLocks noChangeAspect="1"/>
          </p:cNvPicPr>
          <p:nvPr/>
        </p:nvPicPr>
        <p:blipFill>
          <a:blip r:embed="rId1" cstate="print"/>
          <a:stretch>
            <a:fillRect/>
          </a:stretch>
        </p:blipFill>
        <p:spPr>
          <a:xfrm rot="0">
            <a:off x="3047999" y="3088642"/>
            <a:ext cx="6096000" cy="1100092"/>
          </a:xfrm>
          <a:prstGeom prst="rect"/>
          <a:noFill/>
          <a:ln w="12700" cmpd="sng" cap="flat">
            <a:noFill/>
            <a:prstDash val="solid"/>
            <a:miter/>
          </a:ln>
        </p:spPr>
      </p:pic>
    </p:spTree>
    <p:extLst>
      <p:ext uri="{BB962C8B-B14F-4D97-AF65-F5344CB8AC3E}">
        <p14:creationId xmlns:p14="http://schemas.microsoft.com/office/powerpoint/2010/main" val="107000477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30966" y="1189505"/>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2E3238"/>
                </a:solidFill>
                <a:latin typeface="Franklin Gothic Book" pitchFamily="0" charset="0"/>
                <a:ea typeface="Franklin Gothic Book" pitchFamily="0" charset="0"/>
                <a:cs typeface="Franklin Gothic Book" pitchFamily="0" charset="0"/>
              </a:rPr>
              <a:t>In conclusion, this project successfully demonstrates the use of a simple steganographic method for secure message communication. With Python and OpenCV, we've developed a tool that efficiently embeds a secret message into an image and allows for secure retrieval with a passcode. This approach provides a basic yet effective means of concealing information within a digital medium and can serve as a foundation for more advanced security applications in the future. The project underscores the potential of steganography in enhancing privacy in our increasingly digital world.</a:t>
            </a:r>
            <a:endParaRPr lang="en-US" altLang="zh-CN" sz="2000" b="0" i="0" u="none" strike="noStrike" kern="1200" cap="none" spc="0" baseline="0">
              <a:solidFill>
                <a:srgbClr val="2E3238"/>
              </a:solidFill>
              <a:latin typeface="Franklin Gothic Book"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br>
              <a:rPr lang="zh-CN" altLang="en-US" sz="1700" b="0" i="0" u="none" strike="noStrike" kern="1200" cap="none" spc="0" baseline="0">
                <a:solidFill>
                  <a:srgbClr val="404040"/>
                </a:solidFill>
                <a:latin typeface="Franklin Gothic Book" pitchFamily="0" charset="0"/>
                <a:ea typeface="华文中宋" pitchFamily="0" charset="0"/>
                <a:cs typeface="Lucida Sans"/>
              </a:rPr>
            </a:b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0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p:txBody>
      </p:sp>
    </p:spTree>
    <p:extLst>
      <p:ext uri="{BB962C8B-B14F-4D97-AF65-F5344CB8AC3E}">
        <p14:creationId xmlns:p14="http://schemas.microsoft.com/office/powerpoint/2010/main" val="70382747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None/>
            </a:pPr>
            <a:r>
              <a:rPr lang="en-US" altLang="zh-CN" sz="2000" b="0" i="0" u="none" strike="noStrike" kern="1200" cap="none" spc="0" baseline="0">
                <a:solidFill>
                  <a:srgbClr val="2E3238"/>
                </a:solidFill>
                <a:latin typeface="Franklin Gothic Book" pitchFamily="0" charset="0"/>
                <a:ea typeface="Franklin Gothic Book" pitchFamily="0" charset="0"/>
                <a:cs typeface="Franklin Gothic Book" pitchFamily="0" charset="0"/>
              </a:rPr>
              <a:t>The future scope of this project holds promising enhancements. We could explore more sophisticated encryption algorithms for increased security, develop a graphical user interface (GUI) for ease of use, and integrate the tool into mobile apps for broader accessibility. Additionally, expanding the tool to work with different file formats and larger datasets could see it being adopted in various fields such as digital rights management, confidential data transmission, and even in educational settings to teach cryptography and information security concepts.</a:t>
            </a:r>
            <a:endParaRPr lang="en-US" altLang="zh-CN" sz="2000" b="0" i="0" u="none" strike="noStrike" kern="1200" cap="none" spc="0" baseline="0">
              <a:solidFill>
                <a:srgbClr val="2E3238"/>
              </a:solidFill>
              <a:latin typeface="Franklin Gothic Book"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None/>
            </a:pPr>
            <a:br>
              <a:rPr lang="zh-CN" altLang="en-US" sz="1700" b="0" i="0" u="none" strike="noStrike" kern="1200" cap="none" spc="0" baseline="0">
                <a:solidFill>
                  <a:srgbClr val="404040"/>
                </a:solidFill>
                <a:latin typeface="Franklin Gothic Book" pitchFamily="0" charset="0"/>
                <a:ea typeface="华文中宋" pitchFamily="0" charset="0"/>
                <a:cs typeface="Lucida Sans"/>
              </a:rPr>
            </a:b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2000" b="1"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0" charset="0"/>
                <a:ea typeface="华文中宋" pitchFamily="0" charset="0"/>
                <a:cs typeface="Arial" pitchFamily="0" charset="0"/>
              </a:rPr>
              <a:t>Future scope</a:t>
            </a:r>
            <a:endParaRPr lang="zh-CN" altLang="en-US" sz="3300" b="1" i="0" u="none" strike="noStrike" kern="1200" cap="all" spc="0" baseline="0">
              <a:solidFill>
                <a:schemeClr val="accent1"/>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1143537568"/>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95</cp:revision>
  <dcterms:created xsi:type="dcterms:W3CDTF">2021-05-26T16:50:10Z</dcterms:created>
  <dcterms:modified xsi:type="dcterms:W3CDTF">2024-04-04T02:46:06Z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