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5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3CF68-D9AB-4CF6-87EE-80C99A78B916}" v="1085" dt="2023-07-31T12:24:47.430"/>
    <p1510:client id="{B5E3A277-0F20-44F3-ADE4-17F9445D60B4}" v="1" dt="2023-07-28T05:16:38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-86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9CF7E-21DC-4044-9DA3-27CF6727927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539E46-51DE-4E02-81D1-A1BF7A9EBEA9}">
      <dgm:prSet/>
      <dgm:spPr/>
      <dgm:t>
        <a:bodyPr/>
        <a:lstStyle/>
        <a:p>
          <a:r>
            <a:rPr lang="en-IN" b="1" dirty="0">
              <a:latin typeface="Calibri"/>
              <a:cs typeface="Calibri Light"/>
            </a:rPr>
            <a:t>Pandas</a:t>
          </a:r>
          <a:r>
            <a:rPr lang="en-IN" b="0" dirty="0">
              <a:latin typeface="Calibri Light"/>
              <a:cs typeface="Calibri Light"/>
            </a:rPr>
            <a:t>-</a:t>
          </a:r>
          <a:r>
            <a:rPr lang="en-IN" dirty="0"/>
            <a:t> Used to manipulate and analysis of the data</a:t>
          </a:r>
          <a:endParaRPr lang="en-US" dirty="0"/>
        </a:p>
      </dgm:t>
    </dgm:pt>
    <dgm:pt modelId="{F3EA3902-E7ED-42E4-9C52-4D15ADC7758C}" type="parTrans" cxnId="{ACC9A069-683A-4A58-961C-F48047AE3292}">
      <dgm:prSet/>
      <dgm:spPr/>
      <dgm:t>
        <a:bodyPr/>
        <a:lstStyle/>
        <a:p>
          <a:endParaRPr lang="en-US"/>
        </a:p>
      </dgm:t>
    </dgm:pt>
    <dgm:pt modelId="{5AFC6802-18F2-4E4E-8E59-2DCA9E179B8D}" type="sibTrans" cxnId="{ACC9A069-683A-4A58-961C-F48047AE3292}">
      <dgm:prSet/>
      <dgm:spPr/>
      <dgm:t>
        <a:bodyPr/>
        <a:lstStyle/>
        <a:p>
          <a:endParaRPr lang="en-US"/>
        </a:p>
      </dgm:t>
    </dgm:pt>
    <dgm:pt modelId="{87DD730D-5FC0-4088-A538-DEC12A5A0DA1}">
      <dgm:prSet/>
      <dgm:spPr/>
      <dgm:t>
        <a:bodyPr/>
        <a:lstStyle/>
        <a:p>
          <a:r>
            <a:rPr lang="en-IN" b="1" dirty="0"/>
            <a:t>Matplotlib</a:t>
          </a:r>
          <a:r>
            <a:rPr lang="en-IN" dirty="0"/>
            <a:t> - Creating static, animated, and interactive visualizations in Python </a:t>
          </a:r>
          <a:endParaRPr lang="en-US" dirty="0"/>
        </a:p>
      </dgm:t>
    </dgm:pt>
    <dgm:pt modelId="{2B4CAD3A-B81C-46D8-BE66-6AEB9DEED00F}" type="parTrans" cxnId="{035BA70A-EE43-4B97-A702-A18C4BBFE3EC}">
      <dgm:prSet/>
      <dgm:spPr/>
      <dgm:t>
        <a:bodyPr/>
        <a:lstStyle/>
        <a:p>
          <a:endParaRPr lang="en-US"/>
        </a:p>
      </dgm:t>
    </dgm:pt>
    <dgm:pt modelId="{FDFF748D-067A-411E-883E-8DD7CD12D1F8}" type="sibTrans" cxnId="{035BA70A-EE43-4B97-A702-A18C4BBFE3EC}">
      <dgm:prSet/>
      <dgm:spPr/>
      <dgm:t>
        <a:bodyPr/>
        <a:lstStyle/>
        <a:p>
          <a:endParaRPr lang="en-US"/>
        </a:p>
      </dgm:t>
    </dgm:pt>
    <dgm:pt modelId="{5FCFDBC9-8BB3-431A-92EE-7F1F8CBA5461}">
      <dgm:prSet/>
      <dgm:spPr/>
      <dgm:t>
        <a:bodyPr/>
        <a:lstStyle/>
        <a:p>
          <a:r>
            <a:rPr lang="en-IN" b="1" dirty="0"/>
            <a:t>Seaborn </a:t>
          </a:r>
          <a:r>
            <a:rPr lang="en-IN" dirty="0"/>
            <a:t>- Library that uses Matplotlib underneath to plot graphs. Majorly, to visualize random distributions.</a:t>
          </a:r>
          <a:endParaRPr lang="en-US" dirty="0"/>
        </a:p>
      </dgm:t>
    </dgm:pt>
    <dgm:pt modelId="{ACF16A06-F2DE-476F-BD9C-E711C44DCF95}" type="parTrans" cxnId="{EE96A47D-5BC4-4660-8893-463DAC5599E2}">
      <dgm:prSet/>
      <dgm:spPr/>
      <dgm:t>
        <a:bodyPr/>
        <a:lstStyle/>
        <a:p>
          <a:endParaRPr lang="en-US"/>
        </a:p>
      </dgm:t>
    </dgm:pt>
    <dgm:pt modelId="{4F34660E-8CE8-4141-A4F9-0CEF78AF180C}" type="sibTrans" cxnId="{EE96A47D-5BC4-4660-8893-463DAC5599E2}">
      <dgm:prSet/>
      <dgm:spPr/>
      <dgm:t>
        <a:bodyPr/>
        <a:lstStyle/>
        <a:p>
          <a:endParaRPr lang="en-US"/>
        </a:p>
      </dgm:t>
    </dgm:pt>
    <dgm:pt modelId="{73FD8DE7-D00B-4378-9603-C892B51C1A5B}">
      <dgm:prSet/>
      <dgm:spPr/>
      <dgm:t>
        <a:bodyPr/>
        <a:lstStyle/>
        <a:p>
          <a:r>
            <a:rPr lang="en-IN" b="1" dirty="0"/>
            <a:t>Scikit-learn</a:t>
          </a:r>
          <a:r>
            <a:rPr lang="en-IN" dirty="0"/>
            <a:t> - Open-source machine learning library for Python, used for data preprocessing.</a:t>
          </a:r>
          <a:endParaRPr lang="en-US" dirty="0"/>
        </a:p>
      </dgm:t>
    </dgm:pt>
    <dgm:pt modelId="{872E1BCB-658D-418F-9FCC-16DBBE32AB84}" type="parTrans" cxnId="{9ACCDDC3-5E6B-4BAF-B9BA-0A5746657BFB}">
      <dgm:prSet/>
      <dgm:spPr/>
      <dgm:t>
        <a:bodyPr/>
        <a:lstStyle/>
        <a:p>
          <a:endParaRPr lang="en-US"/>
        </a:p>
      </dgm:t>
    </dgm:pt>
    <dgm:pt modelId="{062504D2-841E-4C48-B327-966B63A01817}" type="sibTrans" cxnId="{9ACCDDC3-5E6B-4BAF-B9BA-0A5746657BFB}">
      <dgm:prSet/>
      <dgm:spPr/>
      <dgm:t>
        <a:bodyPr/>
        <a:lstStyle/>
        <a:p>
          <a:endParaRPr lang="en-US"/>
        </a:p>
      </dgm:t>
    </dgm:pt>
    <dgm:pt modelId="{7DDEC981-1457-4E31-A3EF-74F41E4077E7}" type="pres">
      <dgm:prSet presAssocID="{30A9CF7E-21DC-4044-9DA3-27CF6727927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70595AED-DD21-4808-A8D0-02425138FBB5}" type="pres">
      <dgm:prSet presAssocID="{66539E46-51DE-4E02-81D1-A1BF7A9EBEA9}" presName="thickLine" presStyleLbl="alignNode1" presStyleIdx="0" presStyleCnt="4"/>
      <dgm:spPr/>
    </dgm:pt>
    <dgm:pt modelId="{FCC0508B-86AC-4750-BD51-69CD1A1294E3}" type="pres">
      <dgm:prSet presAssocID="{66539E46-51DE-4E02-81D1-A1BF7A9EBEA9}" presName="horz1" presStyleCnt="0"/>
      <dgm:spPr/>
    </dgm:pt>
    <dgm:pt modelId="{142B1F96-2AA7-49C2-8CA7-C26A6806F4E5}" type="pres">
      <dgm:prSet presAssocID="{66539E46-51DE-4E02-81D1-A1BF7A9EBEA9}" presName="tx1" presStyleLbl="revTx" presStyleIdx="0" presStyleCnt="4"/>
      <dgm:spPr/>
      <dgm:t>
        <a:bodyPr/>
        <a:lstStyle/>
        <a:p>
          <a:endParaRPr lang="en-GB"/>
        </a:p>
      </dgm:t>
    </dgm:pt>
    <dgm:pt modelId="{B3021DDB-14FC-4BB4-A4E4-B570039EE07E}" type="pres">
      <dgm:prSet presAssocID="{66539E46-51DE-4E02-81D1-A1BF7A9EBEA9}" presName="vert1" presStyleCnt="0"/>
      <dgm:spPr/>
    </dgm:pt>
    <dgm:pt modelId="{F4FD9603-65B2-46B6-9105-1FE575DCC881}" type="pres">
      <dgm:prSet presAssocID="{87DD730D-5FC0-4088-A538-DEC12A5A0DA1}" presName="thickLine" presStyleLbl="alignNode1" presStyleIdx="1" presStyleCnt="4"/>
      <dgm:spPr/>
    </dgm:pt>
    <dgm:pt modelId="{F3672886-96B8-4981-9E66-D7F53BAEBAAF}" type="pres">
      <dgm:prSet presAssocID="{87DD730D-5FC0-4088-A538-DEC12A5A0DA1}" presName="horz1" presStyleCnt="0"/>
      <dgm:spPr/>
    </dgm:pt>
    <dgm:pt modelId="{074D1900-121A-4E60-9934-781DAF48A3B1}" type="pres">
      <dgm:prSet presAssocID="{87DD730D-5FC0-4088-A538-DEC12A5A0DA1}" presName="tx1" presStyleLbl="revTx" presStyleIdx="1" presStyleCnt="4"/>
      <dgm:spPr/>
      <dgm:t>
        <a:bodyPr/>
        <a:lstStyle/>
        <a:p>
          <a:endParaRPr lang="en-GB"/>
        </a:p>
      </dgm:t>
    </dgm:pt>
    <dgm:pt modelId="{01FD61D0-5809-4700-BE6B-0C91992466D4}" type="pres">
      <dgm:prSet presAssocID="{87DD730D-5FC0-4088-A538-DEC12A5A0DA1}" presName="vert1" presStyleCnt="0"/>
      <dgm:spPr/>
    </dgm:pt>
    <dgm:pt modelId="{F0273A68-1047-4A2C-8C7E-2643CA9DC111}" type="pres">
      <dgm:prSet presAssocID="{5FCFDBC9-8BB3-431A-92EE-7F1F8CBA5461}" presName="thickLine" presStyleLbl="alignNode1" presStyleIdx="2" presStyleCnt="4"/>
      <dgm:spPr/>
    </dgm:pt>
    <dgm:pt modelId="{95AC8857-968F-4BDC-8390-1AA1093D7453}" type="pres">
      <dgm:prSet presAssocID="{5FCFDBC9-8BB3-431A-92EE-7F1F8CBA5461}" presName="horz1" presStyleCnt="0"/>
      <dgm:spPr/>
    </dgm:pt>
    <dgm:pt modelId="{115AEFBF-D1BD-4D42-98B1-8F469F11B495}" type="pres">
      <dgm:prSet presAssocID="{5FCFDBC9-8BB3-431A-92EE-7F1F8CBA5461}" presName="tx1" presStyleLbl="revTx" presStyleIdx="2" presStyleCnt="4"/>
      <dgm:spPr/>
      <dgm:t>
        <a:bodyPr/>
        <a:lstStyle/>
        <a:p>
          <a:endParaRPr lang="en-GB"/>
        </a:p>
      </dgm:t>
    </dgm:pt>
    <dgm:pt modelId="{79442F7C-AED1-46BD-97A6-837B35A46890}" type="pres">
      <dgm:prSet presAssocID="{5FCFDBC9-8BB3-431A-92EE-7F1F8CBA5461}" presName="vert1" presStyleCnt="0"/>
      <dgm:spPr/>
    </dgm:pt>
    <dgm:pt modelId="{5852C809-FB34-44B4-B378-966B83596F28}" type="pres">
      <dgm:prSet presAssocID="{73FD8DE7-D00B-4378-9603-C892B51C1A5B}" presName="thickLine" presStyleLbl="alignNode1" presStyleIdx="3" presStyleCnt="4"/>
      <dgm:spPr/>
    </dgm:pt>
    <dgm:pt modelId="{05C8099F-F5A0-44FD-85F6-EE6A271725FA}" type="pres">
      <dgm:prSet presAssocID="{73FD8DE7-D00B-4378-9603-C892B51C1A5B}" presName="horz1" presStyleCnt="0"/>
      <dgm:spPr/>
    </dgm:pt>
    <dgm:pt modelId="{5AB6DF10-C312-4DF0-AE73-86A480F5283B}" type="pres">
      <dgm:prSet presAssocID="{73FD8DE7-D00B-4378-9603-C892B51C1A5B}" presName="tx1" presStyleLbl="revTx" presStyleIdx="3" presStyleCnt="4"/>
      <dgm:spPr/>
      <dgm:t>
        <a:bodyPr/>
        <a:lstStyle/>
        <a:p>
          <a:endParaRPr lang="en-GB"/>
        </a:p>
      </dgm:t>
    </dgm:pt>
    <dgm:pt modelId="{F56E445F-3D47-4323-BF27-5C39AB45B0C4}" type="pres">
      <dgm:prSet presAssocID="{73FD8DE7-D00B-4378-9603-C892B51C1A5B}" presName="vert1" presStyleCnt="0"/>
      <dgm:spPr/>
    </dgm:pt>
  </dgm:ptLst>
  <dgm:cxnLst>
    <dgm:cxn modelId="{24CE5DFE-2C1A-4B99-A061-15F690412037}" type="presOf" srcId="{73FD8DE7-D00B-4378-9603-C892B51C1A5B}" destId="{5AB6DF10-C312-4DF0-AE73-86A480F5283B}" srcOrd="0" destOrd="0" presId="urn:microsoft.com/office/officeart/2008/layout/LinedList"/>
    <dgm:cxn modelId="{1C11F27E-5871-4409-A5F0-BEFE86E35BB0}" type="presOf" srcId="{87DD730D-5FC0-4088-A538-DEC12A5A0DA1}" destId="{074D1900-121A-4E60-9934-781DAF48A3B1}" srcOrd="0" destOrd="0" presId="urn:microsoft.com/office/officeart/2008/layout/LinedList"/>
    <dgm:cxn modelId="{07EBA18D-56A6-4948-9256-30332E9B0581}" type="presOf" srcId="{5FCFDBC9-8BB3-431A-92EE-7F1F8CBA5461}" destId="{115AEFBF-D1BD-4D42-98B1-8F469F11B495}" srcOrd="0" destOrd="0" presId="urn:microsoft.com/office/officeart/2008/layout/LinedList"/>
    <dgm:cxn modelId="{035BA70A-EE43-4B97-A702-A18C4BBFE3EC}" srcId="{30A9CF7E-21DC-4044-9DA3-27CF6727927C}" destId="{87DD730D-5FC0-4088-A538-DEC12A5A0DA1}" srcOrd="1" destOrd="0" parTransId="{2B4CAD3A-B81C-46D8-BE66-6AEB9DEED00F}" sibTransId="{FDFF748D-067A-411E-883E-8DD7CD12D1F8}"/>
    <dgm:cxn modelId="{159BDB2E-5824-4CCC-8C77-9064817D4B62}" type="presOf" srcId="{30A9CF7E-21DC-4044-9DA3-27CF6727927C}" destId="{7DDEC981-1457-4E31-A3EF-74F41E4077E7}" srcOrd="0" destOrd="0" presId="urn:microsoft.com/office/officeart/2008/layout/LinedList"/>
    <dgm:cxn modelId="{E1DC36EC-E694-471A-A30F-48DDB48C233F}" type="presOf" srcId="{66539E46-51DE-4E02-81D1-A1BF7A9EBEA9}" destId="{142B1F96-2AA7-49C2-8CA7-C26A6806F4E5}" srcOrd="0" destOrd="0" presId="urn:microsoft.com/office/officeart/2008/layout/LinedList"/>
    <dgm:cxn modelId="{9ACCDDC3-5E6B-4BAF-B9BA-0A5746657BFB}" srcId="{30A9CF7E-21DC-4044-9DA3-27CF6727927C}" destId="{73FD8DE7-D00B-4378-9603-C892B51C1A5B}" srcOrd="3" destOrd="0" parTransId="{872E1BCB-658D-418F-9FCC-16DBBE32AB84}" sibTransId="{062504D2-841E-4C48-B327-966B63A01817}"/>
    <dgm:cxn modelId="{ACC9A069-683A-4A58-961C-F48047AE3292}" srcId="{30A9CF7E-21DC-4044-9DA3-27CF6727927C}" destId="{66539E46-51DE-4E02-81D1-A1BF7A9EBEA9}" srcOrd="0" destOrd="0" parTransId="{F3EA3902-E7ED-42E4-9C52-4D15ADC7758C}" sibTransId="{5AFC6802-18F2-4E4E-8E59-2DCA9E179B8D}"/>
    <dgm:cxn modelId="{EE96A47D-5BC4-4660-8893-463DAC5599E2}" srcId="{30A9CF7E-21DC-4044-9DA3-27CF6727927C}" destId="{5FCFDBC9-8BB3-431A-92EE-7F1F8CBA5461}" srcOrd="2" destOrd="0" parTransId="{ACF16A06-F2DE-476F-BD9C-E711C44DCF95}" sibTransId="{4F34660E-8CE8-4141-A4F9-0CEF78AF180C}"/>
    <dgm:cxn modelId="{F9945C89-12E4-4AF2-8C51-1206E0B1BF1E}" type="presParOf" srcId="{7DDEC981-1457-4E31-A3EF-74F41E4077E7}" destId="{70595AED-DD21-4808-A8D0-02425138FBB5}" srcOrd="0" destOrd="0" presId="urn:microsoft.com/office/officeart/2008/layout/LinedList"/>
    <dgm:cxn modelId="{B18A3C0E-9457-470E-A6BE-55DB1E9C118D}" type="presParOf" srcId="{7DDEC981-1457-4E31-A3EF-74F41E4077E7}" destId="{FCC0508B-86AC-4750-BD51-69CD1A1294E3}" srcOrd="1" destOrd="0" presId="urn:microsoft.com/office/officeart/2008/layout/LinedList"/>
    <dgm:cxn modelId="{6E4FC2CF-A229-47B1-9780-0405A34FB480}" type="presParOf" srcId="{FCC0508B-86AC-4750-BD51-69CD1A1294E3}" destId="{142B1F96-2AA7-49C2-8CA7-C26A6806F4E5}" srcOrd="0" destOrd="0" presId="urn:microsoft.com/office/officeart/2008/layout/LinedList"/>
    <dgm:cxn modelId="{3C920F3C-C7E0-4110-AEAB-F3CF956F1244}" type="presParOf" srcId="{FCC0508B-86AC-4750-BD51-69CD1A1294E3}" destId="{B3021DDB-14FC-4BB4-A4E4-B570039EE07E}" srcOrd="1" destOrd="0" presId="urn:microsoft.com/office/officeart/2008/layout/LinedList"/>
    <dgm:cxn modelId="{4121BBD6-CEA1-4A14-BA72-CB7E313E1ED3}" type="presParOf" srcId="{7DDEC981-1457-4E31-A3EF-74F41E4077E7}" destId="{F4FD9603-65B2-46B6-9105-1FE575DCC881}" srcOrd="2" destOrd="0" presId="urn:microsoft.com/office/officeart/2008/layout/LinedList"/>
    <dgm:cxn modelId="{F19EB5A5-9C39-4852-A8DE-8900729CC4A3}" type="presParOf" srcId="{7DDEC981-1457-4E31-A3EF-74F41E4077E7}" destId="{F3672886-96B8-4981-9E66-D7F53BAEBAAF}" srcOrd="3" destOrd="0" presId="urn:microsoft.com/office/officeart/2008/layout/LinedList"/>
    <dgm:cxn modelId="{BAE4C427-9FEC-4032-820A-6B36621A82E8}" type="presParOf" srcId="{F3672886-96B8-4981-9E66-D7F53BAEBAAF}" destId="{074D1900-121A-4E60-9934-781DAF48A3B1}" srcOrd="0" destOrd="0" presId="urn:microsoft.com/office/officeart/2008/layout/LinedList"/>
    <dgm:cxn modelId="{0978D24C-A8B9-45E4-845E-DC4ED098374C}" type="presParOf" srcId="{F3672886-96B8-4981-9E66-D7F53BAEBAAF}" destId="{01FD61D0-5809-4700-BE6B-0C91992466D4}" srcOrd="1" destOrd="0" presId="urn:microsoft.com/office/officeart/2008/layout/LinedList"/>
    <dgm:cxn modelId="{84A32B1A-A226-48D7-89C4-1F0A54417013}" type="presParOf" srcId="{7DDEC981-1457-4E31-A3EF-74F41E4077E7}" destId="{F0273A68-1047-4A2C-8C7E-2643CA9DC111}" srcOrd="4" destOrd="0" presId="urn:microsoft.com/office/officeart/2008/layout/LinedList"/>
    <dgm:cxn modelId="{7E83C885-B385-4C9E-81F4-DEE0A834AE21}" type="presParOf" srcId="{7DDEC981-1457-4E31-A3EF-74F41E4077E7}" destId="{95AC8857-968F-4BDC-8390-1AA1093D7453}" srcOrd="5" destOrd="0" presId="urn:microsoft.com/office/officeart/2008/layout/LinedList"/>
    <dgm:cxn modelId="{08180A28-7A39-42EB-9750-1EA68CA1A7D3}" type="presParOf" srcId="{95AC8857-968F-4BDC-8390-1AA1093D7453}" destId="{115AEFBF-D1BD-4D42-98B1-8F469F11B495}" srcOrd="0" destOrd="0" presId="urn:microsoft.com/office/officeart/2008/layout/LinedList"/>
    <dgm:cxn modelId="{99ED3956-79CA-40E9-A883-BA247B9C440B}" type="presParOf" srcId="{95AC8857-968F-4BDC-8390-1AA1093D7453}" destId="{79442F7C-AED1-46BD-97A6-837B35A46890}" srcOrd="1" destOrd="0" presId="urn:microsoft.com/office/officeart/2008/layout/LinedList"/>
    <dgm:cxn modelId="{0E6AA8F3-AFD4-4176-925C-3EFF00199936}" type="presParOf" srcId="{7DDEC981-1457-4E31-A3EF-74F41E4077E7}" destId="{5852C809-FB34-44B4-B378-966B83596F28}" srcOrd="6" destOrd="0" presId="urn:microsoft.com/office/officeart/2008/layout/LinedList"/>
    <dgm:cxn modelId="{F144D3E3-A99E-44C9-9D93-FD7BE51C98AE}" type="presParOf" srcId="{7DDEC981-1457-4E31-A3EF-74F41E4077E7}" destId="{05C8099F-F5A0-44FD-85F6-EE6A271725FA}" srcOrd="7" destOrd="0" presId="urn:microsoft.com/office/officeart/2008/layout/LinedList"/>
    <dgm:cxn modelId="{B2B0BAD5-2AD5-487E-A023-69C8D0432701}" type="presParOf" srcId="{05C8099F-F5A0-44FD-85F6-EE6A271725FA}" destId="{5AB6DF10-C312-4DF0-AE73-86A480F5283B}" srcOrd="0" destOrd="0" presId="urn:microsoft.com/office/officeart/2008/layout/LinedList"/>
    <dgm:cxn modelId="{14D5C6D5-32EB-42DF-97D9-54248B7C8056}" type="presParOf" srcId="{05C8099F-F5A0-44FD-85F6-EE6A271725FA}" destId="{F56E445F-3D47-4323-BF27-5C39AB45B0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95AED-DD21-4808-A8D0-02425138FBB5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B1F96-2AA7-49C2-8CA7-C26A6806F4E5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>
              <a:latin typeface="Calibri"/>
              <a:cs typeface="Calibri Light"/>
            </a:rPr>
            <a:t>Pandas</a:t>
          </a:r>
          <a:r>
            <a:rPr lang="en-IN" sz="2800" b="0" kern="1200" dirty="0">
              <a:latin typeface="Calibri Light"/>
              <a:cs typeface="Calibri Light"/>
            </a:rPr>
            <a:t>-</a:t>
          </a:r>
          <a:r>
            <a:rPr lang="en-IN" sz="2800" kern="1200" dirty="0"/>
            <a:t> Used to manipulate and analysis of the data</a:t>
          </a:r>
          <a:endParaRPr lang="en-US" sz="2800" kern="1200" dirty="0"/>
        </a:p>
      </dsp:txBody>
      <dsp:txXfrm>
        <a:off x="0" y="0"/>
        <a:ext cx="6797675" cy="1412477"/>
      </dsp:txXfrm>
    </dsp:sp>
    <dsp:sp modelId="{F4FD9603-65B2-46B6-9105-1FE575DCC881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D1900-121A-4E60-9934-781DAF48A3B1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/>
            <a:t>Matplotlib</a:t>
          </a:r>
          <a:r>
            <a:rPr lang="en-IN" sz="2800" kern="1200" dirty="0"/>
            <a:t> - Creating static, animated, and interactive visualizations in Python </a:t>
          </a:r>
          <a:endParaRPr lang="en-US" sz="2800" kern="1200" dirty="0"/>
        </a:p>
      </dsp:txBody>
      <dsp:txXfrm>
        <a:off x="0" y="1412477"/>
        <a:ext cx="6797675" cy="1412477"/>
      </dsp:txXfrm>
    </dsp:sp>
    <dsp:sp modelId="{F0273A68-1047-4A2C-8C7E-2643CA9DC111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AEFBF-D1BD-4D42-98B1-8F469F11B495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/>
            <a:t>Seaborn </a:t>
          </a:r>
          <a:r>
            <a:rPr lang="en-IN" sz="2800" kern="1200" dirty="0"/>
            <a:t>- Library that uses Matplotlib underneath to plot graphs. Majorly, to visualize random distributions.</a:t>
          </a:r>
          <a:endParaRPr lang="en-US" sz="2800" kern="1200" dirty="0"/>
        </a:p>
      </dsp:txBody>
      <dsp:txXfrm>
        <a:off x="0" y="2824955"/>
        <a:ext cx="6797675" cy="1412477"/>
      </dsp:txXfrm>
    </dsp:sp>
    <dsp:sp modelId="{5852C809-FB34-44B4-B378-966B83596F28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6DF10-C312-4DF0-AE73-86A480F5283B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/>
            <a:t>Scikit-learn</a:t>
          </a:r>
          <a:r>
            <a:rPr lang="en-IN" sz="2800" kern="1200" dirty="0"/>
            <a:t> - Open-source machine learning library for Python, used for data preprocessing.</a:t>
          </a:r>
          <a:endParaRPr lang="en-US" sz="2800" kern="1200" dirty="0"/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focused bokeh lights">
            <a:extLst>
              <a:ext uri="{FF2B5EF4-FFF2-40B4-BE49-F238E27FC236}">
                <a16:creationId xmlns:a16="http://schemas.microsoft.com/office/drawing/2014/main" xmlns="" id="{2814796A-A300-6EA9-DB1A-229AAE284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500" b="12500"/>
          <a:stretch/>
        </p:blipFill>
        <p:spPr>
          <a:xfrm>
            <a:off x="-59357" y="-9895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672AB0-05AA-D353-1056-DF2D7705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319" y="2401705"/>
            <a:ext cx="10642270" cy="1646316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rgbClr val="FFFFFF"/>
                </a:solidFill>
                <a:cs typeface="Calibri Light"/>
              </a:rPr>
              <a:t>CONSUMER COMMERCE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794213-1EB3-2A81-B450-5922E0338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908" y="4643646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1500">
                <a:solidFill>
                  <a:srgbClr val="FFFFFF"/>
                </a:solidFill>
              </a:rPr>
              <a:t>AP21110011421-siddharth</a:t>
            </a:r>
          </a:p>
          <a:p>
            <a:r>
              <a:rPr lang="en-IN" sz="1500">
                <a:solidFill>
                  <a:srgbClr val="FFFFFF"/>
                </a:solidFill>
              </a:rPr>
              <a:t>AP21110011437-srinadh</a:t>
            </a:r>
          </a:p>
          <a:p>
            <a:r>
              <a:rPr lang="en-IN" sz="1500">
                <a:solidFill>
                  <a:srgbClr val="FFFFFF"/>
                </a:solidFill>
              </a:rPr>
              <a:t>AP21110011537-lakshmipathi</a:t>
            </a:r>
          </a:p>
          <a:p>
            <a:endParaRPr lang="en-IN" sz="1500">
              <a:solidFill>
                <a:srgbClr val="FFFFFF"/>
              </a:solidFill>
            </a:endParaRPr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xmlns="" id="{4071767D-5FF7-4508-B8B7-BB60FF3AB2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>
            <a:extLst>
              <a:ext uri="{FF2B5EF4-FFF2-40B4-BE49-F238E27FC236}">
                <a16:creationId xmlns:a16="http://schemas.microsoft.com/office/drawing/2014/main" xmlns="" id="{C4E89C94-E462-4566-A15A-32835FD68B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xmlns="" id="{E25F4A20-71FB-4A26-92E2-89DED49264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1894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Magnifying glass showing decling performance">
            <a:extLst>
              <a:ext uri="{FF2B5EF4-FFF2-40B4-BE49-F238E27FC236}">
                <a16:creationId xmlns:a16="http://schemas.microsoft.com/office/drawing/2014/main" xmlns="" id="{F743A72B-4687-0F19-F452-797A8DD74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601" r="-2" b="15002"/>
          <a:stretch/>
        </p:blipFill>
        <p:spPr>
          <a:xfrm>
            <a:off x="1" y="10"/>
            <a:ext cx="12192000" cy="6857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1" name="Straight Connector 8">
            <a:extLst>
              <a:ext uri="{FF2B5EF4-FFF2-40B4-BE49-F238E27FC236}">
                <a16:creationId xmlns:a16="http://schemas.microsoft.com/office/drawing/2014/main" xmlns="" id="{327CAB8F-A0BA-4128-8B2F-EC1879A167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D72DDB-CA5A-DE0E-7013-1662A810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Abstract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D3009BA7-C6D4-E4EF-D907-BAC5B109D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rtl="0"/>
            <a:r>
              <a:rPr lang="en-US" sz="800" dirty="0">
                <a:latin typeface="Söhne"/>
                <a:ea typeface="Segoe UI"/>
                <a:cs typeface="Segoe UI"/>
              </a:rPr>
              <a:t>​</a:t>
            </a:r>
          </a:p>
          <a:p>
            <a:r>
              <a:rPr lang="en-US" sz="1800" b="1" dirty="0">
                <a:latin typeface="Calibri"/>
                <a:ea typeface="Segoe UI"/>
                <a:cs typeface="Segoe UI"/>
              </a:rPr>
              <a:t>Retention Strategies:</a:t>
            </a:r>
            <a:r>
              <a:rPr lang="en-US" sz="1800" dirty="0">
                <a:latin typeface="Calibri"/>
                <a:ea typeface="Segoe UI"/>
                <a:cs typeface="Segoe UI"/>
              </a:rPr>
              <a:t> Identify key factors leading to customer churn  enabling businesses to implement targeted retention strategies and </a:t>
            </a:r>
            <a:r>
              <a:rPr lang="en-US" sz="1800" dirty="0" smtClean="0">
                <a:latin typeface="Calibri"/>
                <a:ea typeface="Segoe UI"/>
                <a:cs typeface="Segoe UI"/>
              </a:rPr>
              <a:t>reduce </a:t>
            </a:r>
            <a:r>
              <a:rPr lang="en-US" sz="1800" dirty="0">
                <a:latin typeface="Calibri"/>
                <a:ea typeface="Segoe UI"/>
                <a:cs typeface="Segoe UI"/>
              </a:rPr>
              <a:t>customer attrition.​</a:t>
            </a:r>
          </a:p>
          <a:p>
            <a:r>
              <a:rPr lang="en-US" sz="1800" b="1" dirty="0">
                <a:latin typeface="Calibri"/>
                <a:ea typeface="Segoe UI"/>
                <a:cs typeface="Segoe UI"/>
              </a:rPr>
              <a:t>Personalization:</a:t>
            </a:r>
            <a:r>
              <a:rPr lang="en-US" sz="1800" dirty="0">
                <a:latin typeface="Calibri"/>
                <a:ea typeface="Segoe UI"/>
                <a:cs typeface="Segoe UI"/>
              </a:rPr>
              <a:t> Tailor marketing efforts and customer experiences​ based on data insights, leading to more personalized interactions and ​ improved customer satisfaction.​</a:t>
            </a:r>
          </a:p>
          <a:p>
            <a:r>
              <a:rPr lang="en-US" sz="1800" b="1" dirty="0">
                <a:latin typeface="Calibri"/>
                <a:ea typeface="Segoe UI"/>
                <a:cs typeface="Segoe UI"/>
              </a:rPr>
              <a:t>Cost Savings:</a:t>
            </a:r>
            <a:r>
              <a:rPr lang="en-US" sz="1800" dirty="0">
                <a:latin typeface="Calibri"/>
                <a:ea typeface="Segoe UI"/>
                <a:cs typeface="Segoe UI"/>
              </a:rPr>
              <a:t> Reduce acquisition costs by focusing on retaining ​ existing customers, leading to improved profitability and resource optimization.​</a:t>
            </a:r>
          </a:p>
          <a:p>
            <a:r>
              <a:rPr lang="en-US" sz="1800" b="1" dirty="0">
                <a:latin typeface="Calibri"/>
                <a:ea typeface="Segoe UI"/>
                <a:cs typeface="Segoe UI"/>
              </a:rPr>
              <a:t>Competitive Edge:</a:t>
            </a:r>
            <a:r>
              <a:rPr lang="en-US" sz="1800" dirty="0">
                <a:latin typeface="Calibri"/>
                <a:ea typeface="Segoe UI"/>
                <a:cs typeface="Segoe UI"/>
              </a:rPr>
              <a:t> Gain a competitive advantage by using data-driven ​ insights to make informed decisions, stand out in the market, and ​improve overall business performance.​</a:t>
            </a:r>
          </a:p>
          <a:p>
            <a:pPr rtl="0"/>
            <a:r>
              <a:rPr lang="en-US" sz="800" dirty="0">
                <a:latin typeface="Calibri"/>
                <a:ea typeface="Segoe UI"/>
                <a:cs typeface="Segoe UI"/>
              </a:rPr>
              <a:t>​</a:t>
            </a:r>
            <a:br>
              <a:rPr lang="en-US" sz="800" dirty="0">
                <a:latin typeface="Calibri"/>
                <a:ea typeface="Segoe UI"/>
                <a:cs typeface="Segoe UI"/>
              </a:rPr>
            </a:br>
            <a:r>
              <a:rPr lang="en-US" sz="800" dirty="0">
                <a:latin typeface="Arial"/>
                <a:ea typeface="Segoe UI"/>
                <a:cs typeface="Segoe UI"/>
              </a:rPr>
              <a:t>​</a:t>
            </a:r>
            <a:endParaRPr lang="en-US" sz="800" dirty="0">
              <a:latin typeface="Söhne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xmlns="" id="{C672EAF5-5470-4BA7-B932-B6C0D09E7F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xmlns="" id="{94620B5C-0452-4C14-93BC-D29D4DD20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6482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7">
            <a:extLst>
              <a:ext uri="{FF2B5EF4-FFF2-40B4-BE49-F238E27FC236}">
                <a16:creationId xmlns:a16="http://schemas.microsoft.com/office/drawing/2014/main" xmlns="" id="{E32D3FD4-6F71-43DF-93B9-87279519C6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AB80B-498C-1F85-DB21-FEEDA709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13" y="-1748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8E4C0-D9F6-66FE-297D-4BD89E1A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612" y="1876471"/>
            <a:ext cx="5977938" cy="3652667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This data analysis delves into e-commerce </a:t>
            </a: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dataset about- 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  How various factors affect the purchasing of different products.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  Identify our target audience.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 Where</a:t>
            </a:r>
            <a:r>
              <a:rPr lang="en-US" b="0" i="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 customers discontinue their association with an online store.</a:t>
            </a:r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 Uncover</a:t>
            </a:r>
            <a:r>
              <a:rPr lang="en-US" b="0" i="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 crucial churn drivers</a:t>
            </a: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ea typeface="+mn-lt"/>
                <a:cs typeface="+mn-lt"/>
              </a:rPr>
              <a:t>By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exploring historical customer data</a:t>
            </a: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 ,the</a:t>
            </a:r>
            <a:r>
              <a:rPr lang="en-US" b="0" i="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 findings aim to empower e-commerce businesses with data-driven insights to enhance customer </a:t>
            </a: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loyalty </a:t>
            </a:r>
            <a:r>
              <a:rPr lang="en-US" b="0" i="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and thrive in the competitive digital landscape.</a:t>
            </a:r>
            <a:endParaRPr lang="en-IN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xmlns="" id="{36F207B4-66C3-4A76-8D54-C2871CF809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xmlns="" id="{30BBEEF5-BBCD-F779-5372-B73E29BDB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6" r="36793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1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FB5993E2-C02B-4335-ABA5-D8EC465551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0B801A2-5622-4BE8-9AD2-C337A2CD0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089BD-0294-8910-5816-E8B02CF2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  <a:cs typeface="Calibri Light"/>
              </a:rPr>
              <a:t>Libraries Used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7AF614F-5BC3-4086-99F5-B87C5847A0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xmlns="" id="{F8D5B291-00A1-4E19-6518-7B22D2A2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34302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02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7">
            <a:extLst>
              <a:ext uri="{FF2B5EF4-FFF2-40B4-BE49-F238E27FC236}">
                <a16:creationId xmlns:a16="http://schemas.microsoft.com/office/drawing/2014/main" xmlns="" id="{E68FFDD2-0031-4BB1-BBE0-655DB04E8B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xmlns="" id="{9BEEBA0E-0D39-A548-6A5B-1817798D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65000"/>
          </a:blip>
          <a:srcRect t="7487" r="42181" b="7386"/>
          <a:stretch/>
        </p:blipFill>
        <p:spPr>
          <a:xfrm>
            <a:off x="4413251" y="10"/>
            <a:ext cx="7754183" cy="6878384"/>
          </a:xfrm>
          <a:prstGeom prst="rect">
            <a:avLst/>
          </a:prstGeom>
        </p:spPr>
      </p:pic>
      <p:sp>
        <p:nvSpPr>
          <p:cNvPr id="42" name="Rectangle 19">
            <a:extLst>
              <a:ext uri="{FF2B5EF4-FFF2-40B4-BE49-F238E27FC236}">
                <a16:creationId xmlns:a16="http://schemas.microsoft.com/office/drawing/2014/main" xmlns="" id="{AB737C5D-A080-46FC-A853-72857762C0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D3118-7A08-7956-8FA1-9D4CE998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65" y="516835"/>
            <a:ext cx="5982325" cy="1666501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cs typeface="Calibri Light"/>
              </a:rPr>
              <a:t>Common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6F0C43-0732-2564-6F59-DDB2A25A8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64" y="2240280"/>
            <a:ext cx="5982325" cy="365266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/>
              <a:buChar char="q"/>
            </a:pPr>
            <a:endParaRPr lang="en-GB" sz="1800" dirty="0">
              <a:solidFill>
                <a:srgbClr val="FFFFFF"/>
              </a:solidFill>
              <a:cs typeface="Calibri"/>
            </a:endParaRPr>
          </a:p>
          <a:p>
            <a:pPr>
              <a:buFont typeface="Wingdings"/>
              <a:buChar char="q"/>
            </a:pPr>
            <a:r>
              <a:rPr lang="en-GB" sz="1800" dirty="0">
                <a:solidFill>
                  <a:srgbClr val="FFFFFF"/>
                </a:solidFill>
                <a:cs typeface="Calibri"/>
              </a:rPr>
              <a:t> Which category saw the highest growth in orders from last </a:t>
            </a:r>
            <a:r>
              <a:rPr lang="en-GB" sz="1800" dirty="0" smtClean="0">
                <a:solidFill>
                  <a:srgbClr val="FFFFFF"/>
                </a:solidFill>
                <a:cs typeface="Calibri"/>
              </a:rPr>
              <a:t>year</a:t>
            </a:r>
            <a:r>
              <a:rPr lang="en-GB" sz="1800" dirty="0" smtClean="0">
                <a:solidFill>
                  <a:srgbClr val="FFFFFF"/>
                </a:solidFill>
                <a:cs typeface="Calibri"/>
              </a:rPr>
              <a:t>?</a:t>
            </a:r>
            <a:endParaRPr lang="en-GB" sz="1800" dirty="0">
              <a:solidFill>
                <a:srgbClr val="FFFFFF"/>
              </a:solidFill>
            </a:endParaRPr>
          </a:p>
          <a:p>
            <a:pPr>
              <a:buFont typeface="Wingdings"/>
              <a:buChar char="q"/>
            </a:pPr>
            <a:endParaRPr lang="en-GB" sz="1800" dirty="0">
              <a:solidFill>
                <a:srgbClr val="FFFFFF"/>
              </a:solidFill>
              <a:cs typeface="Calibri"/>
            </a:endParaRPr>
          </a:p>
          <a:p>
            <a:pPr>
              <a:buFont typeface="Wingdings"/>
              <a:buChar char="q"/>
            </a:pPr>
            <a:r>
              <a:rPr lang="en-GB" sz="1800" dirty="0">
                <a:solidFill>
                  <a:srgbClr val="FFFFFF"/>
                </a:solidFill>
                <a:cs typeface="Calibri"/>
              </a:rPr>
              <a:t> Who is more like to churn, male or female?</a:t>
            </a:r>
          </a:p>
          <a:p>
            <a:pPr>
              <a:buFont typeface="Wingdings"/>
              <a:buChar char="q"/>
            </a:pPr>
            <a:endParaRPr lang="en-GB" sz="1800" dirty="0">
              <a:solidFill>
                <a:srgbClr val="FFFFFF"/>
              </a:solidFill>
              <a:cs typeface="Calibri"/>
            </a:endParaRPr>
          </a:p>
          <a:p>
            <a:pPr>
              <a:buFont typeface="Wingdings"/>
              <a:buChar char="q"/>
            </a:pPr>
            <a:r>
              <a:rPr lang="en-GB" sz="1800" dirty="0">
                <a:solidFill>
                  <a:srgbClr val="FFFFFF"/>
                </a:solidFill>
                <a:cs typeface="Calibri"/>
              </a:rPr>
              <a:t> Which mode of payment gives highest cashback?</a:t>
            </a:r>
          </a:p>
          <a:p>
            <a:pPr>
              <a:buFont typeface="Wingdings"/>
              <a:buChar char="q"/>
            </a:pPr>
            <a:endParaRPr lang="en-GB" sz="1800" dirty="0">
              <a:solidFill>
                <a:srgbClr val="FFFFFF"/>
              </a:solidFill>
              <a:cs typeface="Calibri"/>
            </a:endParaRPr>
          </a:p>
          <a:p>
            <a:pPr>
              <a:buFont typeface="Wingdings"/>
              <a:buChar char="q"/>
            </a:pPr>
            <a:r>
              <a:rPr lang="en-GB" sz="1800" dirty="0">
                <a:solidFill>
                  <a:srgbClr val="FFFFFF"/>
                </a:solidFill>
                <a:cs typeface="Calibri"/>
              </a:rPr>
              <a:t> City Tier wise distribution of the number of orders received?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xmlns="" id="{93D9690C-472F-43F9-842A-94EFD7895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17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Rectangle 361">
            <a:extLst>
              <a:ext uri="{FF2B5EF4-FFF2-40B4-BE49-F238E27FC236}">
                <a16:creationId xmlns:a16="http://schemas.microsoft.com/office/drawing/2014/main" xmlns="" id="{15627614-0421-44C9-BA45-98C62DB30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3" name="Rectangle 363">
            <a:extLst>
              <a:ext uri="{FF2B5EF4-FFF2-40B4-BE49-F238E27FC236}">
                <a16:creationId xmlns:a16="http://schemas.microsoft.com/office/drawing/2014/main" xmlns="" id="{A95CF63B-42D2-437D-AF2A-6C97E4CAD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4" name="Straight Connector 365">
            <a:extLst>
              <a:ext uri="{FF2B5EF4-FFF2-40B4-BE49-F238E27FC236}">
                <a16:creationId xmlns:a16="http://schemas.microsoft.com/office/drawing/2014/main" xmlns="" id="{42D988CC-1BCA-4015-B859-258C2B796E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5" name="Rectangle 367">
            <a:extLst>
              <a:ext uri="{FF2B5EF4-FFF2-40B4-BE49-F238E27FC236}">
                <a16:creationId xmlns:a16="http://schemas.microsoft.com/office/drawing/2014/main" xmlns="" id="{DF1705A9-C729-4BAE-A0A9-BAC44BE19D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41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69">
            <a:extLst>
              <a:ext uri="{FF2B5EF4-FFF2-40B4-BE49-F238E27FC236}">
                <a16:creationId xmlns:a16="http://schemas.microsoft.com/office/drawing/2014/main" xmlns="" id="{C580EDAA-6647-44DA-903E-7089932FBA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FA193-6973-2F15-1B46-0FCAC296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4" y="2431275"/>
            <a:ext cx="2422234" cy="12932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cs typeface="Calibri Light"/>
              </a:rPr>
              <a:t>Few Graphs</a:t>
            </a:r>
          </a:p>
        </p:txBody>
      </p:sp>
      <p:sp>
        <p:nvSpPr>
          <p:cNvPr id="387" name="Rectangle 371">
            <a:extLst>
              <a:ext uri="{FF2B5EF4-FFF2-40B4-BE49-F238E27FC236}">
                <a16:creationId xmlns:a16="http://schemas.microsoft.com/office/drawing/2014/main" xmlns="" id="{98028315-3FF8-4D34-8D01-73B0A46161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graph of a warehouse&#10;&#10;Description automatically generated">
            <a:extLst>
              <a:ext uri="{FF2B5EF4-FFF2-40B4-BE49-F238E27FC236}">
                <a16:creationId xmlns:a16="http://schemas.microsoft.com/office/drawing/2014/main" xmlns="" id="{56C12AFB-369B-614E-B393-F2B77C6DD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3" r="22222" b="-1348"/>
          <a:stretch/>
        </p:blipFill>
        <p:spPr>
          <a:xfrm>
            <a:off x="4727782" y="3201499"/>
            <a:ext cx="3454450" cy="3724228"/>
          </a:xfrm>
          <a:prstGeom prst="rect">
            <a:avLst/>
          </a:prstGeom>
        </p:spPr>
      </p:pic>
      <p:pic>
        <p:nvPicPr>
          <p:cNvPr id="6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xmlns="" id="{0E2363B6-0767-5D66-3CA8-4B9785F644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24" b="-741"/>
          <a:stretch/>
        </p:blipFill>
        <p:spPr>
          <a:xfrm>
            <a:off x="8184768" y="3508277"/>
            <a:ext cx="3580218" cy="3122241"/>
          </a:xfrm>
          <a:prstGeom prst="rect">
            <a:avLst/>
          </a:prstGeom>
        </p:spPr>
      </p:pic>
      <p:pic>
        <p:nvPicPr>
          <p:cNvPr id="3" name="Picture 6" descr="A pie chart with text on it&#10;&#10;Description automatically generated">
            <a:extLst>
              <a:ext uri="{FF2B5EF4-FFF2-40B4-BE49-F238E27FC236}">
                <a16:creationId xmlns:a16="http://schemas.microsoft.com/office/drawing/2014/main" xmlns="" id="{323D6447-C0C6-DC5D-3E5D-EDF3E188A4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5" r="2154" b="324"/>
          <a:stretch/>
        </p:blipFill>
        <p:spPr>
          <a:xfrm>
            <a:off x="9154564" y="166254"/>
            <a:ext cx="2580768" cy="2747368"/>
          </a:xfrm>
          <a:prstGeom prst="rect">
            <a:avLst/>
          </a:prstGeom>
        </p:spPr>
      </p:pic>
      <p:pic>
        <p:nvPicPr>
          <p:cNvPr id="4" name="Picture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xmlns="" id="{68F0AC0F-A741-FB50-AB0B-92DA22ED73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" b="2830"/>
          <a:stretch/>
        </p:blipFill>
        <p:spPr>
          <a:xfrm>
            <a:off x="4757471" y="347448"/>
            <a:ext cx="4308126" cy="27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4">
            <a:extLst>
              <a:ext uri="{FF2B5EF4-FFF2-40B4-BE49-F238E27FC236}">
                <a16:creationId xmlns:a16="http://schemas.microsoft.com/office/drawing/2014/main" xmlns="" id="{311973C2-EB8B-452A-A698-4A252FD3A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 46">
            <a:extLst>
              <a:ext uri="{FF2B5EF4-FFF2-40B4-BE49-F238E27FC236}">
                <a16:creationId xmlns:a16="http://schemas.microsoft.com/office/drawing/2014/main" xmlns="" id="{10162E77-11AD-44A7-84EC-40C59EEFBD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089BD-0294-8910-5816-E8B02CF2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IN"/>
              <a:t>System requirements</a:t>
            </a:r>
          </a:p>
        </p:txBody>
      </p:sp>
      <p:pic>
        <p:nvPicPr>
          <p:cNvPr id="39" name="Picture 4" descr="Glowing circuit board">
            <a:extLst>
              <a:ext uri="{FF2B5EF4-FFF2-40B4-BE49-F238E27FC236}">
                <a16:creationId xmlns:a16="http://schemas.microsoft.com/office/drawing/2014/main" xmlns="" id="{65C057B4-A9A6-3B80-2C6E-C3E53289C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74" r="16805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67" name="Straight Connector 48">
            <a:extLst>
              <a:ext uri="{FF2B5EF4-FFF2-40B4-BE49-F238E27FC236}">
                <a16:creationId xmlns:a16="http://schemas.microsoft.com/office/drawing/2014/main" xmlns="" id="{5AB158E9-1B40-4CD6-95F0-95CA11DF7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3095FE-B583-46FD-8793-65E21808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1923747"/>
            <a:ext cx="6368142" cy="3670180"/>
          </a:xfrm>
        </p:spPr>
        <p:txBody>
          <a:bodyPr vert="horz" lIns="0" tIns="45720" rIns="0" bIns="45720" rtlCol="0" anchor="t">
            <a:noAutofit/>
          </a:bodyPr>
          <a:lstStyle/>
          <a:p>
            <a:endParaRPr lang="en-IN" sz="1800" b="1" dirty="0">
              <a:latin typeface="Söhne"/>
            </a:endParaRPr>
          </a:p>
          <a:p>
            <a:r>
              <a:rPr lang="en-IN" sz="1800" b="1" i="0" dirty="0">
                <a:effectLst/>
                <a:latin typeface="Söhne"/>
              </a:rPr>
              <a:t>Software Requirements:</a:t>
            </a:r>
            <a:endParaRPr lang="en-IN" sz="18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Söhne"/>
              </a:rPr>
              <a:t>Python (latest version): </a:t>
            </a:r>
            <a:r>
              <a:rPr lang="en-IN" sz="1800" dirty="0">
                <a:latin typeface="Söhne"/>
              </a:rPr>
              <a:t>Serves</a:t>
            </a:r>
            <a:r>
              <a:rPr lang="en-IN" sz="1800" b="0" i="0" dirty="0">
                <a:effectLst/>
                <a:latin typeface="Söhne"/>
              </a:rPr>
              <a:t> as the primary programming language for data analysis, </a:t>
            </a:r>
            <a:r>
              <a:rPr lang="en-IN" sz="1800" dirty="0">
                <a:latin typeface="Söhne"/>
              </a:rPr>
              <a:t>and in utilizing multiple libraries.   (Preferably use, Jupyter Notebook)</a:t>
            </a:r>
            <a:endParaRPr lang="en-IN" sz="1800" b="0" i="0" dirty="0">
              <a:effectLst/>
              <a:latin typeface="Söhne"/>
            </a:endParaRPr>
          </a:p>
          <a:p>
            <a:r>
              <a:rPr lang="en-US" sz="1800" b="1" i="0" dirty="0">
                <a:effectLst/>
                <a:latin typeface="Söhne"/>
              </a:rPr>
              <a:t>Hardware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Processor: Multicore processor with at least 2.5 GHz clock speed (recommended: 4 cores or more)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RAM: Minimum 8 GB (recommended: 16 GB or more) for handling large datasets and memory-intensive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Storage: Adequate storage space for storing the dataset and analysis results</a:t>
            </a:r>
          </a:p>
          <a:p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87198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11973C2-EB8B-452A-A698-4A252FD3A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10162E77-11AD-44A7-84EC-40C59EEFBD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D8331D-DDA2-9D9E-D64A-4252EC83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pic>
        <p:nvPicPr>
          <p:cNvPr id="5" name="Picture 4" descr="Multi-coloured arrows pointing to different directions">
            <a:extLst>
              <a:ext uri="{FF2B5EF4-FFF2-40B4-BE49-F238E27FC236}">
                <a16:creationId xmlns:a16="http://schemas.microsoft.com/office/drawing/2014/main" xmlns="" id="{142446B3-88B9-8C5D-C40D-7FBF796F8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8" r="43848" b="-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AB158E9-1B40-4CD6-95F0-95CA11DF7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EC0EA4-FDBE-0317-50D2-9B6EF915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b="1" i="0">
                <a:effectLst/>
                <a:latin typeface="Söhne"/>
              </a:rPr>
              <a:t>Churn Drivers Identified:</a:t>
            </a:r>
            <a:r>
              <a:rPr lang="en-US" b="0" i="0">
                <a:effectLst/>
                <a:latin typeface="Söhne"/>
              </a:rPr>
              <a:t> Through data analysis, key factors influencing customer churn have been identified, </a:t>
            </a:r>
            <a:r>
              <a:rPr lang="en-US">
                <a:latin typeface="Söhne"/>
              </a:rPr>
              <a:t>including poor satisfaction score</a:t>
            </a:r>
            <a:r>
              <a:rPr lang="en-US" b="0" i="0">
                <a:effectLst/>
                <a:latin typeface="Söhne"/>
              </a:rPr>
              <a:t>, </a:t>
            </a:r>
            <a:r>
              <a:rPr lang="en-US">
                <a:latin typeface="Söhne"/>
              </a:rPr>
              <a:t>and infrequent</a:t>
            </a:r>
            <a:r>
              <a:rPr lang="en-US" b="0" i="0">
                <a:effectLst/>
                <a:latin typeface="Söhne"/>
              </a:rPr>
              <a:t> purchases</a:t>
            </a:r>
            <a:r>
              <a:rPr lang="en-US">
                <a:latin typeface="Söhne"/>
              </a:rPr>
              <a:t>.</a:t>
            </a:r>
          </a:p>
          <a:p>
            <a:r>
              <a:rPr lang="en-US" b="1" i="0">
                <a:effectLst/>
                <a:latin typeface="Söhne"/>
              </a:rPr>
              <a:t>Data-Driven Decision Making:</a:t>
            </a:r>
            <a:r>
              <a:rPr lang="en-US">
                <a:latin typeface="Söhne"/>
              </a:rPr>
              <a:t> Understanding</a:t>
            </a:r>
            <a:r>
              <a:rPr lang="en-US" b="0" i="0">
                <a:effectLst/>
                <a:latin typeface="Söhne"/>
              </a:rPr>
              <a:t> customer behavior and optimizing business performance in the competitive e-commerce landscape.</a:t>
            </a:r>
          </a:p>
          <a:p>
            <a:r>
              <a:rPr lang="en-US" b="1" i="0">
                <a:effectLst/>
                <a:latin typeface="Söhne"/>
              </a:rPr>
              <a:t>Business Growth Opportunities:</a:t>
            </a:r>
            <a:r>
              <a:rPr lang="en-US" b="0" i="0">
                <a:effectLst/>
                <a:latin typeface="Söhne"/>
              </a:rPr>
              <a:t> By proactively addressing churn and enhancing customer retention, the analysis project opens up opportunities for sustainable business growth, increased profitability, and long-term success in the e-commerce industry.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881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103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CONSUMER COMMERCE ANALYSIS</vt:lpstr>
      <vt:lpstr>Abstract</vt:lpstr>
      <vt:lpstr>Introduction</vt:lpstr>
      <vt:lpstr>Libraries Used</vt:lpstr>
      <vt:lpstr>Common Queries</vt:lpstr>
      <vt:lpstr>Few Graphs</vt:lpstr>
      <vt:lpstr>System requirements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churn</dc:title>
  <dc:creator>srinath gonugunta</dc:creator>
  <cp:lastModifiedBy>Bhanu Prakash</cp:lastModifiedBy>
  <cp:revision>382</cp:revision>
  <dcterms:created xsi:type="dcterms:W3CDTF">2023-07-27T06:07:29Z</dcterms:created>
  <dcterms:modified xsi:type="dcterms:W3CDTF">2023-07-31T12:39:26Z</dcterms:modified>
</cp:coreProperties>
</file>