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8" r:id="rId12"/>
    <p:sldId id="281" r:id="rId13"/>
    <p:sldId id="282" r:id="rId14"/>
    <p:sldId id="283" r:id="rId15"/>
    <p:sldId id="279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68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2EB95-3947-4CEC-8F73-12731038AC8B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62BD5-569C-4B32-8617-BE0122229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56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62BD5-569C-4B32-8617-BE012222918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37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95704" y="609671"/>
            <a:ext cx="592391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sng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750" y="1858020"/>
            <a:ext cx="10604500" cy="2492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6716" y="2156614"/>
            <a:ext cx="8186168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Smart Attend: RFID-Enabled Attendance System for</a:t>
            </a:r>
            <a:br>
              <a:rPr lang="en-US" sz="2400" dirty="0">
                <a:latin typeface="Arial"/>
                <a:cs typeface="Arial"/>
              </a:rPr>
            </a:br>
            <a:r>
              <a:rPr lang="en-US" sz="2400" dirty="0">
                <a:latin typeface="Arial"/>
                <a:cs typeface="Arial"/>
              </a:rPr>
              <a:t>Automated Employee or Student Tracking</a:t>
            </a:r>
            <a:br>
              <a:rPr lang="en-US" sz="3600" dirty="0">
                <a:latin typeface="Arial"/>
                <a:cs typeface="Arial"/>
              </a:rPr>
            </a:b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622" y="3854763"/>
            <a:ext cx="4347378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lang="en-US" sz="1800" dirty="0">
                <a:latin typeface="Arial MT"/>
                <a:cs typeface="Arial MT"/>
              </a:rPr>
              <a:t>   </a:t>
            </a:r>
            <a:r>
              <a:rPr sz="2000" dirty="0">
                <a:latin typeface="Arial MT"/>
                <a:cs typeface="Arial MT"/>
              </a:rPr>
              <a:t>GUIDED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Arial MT"/>
                <a:cs typeface="Arial MT"/>
              </a:rPr>
              <a:t>BY:</a:t>
            </a:r>
            <a:endParaRPr lang="en-US" sz="2000" spc="-25" dirty="0">
              <a:latin typeface="Arial MT"/>
              <a:cs typeface="Arial MT"/>
            </a:endParaRPr>
          </a:p>
          <a:p>
            <a:pPr marL="12700">
              <a:lnSpc>
                <a:spcPts val="2130"/>
              </a:lnSpc>
              <a:spcBef>
                <a:spcPts val="100"/>
              </a:spcBef>
            </a:pPr>
            <a:endParaRPr sz="1800" dirty="0">
              <a:latin typeface="Arial MT"/>
              <a:cs typeface="Arial MT"/>
            </a:endParaRPr>
          </a:p>
          <a:p>
            <a:pPr marL="81280">
              <a:lnSpc>
                <a:spcPts val="2130"/>
              </a:lnSpc>
            </a:pPr>
            <a:r>
              <a:rPr lang="en-US" spc="-85" dirty="0">
                <a:latin typeface="Arial MT"/>
                <a:cs typeface="Arial MT"/>
              </a:rPr>
              <a:t>   Mr. I. Rama </a:t>
            </a:r>
            <a:r>
              <a:rPr lang="en-US" spc="-85" dirty="0" err="1">
                <a:latin typeface="Arial MT"/>
                <a:cs typeface="Arial MT"/>
              </a:rPr>
              <a:t>Koteswara</a:t>
            </a:r>
            <a:r>
              <a:rPr lang="en-US" spc="-85" dirty="0">
                <a:latin typeface="Arial MT"/>
                <a:cs typeface="Arial MT"/>
              </a:rPr>
              <a:t> Rao, M. Tech</a:t>
            </a:r>
          </a:p>
          <a:p>
            <a:pPr marL="81280">
              <a:lnSpc>
                <a:spcPts val="2130"/>
              </a:lnSpc>
            </a:pPr>
            <a:r>
              <a:rPr lang="en-US" spc="-85" dirty="0">
                <a:latin typeface="Arial MT"/>
                <a:cs typeface="Arial MT"/>
              </a:rPr>
              <a:t>   Associate Professor</a:t>
            </a:r>
          </a:p>
          <a:p>
            <a:pPr marL="81280">
              <a:lnSpc>
                <a:spcPts val="2130"/>
              </a:lnSpc>
            </a:pPr>
            <a:endParaRPr sz="18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9800" y="3749353"/>
            <a:ext cx="5185578" cy="2380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 MT"/>
                <a:cs typeface="Arial MT"/>
              </a:rPr>
              <a:t>           SUBMITTED BY:</a:t>
            </a:r>
          </a:p>
          <a:p>
            <a:pPr marL="18161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 MT"/>
                <a:cs typeface="Arial MT"/>
              </a:rPr>
              <a:t>K. Srinadh          -        21F91A04B0</a:t>
            </a:r>
          </a:p>
          <a:p>
            <a:pPr marL="18161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 MT"/>
                <a:cs typeface="Arial MT"/>
              </a:rPr>
              <a:t>S. Ganesh            -      21F91A04C7</a:t>
            </a:r>
          </a:p>
          <a:p>
            <a:pPr marL="18161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 MT"/>
                <a:cs typeface="Arial MT"/>
              </a:rPr>
              <a:t>G. </a:t>
            </a:r>
            <a:r>
              <a:rPr lang="en-US" sz="2000" dirty="0" err="1">
                <a:latin typeface="Arial MT"/>
                <a:cs typeface="Arial MT"/>
              </a:rPr>
              <a:t>Parthasaradhi</a:t>
            </a:r>
            <a:r>
              <a:rPr lang="en-US" sz="2000" dirty="0">
                <a:latin typeface="Arial MT"/>
                <a:cs typeface="Arial MT"/>
              </a:rPr>
              <a:t> Reddy - 21F91A0478</a:t>
            </a:r>
          </a:p>
          <a:p>
            <a:pPr marL="18161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 MT"/>
                <a:cs typeface="Arial MT"/>
              </a:rPr>
              <a:t>R. Tharun             -      21F91A04B8</a:t>
            </a:r>
          </a:p>
          <a:p>
            <a:pPr marL="18161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 MT"/>
                <a:cs typeface="Arial MT"/>
              </a:rPr>
              <a:t>Ch. Teja               -       21F91A04B6</a:t>
            </a: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endParaRPr sz="1800" dirty="0">
              <a:latin typeface="Arial MT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52741F-74B6-A8CF-F09F-C058C0CC03E3}"/>
              </a:ext>
            </a:extLst>
          </p:cNvPr>
          <p:cNvSpPr txBox="1"/>
          <p:nvPr/>
        </p:nvSpPr>
        <p:spPr>
          <a:xfrm>
            <a:off x="2511253" y="748288"/>
            <a:ext cx="7169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	</a:t>
            </a:r>
            <a:r>
              <a:rPr lang="en-IN" sz="2400" dirty="0">
                <a:solidFill>
                  <a:srgbClr val="FF0000"/>
                </a:solidFill>
              </a:rPr>
              <a:t>PRAKASAM ENGINEERING COLLEGE </a:t>
            </a:r>
          </a:p>
          <a:p>
            <a:pPr algn="just"/>
            <a:r>
              <a:rPr lang="en-IN" dirty="0"/>
              <a:t>(App by AICTE, New Delhi &amp; Affiliated to JNTUK, KAKINADA) 	</a:t>
            </a:r>
            <a:r>
              <a:rPr lang="en-IN" dirty="0" err="1"/>
              <a:t>Kandukur</a:t>
            </a:r>
            <a:r>
              <a:rPr lang="en-IN" dirty="0"/>
              <a:t> - OV Road ,523105, Nellore A.P.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454527"/>
            <a:ext cx="10114915" cy="10547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ts val="3779"/>
              </a:lnSpc>
              <a:spcBef>
                <a:spcPts val="675"/>
              </a:spcBef>
            </a:pPr>
            <a:r>
              <a:rPr sz="3600" dirty="0">
                <a:latin typeface="Arial MT"/>
                <a:cs typeface="Arial MT"/>
              </a:rPr>
              <a:t>Working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Arial MT"/>
                <a:cs typeface="Arial MT"/>
              </a:rPr>
              <a:t>of</a:t>
            </a:r>
            <a:r>
              <a:rPr sz="3600" spc="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Arial MT"/>
                <a:cs typeface="Arial MT"/>
              </a:rPr>
              <a:t>RFID</a:t>
            </a:r>
            <a:r>
              <a:rPr sz="3600" spc="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Arial MT"/>
                <a:cs typeface="Arial MT"/>
              </a:rPr>
              <a:t>Based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Arial MT"/>
                <a:cs typeface="Arial MT"/>
              </a:rPr>
              <a:t>Attendance</a:t>
            </a:r>
            <a:r>
              <a:rPr sz="3600" spc="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Arial MT"/>
                <a:cs typeface="Arial MT"/>
              </a:rPr>
              <a:t>System</a:t>
            </a:r>
            <a:r>
              <a:rPr sz="3600" spc="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Arial MT"/>
                <a:cs typeface="Arial MT"/>
              </a:rPr>
              <a:t>using</a:t>
            </a:r>
            <a:r>
              <a:rPr sz="3600" u="none" spc="-1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Arial MT"/>
                <a:cs typeface="Arial MT"/>
              </a:rPr>
              <a:t>Arduino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1810254"/>
            <a:ext cx="10245725" cy="424243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15"/>
              </a:spcBef>
              <a:buChar char="•"/>
              <a:tabLst>
                <a:tab pos="241300" algn="l"/>
                <a:tab pos="1194435" algn="l"/>
                <a:tab pos="3028315" algn="l"/>
              </a:tabLst>
            </a:pP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2600" spc="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this</a:t>
            </a:r>
            <a:r>
              <a:rPr sz="2600" spc="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project,</a:t>
            </a:r>
            <a:r>
              <a:rPr sz="260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2600" spc="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have</a:t>
            </a:r>
            <a:r>
              <a:rPr sz="26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designed</a:t>
            </a:r>
            <a:r>
              <a:rPr sz="260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an</a:t>
            </a:r>
            <a:r>
              <a:rPr sz="2600" spc="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RFID</a:t>
            </a:r>
            <a:r>
              <a:rPr sz="26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based</a:t>
            </a:r>
            <a:r>
              <a:rPr sz="260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595959"/>
                </a:solidFill>
                <a:latin typeface="Arial MT"/>
                <a:cs typeface="Arial MT"/>
              </a:rPr>
              <a:t>attendance</a:t>
            </a:r>
            <a:r>
              <a:rPr sz="260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595959"/>
                </a:solidFill>
                <a:latin typeface="Arial MT"/>
                <a:cs typeface="Arial MT"/>
              </a:rPr>
              <a:t>system</a:t>
            </a:r>
            <a:r>
              <a:rPr sz="26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595959"/>
                </a:solidFill>
                <a:latin typeface="Arial MT"/>
                <a:cs typeface="Arial MT"/>
              </a:rPr>
              <a:t>using</a:t>
            </a:r>
            <a:r>
              <a:rPr sz="26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Arduino.</a:t>
            </a:r>
            <a:r>
              <a:rPr sz="2600" spc="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First,</a:t>
            </a:r>
            <a:r>
              <a:rPr sz="260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260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store</a:t>
            </a:r>
            <a:r>
              <a:rPr sz="2600" spc="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2600" spc="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set</a:t>
            </a:r>
            <a:r>
              <a:rPr sz="2600" spc="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2600" spc="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RFID</a:t>
            </a:r>
            <a:r>
              <a:rPr sz="2600" spc="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card</a:t>
            </a:r>
            <a:r>
              <a:rPr sz="2600" spc="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sz="2600" spc="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in</a:t>
            </a:r>
            <a:r>
              <a:rPr sz="2600" spc="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our</a:t>
            </a:r>
            <a:r>
              <a:rPr sz="2600" spc="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595959"/>
                </a:solidFill>
                <a:latin typeface="Arial MT"/>
                <a:cs typeface="Arial MT"/>
              </a:rPr>
              <a:t>system.</a:t>
            </a:r>
            <a:r>
              <a:rPr sz="26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spc="-135" dirty="0">
                <a:solidFill>
                  <a:srgbClr val="595959"/>
                </a:solidFill>
                <a:latin typeface="Arial MT"/>
                <a:cs typeface="Arial MT"/>
              </a:rPr>
              <a:t>You</a:t>
            </a:r>
            <a:r>
              <a:rPr sz="260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can</a:t>
            </a:r>
            <a:r>
              <a:rPr sz="2600" spc="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store</a:t>
            </a:r>
            <a:r>
              <a:rPr sz="2600" spc="6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595959"/>
                </a:solidFill>
                <a:latin typeface="Arial MT"/>
                <a:cs typeface="Arial MT"/>
              </a:rPr>
              <a:t>any</a:t>
            </a:r>
            <a:r>
              <a:rPr sz="26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number</a:t>
            </a:r>
            <a:r>
              <a:rPr sz="2600" spc="-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sz="2600" spc="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RFID</a:t>
            </a:r>
            <a:r>
              <a:rPr sz="26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data,</a:t>
            </a:r>
            <a:r>
              <a:rPr sz="26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but</a:t>
            </a:r>
            <a:r>
              <a:rPr sz="2600" spc="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we</a:t>
            </a:r>
            <a:r>
              <a:rPr sz="2600" spc="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have</a:t>
            </a:r>
            <a:r>
              <a:rPr sz="26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only</a:t>
            </a:r>
            <a:r>
              <a:rPr sz="2600" spc="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stored</a:t>
            </a:r>
            <a:r>
              <a:rPr sz="2600" spc="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2600" spc="-50" dirty="0">
                <a:solidFill>
                  <a:srgbClr val="595959"/>
                </a:solidFill>
                <a:latin typeface="Arial MT"/>
                <a:cs typeface="Times New Roman"/>
              </a:rPr>
              <a:t>4</a:t>
            </a:r>
            <a:r>
              <a:rPr sz="260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RFID</a:t>
            </a:r>
            <a:r>
              <a:rPr sz="26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tag</a:t>
            </a:r>
            <a:r>
              <a:rPr sz="2600" spc="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595959"/>
                </a:solidFill>
                <a:latin typeface="Arial MT"/>
                <a:cs typeface="Arial MT"/>
              </a:rPr>
              <a:t>numbers.</a:t>
            </a:r>
            <a:endParaRPr sz="2600" dirty="0">
              <a:latin typeface="Arial MT"/>
              <a:cs typeface="Arial MT"/>
            </a:endParaRPr>
          </a:p>
          <a:p>
            <a:pPr marL="241300" marR="386715" indent="-228600">
              <a:lnSpc>
                <a:spcPct val="90000"/>
              </a:lnSpc>
              <a:spcBef>
                <a:spcPts val="994"/>
              </a:spcBef>
              <a:buChar char="•"/>
              <a:tabLst>
                <a:tab pos="241300" algn="l"/>
                <a:tab pos="332740" algn="l"/>
                <a:tab pos="1926589" algn="l"/>
                <a:tab pos="4227830" algn="l"/>
                <a:tab pos="6842125" algn="l"/>
              </a:tabLst>
            </a:pP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	When</a:t>
            </a:r>
            <a:r>
              <a:rPr sz="26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26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person</a:t>
            </a:r>
            <a:r>
              <a:rPr sz="26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with</a:t>
            </a:r>
            <a:r>
              <a:rPr sz="2600" spc="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2600" spc="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correct</a:t>
            </a:r>
            <a:r>
              <a:rPr sz="2600" spc="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RFID</a:t>
            </a:r>
            <a:r>
              <a:rPr sz="2600" spc="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card</a:t>
            </a:r>
            <a:r>
              <a:rPr sz="2600" spc="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comes</a:t>
            </a:r>
            <a:r>
              <a:rPr sz="2600" spc="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&amp;</a:t>
            </a:r>
            <a:r>
              <a:rPr sz="2600" spc="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swipes</a:t>
            </a:r>
            <a:r>
              <a:rPr sz="2600" spc="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595959"/>
                </a:solidFill>
                <a:latin typeface="Arial MT"/>
                <a:cs typeface="Arial MT"/>
              </a:rPr>
              <a:t>his</a:t>
            </a:r>
            <a:r>
              <a:rPr sz="26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RFID</a:t>
            </a:r>
            <a:r>
              <a:rPr sz="2600" spc="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card,</a:t>
            </a:r>
            <a:r>
              <a:rPr sz="2600" spc="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his</a:t>
            </a:r>
            <a:r>
              <a:rPr sz="2600" spc="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arrival</a:t>
            </a:r>
            <a:r>
              <a:rPr sz="2600" spc="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595959"/>
                </a:solidFill>
                <a:latin typeface="Arial MT"/>
                <a:cs typeface="Arial MT"/>
              </a:rPr>
              <a:t>time</a:t>
            </a:r>
            <a:r>
              <a:rPr sz="26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will</a:t>
            </a:r>
            <a:r>
              <a:rPr sz="260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be</a:t>
            </a:r>
            <a:r>
              <a:rPr sz="2600" spc="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stored</a:t>
            </a:r>
            <a:r>
              <a:rPr sz="2600" spc="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sz="2600" spc="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2600" spc="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syst</a:t>
            </a:r>
            <a:r>
              <a:rPr lang="en-US" sz="2600" dirty="0">
                <a:solidFill>
                  <a:srgbClr val="595959"/>
                </a:solidFill>
                <a:latin typeface="Arial MT"/>
                <a:cs typeface="Arial MT"/>
              </a:rPr>
              <a:t>em</a:t>
            </a:r>
            <a:r>
              <a:rPr sz="2600" spc="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displaying</a:t>
            </a:r>
            <a:r>
              <a:rPr sz="26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26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595959"/>
                </a:solidFill>
                <a:latin typeface="Arial MT"/>
                <a:cs typeface="Arial MT"/>
              </a:rPr>
              <a:t>“welcome</a:t>
            </a:r>
            <a:r>
              <a:rPr lang="en-US" sz="2600" spc="-10" dirty="0">
                <a:solidFill>
                  <a:srgbClr val="595959"/>
                </a:solidFill>
                <a:latin typeface="Arial MT"/>
                <a:cs typeface="Arial MT"/>
              </a:rPr>
              <a:t>“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message</a:t>
            </a:r>
            <a:r>
              <a:rPr sz="2600" spc="-4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on</a:t>
            </a:r>
            <a:r>
              <a:rPr sz="2600" spc="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595959"/>
                </a:solidFill>
                <a:latin typeface="Arial MT"/>
                <a:cs typeface="Arial MT"/>
              </a:rPr>
              <a:t>LCD.</a:t>
            </a:r>
            <a:endParaRPr sz="2600" dirty="0">
              <a:latin typeface="Arial MT"/>
              <a:cs typeface="Arial MT"/>
            </a:endParaRPr>
          </a:p>
          <a:p>
            <a:pPr marL="241300" marR="189230" indent="-228600">
              <a:lnSpc>
                <a:spcPct val="90000"/>
              </a:lnSpc>
              <a:spcBef>
                <a:spcPts val="994"/>
              </a:spcBef>
              <a:buChar char="•"/>
              <a:tabLst>
                <a:tab pos="241300" algn="l"/>
                <a:tab pos="1486535" algn="l"/>
                <a:tab pos="3682365" algn="l"/>
                <a:tab pos="9227185" algn="l"/>
              </a:tabLst>
            </a:pP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When</a:t>
            </a:r>
            <a:r>
              <a:rPr sz="260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2600" spc="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same</a:t>
            </a:r>
            <a:r>
              <a:rPr sz="2600" spc="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person</a:t>
            </a:r>
            <a:r>
              <a:rPr sz="26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swipes</a:t>
            </a:r>
            <a:r>
              <a:rPr sz="2600" spc="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his</a:t>
            </a:r>
            <a:r>
              <a:rPr sz="2600" spc="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RFID</a:t>
            </a:r>
            <a:r>
              <a:rPr sz="260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card</a:t>
            </a:r>
            <a:r>
              <a:rPr sz="2600" spc="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2600" spc="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2600" spc="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595959"/>
                </a:solidFill>
                <a:latin typeface="Arial MT"/>
                <a:cs typeface="Arial MT"/>
              </a:rPr>
              <a:t>second</a:t>
            </a:r>
            <a:r>
              <a:rPr sz="26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solidFill>
                  <a:srgbClr val="595959"/>
                </a:solidFill>
                <a:latin typeface="Arial MT"/>
                <a:cs typeface="Arial MT"/>
              </a:rPr>
              <a:t>time,</a:t>
            </a:r>
            <a:r>
              <a:rPr sz="26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2600" spc="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system</a:t>
            </a:r>
            <a:r>
              <a:rPr sz="2600" spc="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will</a:t>
            </a:r>
            <a:r>
              <a:rPr sz="260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save</a:t>
            </a:r>
            <a:r>
              <a:rPr sz="2600" spc="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it</a:t>
            </a:r>
            <a:r>
              <a:rPr sz="2600" spc="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as</a:t>
            </a:r>
            <a:r>
              <a:rPr sz="2600" spc="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his</a:t>
            </a:r>
            <a:r>
              <a:rPr sz="2600" spc="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leaving</a:t>
            </a:r>
            <a:r>
              <a:rPr sz="2600" spc="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time</a:t>
            </a:r>
            <a:r>
              <a:rPr sz="2600" spc="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displaying</a:t>
            </a:r>
            <a:r>
              <a:rPr sz="2600" spc="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“See</a:t>
            </a:r>
            <a:r>
              <a:rPr sz="2600" spc="-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600" spc="-90" dirty="0">
                <a:solidFill>
                  <a:srgbClr val="595959"/>
                </a:solidFill>
                <a:latin typeface="Arial MT"/>
                <a:cs typeface="Arial MT"/>
              </a:rPr>
              <a:t>You”.</a:t>
            </a:r>
            <a:r>
              <a:rPr sz="2600" spc="-15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26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595959"/>
                </a:solidFill>
                <a:latin typeface="Arial MT"/>
                <a:cs typeface="Arial MT"/>
              </a:rPr>
              <a:t>interval</a:t>
            </a:r>
            <a:r>
              <a:rPr sz="26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between</a:t>
            </a:r>
            <a:r>
              <a:rPr sz="2600" spc="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first</a:t>
            </a:r>
            <a:r>
              <a:rPr sz="260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card</a:t>
            </a:r>
            <a:r>
              <a:rPr sz="2600" spc="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swap</a:t>
            </a:r>
            <a:r>
              <a:rPr sz="2600" spc="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2600" spc="3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second</a:t>
            </a:r>
            <a:r>
              <a:rPr sz="2600" spc="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card</a:t>
            </a:r>
            <a:r>
              <a:rPr sz="2600" spc="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swap</a:t>
            </a:r>
            <a:r>
              <a:rPr sz="2600" spc="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is</a:t>
            </a:r>
            <a:r>
              <a:rPr sz="2600" spc="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2600" spc="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595959"/>
                </a:solidFill>
                <a:latin typeface="Arial MT"/>
                <a:cs typeface="Arial MT"/>
              </a:rPr>
              <a:t>total</a:t>
            </a:r>
            <a:r>
              <a:rPr sz="260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working</a:t>
            </a:r>
            <a:r>
              <a:rPr sz="260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hours</a:t>
            </a:r>
            <a:r>
              <a:rPr sz="260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that</a:t>
            </a:r>
            <a:r>
              <a:rPr sz="2600" spc="1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595959"/>
                </a:solidFill>
                <a:latin typeface="Arial MT"/>
                <a:cs typeface="Arial MT"/>
              </a:rPr>
              <a:t>are</a:t>
            </a:r>
            <a:r>
              <a:rPr sz="2600" dirty="0">
                <a:solidFill>
                  <a:srgbClr val="595959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stored</a:t>
            </a:r>
            <a:r>
              <a:rPr sz="2600" spc="4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95959"/>
                </a:solidFill>
                <a:latin typeface="Arial MT"/>
                <a:cs typeface="Arial MT"/>
              </a:rPr>
              <a:t>as</a:t>
            </a:r>
            <a:r>
              <a:rPr sz="2600" spc="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595959"/>
                </a:solidFill>
                <a:latin typeface="Arial MT"/>
                <a:cs typeface="Arial MT"/>
              </a:rPr>
              <a:t>data.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609600"/>
            <a:ext cx="5923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35" dirty="0"/>
              <a:t>SIMULATION</a:t>
            </a:r>
            <a:r>
              <a:rPr u="none" spc="-180" dirty="0">
                <a:latin typeface="Times New Roman"/>
                <a:cs typeface="Times New Roman"/>
              </a:rPr>
              <a:t> </a:t>
            </a:r>
            <a:r>
              <a:rPr u="none" dirty="0"/>
              <a:t>ON</a:t>
            </a:r>
            <a:r>
              <a:rPr u="none" spc="-130" dirty="0">
                <a:latin typeface="Times New Roman"/>
                <a:cs typeface="Times New Roman"/>
              </a:rPr>
              <a:t> </a:t>
            </a:r>
            <a:r>
              <a:rPr u="none" spc="-10" dirty="0"/>
              <a:t>PROTEUS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67653-1143-53F5-0EF4-E8B2F95D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09600"/>
            <a:ext cx="8668926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47AC-AECB-A160-0645-77F449B5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ADVANTAGES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0C158C-406B-C7C7-AD7D-3257D484E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3657" y="2133600"/>
            <a:ext cx="476444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and Contactless Attendance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and Reliable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Power Consumption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Integration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Maintenance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996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ECC0-E3AF-DB42-8ED6-708158F0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9FE6F-C788-169C-A3AB-5A8C7904E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0" y="1858020"/>
            <a:ext cx="10604500" cy="212365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000" b="1" dirty="0"/>
              <a:t>Limited Range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No Built-in Storage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Tag Cloning Risk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Dependent on Power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Higher Initial Cost than Barcode Systems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Single-Card Scanning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1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20C6-F49F-0692-8719-1E8F9BE5B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609600"/>
            <a:ext cx="5923915" cy="697230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545ECE-7A0E-8557-CD8E-6AF6953F0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93750" y="2596376"/>
            <a:ext cx="409278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Educational Institutions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 Offices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Hospitals &amp; Healthcare Centers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21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63064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600200"/>
            <a:ext cx="9428480" cy="39716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0"/>
              </a:spcBef>
              <a:tabLst>
                <a:tab pos="241300" algn="l"/>
              </a:tabLst>
            </a:pPr>
            <a:endParaRPr lang="en-US" sz="2800" spc="-10" dirty="0">
              <a:latin typeface="Calibri"/>
              <a:cs typeface="Calibri"/>
            </a:endParaRPr>
          </a:p>
          <a:p>
            <a:pPr marL="240029" marR="5080" indent="-227329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/>
              <a:t>The RFID-Based Smart Attendance System using EM-18 and Arduino Uno provides a fast, efficient, and </a:t>
            </a:r>
            <a:r>
              <a:rPr lang="en-US" sz="2800" dirty="0">
                <a:latin typeface="+mn-lt"/>
              </a:rPr>
              <a:t>contactless</a:t>
            </a:r>
            <a:r>
              <a:rPr lang="en-US" sz="2800" dirty="0"/>
              <a:t> method for tracking attendance. It eliminates manual errors, reduces paperwork, and enhances security by allowing only authorized users to mark attendance. The system can be further improved by integrating Wi-Fi for cloud storage or GSM for remote access, making it a scalable and adaptable solution for various applications like schools, offices, and industries.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17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524000"/>
            <a:ext cx="5812790" cy="4490332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90855" indent="-478155">
              <a:lnSpc>
                <a:spcPct val="100000"/>
              </a:lnSpc>
              <a:spcBef>
                <a:spcPts val="775"/>
              </a:spcBef>
              <a:buFont typeface="Wingdings"/>
              <a:buChar char=""/>
              <a:tabLst>
                <a:tab pos="490855" algn="l"/>
              </a:tabLst>
            </a:pPr>
            <a:r>
              <a:rPr sz="2800" spc="-10" dirty="0">
                <a:latin typeface="Calibri"/>
                <a:cs typeface="Calibri"/>
              </a:rPr>
              <a:t>OBJECTIVE</a:t>
            </a:r>
            <a:endParaRPr sz="2800" dirty="0">
              <a:latin typeface="Calibri"/>
              <a:cs typeface="Calibri"/>
            </a:endParaRPr>
          </a:p>
          <a:p>
            <a:pPr marL="490855" indent="-478155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490855" algn="l"/>
              </a:tabLst>
            </a:pPr>
            <a:r>
              <a:rPr sz="2800" spc="-10" dirty="0">
                <a:latin typeface="Calibri"/>
                <a:cs typeface="Calibri"/>
              </a:rPr>
              <a:t>INTRODUCTION</a:t>
            </a:r>
            <a:endParaRPr sz="2800" dirty="0">
              <a:latin typeface="Calibri"/>
              <a:cs typeface="Calibri"/>
            </a:endParaRPr>
          </a:p>
          <a:p>
            <a:pPr marL="490855" indent="-478155">
              <a:lnSpc>
                <a:spcPct val="100000"/>
              </a:lnSpc>
              <a:spcBef>
                <a:spcPts val="660"/>
              </a:spcBef>
              <a:buFont typeface="Wingdings"/>
              <a:buChar char=""/>
              <a:tabLst>
                <a:tab pos="490855" algn="l"/>
              </a:tabLst>
            </a:pPr>
            <a:r>
              <a:rPr sz="2800" spc="-10" dirty="0">
                <a:latin typeface="Calibri"/>
                <a:cs typeface="Calibri"/>
              </a:rPr>
              <a:t>REQUIREMENTS</a:t>
            </a:r>
            <a:endParaRPr sz="2800" dirty="0">
              <a:latin typeface="Calibri"/>
              <a:cs typeface="Calibri"/>
            </a:endParaRPr>
          </a:p>
          <a:p>
            <a:pPr marL="490855" indent="-478155">
              <a:lnSpc>
                <a:spcPct val="100000"/>
              </a:lnSpc>
              <a:spcBef>
                <a:spcPts val="660"/>
              </a:spcBef>
              <a:buFont typeface="Wingdings"/>
              <a:buChar char=""/>
              <a:tabLst>
                <a:tab pos="490855" algn="l"/>
              </a:tabLst>
            </a:pPr>
            <a:r>
              <a:rPr sz="2800" dirty="0">
                <a:latin typeface="Calibri"/>
                <a:cs typeface="Calibri"/>
              </a:rPr>
              <a:t>BLOCK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DIAGRAM</a:t>
            </a:r>
            <a:endParaRPr sz="2800" dirty="0">
              <a:latin typeface="Calibri"/>
              <a:cs typeface="Calibri"/>
            </a:endParaRPr>
          </a:p>
          <a:p>
            <a:pPr marL="490855" indent="-478155">
              <a:lnSpc>
                <a:spcPct val="100000"/>
              </a:lnSpc>
              <a:spcBef>
                <a:spcPts val="1075"/>
              </a:spcBef>
              <a:buSzPct val="116666"/>
              <a:buFont typeface="Wingdings"/>
              <a:buChar char=""/>
              <a:tabLst>
                <a:tab pos="490855" algn="l"/>
              </a:tabLst>
            </a:pPr>
            <a:r>
              <a:rPr sz="2400" spc="-30" dirty="0">
                <a:latin typeface="Arial MT"/>
                <a:cs typeface="Arial MT"/>
              </a:rPr>
              <a:t>SCHEMATIC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 MT"/>
                <a:cs typeface="Arial MT"/>
              </a:rPr>
              <a:t>DESIGN</a:t>
            </a:r>
            <a:endParaRPr lang="en-US" sz="2400" spc="-10" dirty="0">
              <a:latin typeface="Arial MT"/>
              <a:cs typeface="Arial MT"/>
            </a:endParaRPr>
          </a:p>
          <a:p>
            <a:pPr marL="490855" indent="-478155">
              <a:lnSpc>
                <a:spcPct val="100000"/>
              </a:lnSpc>
              <a:spcBef>
                <a:spcPts val="1075"/>
              </a:spcBef>
              <a:buSzPct val="116666"/>
              <a:buFont typeface="Wingdings"/>
              <a:buChar char=""/>
              <a:tabLst>
                <a:tab pos="490855" algn="l"/>
              </a:tabLst>
            </a:pPr>
            <a:r>
              <a:rPr lang="en-US" sz="2400" spc="-10" dirty="0">
                <a:latin typeface="Arial MT"/>
                <a:cs typeface="Arial MT"/>
              </a:rPr>
              <a:t>WORKING</a:t>
            </a:r>
            <a:endParaRPr sz="2400" dirty="0">
              <a:latin typeface="Arial MT"/>
              <a:cs typeface="Arial MT"/>
            </a:endParaRPr>
          </a:p>
          <a:p>
            <a:pPr marL="452755" indent="-440055">
              <a:spcBef>
                <a:spcPts val="710"/>
              </a:spcBef>
              <a:buFont typeface="Wingdings"/>
              <a:buChar char=""/>
              <a:tabLst>
                <a:tab pos="452755" algn="l"/>
              </a:tabLst>
            </a:pPr>
            <a:r>
              <a:rPr lang="en-US" sz="2400" spc="-50" dirty="0">
                <a:latin typeface="Arial MT"/>
                <a:cs typeface="Arial MT"/>
              </a:rPr>
              <a:t>ADVANTAGES</a:t>
            </a:r>
            <a:r>
              <a:rPr lang="en-US" sz="2400" spc="-1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AND</a:t>
            </a:r>
            <a:r>
              <a:rPr lang="en-US" sz="2400" spc="80" dirty="0">
                <a:latin typeface="Times New Roman"/>
                <a:cs typeface="Times New Roman"/>
              </a:rPr>
              <a:t> </a:t>
            </a:r>
            <a:r>
              <a:rPr lang="en-US" sz="2400" spc="-30" dirty="0">
                <a:latin typeface="Arial MT"/>
                <a:cs typeface="Arial MT"/>
              </a:rPr>
              <a:t>DISADVANTAGES</a:t>
            </a:r>
          </a:p>
          <a:p>
            <a:pPr marL="452755" indent="-440055">
              <a:spcBef>
                <a:spcPts val="710"/>
              </a:spcBef>
              <a:buFont typeface="Wingdings"/>
              <a:buChar char=""/>
              <a:tabLst>
                <a:tab pos="452755" algn="l"/>
              </a:tabLst>
            </a:pPr>
            <a:r>
              <a:rPr lang="en-US" sz="2400" spc="-30" dirty="0">
                <a:latin typeface="Arial MT"/>
                <a:cs typeface="Arial MT"/>
              </a:rPr>
              <a:t>APPLICATIONS</a:t>
            </a:r>
            <a:endParaRPr sz="2400" dirty="0">
              <a:latin typeface="Arial MT"/>
              <a:cs typeface="Arial MT"/>
            </a:endParaRPr>
          </a:p>
          <a:p>
            <a:pPr marL="452755" indent="-440055">
              <a:lnSpc>
                <a:spcPct val="100000"/>
              </a:lnSpc>
              <a:spcBef>
                <a:spcPts val="705"/>
              </a:spcBef>
              <a:buFont typeface="Wingdings"/>
              <a:buChar char=""/>
              <a:tabLst>
                <a:tab pos="452755" algn="l"/>
              </a:tabLst>
            </a:pPr>
            <a:r>
              <a:rPr sz="2400" spc="-10" dirty="0">
                <a:latin typeface="Arial MT"/>
                <a:cs typeface="Arial MT"/>
              </a:rPr>
              <a:t>CONCLUSION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132" y="1769211"/>
            <a:ext cx="9986645" cy="2599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834">
              <a:lnSpc>
                <a:spcPct val="150000"/>
              </a:lnSpc>
              <a:spcBef>
                <a:spcPts val="105"/>
              </a:spcBef>
              <a:buChar char="•"/>
              <a:tabLst>
                <a:tab pos="469900" algn="l"/>
                <a:tab pos="495934" algn="l"/>
                <a:tab pos="2383790" algn="l"/>
                <a:tab pos="3249930" algn="l"/>
              </a:tabLst>
            </a:pPr>
            <a:r>
              <a:rPr sz="2500" dirty="0">
                <a:solidFill>
                  <a:srgbClr val="595959"/>
                </a:solidFill>
                <a:latin typeface="Arial MT"/>
                <a:cs typeface="Arial MT"/>
              </a:rPr>
              <a:t>	</a:t>
            </a:r>
            <a:r>
              <a:rPr sz="2800" dirty="0">
                <a:latin typeface="Arial"/>
                <a:cs typeface="Arial"/>
              </a:rPr>
              <a:t>Automatic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attendance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recording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system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allows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student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to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simply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fill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their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attendance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just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swiping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moving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their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"/>
                <a:cs typeface="Arial"/>
              </a:rPr>
              <a:t>ID</a:t>
            </a:r>
            <a:r>
              <a:rPr lang="en-IN"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card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RFID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reader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780"/>
              </a:spcBef>
              <a:buClr>
                <a:srgbClr val="595959"/>
              </a:buClr>
              <a:buSzPct val="89285"/>
              <a:buFont typeface="Arial MT"/>
              <a:buChar char="•"/>
              <a:tabLst>
                <a:tab pos="469900" algn="l"/>
              </a:tabLst>
            </a:pPr>
            <a:r>
              <a:rPr sz="2800" spc="-160" dirty="0">
                <a:latin typeface="Arial"/>
                <a:cs typeface="Arial"/>
              </a:rPr>
              <a:t>To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monitor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entry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exit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"/>
                <a:cs typeface="Arial"/>
              </a:rPr>
              <a:t>time.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796538"/>
            <a:ext cx="10358755" cy="32778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0665" marR="5080" indent="-228600" algn="just">
              <a:lnSpc>
                <a:spcPct val="90900"/>
              </a:lnSpc>
              <a:spcBef>
                <a:spcPts val="400"/>
              </a:spcBef>
              <a:buChar char="•"/>
              <a:tabLst>
                <a:tab pos="240665" algn="l"/>
                <a:tab pos="320040" algn="l"/>
              </a:tabLst>
            </a:pPr>
            <a:r>
              <a:rPr sz="2800" dirty="0">
                <a:latin typeface="Arial MT"/>
                <a:cs typeface="Arial MT"/>
              </a:rPr>
              <a:t>	In</a:t>
            </a:r>
            <a:r>
              <a:rPr sz="2800" spc="10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this</a:t>
            </a:r>
            <a:r>
              <a:rPr sz="2800" spc="10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project,</a:t>
            </a:r>
            <a:r>
              <a:rPr sz="2800" spc="10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we</a:t>
            </a:r>
            <a:r>
              <a:rPr sz="2800" spc="114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have</a:t>
            </a:r>
            <a:r>
              <a:rPr sz="2800" spc="10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designed</a:t>
            </a:r>
            <a:r>
              <a:rPr sz="2800" spc="11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RFID</a:t>
            </a:r>
            <a:r>
              <a:rPr sz="2800" spc="10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Based</a:t>
            </a:r>
            <a:r>
              <a:rPr sz="2800" spc="110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Arial MT"/>
                <a:cs typeface="Arial MT"/>
              </a:rPr>
              <a:t>Attendance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System</a:t>
            </a:r>
            <a:r>
              <a:rPr sz="280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using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Arduino.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Arial MT"/>
                <a:cs typeface="Arial MT"/>
              </a:rPr>
              <a:t>EM-</a:t>
            </a:r>
            <a:r>
              <a:rPr sz="2800" dirty="0">
                <a:latin typeface="Arial MT"/>
                <a:cs typeface="Arial MT"/>
              </a:rPr>
              <a:t>18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RFID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Reader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very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simple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 MT"/>
                <a:cs typeface="Arial MT"/>
              </a:rPr>
              <a:t>yet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effective</a:t>
            </a:r>
            <a:r>
              <a:rPr sz="2800" spc="3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module.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It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RFID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module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used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 MT"/>
                <a:cs typeface="Arial MT"/>
              </a:rPr>
              <a:t>scanning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RFID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 MT"/>
                <a:cs typeface="Arial MT"/>
              </a:rPr>
              <a:t>cards.</a:t>
            </a:r>
            <a:endParaRPr sz="2800">
              <a:latin typeface="Arial MT"/>
              <a:cs typeface="Arial MT"/>
            </a:endParaRPr>
          </a:p>
          <a:p>
            <a:pPr marL="239395" marR="5080" indent="-227329" algn="just">
              <a:lnSpc>
                <a:spcPct val="9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It’s</a:t>
            </a:r>
            <a:r>
              <a:rPr sz="2800" spc="6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new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technology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expanding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day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by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Arial MT"/>
                <a:cs typeface="Arial MT"/>
              </a:rPr>
              <a:t>day.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Nowadays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 MT"/>
                <a:cs typeface="Arial MT"/>
              </a:rPr>
              <a:t>it</a:t>
            </a:r>
            <a:r>
              <a:rPr sz="2800" spc="-25" dirty="0">
                <a:latin typeface="Times New Roman"/>
                <a:cs typeface="Times New Roman"/>
              </a:rPr>
              <a:t> 	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32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extensively</a:t>
            </a:r>
            <a:r>
              <a:rPr sz="2800" spc="3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used</a:t>
            </a:r>
            <a:r>
              <a:rPr sz="2800" spc="3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3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offices</a:t>
            </a:r>
            <a:r>
              <a:rPr sz="2800" spc="3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where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employees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3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issued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 MT"/>
                <a:cs typeface="Arial MT"/>
              </a:rPr>
              <a:t>an</a:t>
            </a:r>
            <a:r>
              <a:rPr sz="2800" spc="-25" dirty="0">
                <a:latin typeface="Times New Roman"/>
                <a:cs typeface="Times New Roman"/>
              </a:rPr>
              <a:t> 	</a:t>
            </a:r>
            <a:r>
              <a:rPr sz="2800" dirty="0">
                <a:latin typeface="Arial MT"/>
                <a:cs typeface="Arial MT"/>
              </a:rPr>
              <a:t>RFID</a:t>
            </a:r>
            <a:r>
              <a:rPr sz="2800" spc="5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card</a:t>
            </a:r>
            <a:r>
              <a:rPr sz="2800" spc="57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their</a:t>
            </a:r>
            <a:r>
              <a:rPr sz="2800" spc="5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attendance</a:t>
            </a:r>
            <a:r>
              <a:rPr sz="2800" spc="5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5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marked</a:t>
            </a:r>
            <a:r>
              <a:rPr sz="2800" spc="5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when</a:t>
            </a:r>
            <a:r>
              <a:rPr sz="2800" spc="5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they</a:t>
            </a:r>
            <a:r>
              <a:rPr sz="2800" spc="5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 MT"/>
                <a:cs typeface="Arial MT"/>
              </a:rPr>
              <a:t>touch</a:t>
            </a:r>
            <a:r>
              <a:rPr sz="2800" spc="-10" dirty="0">
                <a:latin typeface="Times New Roman"/>
                <a:cs typeface="Times New Roman"/>
              </a:rPr>
              <a:t> 	</a:t>
            </a:r>
            <a:r>
              <a:rPr sz="2800" dirty="0">
                <a:latin typeface="Arial MT"/>
                <a:cs typeface="Arial MT"/>
              </a:rPr>
              <a:t>their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card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RFID</a:t>
            </a:r>
            <a:r>
              <a:rPr sz="2800" spc="25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Arial MT"/>
                <a:cs typeface="Arial MT"/>
              </a:rPr>
              <a:t>reader.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105"/>
              </a:spcBef>
            </a:pPr>
            <a:r>
              <a:rPr u="none" spc="-45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746238"/>
            <a:ext cx="3949700" cy="3082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0665" algn="l"/>
              </a:tabLst>
            </a:pPr>
            <a:r>
              <a:rPr sz="2400" spc="-20" dirty="0">
                <a:latin typeface="Calibri"/>
                <a:cs typeface="Calibri"/>
              </a:rPr>
              <a:t>HARDWARE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REQUIREMENTS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265555" lvl="1" indent="-29718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1265555" algn="l"/>
              </a:tabLst>
            </a:pPr>
            <a:r>
              <a:rPr sz="2400" dirty="0">
                <a:latin typeface="Calibri"/>
                <a:cs typeface="Calibri"/>
              </a:rPr>
              <a:t>ARDUINO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UNO</a:t>
            </a:r>
            <a:endParaRPr sz="2400" dirty="0">
              <a:latin typeface="Calibri"/>
              <a:cs typeface="Calibri"/>
            </a:endParaRPr>
          </a:p>
          <a:p>
            <a:pPr marL="1266190" lvl="1" indent="-297815">
              <a:lnSpc>
                <a:spcPct val="100000"/>
              </a:lnSpc>
              <a:spcBef>
                <a:spcPts val="150"/>
              </a:spcBef>
              <a:buAutoNum type="arabicPeriod"/>
              <a:tabLst>
                <a:tab pos="1266190" algn="l"/>
              </a:tabLst>
            </a:pPr>
            <a:r>
              <a:rPr sz="2400" dirty="0">
                <a:latin typeface="Calibri"/>
                <a:cs typeface="Calibri"/>
              </a:rPr>
              <a:t>RFID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READER</a:t>
            </a:r>
            <a:endParaRPr sz="2400" dirty="0">
              <a:latin typeface="Calibri"/>
              <a:cs typeface="Calibri"/>
            </a:endParaRPr>
          </a:p>
          <a:p>
            <a:pPr marL="1265555" lvl="1" indent="-29718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1265555" algn="l"/>
                <a:tab pos="2018664" algn="l"/>
              </a:tabLst>
            </a:pPr>
            <a:r>
              <a:rPr lang="en-IN" sz="2400" spc="-20" dirty="0">
                <a:latin typeface="Calibri"/>
                <a:cs typeface="Calibri"/>
              </a:rPr>
              <a:t>16</a:t>
            </a:r>
            <a:r>
              <a:rPr sz="2400" spc="-20" dirty="0">
                <a:latin typeface="Calibri"/>
                <a:cs typeface="Calibri"/>
              </a:rPr>
              <a:t>*</a:t>
            </a:r>
            <a:r>
              <a:rPr lang="en-IN" sz="2400" spc="-20" dirty="0">
                <a:latin typeface="Calibri"/>
                <a:cs typeface="Calibri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LCD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DISPL</a:t>
            </a:r>
            <a:r>
              <a:rPr lang="en-IN" sz="2400" spc="-1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Y</a:t>
            </a:r>
            <a:endParaRPr sz="2400" dirty="0">
              <a:latin typeface="Calibri"/>
              <a:cs typeface="Calibri"/>
            </a:endParaRPr>
          </a:p>
          <a:p>
            <a:pPr marL="1266190" lvl="1" indent="-297815">
              <a:lnSpc>
                <a:spcPct val="100000"/>
              </a:lnSpc>
              <a:spcBef>
                <a:spcPts val="150"/>
              </a:spcBef>
              <a:buAutoNum type="arabicPeriod"/>
              <a:tabLst>
                <a:tab pos="1266190" algn="l"/>
              </a:tabLst>
            </a:pPr>
            <a:r>
              <a:rPr sz="2400" dirty="0">
                <a:latin typeface="Calibri"/>
                <a:cs typeface="Calibri"/>
              </a:rPr>
              <a:t>LED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BUZZERS</a:t>
            </a:r>
            <a:endParaRPr sz="2400" dirty="0">
              <a:latin typeface="Calibri"/>
              <a:cs typeface="Calibri"/>
            </a:endParaRPr>
          </a:p>
          <a:p>
            <a:pPr marL="309880" indent="-297180">
              <a:lnSpc>
                <a:spcPct val="100000"/>
              </a:lnSpc>
              <a:spcBef>
                <a:spcPts val="130"/>
              </a:spcBef>
              <a:buFont typeface="Wingdings"/>
              <a:buChar char=""/>
              <a:tabLst>
                <a:tab pos="309880" algn="l"/>
              </a:tabLst>
            </a:pPr>
            <a:r>
              <a:rPr sz="2400" spc="-10" dirty="0">
                <a:latin typeface="Calibri"/>
                <a:cs typeface="Calibri"/>
              </a:rPr>
              <a:t>SOFTWARE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REQUIREMENTS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197610" lvl="1" indent="-29781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1197610" algn="l"/>
              </a:tabLst>
            </a:pPr>
            <a:r>
              <a:rPr sz="2400" spc="-20" dirty="0">
                <a:latin typeface="Calibri"/>
                <a:cs typeface="Calibri"/>
              </a:rPr>
              <a:t>PROTEUS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8</a:t>
            </a:r>
            <a:endParaRPr sz="2400" dirty="0">
              <a:latin typeface="Calibri"/>
              <a:cs typeface="Calibri"/>
            </a:endParaRPr>
          </a:p>
          <a:p>
            <a:pPr marL="1196975" lvl="1" indent="-29718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196975" algn="l"/>
              </a:tabLst>
            </a:pPr>
            <a:r>
              <a:rPr sz="2400" dirty="0">
                <a:latin typeface="Calibri"/>
                <a:cs typeface="Calibri"/>
              </a:rPr>
              <a:t>ARDUINO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IDE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3703" y="609671"/>
            <a:ext cx="4068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4530" algn="l"/>
              </a:tabLst>
            </a:pPr>
            <a:r>
              <a:rPr u="none" spc="-25" dirty="0"/>
              <a:t>1.</a:t>
            </a:r>
            <a:r>
              <a:rPr u="none" dirty="0">
                <a:latin typeface="Times New Roman"/>
                <a:cs typeface="Times New Roman"/>
              </a:rPr>
              <a:t>	</a:t>
            </a:r>
            <a:r>
              <a:rPr dirty="0"/>
              <a:t>ARDUINO</a:t>
            </a:r>
            <a:r>
              <a:rPr spc="-140" dirty="0">
                <a:latin typeface="Times New Roman"/>
                <a:cs typeface="Times New Roman"/>
              </a:rPr>
              <a:t> </a:t>
            </a:r>
            <a:r>
              <a:rPr spc="-25" dirty="0"/>
              <a:t>UNO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807205"/>
            <a:ext cx="10360025" cy="32670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39395" marR="5080" indent="-227329" algn="just">
              <a:lnSpc>
                <a:spcPct val="9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Arduino</a:t>
            </a:r>
            <a:r>
              <a:rPr sz="2800" spc="2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Uno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open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source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microcontroller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which</a:t>
            </a:r>
            <a:r>
              <a:rPr sz="2800" spc="2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its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 MT"/>
                <a:cs typeface="Arial MT"/>
              </a:rPr>
              <a:t>board</a:t>
            </a:r>
            <a:r>
              <a:rPr sz="2800" spc="-10" dirty="0">
                <a:latin typeface="Times New Roman"/>
                <a:cs typeface="Times New Roman"/>
              </a:rPr>
              <a:t> 	</a:t>
            </a:r>
            <a:r>
              <a:rPr sz="2800" dirty="0">
                <a:latin typeface="Arial MT"/>
                <a:cs typeface="Arial MT"/>
              </a:rPr>
              <a:t>based</a:t>
            </a:r>
            <a:r>
              <a:rPr sz="2800" spc="2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on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micro</a:t>
            </a:r>
            <a:r>
              <a:rPr sz="2800" spc="23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chip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AT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mega</a:t>
            </a:r>
            <a:r>
              <a:rPr sz="2800" spc="2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328p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microcontroller</a:t>
            </a:r>
            <a:r>
              <a:rPr sz="2800" spc="2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 MT"/>
                <a:cs typeface="Arial MT"/>
              </a:rPr>
              <a:t>which</a:t>
            </a:r>
            <a:r>
              <a:rPr sz="2800" spc="-10" dirty="0">
                <a:latin typeface="Times New Roman"/>
                <a:cs typeface="Times New Roman"/>
              </a:rPr>
              <a:t> 	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developed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by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 MT"/>
                <a:cs typeface="Arial MT"/>
              </a:rPr>
              <a:t>Arduino.</a:t>
            </a:r>
            <a:endParaRPr sz="2800" dirty="0">
              <a:latin typeface="Arial MT"/>
              <a:cs typeface="Arial MT"/>
            </a:endParaRPr>
          </a:p>
          <a:p>
            <a:pPr marL="239395" marR="5080" indent="-227329" algn="just">
              <a:lnSpc>
                <a:spcPct val="9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This</a:t>
            </a:r>
            <a:r>
              <a:rPr sz="2800" spc="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board</a:t>
            </a:r>
            <a:r>
              <a:rPr sz="2800" spc="24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1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supplies</a:t>
            </a:r>
            <a:r>
              <a:rPr sz="2800" spc="1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sets</a:t>
            </a:r>
            <a:r>
              <a:rPr sz="280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analog</a:t>
            </a:r>
            <a:r>
              <a:rPr sz="2800" spc="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digital</a:t>
            </a:r>
            <a:r>
              <a:rPr sz="280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input</a:t>
            </a:r>
            <a:r>
              <a:rPr sz="2800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Arial MT"/>
                <a:cs typeface="Arial MT"/>
              </a:rPr>
              <a:t>and</a:t>
            </a:r>
            <a:r>
              <a:rPr sz="2800" spc="-25" dirty="0">
                <a:latin typeface="Times New Roman"/>
                <a:cs typeface="Times New Roman"/>
              </a:rPr>
              <a:t> 	</a:t>
            </a:r>
            <a:r>
              <a:rPr sz="2800" dirty="0">
                <a:latin typeface="Arial MT"/>
                <a:cs typeface="Arial MT"/>
              </a:rPr>
              <a:t>output</a:t>
            </a:r>
            <a:r>
              <a:rPr sz="2800" spc="6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which</a:t>
            </a:r>
            <a:r>
              <a:rPr sz="2800" spc="6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may</a:t>
            </a:r>
            <a:r>
              <a:rPr sz="2800" spc="6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meet</a:t>
            </a:r>
            <a:r>
              <a:rPr sz="2800" spc="6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6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various</a:t>
            </a:r>
            <a:r>
              <a:rPr sz="2800" spc="62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shield</a:t>
            </a:r>
            <a:r>
              <a:rPr sz="2800" spc="6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6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other</a:t>
            </a:r>
            <a:r>
              <a:rPr sz="2800" spc="6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Arial MT"/>
                <a:cs typeface="Arial MT"/>
              </a:rPr>
              <a:t>circuits.</a:t>
            </a:r>
            <a:r>
              <a:rPr sz="2800" spc="-10" dirty="0">
                <a:latin typeface="Times New Roman"/>
                <a:cs typeface="Times New Roman"/>
              </a:rPr>
              <a:t> 	</a:t>
            </a:r>
            <a:r>
              <a:rPr sz="2800" dirty="0">
                <a:latin typeface="Arial MT"/>
                <a:cs typeface="Arial MT"/>
              </a:rPr>
              <a:t>Radio</a:t>
            </a:r>
            <a:r>
              <a:rPr sz="2800" spc="254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Frequency</a:t>
            </a:r>
            <a:r>
              <a:rPr sz="2800" spc="25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Identification</a:t>
            </a:r>
            <a:r>
              <a:rPr sz="2800" spc="26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(RFID)</a:t>
            </a:r>
            <a:r>
              <a:rPr sz="2800" spc="254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25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widely</a:t>
            </a:r>
            <a:r>
              <a:rPr sz="2800" spc="254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Arial MT"/>
                <a:cs typeface="Arial MT"/>
              </a:rPr>
              <a:t>known</a:t>
            </a:r>
            <a:r>
              <a:rPr sz="2800" spc="254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Arial MT"/>
                <a:cs typeface="Arial MT"/>
              </a:rPr>
              <a:t>as</a:t>
            </a:r>
            <a:r>
              <a:rPr sz="2800" spc="-25" dirty="0">
                <a:latin typeface="Times New Roman"/>
                <a:cs typeface="Times New Roman"/>
              </a:rPr>
              <a:t> 	</a:t>
            </a:r>
            <a:r>
              <a:rPr sz="2800" dirty="0">
                <a:latin typeface="Arial MT"/>
                <a:cs typeface="Arial MT"/>
              </a:rPr>
              <a:t>wireless</a:t>
            </a:r>
            <a:r>
              <a:rPr sz="2800" spc="13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 MT"/>
                <a:cs typeface="Arial MT"/>
              </a:rPr>
              <a:t>non-</a:t>
            </a:r>
            <a:r>
              <a:rPr sz="2800" dirty="0">
                <a:latin typeface="Arial MT"/>
                <a:cs typeface="Arial MT"/>
              </a:rPr>
              <a:t>contact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use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radio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waves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which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helps</a:t>
            </a:r>
            <a:r>
              <a:rPr sz="2800" spc="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 MT"/>
                <a:cs typeface="Arial MT"/>
              </a:rPr>
              <a:t>transfer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Arial MT"/>
                <a:cs typeface="Arial MT"/>
              </a:rPr>
              <a:t>in</a:t>
            </a:r>
            <a:r>
              <a:rPr sz="2800" spc="-25" dirty="0">
                <a:latin typeface="Times New Roman"/>
                <a:cs typeface="Times New Roman"/>
              </a:rPr>
              <a:t> 	</a:t>
            </a:r>
            <a:r>
              <a:rPr sz="2800" spc="-10" dirty="0">
                <a:latin typeface="Arial MT"/>
                <a:cs typeface="Arial MT"/>
              </a:rPr>
              <a:t>data</a:t>
            </a:r>
            <a:r>
              <a:rPr sz="2800" b="1" spc="-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ts val="4050"/>
              </a:lnSpc>
            </a:pPr>
            <a:r>
              <a:rPr lang="en-US" u="none" dirty="0"/>
              <a:t>2</a:t>
            </a:r>
            <a:r>
              <a:rPr u="none" dirty="0"/>
              <a:t>.</a:t>
            </a:r>
            <a:r>
              <a:rPr u="none" spc="-130" dirty="0">
                <a:latin typeface="Times New Roman"/>
                <a:cs typeface="Times New Roman"/>
              </a:rPr>
              <a:t> </a:t>
            </a:r>
            <a:r>
              <a:rPr sz="3200" u="sng" dirty="0">
                <a:solidFill>
                  <a:srgbClr val="1F2022"/>
                </a:solidFill>
                <a:uFill>
                  <a:solidFill>
                    <a:srgbClr val="1F2022"/>
                  </a:solidFill>
                </a:uFill>
                <a:latin typeface="Arial MT"/>
                <a:cs typeface="Arial MT"/>
              </a:rPr>
              <a:t>RFID</a:t>
            </a:r>
            <a:r>
              <a:rPr sz="3200" u="sng" spc="40" dirty="0">
                <a:solidFill>
                  <a:srgbClr val="1F2022"/>
                </a:solidFill>
                <a:uFill>
                  <a:solidFill>
                    <a:srgbClr val="1F2022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sng" spc="-10" dirty="0">
                <a:solidFill>
                  <a:srgbClr val="1F2022"/>
                </a:solidFill>
                <a:uFill>
                  <a:solidFill>
                    <a:srgbClr val="1F2022"/>
                  </a:solidFill>
                </a:uFill>
                <a:latin typeface="Arial MT"/>
                <a:cs typeface="Arial MT"/>
              </a:rPr>
              <a:t>READER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40" y="1814825"/>
            <a:ext cx="10036175" cy="31165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393700" indent="-227329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1F2022"/>
                </a:solidFill>
                <a:latin typeface="Arial MT"/>
                <a:cs typeface="Arial MT"/>
              </a:rPr>
              <a:t>EM-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18</a:t>
            </a:r>
            <a:r>
              <a:rPr sz="2400" spc="-2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RFID</a:t>
            </a:r>
            <a:r>
              <a:rPr sz="240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reader</a:t>
            </a:r>
            <a:r>
              <a:rPr sz="2400" spc="2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one</a:t>
            </a:r>
            <a:r>
              <a:rPr sz="2400" spc="1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of</a:t>
            </a:r>
            <a:r>
              <a:rPr sz="240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commonly</a:t>
            </a:r>
            <a:r>
              <a:rPr sz="2400" spc="-1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used</a:t>
            </a:r>
            <a:r>
              <a:rPr sz="2400" spc="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RFID</a:t>
            </a:r>
            <a:r>
              <a:rPr sz="2400" spc="-1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reader</a:t>
            </a:r>
            <a:r>
              <a:rPr sz="2400" spc="1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to</a:t>
            </a:r>
            <a:r>
              <a:rPr sz="2400" spc="1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1F2022"/>
                </a:solidFill>
                <a:latin typeface="Arial MT"/>
                <a:cs typeface="Arial MT"/>
              </a:rPr>
              <a:t>read</a:t>
            </a:r>
            <a:r>
              <a:rPr sz="2400" spc="-20" dirty="0">
                <a:solidFill>
                  <a:srgbClr val="1F2022"/>
                </a:solidFill>
                <a:latin typeface="Times New Roman"/>
                <a:cs typeface="Times New Roman"/>
              </a:rPr>
              <a:t> 	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125</a:t>
            </a:r>
            <a:r>
              <a:rPr lang="en-IN" sz="2400" dirty="0">
                <a:solidFill>
                  <a:srgbClr val="1F2022"/>
                </a:solidFill>
                <a:latin typeface="Arial MT"/>
                <a:cs typeface="Arial MT"/>
              </a:rPr>
              <a:t> </a:t>
            </a:r>
            <a:r>
              <a:rPr sz="2400" dirty="0" err="1">
                <a:solidFill>
                  <a:srgbClr val="1F2022"/>
                </a:solidFill>
                <a:latin typeface="Arial MT"/>
                <a:cs typeface="Arial MT"/>
              </a:rPr>
              <a:t>KHz</a:t>
            </a:r>
            <a:r>
              <a:rPr sz="2400" spc="-6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2022"/>
                </a:solidFill>
                <a:latin typeface="Arial MT"/>
                <a:cs typeface="Arial MT"/>
              </a:rPr>
              <a:t>tags.</a:t>
            </a:r>
            <a:endParaRPr sz="2400" dirty="0">
              <a:latin typeface="Arial MT"/>
              <a:cs typeface="Arial MT"/>
            </a:endParaRPr>
          </a:p>
          <a:p>
            <a:pPr marL="241300" marR="5080" indent="-228600">
              <a:lnSpc>
                <a:spcPts val="2590"/>
              </a:lnSpc>
              <a:spcBef>
                <a:spcPts val="1005"/>
              </a:spcBef>
              <a:buChar char="•"/>
              <a:tabLst>
                <a:tab pos="241300" algn="l"/>
                <a:tab pos="326390" algn="l"/>
                <a:tab pos="4562475" algn="l"/>
              </a:tabLst>
            </a:pP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	It</a:t>
            </a:r>
            <a:r>
              <a:rPr sz="2400" spc="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features</a:t>
            </a:r>
            <a:r>
              <a:rPr sz="2400" spc="-2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low</a:t>
            </a:r>
            <a:r>
              <a:rPr sz="2400" spc="4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cost,</a:t>
            </a:r>
            <a:r>
              <a:rPr sz="2400" spc="3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low</a:t>
            </a:r>
            <a:r>
              <a:rPr sz="2400" spc="4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2022"/>
                </a:solidFill>
                <a:latin typeface="Arial MT"/>
                <a:cs typeface="Arial MT"/>
              </a:rPr>
              <a:t>power</a:t>
            </a:r>
            <a:r>
              <a:rPr sz="2400" dirty="0">
                <a:solidFill>
                  <a:srgbClr val="1F2022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consumption,</a:t>
            </a:r>
            <a:r>
              <a:rPr sz="2400" spc="-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small</a:t>
            </a:r>
            <a:r>
              <a:rPr sz="2400" spc="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form</a:t>
            </a:r>
            <a:r>
              <a:rPr sz="2400" spc="-4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factor</a:t>
            </a:r>
            <a:r>
              <a:rPr sz="2400" spc="-6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and</a:t>
            </a:r>
            <a:r>
              <a:rPr sz="2400" spc="-1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1F2022"/>
                </a:solidFill>
                <a:latin typeface="Arial MT"/>
                <a:cs typeface="Arial MT"/>
              </a:rPr>
              <a:t>easy</a:t>
            </a:r>
            <a:r>
              <a:rPr sz="2400" spc="-2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to</a:t>
            </a:r>
            <a:r>
              <a:rPr sz="2400" spc="4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1F2022"/>
                </a:solidFill>
                <a:latin typeface="Arial MT"/>
                <a:cs typeface="Arial MT"/>
              </a:rPr>
              <a:t>use.</a:t>
            </a:r>
            <a:endParaRPr sz="2400" dirty="0">
              <a:latin typeface="Arial MT"/>
              <a:cs typeface="Arial MT"/>
            </a:endParaRPr>
          </a:p>
          <a:p>
            <a:pPr marL="241300" marR="340995" indent="-229235">
              <a:lnSpc>
                <a:spcPct val="90000"/>
              </a:lnSpc>
              <a:spcBef>
                <a:spcPts val="960"/>
              </a:spcBef>
              <a:buChar char="•"/>
              <a:tabLst>
                <a:tab pos="241300" algn="l"/>
                <a:tab pos="318770" algn="l"/>
              </a:tabLst>
            </a:pP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	The</a:t>
            </a:r>
            <a:r>
              <a:rPr sz="2400" spc="-2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module</a:t>
            </a:r>
            <a:r>
              <a:rPr sz="2400" spc="2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radiates</a:t>
            </a:r>
            <a:r>
              <a:rPr sz="2400" spc="1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125KHz</a:t>
            </a:r>
            <a:r>
              <a:rPr sz="2400" spc="-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through</a:t>
            </a:r>
            <a:r>
              <a:rPr sz="2400" spc="-3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its</a:t>
            </a:r>
            <a:r>
              <a:rPr sz="2400" spc="-2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coils</a:t>
            </a:r>
            <a:r>
              <a:rPr sz="2400" spc="1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and</a:t>
            </a:r>
            <a:r>
              <a:rPr sz="2400" spc="-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when</a:t>
            </a:r>
            <a:r>
              <a:rPr sz="2400" spc="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2022"/>
                </a:solidFill>
                <a:latin typeface="Arial MT"/>
                <a:cs typeface="Arial MT"/>
              </a:rPr>
              <a:t>125KHz</a:t>
            </a:r>
            <a:r>
              <a:rPr sz="2400" spc="-1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passive</a:t>
            </a:r>
            <a:r>
              <a:rPr sz="2400" spc="-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RFID</a:t>
            </a:r>
            <a:r>
              <a:rPr sz="2400" spc="-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tag</a:t>
            </a:r>
            <a:r>
              <a:rPr sz="2400" spc="-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is</a:t>
            </a:r>
            <a:r>
              <a:rPr sz="2400" spc="-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brought</a:t>
            </a:r>
            <a:r>
              <a:rPr sz="2400" spc="-1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into</a:t>
            </a:r>
            <a:r>
              <a:rPr sz="2400" spc="-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this</a:t>
            </a:r>
            <a:r>
              <a:rPr sz="2400" spc="-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field</a:t>
            </a:r>
            <a:r>
              <a:rPr sz="2400" spc="-1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it</a:t>
            </a:r>
            <a:r>
              <a:rPr sz="2400" spc="-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will</a:t>
            </a:r>
            <a:r>
              <a:rPr sz="2400" spc="1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get</a:t>
            </a:r>
            <a:r>
              <a:rPr sz="2400" spc="-1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energized</a:t>
            </a:r>
            <a:r>
              <a:rPr sz="2400" spc="1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2"/>
                </a:solidFill>
                <a:latin typeface="Arial MT"/>
                <a:cs typeface="Arial MT"/>
              </a:rPr>
              <a:t>from</a:t>
            </a:r>
            <a:r>
              <a:rPr sz="2400" spc="-25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1F2022"/>
                </a:solidFill>
                <a:latin typeface="Arial MT"/>
                <a:cs typeface="Arial MT"/>
              </a:rPr>
              <a:t>this</a:t>
            </a:r>
            <a:r>
              <a:rPr sz="2400" spc="-20" dirty="0">
                <a:solidFill>
                  <a:srgbClr val="1F2022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F2022"/>
                </a:solidFill>
                <a:latin typeface="Arial MT"/>
                <a:cs typeface="Arial MT"/>
              </a:rPr>
              <a:t>field.</a:t>
            </a:r>
            <a:endParaRPr sz="2400" dirty="0">
              <a:latin typeface="Arial MT"/>
              <a:cs typeface="Arial MT"/>
            </a:endParaRPr>
          </a:p>
          <a:p>
            <a:pPr marL="321945" indent="-309245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321945" algn="l"/>
              </a:tabLst>
            </a:pPr>
            <a:r>
              <a:rPr sz="2800" dirty="0">
                <a:latin typeface="Calibri"/>
                <a:cs typeface="Calibri"/>
              </a:rPr>
              <a:t>RFID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CARD/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Calibri"/>
                <a:cs typeface="Calibri"/>
              </a:rPr>
              <a:t>TAG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30" dirty="0">
                <a:latin typeface="Calibri"/>
                <a:cs typeface="Calibri"/>
              </a:rPr>
              <a:t>DATA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CARRYING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8065">
              <a:lnSpc>
                <a:spcPct val="100000"/>
              </a:lnSpc>
              <a:spcBef>
                <a:spcPts val="105"/>
              </a:spcBef>
            </a:pPr>
            <a:r>
              <a:rPr dirty="0"/>
              <a:t>BLOCK</a:t>
            </a:r>
            <a:r>
              <a:rPr spc="-254" dirty="0">
                <a:latin typeface="Times New Roman"/>
                <a:cs typeface="Times New Roman"/>
              </a:rPr>
              <a:t> </a:t>
            </a:r>
            <a:r>
              <a:rPr spc="-10" dirty="0"/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9F2F1-FF21-BC99-4C60-94320E847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893" y="2438400"/>
            <a:ext cx="6072187" cy="3057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SCHEMATIC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spc="-10" dirty="0"/>
              <a:t>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34F0B-B274-E34F-E55C-B081B1A05B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81200" y="1524000"/>
            <a:ext cx="7818120" cy="48380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689</Words>
  <Application>Microsoft Office PowerPoint</Application>
  <PresentationFormat>Widescreen</PresentationFormat>
  <Paragraphs>76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Arial MT</vt:lpstr>
      <vt:lpstr>Calibri</vt:lpstr>
      <vt:lpstr>Calibri Light</vt:lpstr>
      <vt:lpstr>Times New Roman</vt:lpstr>
      <vt:lpstr>Wingdings</vt:lpstr>
      <vt:lpstr>Office Theme</vt:lpstr>
      <vt:lpstr>Smart Attend: RFID-Enabled Attendance System for Automated Employee or Student Tracking </vt:lpstr>
      <vt:lpstr>CONTENTS</vt:lpstr>
      <vt:lpstr>OBJECTIVE</vt:lpstr>
      <vt:lpstr>INTRODUCTION</vt:lpstr>
      <vt:lpstr>REQUIREMENTS</vt:lpstr>
      <vt:lpstr>1. ARDUINO UNO</vt:lpstr>
      <vt:lpstr>2. RFID READER</vt:lpstr>
      <vt:lpstr>BLOCK DIAGRAM</vt:lpstr>
      <vt:lpstr>SCHEMATIC DESIGN</vt:lpstr>
      <vt:lpstr>Working of RFID Based Attendance System using Arduino</vt:lpstr>
      <vt:lpstr>SIMULATION ON PROTEUS</vt:lpstr>
      <vt:lpstr> ADVANTAGES</vt:lpstr>
      <vt:lpstr>DISADVANTAGES</vt:lpstr>
      <vt:lpstr>APPLICATIONS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PONDICHERRY UNIVERSITY DEPARTMENT OF ELECTRONICS AND  COMMUNICATION ENGINEERING</dc:title>
  <dc:creator>AWANISH KUMAR</dc:creator>
  <cp:lastModifiedBy>srinadh k</cp:lastModifiedBy>
  <cp:revision>19</cp:revision>
  <dcterms:created xsi:type="dcterms:W3CDTF">2025-04-03T02:00:51Z</dcterms:created>
  <dcterms:modified xsi:type="dcterms:W3CDTF">2025-04-11T07:49:45Z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2022-01-07T00:00:00Z</vt:filetime>
  </property>
  <property fmtid="{D5CDD505-2E9C-101B-9397-08002B2CF9AE}" pid="3" name="LastSaved">
    <vt:filetime>2025-04-03T00:00:00Z</vt:filetime>
  </property>
  <property fmtid="{D5CDD505-2E9C-101B-9397-08002B2CF9AE}" pid="4" name="Producer">
    <vt:lpwstr>2.3.4 (4.2.11) </vt:lpwstr>
  </property>
</Properties>
</file>