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4" r:id="rId1"/>
    <p:sldMasterId id="2147483776" r:id="rId2"/>
    <p:sldMasterId id="2147483777" r:id="rId3"/>
    <p:sldMasterId id="2147483871" r:id="rId4"/>
    <p:sldMasterId id="2147483883" r:id="rId5"/>
  </p:sldMasterIdLst>
  <p:notesMasterIdLst>
    <p:notesMasterId r:id="rId32"/>
  </p:notesMasterIdLst>
  <p:handoutMasterIdLst>
    <p:handoutMasterId r:id="rId33"/>
  </p:handoutMasterIdLst>
  <p:sldIdLst>
    <p:sldId id="837" r:id="rId6"/>
    <p:sldId id="838" r:id="rId7"/>
    <p:sldId id="840" r:id="rId8"/>
    <p:sldId id="868" r:id="rId9"/>
    <p:sldId id="869" r:id="rId10"/>
    <p:sldId id="848" r:id="rId11"/>
    <p:sldId id="858" r:id="rId12"/>
    <p:sldId id="870" r:id="rId13"/>
    <p:sldId id="871" r:id="rId14"/>
    <p:sldId id="872" r:id="rId15"/>
    <p:sldId id="863" r:id="rId16"/>
    <p:sldId id="855" r:id="rId17"/>
    <p:sldId id="857" r:id="rId18"/>
    <p:sldId id="849" r:id="rId19"/>
    <p:sldId id="850" r:id="rId20"/>
    <p:sldId id="851" r:id="rId21"/>
    <p:sldId id="852" r:id="rId22"/>
    <p:sldId id="856" r:id="rId23"/>
    <p:sldId id="864" r:id="rId24"/>
    <p:sldId id="867" r:id="rId25"/>
    <p:sldId id="859" r:id="rId26"/>
    <p:sldId id="865" r:id="rId27"/>
    <p:sldId id="860" r:id="rId28"/>
    <p:sldId id="866" r:id="rId29"/>
    <p:sldId id="861" r:id="rId30"/>
    <p:sldId id="873" r:id="rId31"/>
  </p:sldIdLst>
  <p:sldSz cx="9144000" cy="6858000" type="screen4x3"/>
  <p:notesSz cx="6946900" cy="9232900"/>
  <p:defaultTextStyle>
    <a:defPPr>
      <a:defRPr lang="en-US"/>
    </a:defPPr>
    <a:lvl1pPr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lnSpc>
        <a:spcPct val="90000"/>
      </a:lnSpc>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2"/>
    <a:srgbClr val="FFFFFF"/>
    <a:srgbClr val="061F3F"/>
    <a:srgbClr val="00142A"/>
    <a:srgbClr val="002850"/>
    <a:srgbClr val="001F3E"/>
    <a:srgbClr val="DDDDDD"/>
    <a:srgbClr val="F7F7F7"/>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94645" autoAdjust="0"/>
  </p:normalViewPr>
  <p:slideViewPr>
    <p:cSldViewPr snapToGrid="0">
      <p:cViewPr>
        <p:scale>
          <a:sx n="75" d="100"/>
          <a:sy n="75" d="100"/>
        </p:scale>
        <p:origin x="-804" y="-72"/>
      </p:cViewPr>
      <p:guideLst>
        <p:guide orient="horz" pos="2032"/>
        <p:guide orient="horz" pos="1457"/>
        <p:guide orient="horz" pos="1035"/>
        <p:guide orient="horz" pos="615"/>
        <p:guide orient="horz" pos="3774"/>
        <p:guide orient="horz"/>
        <p:guide orient="horz" pos="639"/>
        <p:guide orient="horz" pos="3424"/>
        <p:guide pos="2880"/>
        <p:guide pos="181"/>
        <p:guide pos="2619"/>
        <p:guide pos="3145"/>
        <p:guide pos="510"/>
        <p:guide pos="660"/>
        <p:guide pos="5533"/>
        <p:guide pos="125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09900" cy="461963"/>
          </a:xfrm>
          <a:prstGeom prst="rect">
            <a:avLst/>
          </a:prstGeom>
          <a:noFill/>
          <a:ln w="9525">
            <a:noFill/>
            <a:miter lim="800000"/>
            <a:headEnd/>
            <a:tailEnd/>
          </a:ln>
          <a:effectLst/>
        </p:spPr>
        <p:txBody>
          <a:bodyPr vert="horz" wrap="square" lIns="92335" tIns="46168" rIns="92335" bIns="46168" numCol="1" anchor="t" anchorCtr="0" compatLnSpc="1">
            <a:prstTxWarp prst="textNoShape">
              <a:avLst/>
            </a:prstTxWarp>
          </a:bodyPr>
          <a:lstStyle>
            <a:lvl1pPr defTabSz="925513">
              <a:lnSpc>
                <a:spcPct val="100000"/>
              </a:lnSpc>
              <a:defRPr sz="1000"/>
            </a:lvl1pPr>
          </a:lstStyle>
          <a:p>
            <a:endParaRPr lang="en-US"/>
          </a:p>
        </p:txBody>
      </p:sp>
      <p:sp>
        <p:nvSpPr>
          <p:cNvPr id="39939" name="Rectangle 3"/>
          <p:cNvSpPr>
            <a:spLocks noGrp="1" noChangeArrowheads="1"/>
          </p:cNvSpPr>
          <p:nvPr>
            <p:ph type="dt" sz="quarter" idx="1"/>
          </p:nvPr>
        </p:nvSpPr>
        <p:spPr bwMode="auto">
          <a:xfrm>
            <a:off x="3937000" y="0"/>
            <a:ext cx="3009900" cy="461963"/>
          </a:xfrm>
          <a:prstGeom prst="rect">
            <a:avLst/>
          </a:prstGeom>
          <a:noFill/>
          <a:ln w="9525">
            <a:noFill/>
            <a:miter lim="800000"/>
            <a:headEnd/>
            <a:tailEnd/>
          </a:ln>
          <a:effectLst/>
        </p:spPr>
        <p:txBody>
          <a:bodyPr vert="horz" wrap="square" lIns="92335" tIns="46168" rIns="92335" bIns="46168" numCol="1" anchor="t" anchorCtr="0" compatLnSpc="1">
            <a:prstTxWarp prst="textNoShape">
              <a:avLst/>
            </a:prstTxWarp>
          </a:bodyPr>
          <a:lstStyle>
            <a:lvl1pPr algn="r" defTabSz="925513">
              <a:lnSpc>
                <a:spcPct val="100000"/>
              </a:lnSpc>
              <a:defRPr sz="1000"/>
            </a:lvl1pPr>
          </a:lstStyle>
          <a:p>
            <a:endParaRPr lang="en-US"/>
          </a:p>
        </p:txBody>
      </p:sp>
      <p:sp>
        <p:nvSpPr>
          <p:cNvPr id="39940" name="Rectangle 4"/>
          <p:cNvSpPr>
            <a:spLocks noGrp="1" noChangeArrowheads="1"/>
          </p:cNvSpPr>
          <p:nvPr>
            <p:ph type="ftr" sz="quarter" idx="2"/>
          </p:nvPr>
        </p:nvSpPr>
        <p:spPr bwMode="auto">
          <a:xfrm>
            <a:off x="0" y="8770938"/>
            <a:ext cx="3009900" cy="461962"/>
          </a:xfrm>
          <a:prstGeom prst="rect">
            <a:avLst/>
          </a:prstGeom>
          <a:noFill/>
          <a:ln w="9525">
            <a:noFill/>
            <a:miter lim="800000"/>
            <a:headEnd/>
            <a:tailEnd/>
          </a:ln>
          <a:effectLst/>
        </p:spPr>
        <p:txBody>
          <a:bodyPr vert="horz" wrap="square" lIns="92335" tIns="46168" rIns="92335" bIns="46168" numCol="1" anchor="b" anchorCtr="0" compatLnSpc="1">
            <a:prstTxWarp prst="textNoShape">
              <a:avLst/>
            </a:prstTxWarp>
          </a:bodyPr>
          <a:lstStyle>
            <a:lvl1pPr defTabSz="925513">
              <a:lnSpc>
                <a:spcPct val="100000"/>
              </a:lnSpc>
              <a:defRPr sz="1000"/>
            </a:lvl1pPr>
          </a:lstStyle>
          <a:p>
            <a:endParaRPr lang="en-US"/>
          </a:p>
        </p:txBody>
      </p:sp>
      <p:sp>
        <p:nvSpPr>
          <p:cNvPr id="39941" name="Rectangle 5"/>
          <p:cNvSpPr>
            <a:spLocks noGrp="1" noChangeArrowheads="1"/>
          </p:cNvSpPr>
          <p:nvPr>
            <p:ph type="sldNum" sz="quarter" idx="3"/>
          </p:nvPr>
        </p:nvSpPr>
        <p:spPr bwMode="auto">
          <a:xfrm>
            <a:off x="3937000" y="8770938"/>
            <a:ext cx="3009900" cy="461962"/>
          </a:xfrm>
          <a:prstGeom prst="rect">
            <a:avLst/>
          </a:prstGeom>
          <a:noFill/>
          <a:ln w="9525">
            <a:noFill/>
            <a:miter lim="800000"/>
            <a:headEnd/>
            <a:tailEnd/>
          </a:ln>
          <a:effectLst/>
        </p:spPr>
        <p:txBody>
          <a:bodyPr vert="horz" wrap="square" lIns="92335" tIns="46168" rIns="92335" bIns="46168" numCol="1" anchor="b" anchorCtr="0" compatLnSpc="1">
            <a:prstTxWarp prst="textNoShape">
              <a:avLst/>
            </a:prstTxWarp>
          </a:bodyPr>
          <a:lstStyle>
            <a:lvl1pPr algn="r" defTabSz="925513">
              <a:lnSpc>
                <a:spcPct val="100000"/>
              </a:lnSpc>
              <a:defRPr sz="1000"/>
            </a:lvl1pPr>
          </a:lstStyle>
          <a:p>
            <a:fld id="{EF4CEB28-6FE3-4659-BF59-D31B13999E59}" type="slidenum">
              <a:rPr lang="en-US"/>
              <a:pPr/>
              <a:t>‹#›</a:t>
            </a:fld>
            <a:endParaRPr lang="en-US"/>
          </a:p>
        </p:txBody>
      </p:sp>
    </p:spTree>
    <p:extLst>
      <p:ext uri="{BB962C8B-B14F-4D97-AF65-F5344CB8AC3E}">
        <p14:creationId xmlns:p14="http://schemas.microsoft.com/office/powerpoint/2010/main" val="193569082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09900" cy="461963"/>
          </a:xfrm>
          <a:prstGeom prst="rect">
            <a:avLst/>
          </a:prstGeom>
          <a:noFill/>
          <a:ln w="9525">
            <a:noFill/>
            <a:miter lim="800000"/>
            <a:headEnd/>
            <a:tailEnd/>
          </a:ln>
          <a:effectLst/>
        </p:spPr>
        <p:txBody>
          <a:bodyPr vert="horz" wrap="square" lIns="92335" tIns="46168" rIns="92335" bIns="46168" numCol="1" anchor="t" anchorCtr="0" compatLnSpc="1">
            <a:prstTxWarp prst="textNoShape">
              <a:avLst/>
            </a:prstTxWarp>
          </a:bodyPr>
          <a:lstStyle>
            <a:lvl1pPr defTabSz="925513">
              <a:lnSpc>
                <a:spcPct val="100000"/>
              </a:lnSpc>
              <a:defRPr sz="1000"/>
            </a:lvl1pPr>
          </a:lstStyle>
          <a:p>
            <a:endParaRPr lang="en-US"/>
          </a:p>
        </p:txBody>
      </p:sp>
      <p:sp>
        <p:nvSpPr>
          <p:cNvPr id="29699" name="Rectangle 3"/>
          <p:cNvSpPr>
            <a:spLocks noGrp="1" noChangeArrowheads="1"/>
          </p:cNvSpPr>
          <p:nvPr>
            <p:ph type="dt" idx="1"/>
          </p:nvPr>
        </p:nvSpPr>
        <p:spPr bwMode="auto">
          <a:xfrm>
            <a:off x="3937000" y="0"/>
            <a:ext cx="3009900" cy="461963"/>
          </a:xfrm>
          <a:prstGeom prst="rect">
            <a:avLst/>
          </a:prstGeom>
          <a:noFill/>
          <a:ln w="9525">
            <a:noFill/>
            <a:miter lim="800000"/>
            <a:headEnd/>
            <a:tailEnd/>
          </a:ln>
          <a:effectLst/>
        </p:spPr>
        <p:txBody>
          <a:bodyPr vert="horz" wrap="square" lIns="92335" tIns="46168" rIns="92335" bIns="46168" numCol="1" anchor="t" anchorCtr="0" compatLnSpc="1">
            <a:prstTxWarp prst="textNoShape">
              <a:avLst/>
            </a:prstTxWarp>
          </a:bodyPr>
          <a:lstStyle>
            <a:lvl1pPr algn="r" defTabSz="925513">
              <a:lnSpc>
                <a:spcPct val="100000"/>
              </a:lnSpc>
              <a:defRPr sz="1000"/>
            </a:lvl1pPr>
          </a:lstStyle>
          <a:p>
            <a:endParaRPr lang="en-US"/>
          </a:p>
        </p:txBody>
      </p:sp>
      <p:sp>
        <p:nvSpPr>
          <p:cNvPr id="29700" name="Rectangle 4"/>
          <p:cNvSpPr>
            <a:spLocks noGrp="1" noRot="1" noChangeAspect="1" noChangeArrowheads="1" noTextEdit="1"/>
          </p:cNvSpPr>
          <p:nvPr>
            <p:ph type="sldImg" idx="2"/>
          </p:nvPr>
        </p:nvSpPr>
        <p:spPr bwMode="auto">
          <a:xfrm>
            <a:off x="938213" y="520700"/>
            <a:ext cx="5070475" cy="380365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925513" y="4460875"/>
            <a:ext cx="5095875" cy="4078288"/>
          </a:xfrm>
          <a:prstGeom prst="rect">
            <a:avLst/>
          </a:prstGeom>
          <a:noFill/>
          <a:ln w="9525">
            <a:noFill/>
            <a:miter lim="800000"/>
            <a:headEnd/>
            <a:tailEnd/>
          </a:ln>
          <a:effectLst/>
        </p:spPr>
        <p:txBody>
          <a:bodyPr vert="horz" wrap="square" lIns="92335" tIns="46168" rIns="92335" bIns="461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70938"/>
            <a:ext cx="3009900" cy="461962"/>
          </a:xfrm>
          <a:prstGeom prst="rect">
            <a:avLst/>
          </a:prstGeom>
          <a:noFill/>
          <a:ln w="9525">
            <a:noFill/>
            <a:miter lim="800000"/>
            <a:headEnd/>
            <a:tailEnd/>
          </a:ln>
          <a:effectLst/>
        </p:spPr>
        <p:txBody>
          <a:bodyPr vert="horz" wrap="square" lIns="92335" tIns="46168" rIns="92335" bIns="46168" numCol="1" anchor="b" anchorCtr="0" compatLnSpc="1">
            <a:prstTxWarp prst="textNoShape">
              <a:avLst/>
            </a:prstTxWarp>
          </a:bodyPr>
          <a:lstStyle>
            <a:lvl1pPr defTabSz="925513">
              <a:lnSpc>
                <a:spcPct val="100000"/>
              </a:lnSpc>
              <a:defRPr sz="1000"/>
            </a:lvl1pPr>
          </a:lstStyle>
          <a:p>
            <a:endParaRPr lang="en-US"/>
          </a:p>
        </p:txBody>
      </p:sp>
      <p:sp>
        <p:nvSpPr>
          <p:cNvPr id="29703" name="Rectangle 7"/>
          <p:cNvSpPr>
            <a:spLocks noGrp="1" noChangeArrowheads="1"/>
          </p:cNvSpPr>
          <p:nvPr>
            <p:ph type="sldNum" sz="quarter" idx="5"/>
          </p:nvPr>
        </p:nvSpPr>
        <p:spPr bwMode="auto">
          <a:xfrm>
            <a:off x="3937000" y="8770938"/>
            <a:ext cx="3009900" cy="461962"/>
          </a:xfrm>
          <a:prstGeom prst="rect">
            <a:avLst/>
          </a:prstGeom>
          <a:noFill/>
          <a:ln w="9525">
            <a:noFill/>
            <a:miter lim="800000"/>
            <a:headEnd/>
            <a:tailEnd/>
          </a:ln>
          <a:effectLst/>
        </p:spPr>
        <p:txBody>
          <a:bodyPr vert="horz" wrap="square" lIns="92335" tIns="46168" rIns="92335" bIns="46168" numCol="1" anchor="b" anchorCtr="0" compatLnSpc="1">
            <a:prstTxWarp prst="textNoShape">
              <a:avLst/>
            </a:prstTxWarp>
          </a:bodyPr>
          <a:lstStyle>
            <a:lvl1pPr algn="r" defTabSz="925513">
              <a:lnSpc>
                <a:spcPct val="100000"/>
              </a:lnSpc>
              <a:defRPr sz="1000"/>
            </a:lvl1pPr>
          </a:lstStyle>
          <a:p>
            <a:fld id="{F8A45E4C-95C1-4CC7-BCE3-DE2F9A2D98D0}" type="slidenum">
              <a:rPr lang="en-US"/>
              <a:pPr/>
              <a:t>‹#›</a:t>
            </a:fld>
            <a:endParaRPr lang="en-US"/>
          </a:p>
        </p:txBody>
      </p:sp>
    </p:spTree>
    <p:extLst>
      <p:ext uri="{BB962C8B-B14F-4D97-AF65-F5344CB8AC3E}">
        <p14:creationId xmlns:p14="http://schemas.microsoft.com/office/powerpoint/2010/main" val="3419100824"/>
      </p:ext>
    </p:extLst>
  </p:cSld>
  <p:clrMap bg1="lt1" tx1="dk1" bg2="lt2" tx2="dk2" accent1="accent1" accent2="accent2" accent3="accent3" accent4="accent4" accent5="accent5" accent6="accent6" hlink="hlink" folHlink="folHlink"/>
  <p:hf dt="0"/>
  <p:notesStyle>
    <a:lvl1pPr marL="111125" indent="-111125" algn="l" rtl="0" fontAlgn="base">
      <a:spcBef>
        <a:spcPct val="30000"/>
      </a:spcBef>
      <a:spcAft>
        <a:spcPct val="0"/>
      </a:spcAft>
      <a:buClr>
        <a:srgbClr val="333366"/>
      </a:buClr>
      <a:buChar char="•"/>
      <a:defRPr sz="1200" kern="1200">
        <a:solidFill>
          <a:schemeClr val="tx1"/>
        </a:solidFill>
        <a:latin typeface="Arial" pitchFamily="34" charset="0"/>
        <a:ea typeface="+mn-ea"/>
        <a:cs typeface="Arial" pitchFamily="34" charset="0"/>
      </a:defRPr>
    </a:lvl1pPr>
    <a:lvl2pPr marL="571500" indent="-114300"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2pPr>
    <a:lvl3pPr marL="1033463" indent="-119063"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3pPr>
    <a:lvl4pPr marL="1482725" indent="-114300"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4pPr>
    <a:lvl5pPr marL="1939925" indent="-111125" algn="l" rtl="0" fontAlgn="base">
      <a:spcBef>
        <a:spcPct val="30000"/>
      </a:spcBef>
      <a:spcAft>
        <a:spcPct val="0"/>
      </a:spcAft>
      <a:buClr>
        <a:srgbClr val="333366"/>
      </a:buClr>
      <a:buChar char="•"/>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1pPr>
            <a:lvl2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2pPr>
            <a:lvl3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3pPr>
            <a:lvl4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4pPr>
            <a:lvl5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5pPr>
            <a:lvl6pPr marL="254251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6pPr>
            <a:lvl7pPr marL="300478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7pPr>
            <a:lvl8pPr marL="346706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8pPr>
            <a:lvl9pPr marL="392933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9pPr>
          </a:lstStyle>
          <a:p>
            <a:pPr eaLnBrk="1" hangingPunct="1"/>
            <a:fld id="{1E8EAFA8-0C00-4013-8A3F-2A39D1C4EE6F}" type="slidenum">
              <a:rPr lang="en-GB">
                <a:solidFill>
                  <a:srgbClr val="000000"/>
                </a:solidFill>
              </a:rPr>
              <a:pPr eaLnBrk="1" hangingPunct="1"/>
              <a:t>1</a:t>
            </a:fld>
            <a:endParaRPr lang="en-GB">
              <a:solidFill>
                <a:srgbClr val="000000"/>
              </a:solidFill>
            </a:endParaRPr>
          </a:p>
        </p:txBody>
      </p:sp>
      <p:sp>
        <p:nvSpPr>
          <p:cNvPr id="18435" name="Rectangle 1"/>
          <p:cNvSpPr txBox="1">
            <a:spLocks noGrp="1" noRot="1" noChangeAspect="1" noChangeArrowheads="1" noTextEdit="1"/>
          </p:cNvSpPr>
          <p:nvPr>
            <p:ph type="sldImg"/>
          </p:nvPr>
        </p:nvSpPr>
        <p:spPr>
          <a:xfrm>
            <a:off x="1165225" y="692150"/>
            <a:ext cx="4616450" cy="34623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p:cNvSpPr txBox="1">
            <a:spLocks noGrp="1" noChangeArrowheads="1"/>
          </p:cNvSpPr>
          <p:nvPr>
            <p:ph type="body" idx="1"/>
          </p:nvPr>
        </p:nvSpPr>
        <p:spPr>
          <a:xfrm>
            <a:off x="694690" y="4385628"/>
            <a:ext cx="5557520" cy="415480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1pPr>
            <a:lvl2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2pPr>
            <a:lvl3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3pPr>
            <a:lvl4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4pPr>
            <a:lvl5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5pPr>
            <a:lvl6pPr marL="254251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6pPr>
            <a:lvl7pPr marL="300478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7pPr>
            <a:lvl8pPr marL="346706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8pPr>
            <a:lvl9pPr marL="392933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9pPr>
          </a:lstStyle>
          <a:p>
            <a:pPr eaLnBrk="1" hangingPunct="1"/>
            <a:fld id="{6F61DFF0-DE86-4258-AE10-634D323CD1AE}" type="slidenum">
              <a:rPr lang="en-GB">
                <a:solidFill>
                  <a:srgbClr val="000000"/>
                </a:solidFill>
              </a:rPr>
              <a:pPr eaLnBrk="1" hangingPunct="1"/>
              <a:t>2</a:t>
            </a:fld>
            <a:endParaRPr lang="en-GB">
              <a:solidFill>
                <a:srgbClr val="000000"/>
              </a:solidFill>
            </a:endParaRPr>
          </a:p>
        </p:txBody>
      </p:sp>
      <p:sp>
        <p:nvSpPr>
          <p:cNvPr id="19459" name="Rectangle 1"/>
          <p:cNvSpPr txBox="1">
            <a:spLocks noGrp="1" noRot="1" noChangeAspect="1" noChangeArrowheads="1" noTextEdit="1"/>
          </p:cNvSpPr>
          <p:nvPr>
            <p:ph type="sldImg"/>
          </p:nvPr>
        </p:nvSpPr>
        <p:spPr>
          <a:xfrm>
            <a:off x="1165225" y="692150"/>
            <a:ext cx="4616450" cy="34623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txBox="1">
            <a:spLocks noGrp="1" noChangeArrowheads="1"/>
          </p:cNvSpPr>
          <p:nvPr>
            <p:ph type="body" idx="1"/>
          </p:nvPr>
        </p:nvSpPr>
        <p:spPr>
          <a:xfrm>
            <a:off x="694690" y="4385628"/>
            <a:ext cx="5557520" cy="415480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1pPr>
            <a:lvl2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2pPr>
            <a:lvl3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3pPr>
            <a:lvl4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4pPr>
            <a:lvl5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5pPr>
            <a:lvl6pPr marL="254251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6pPr>
            <a:lvl7pPr marL="300478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7pPr>
            <a:lvl8pPr marL="346706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8pPr>
            <a:lvl9pPr marL="392933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9pPr>
          </a:lstStyle>
          <a:p>
            <a:pPr eaLnBrk="1" hangingPunct="1"/>
            <a:fld id="{F04802AC-62E2-48FB-9CB2-B067F6A5CE12}" type="slidenum">
              <a:rPr lang="en-GB">
                <a:solidFill>
                  <a:srgbClr val="000000"/>
                </a:solidFill>
              </a:rPr>
              <a:pPr eaLnBrk="1" hangingPunct="1"/>
              <a:t>3</a:t>
            </a:fld>
            <a:endParaRPr lang="en-GB">
              <a:solidFill>
                <a:srgbClr val="000000"/>
              </a:solidFill>
            </a:endParaRPr>
          </a:p>
        </p:txBody>
      </p:sp>
      <p:sp>
        <p:nvSpPr>
          <p:cNvPr id="20483" name="Rectangle 1"/>
          <p:cNvSpPr txBox="1">
            <a:spLocks noGrp="1" noRot="1" noChangeAspect="1" noChangeArrowheads="1" noTextEdit="1"/>
          </p:cNvSpPr>
          <p:nvPr>
            <p:ph type="sldImg"/>
          </p:nvPr>
        </p:nvSpPr>
        <p:spPr>
          <a:xfrm>
            <a:off x="1165225" y="692150"/>
            <a:ext cx="4616450" cy="34623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txBox="1">
            <a:spLocks noGrp="1" noChangeArrowheads="1"/>
          </p:cNvSpPr>
          <p:nvPr>
            <p:ph type="body" idx="1"/>
          </p:nvPr>
        </p:nvSpPr>
        <p:spPr>
          <a:xfrm>
            <a:off x="694690" y="4385628"/>
            <a:ext cx="5557520" cy="415480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1pPr>
            <a:lvl2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2pPr>
            <a:lvl3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3pPr>
            <a:lvl4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4pPr>
            <a:lvl5pPr eaLnBrk="0" hangingPunc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5pPr>
            <a:lvl6pPr marL="254251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6pPr>
            <a:lvl7pPr marL="300478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7pPr>
            <a:lvl8pPr marL="3467062"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8pPr>
            <a:lvl9pPr marL="3929337" indent="-231137" defTabSz="454250" eaLnBrk="0" fontAlgn="base" hangingPunct="0">
              <a:spcBef>
                <a:spcPct val="0"/>
              </a:spcBef>
              <a:spcAft>
                <a:spcPct val="0"/>
              </a:spcAft>
              <a:buClr>
                <a:srgbClr val="000000"/>
              </a:buClr>
              <a:buSzPct val="100000"/>
              <a:buFont typeface="times new roman" pitchFamily="18" charset="0"/>
              <a:tabLst>
                <a:tab pos="0" algn="l"/>
                <a:tab pos="924550" algn="l"/>
                <a:tab pos="1849100" algn="l"/>
                <a:tab pos="2773650" algn="l"/>
                <a:tab pos="3698199" algn="l"/>
                <a:tab pos="4622749" algn="l"/>
                <a:tab pos="5547299" algn="l"/>
                <a:tab pos="6471849" algn="l"/>
                <a:tab pos="7396399" algn="l"/>
                <a:tab pos="8320949" algn="l"/>
                <a:tab pos="9245498" algn="l"/>
                <a:tab pos="10170048" algn="l"/>
              </a:tabLst>
              <a:defRPr>
                <a:solidFill>
                  <a:schemeClr val="bg1"/>
                </a:solidFill>
                <a:latin typeface="Calibri" charset="0"/>
                <a:ea typeface="Microsoft YaHei" charset="-122"/>
              </a:defRPr>
            </a:lvl9pPr>
          </a:lstStyle>
          <a:p>
            <a:pPr eaLnBrk="1" hangingPunct="1"/>
            <a:fld id="{F04802AC-62E2-48FB-9CB2-B067F6A5CE12}" type="slidenum">
              <a:rPr lang="en-GB">
                <a:solidFill>
                  <a:srgbClr val="000000"/>
                </a:solidFill>
              </a:rPr>
              <a:pPr eaLnBrk="1" hangingPunct="1"/>
              <a:t>11</a:t>
            </a:fld>
            <a:endParaRPr lang="en-GB">
              <a:solidFill>
                <a:srgbClr val="000000"/>
              </a:solidFill>
            </a:endParaRPr>
          </a:p>
        </p:txBody>
      </p:sp>
      <p:sp>
        <p:nvSpPr>
          <p:cNvPr id="20483" name="Rectangle 1"/>
          <p:cNvSpPr txBox="1">
            <a:spLocks noGrp="1" noRot="1" noChangeAspect="1" noChangeArrowheads="1" noTextEdit="1"/>
          </p:cNvSpPr>
          <p:nvPr>
            <p:ph type="sldImg"/>
          </p:nvPr>
        </p:nvSpPr>
        <p:spPr>
          <a:xfrm>
            <a:off x="1165225" y="692150"/>
            <a:ext cx="4616450" cy="34623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txBox="1">
            <a:spLocks noGrp="1" noChangeArrowheads="1"/>
          </p:cNvSpPr>
          <p:nvPr>
            <p:ph type="body" idx="1"/>
          </p:nvPr>
        </p:nvSpPr>
        <p:spPr>
          <a:xfrm>
            <a:off x="694690" y="4385628"/>
            <a:ext cx="5557520" cy="415480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259522" name="Group 2"/>
          <p:cNvGrpSpPr>
            <a:grpSpLocks/>
          </p:cNvGrpSpPr>
          <p:nvPr/>
        </p:nvGrpSpPr>
        <p:grpSpPr bwMode="auto">
          <a:xfrm>
            <a:off x="-711200" y="-698500"/>
            <a:ext cx="10531475" cy="7161213"/>
            <a:chOff x="-448" y="-440"/>
            <a:chExt cx="6634" cy="4511"/>
          </a:xfrm>
        </p:grpSpPr>
        <p:sp>
          <p:nvSpPr>
            <p:cNvPr id="1259523" name="Text Box 3"/>
            <p:cNvSpPr txBox="1">
              <a:spLocks noChangeArrowheads="1"/>
            </p:cNvSpPr>
            <p:nvPr userDrawn="1"/>
          </p:nvSpPr>
          <p:spPr bwMode="gray">
            <a:xfrm>
              <a:off x="5760" y="3619"/>
              <a:ext cx="426" cy="265"/>
            </a:xfrm>
            <a:prstGeom prst="rect">
              <a:avLst/>
            </a:prstGeom>
            <a:noFill/>
            <a:ln w="19050">
              <a:noFill/>
              <a:miter lim="800000"/>
              <a:headEnd/>
              <a:tailEnd/>
            </a:ln>
            <a:effectLst/>
          </p:spPr>
          <p:txBody>
            <a:bodyPr anchor="b">
              <a:spAutoFit/>
            </a:bodyPr>
            <a:lstStyle/>
            <a:p>
              <a:pPr algn="r">
                <a:spcBef>
                  <a:spcPct val="50000"/>
                </a:spcBef>
              </a:pPr>
              <a:r>
                <a:rPr lang="en-US" sz="800">
                  <a:solidFill>
                    <a:srgbClr val="FF0000"/>
                  </a:solidFill>
                </a:rPr>
                <a:t>Nothing below this point</a:t>
              </a:r>
            </a:p>
          </p:txBody>
        </p:sp>
        <p:sp>
          <p:nvSpPr>
            <p:cNvPr id="1259524" name="Text Box 4"/>
            <p:cNvSpPr txBox="1">
              <a:spLocks noChangeArrowheads="1"/>
            </p:cNvSpPr>
            <p:nvPr userDrawn="1"/>
          </p:nvSpPr>
          <p:spPr bwMode="gray">
            <a:xfrm>
              <a:off x="-448" y="435"/>
              <a:ext cx="426" cy="196"/>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2.68</a:t>
              </a:r>
            </a:p>
          </p:txBody>
        </p:sp>
        <p:sp>
          <p:nvSpPr>
            <p:cNvPr id="1259525" name="Text Box 5"/>
            <p:cNvSpPr txBox="1">
              <a:spLocks noChangeArrowheads="1"/>
            </p:cNvSpPr>
            <p:nvPr userDrawn="1"/>
          </p:nvSpPr>
          <p:spPr bwMode="gray">
            <a:xfrm>
              <a:off x="-448" y="1250"/>
              <a:ext cx="426" cy="196"/>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1.57</a:t>
              </a:r>
            </a:p>
          </p:txBody>
        </p:sp>
        <p:sp>
          <p:nvSpPr>
            <p:cNvPr id="1259526" name="Text Box 6"/>
            <p:cNvSpPr txBox="1">
              <a:spLocks noChangeArrowheads="1"/>
            </p:cNvSpPr>
            <p:nvPr userDrawn="1"/>
          </p:nvSpPr>
          <p:spPr bwMode="gray">
            <a:xfrm>
              <a:off x="-448" y="1018"/>
              <a:ext cx="426" cy="196"/>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1.97</a:t>
              </a:r>
            </a:p>
          </p:txBody>
        </p:sp>
        <p:sp>
          <p:nvSpPr>
            <p:cNvPr id="1259527" name="Text Box 7"/>
            <p:cNvSpPr txBox="1">
              <a:spLocks noChangeArrowheads="1"/>
            </p:cNvSpPr>
            <p:nvPr userDrawn="1"/>
          </p:nvSpPr>
          <p:spPr bwMode="gray">
            <a:xfrm>
              <a:off x="-448" y="632"/>
              <a:ext cx="426" cy="265"/>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Subtitle Guide @</a:t>
              </a:r>
              <a:br>
                <a:rPr lang="en-US" sz="800">
                  <a:solidFill>
                    <a:srgbClr val="FF0000"/>
                  </a:solidFill>
                </a:rPr>
              </a:br>
              <a:r>
                <a:rPr lang="en-US" sz="800">
                  <a:solidFill>
                    <a:srgbClr val="FF0000"/>
                  </a:solidFill>
                </a:rPr>
                <a:t>2.64</a:t>
              </a:r>
            </a:p>
          </p:txBody>
        </p:sp>
        <p:sp>
          <p:nvSpPr>
            <p:cNvPr id="1259528" name="Text Box 8"/>
            <p:cNvSpPr txBox="1">
              <a:spLocks noChangeArrowheads="1"/>
            </p:cNvSpPr>
            <p:nvPr userDrawn="1"/>
          </p:nvSpPr>
          <p:spPr bwMode="gray">
            <a:xfrm>
              <a:off x="-448" y="3875"/>
              <a:ext cx="426" cy="196"/>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2.99</a:t>
              </a:r>
            </a:p>
          </p:txBody>
        </p:sp>
        <p:sp>
          <p:nvSpPr>
            <p:cNvPr id="1259529" name="Line 9"/>
            <p:cNvSpPr>
              <a:spLocks noChangeShapeType="1"/>
            </p:cNvSpPr>
            <p:nvPr userDrawn="1"/>
          </p:nvSpPr>
          <p:spPr bwMode="gray">
            <a:xfrm flipH="1">
              <a:off x="5790" y="3880"/>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0" name="Line 10"/>
            <p:cNvSpPr>
              <a:spLocks noChangeShapeType="1"/>
            </p:cNvSpPr>
            <p:nvPr userDrawn="1"/>
          </p:nvSpPr>
          <p:spPr bwMode="gray">
            <a:xfrm>
              <a:off x="-402" y="3882"/>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1" name="Text Box 11"/>
            <p:cNvSpPr txBox="1">
              <a:spLocks noChangeArrowheads="1"/>
            </p:cNvSpPr>
            <p:nvPr userDrawn="1"/>
          </p:nvSpPr>
          <p:spPr bwMode="gray">
            <a:xfrm>
              <a:off x="-448" y="3617"/>
              <a:ext cx="426" cy="265"/>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Nothing below this point</a:t>
              </a:r>
            </a:p>
          </p:txBody>
        </p:sp>
        <p:sp>
          <p:nvSpPr>
            <p:cNvPr id="1259532" name="Text Box 12"/>
            <p:cNvSpPr txBox="1">
              <a:spLocks noChangeArrowheads="1"/>
            </p:cNvSpPr>
            <p:nvPr userDrawn="1"/>
          </p:nvSpPr>
          <p:spPr bwMode="gray">
            <a:xfrm>
              <a:off x="5760" y="3619"/>
              <a:ext cx="426" cy="265"/>
            </a:xfrm>
            <a:prstGeom prst="rect">
              <a:avLst/>
            </a:prstGeom>
            <a:noFill/>
            <a:ln w="19050">
              <a:noFill/>
              <a:miter lim="800000"/>
              <a:headEnd/>
              <a:tailEnd/>
            </a:ln>
            <a:effectLst/>
          </p:spPr>
          <p:txBody>
            <a:bodyPr anchor="b">
              <a:spAutoFit/>
            </a:bodyPr>
            <a:lstStyle/>
            <a:p>
              <a:pPr algn="r">
                <a:spcBef>
                  <a:spcPct val="50000"/>
                </a:spcBef>
              </a:pPr>
              <a:r>
                <a:rPr lang="en-US" sz="800">
                  <a:solidFill>
                    <a:srgbClr val="FF0000"/>
                  </a:solidFill>
                </a:rPr>
                <a:t>Nothing below this point</a:t>
              </a:r>
            </a:p>
          </p:txBody>
        </p:sp>
        <p:sp>
          <p:nvSpPr>
            <p:cNvPr id="1259533" name="Line 13"/>
            <p:cNvSpPr>
              <a:spLocks noChangeShapeType="1"/>
            </p:cNvSpPr>
            <p:nvPr userDrawn="1"/>
          </p:nvSpPr>
          <p:spPr bwMode="gray">
            <a:xfrm>
              <a:off x="-402" y="2033"/>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4" name="Text Box 14"/>
            <p:cNvSpPr txBox="1">
              <a:spLocks noChangeArrowheads="1"/>
            </p:cNvSpPr>
            <p:nvPr userDrawn="1"/>
          </p:nvSpPr>
          <p:spPr bwMode="gray">
            <a:xfrm>
              <a:off x="-448" y="2036"/>
              <a:ext cx="426" cy="196"/>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0.22</a:t>
              </a:r>
            </a:p>
          </p:txBody>
        </p:sp>
        <p:sp>
          <p:nvSpPr>
            <p:cNvPr id="1259535" name="Line 15"/>
            <p:cNvSpPr>
              <a:spLocks noChangeShapeType="1"/>
            </p:cNvSpPr>
            <p:nvPr userDrawn="1"/>
          </p:nvSpPr>
          <p:spPr bwMode="gray">
            <a:xfrm>
              <a:off x="-402" y="1257"/>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6" name="Line 16"/>
            <p:cNvSpPr>
              <a:spLocks noChangeShapeType="1"/>
            </p:cNvSpPr>
            <p:nvPr userDrawn="1"/>
          </p:nvSpPr>
          <p:spPr bwMode="gray">
            <a:xfrm>
              <a:off x="-402" y="1025"/>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7" name="Line 17"/>
            <p:cNvSpPr>
              <a:spLocks noChangeShapeType="1"/>
            </p:cNvSpPr>
            <p:nvPr userDrawn="1"/>
          </p:nvSpPr>
          <p:spPr bwMode="gray">
            <a:xfrm>
              <a:off x="-402" y="614"/>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8" name="Line 18"/>
            <p:cNvSpPr>
              <a:spLocks noChangeShapeType="1"/>
            </p:cNvSpPr>
            <p:nvPr userDrawn="1"/>
          </p:nvSpPr>
          <p:spPr bwMode="gray">
            <a:xfrm rot="5400000">
              <a:off x="-25" y="-275"/>
              <a:ext cx="315" cy="1"/>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9539" name="Text Box 19"/>
            <p:cNvSpPr txBox="1">
              <a:spLocks noChangeArrowheads="1"/>
            </p:cNvSpPr>
            <p:nvPr userDrawn="1"/>
          </p:nvSpPr>
          <p:spPr bwMode="gray">
            <a:xfrm rot="5400000">
              <a:off x="-206" y="-325"/>
              <a:ext cx="426" cy="196"/>
            </a:xfrm>
            <a:prstGeom prst="rect">
              <a:avLst/>
            </a:prstGeom>
            <a:noFill/>
            <a:ln w="19050">
              <a:noFill/>
              <a:miter lim="800000"/>
              <a:headEnd/>
              <a:tailEnd/>
            </a:ln>
            <a:effectLst/>
          </p:spPr>
          <p:txBody>
            <a:bodyPr anchor="b">
              <a:spAutoFit/>
            </a:bodyPr>
            <a:lstStyle/>
            <a:p>
              <a:pPr algn="r">
                <a:spcBef>
                  <a:spcPct val="50000"/>
                </a:spcBef>
              </a:pPr>
              <a:r>
                <a:rPr lang="en-US" sz="800">
                  <a:solidFill>
                    <a:srgbClr val="FF0000"/>
                  </a:solidFill>
                </a:rPr>
                <a:t>Guide @</a:t>
              </a:r>
              <a:br>
                <a:rPr lang="en-US" sz="800">
                  <a:solidFill>
                    <a:srgbClr val="FF0000"/>
                  </a:solidFill>
                </a:rPr>
              </a:br>
              <a:r>
                <a:rPr lang="en-US" sz="800">
                  <a:solidFill>
                    <a:srgbClr val="FF0000"/>
                  </a:solidFill>
                </a:rPr>
                <a:t>4.77</a:t>
              </a:r>
            </a:p>
          </p:txBody>
        </p:sp>
        <p:sp>
          <p:nvSpPr>
            <p:cNvPr id="1259540" name="Line 20"/>
            <p:cNvSpPr>
              <a:spLocks noChangeShapeType="1"/>
            </p:cNvSpPr>
            <p:nvPr userDrawn="1"/>
          </p:nvSpPr>
          <p:spPr bwMode="gray">
            <a:xfrm>
              <a:off x="-402" y="641"/>
              <a:ext cx="315"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grpSp>
      <p:sp>
        <p:nvSpPr>
          <p:cNvPr id="1259541" name="Rectangle 21"/>
          <p:cNvSpPr>
            <a:spLocks noGrp="1" noChangeArrowheads="1"/>
          </p:cNvSpPr>
          <p:nvPr>
            <p:ph type="ctrTitle"/>
          </p:nvPr>
        </p:nvSpPr>
        <p:spPr>
          <a:xfrm>
            <a:off x="1212850" y="3106738"/>
            <a:ext cx="7040563" cy="449262"/>
          </a:xfrm>
        </p:spPr>
        <p:txBody>
          <a:bodyPr lIns="45720" rIns="45720" anchor="t"/>
          <a:lstStyle>
            <a:lvl1pPr>
              <a:spcBef>
                <a:spcPct val="20000"/>
              </a:spcBef>
              <a:defRPr>
                <a:solidFill>
                  <a:schemeClr val="tx1"/>
                </a:solidFill>
              </a:defRPr>
            </a:lvl1pPr>
          </a:lstStyle>
          <a:p>
            <a:r>
              <a:rPr lang="en-US" smtClean="0"/>
              <a:t>Click to edit Master title style</a:t>
            </a:r>
            <a:endParaRPr lang="en-US"/>
          </a:p>
        </p:txBody>
      </p:sp>
      <p:sp>
        <p:nvSpPr>
          <p:cNvPr id="1259542" name="Rectangle 22"/>
          <p:cNvSpPr>
            <a:spLocks noGrp="1" noChangeArrowheads="1"/>
          </p:cNvSpPr>
          <p:nvPr>
            <p:ph type="subTitle" idx="1"/>
          </p:nvPr>
        </p:nvSpPr>
        <p:spPr bwMode="ltGray">
          <a:xfrm>
            <a:off x="1212850" y="3943350"/>
            <a:ext cx="7040563" cy="412750"/>
          </a:xfrm>
        </p:spPr>
        <p:txBody>
          <a:bodyPr lIns="45720" rIns="45720"/>
          <a:lstStyle>
            <a:lvl1pPr marL="0" indent="0">
              <a:lnSpc>
                <a:spcPct val="100000"/>
              </a:lnSpc>
              <a:spcBef>
                <a:spcPct val="20000"/>
              </a:spcBef>
              <a:buFont typeface="Symbol" pitchFamily="18" charset="2"/>
              <a:buNone/>
              <a:defRPr sz="2100">
                <a:solidFill>
                  <a:schemeClr val="bg1"/>
                </a:solidFill>
                <a:latin typeface="Arial" pitchFamily="34" charset="0"/>
              </a:defRPr>
            </a:lvl1pPr>
          </a:lstStyle>
          <a:p>
            <a:r>
              <a:rPr lang="en-US" smtClean="0"/>
              <a:t>Click to edit Master subtitle style</a:t>
            </a:r>
            <a:endParaRPr lang="en-US"/>
          </a:p>
        </p:txBody>
      </p:sp>
      <p:pic>
        <p:nvPicPr>
          <p:cNvPr id="1259543" name="Picture 23" descr="MS_Logo_Black edges fixed"/>
          <p:cNvPicPr>
            <a:picLocks noChangeAspect="1" noChangeArrowheads="1"/>
          </p:cNvPicPr>
          <p:nvPr/>
        </p:nvPicPr>
        <p:blipFill>
          <a:blip r:embed="rId2" cstate="print"/>
          <a:srcRect l="-1006" t="-9314" r="-502" b="-9314"/>
          <a:stretch>
            <a:fillRect/>
          </a:stretch>
        </p:blipFill>
        <p:spPr bwMode="auto">
          <a:xfrm>
            <a:off x="6538913" y="292100"/>
            <a:ext cx="2244725" cy="384175"/>
          </a:xfrm>
          <a:prstGeom prst="rect">
            <a:avLst/>
          </a:prstGeom>
          <a:noFill/>
        </p:spPr>
      </p:pic>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BD7169-7E28-4421-BBA9-1ECF640F9E05}"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3" y="458788"/>
            <a:ext cx="2114550" cy="2998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458788"/>
            <a:ext cx="6191250" cy="2998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F7ABF1E-B245-4EBE-8995-D29F2F78DA17}"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4D5F660-6F20-4C98-84A2-62843419C3AC}"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1600200"/>
            <a:ext cx="2081213"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6092825"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0" y="963613"/>
            <a:ext cx="2208213" cy="5894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32613" y="963613"/>
            <a:ext cx="2209800" cy="5894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767CDAE-E50A-4D4A-8214-B6714FE00C5F}"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1000" y="0"/>
            <a:ext cx="1143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0" y="0"/>
            <a:ext cx="3276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sldNum" idx="11"/>
          </p:nvPr>
        </p:nvSpPr>
        <p:spPr>
          <a:ln/>
        </p:spPr>
        <p:txBody>
          <a:bodyPr/>
          <a:lstStyle>
            <a:lvl1pPr>
              <a:defRPr/>
            </a:lvl1pPr>
          </a:lstStyle>
          <a:p>
            <a:pPr>
              <a:defRPr/>
            </a:pPr>
            <a:fld id="{F8DEF847-FF20-45CC-B4B6-F88F0FBB356F}" type="slidenum">
              <a:rPr lang="en-GB"/>
              <a:pPr>
                <a:defRPr/>
              </a:pPr>
              <a:t>‹#›</a:t>
            </a:fld>
            <a:endParaRPr lang="en-GB"/>
          </a:p>
        </p:txBody>
      </p:sp>
    </p:spTree>
    <p:extLst>
      <p:ext uri="{BB962C8B-B14F-4D97-AF65-F5344CB8AC3E}">
        <p14:creationId xmlns:p14="http://schemas.microsoft.com/office/powerpoint/2010/main" val="448767808"/>
      </p:ext>
    </p:extLst>
  </p:cSld>
  <p:clrMapOvr>
    <a:masterClrMapping/>
  </p:clrMapOvr>
  <p:transition spd="med"/>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sldNum" idx="11"/>
          </p:nvPr>
        </p:nvSpPr>
        <p:spPr>
          <a:ln/>
        </p:spPr>
        <p:txBody>
          <a:bodyPr/>
          <a:lstStyle>
            <a:lvl1pPr>
              <a:defRPr/>
            </a:lvl1pPr>
          </a:lstStyle>
          <a:p>
            <a:pPr>
              <a:defRPr/>
            </a:pPr>
            <a:fld id="{36D40E19-D5A2-4CEC-A28B-545818482C16}" type="slidenum">
              <a:rPr lang="en-GB"/>
              <a:pPr>
                <a:defRPr/>
              </a:pPr>
              <a:t>‹#›</a:t>
            </a:fld>
            <a:endParaRPr lang="en-GB"/>
          </a:p>
        </p:txBody>
      </p:sp>
    </p:spTree>
    <p:extLst>
      <p:ext uri="{BB962C8B-B14F-4D97-AF65-F5344CB8AC3E}">
        <p14:creationId xmlns:p14="http://schemas.microsoft.com/office/powerpoint/2010/main" val="526060616"/>
      </p:ext>
    </p:extLst>
  </p:cSld>
  <p:clrMapOvr>
    <a:masterClrMapping/>
  </p:clrMapOvr>
  <p:transition spd="med"/>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sldNum" idx="11"/>
          </p:nvPr>
        </p:nvSpPr>
        <p:spPr>
          <a:ln/>
        </p:spPr>
        <p:txBody>
          <a:bodyPr/>
          <a:lstStyle>
            <a:lvl1pPr>
              <a:defRPr/>
            </a:lvl1pPr>
          </a:lstStyle>
          <a:p>
            <a:pPr>
              <a:defRPr/>
            </a:pPr>
            <a:fld id="{AD52419A-8DBA-4712-BFDC-5F9398310F34}" type="slidenum">
              <a:rPr lang="en-GB"/>
              <a:pPr>
                <a:defRPr/>
              </a:pPr>
              <a:t>‹#›</a:t>
            </a:fld>
            <a:endParaRPr lang="en-GB"/>
          </a:p>
        </p:txBody>
      </p:sp>
    </p:spTree>
    <p:extLst>
      <p:ext uri="{BB962C8B-B14F-4D97-AF65-F5344CB8AC3E}">
        <p14:creationId xmlns:p14="http://schemas.microsoft.com/office/powerpoint/2010/main" val="2602829273"/>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sldNum" idx="11"/>
          </p:nvPr>
        </p:nvSpPr>
        <p:spPr>
          <a:ln/>
        </p:spPr>
        <p:txBody>
          <a:bodyPr/>
          <a:lstStyle>
            <a:lvl1pPr>
              <a:defRPr/>
            </a:lvl1pPr>
          </a:lstStyle>
          <a:p>
            <a:pPr>
              <a:defRPr/>
            </a:pPr>
            <a:fld id="{BD5BE500-CD65-4571-807A-25E4510F319E}" type="slidenum">
              <a:rPr lang="en-GB"/>
              <a:pPr>
                <a:defRPr/>
              </a:pPr>
              <a:t>‹#›</a:t>
            </a:fld>
            <a:endParaRPr lang="en-GB"/>
          </a:p>
        </p:txBody>
      </p:sp>
    </p:spTree>
    <p:extLst>
      <p:ext uri="{BB962C8B-B14F-4D97-AF65-F5344CB8AC3E}">
        <p14:creationId xmlns:p14="http://schemas.microsoft.com/office/powerpoint/2010/main" val="2760209197"/>
      </p:ext>
    </p:extLst>
  </p:cSld>
  <p:clrMapOvr>
    <a:masterClrMapping/>
  </p:clrMapOvr>
  <p:transition spd="med"/>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5"/>
          <p:cNvSpPr>
            <a:spLocks noGrp="1" noChangeArrowheads="1"/>
          </p:cNvSpPr>
          <p:nvPr>
            <p:ph type="sldNum" idx="11"/>
          </p:nvPr>
        </p:nvSpPr>
        <p:spPr>
          <a:ln/>
        </p:spPr>
        <p:txBody>
          <a:bodyPr/>
          <a:lstStyle>
            <a:lvl1pPr>
              <a:defRPr/>
            </a:lvl1pPr>
          </a:lstStyle>
          <a:p>
            <a:pPr>
              <a:defRPr/>
            </a:pPr>
            <a:fld id="{8FA4199D-8208-4DF2-A1CA-97D75D989591}" type="slidenum">
              <a:rPr lang="en-GB"/>
              <a:pPr>
                <a:defRPr/>
              </a:pPr>
              <a:t>‹#›</a:t>
            </a:fld>
            <a:endParaRPr lang="en-GB"/>
          </a:p>
        </p:txBody>
      </p:sp>
    </p:spTree>
    <p:extLst>
      <p:ext uri="{BB962C8B-B14F-4D97-AF65-F5344CB8AC3E}">
        <p14:creationId xmlns:p14="http://schemas.microsoft.com/office/powerpoint/2010/main" val="2335302429"/>
      </p:ext>
    </p:extLst>
  </p:cSld>
  <p:clrMapOvr>
    <a:masterClrMapping/>
  </p:clrMapOvr>
  <p:transition spd="med"/>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5"/>
          <p:cNvSpPr>
            <a:spLocks noGrp="1" noChangeArrowheads="1"/>
          </p:cNvSpPr>
          <p:nvPr>
            <p:ph type="sldNum" idx="11"/>
          </p:nvPr>
        </p:nvSpPr>
        <p:spPr>
          <a:ln/>
        </p:spPr>
        <p:txBody>
          <a:bodyPr/>
          <a:lstStyle>
            <a:lvl1pPr>
              <a:defRPr/>
            </a:lvl1pPr>
          </a:lstStyle>
          <a:p>
            <a:pPr>
              <a:defRPr/>
            </a:pPr>
            <a:fld id="{6CD9A8ED-6CE1-4BB1-B4E2-C542769D70AA}" type="slidenum">
              <a:rPr lang="en-GB"/>
              <a:pPr>
                <a:defRPr/>
              </a:pPr>
              <a:t>‹#›</a:t>
            </a:fld>
            <a:endParaRPr lang="en-GB"/>
          </a:p>
        </p:txBody>
      </p:sp>
    </p:spTree>
    <p:extLst>
      <p:ext uri="{BB962C8B-B14F-4D97-AF65-F5344CB8AC3E}">
        <p14:creationId xmlns:p14="http://schemas.microsoft.com/office/powerpoint/2010/main" val="1551921206"/>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2725" y="1635125"/>
            <a:ext cx="4102100"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7225" y="1635125"/>
            <a:ext cx="4103688"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1792480-E23E-45D7-818C-DAD4CBE3A03F}"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5"/>
          <p:cNvSpPr>
            <a:spLocks noGrp="1" noChangeArrowheads="1"/>
          </p:cNvSpPr>
          <p:nvPr>
            <p:ph type="sldNum" idx="11"/>
          </p:nvPr>
        </p:nvSpPr>
        <p:spPr>
          <a:ln/>
        </p:spPr>
        <p:txBody>
          <a:bodyPr/>
          <a:lstStyle>
            <a:lvl1pPr>
              <a:defRPr/>
            </a:lvl1pPr>
          </a:lstStyle>
          <a:p>
            <a:pPr>
              <a:defRPr/>
            </a:pPr>
            <a:fld id="{A01CBE52-9FC9-439C-9564-BFDD13EEAF9C}" type="slidenum">
              <a:rPr lang="en-GB"/>
              <a:pPr>
                <a:defRPr/>
              </a:pPr>
              <a:t>‹#›</a:t>
            </a:fld>
            <a:endParaRPr lang="en-GB"/>
          </a:p>
        </p:txBody>
      </p:sp>
    </p:spTree>
    <p:extLst>
      <p:ext uri="{BB962C8B-B14F-4D97-AF65-F5344CB8AC3E}">
        <p14:creationId xmlns:p14="http://schemas.microsoft.com/office/powerpoint/2010/main" val="1284473875"/>
      </p:ext>
    </p:extLst>
  </p:cSld>
  <p:clrMapOvr>
    <a:masterClrMapping/>
  </p:clrMapOvr>
  <p:transition spd="med"/>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sldNum" idx="11"/>
          </p:nvPr>
        </p:nvSpPr>
        <p:spPr>
          <a:ln/>
        </p:spPr>
        <p:txBody>
          <a:bodyPr/>
          <a:lstStyle>
            <a:lvl1pPr>
              <a:defRPr/>
            </a:lvl1pPr>
          </a:lstStyle>
          <a:p>
            <a:pPr>
              <a:defRPr/>
            </a:pPr>
            <a:fld id="{3D38FF69-9535-4A31-93A8-0A98BB8E4F0B}" type="slidenum">
              <a:rPr lang="en-GB"/>
              <a:pPr>
                <a:defRPr/>
              </a:pPr>
              <a:t>‹#›</a:t>
            </a:fld>
            <a:endParaRPr lang="en-GB"/>
          </a:p>
        </p:txBody>
      </p:sp>
    </p:spTree>
    <p:extLst>
      <p:ext uri="{BB962C8B-B14F-4D97-AF65-F5344CB8AC3E}">
        <p14:creationId xmlns:p14="http://schemas.microsoft.com/office/powerpoint/2010/main" val="2269984966"/>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sldNum" idx="11"/>
          </p:nvPr>
        </p:nvSpPr>
        <p:spPr>
          <a:ln/>
        </p:spPr>
        <p:txBody>
          <a:bodyPr/>
          <a:lstStyle>
            <a:lvl1pPr>
              <a:defRPr/>
            </a:lvl1pPr>
          </a:lstStyle>
          <a:p>
            <a:pPr>
              <a:defRPr/>
            </a:pPr>
            <a:fld id="{5D5BCE26-EE4E-476A-8D5B-184605232A71}" type="slidenum">
              <a:rPr lang="en-GB"/>
              <a:pPr>
                <a:defRPr/>
              </a:pPr>
              <a:t>‹#›</a:t>
            </a:fld>
            <a:endParaRPr lang="en-GB"/>
          </a:p>
        </p:txBody>
      </p:sp>
    </p:spTree>
    <p:extLst>
      <p:ext uri="{BB962C8B-B14F-4D97-AF65-F5344CB8AC3E}">
        <p14:creationId xmlns:p14="http://schemas.microsoft.com/office/powerpoint/2010/main" val="998403234"/>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sldNum" idx="11"/>
          </p:nvPr>
        </p:nvSpPr>
        <p:spPr>
          <a:ln/>
        </p:spPr>
        <p:txBody>
          <a:bodyPr/>
          <a:lstStyle>
            <a:lvl1pPr>
              <a:defRPr/>
            </a:lvl1pPr>
          </a:lstStyle>
          <a:p>
            <a:pPr>
              <a:defRPr/>
            </a:pPr>
            <a:fld id="{F526E71A-8676-4C11-8137-76C5EC0FB2F7}" type="slidenum">
              <a:rPr lang="en-GB"/>
              <a:pPr>
                <a:defRPr/>
              </a:pPr>
              <a:t>‹#›</a:t>
            </a:fld>
            <a:endParaRPr lang="en-GB"/>
          </a:p>
        </p:txBody>
      </p:sp>
    </p:spTree>
    <p:extLst>
      <p:ext uri="{BB962C8B-B14F-4D97-AF65-F5344CB8AC3E}">
        <p14:creationId xmlns:p14="http://schemas.microsoft.com/office/powerpoint/2010/main" val="242520460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sldNum" idx="11"/>
          </p:nvPr>
        </p:nvSpPr>
        <p:spPr>
          <a:ln/>
        </p:spPr>
        <p:txBody>
          <a:bodyPr/>
          <a:lstStyle>
            <a:lvl1pPr>
              <a:defRPr/>
            </a:lvl1pPr>
          </a:lstStyle>
          <a:p>
            <a:pPr>
              <a:defRPr/>
            </a:pPr>
            <a:fld id="{10A77EDC-F582-4F7F-B5C0-B66CD0E8859B}" type="slidenum">
              <a:rPr lang="en-GB"/>
              <a:pPr>
                <a:defRPr/>
              </a:pPr>
              <a:t>‹#›</a:t>
            </a:fld>
            <a:endParaRPr lang="en-GB"/>
          </a:p>
        </p:txBody>
      </p:sp>
    </p:spTree>
    <p:extLst>
      <p:ext uri="{BB962C8B-B14F-4D97-AF65-F5344CB8AC3E}">
        <p14:creationId xmlns:p14="http://schemas.microsoft.com/office/powerpoint/2010/main" val="2759826315"/>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9747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209594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668845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684145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5380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CCDB0F3-5901-4FF2-A3AB-FD31B5F585A8}"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66243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501575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702763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219735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572502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1FD6E7-CF43-469C-86D9-22855AD092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588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3C68B0D-6684-4AD4-A489-5B143B81B8EA}"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0235D6F-98FE-4118-9690-1807D63B9CCA}"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ED1494F-AFE4-4C08-B21A-9A04ECCECB53}" type="slidenum">
              <a:rPr lang="en-US"/>
              <a:pPr/>
              <a:t>‹#›</a:t>
            </a:fld>
            <a:endParaRPr lang="en-US"/>
          </a:p>
        </p:txBody>
      </p:sp>
    </p:spTree>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36220CA-25AC-4077-BAE7-AE484BFACB69}" type="slidenum">
              <a:rPr lang="en-US"/>
              <a:pPr/>
              <a:t>‹#›</a:t>
            </a:fld>
            <a:endParaRPr lang="en-US"/>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58498" name="Text Box 2"/>
          <p:cNvSpPr txBox="1">
            <a:spLocks noChangeArrowheads="1"/>
          </p:cNvSpPr>
          <p:nvPr/>
        </p:nvSpPr>
        <p:spPr bwMode="gray">
          <a:xfrm>
            <a:off x="9144000" y="5348288"/>
            <a:ext cx="676275" cy="639762"/>
          </a:xfrm>
          <a:prstGeom prst="rect">
            <a:avLst/>
          </a:prstGeom>
          <a:noFill/>
          <a:ln w="19050">
            <a:noFill/>
            <a:miter lim="800000"/>
            <a:headEnd/>
            <a:tailEnd/>
          </a:ln>
          <a:effectLst/>
        </p:spPr>
        <p:txBody>
          <a:bodyPr anchor="b">
            <a:spAutoFit/>
          </a:bodyPr>
          <a:lstStyle/>
          <a:p>
            <a:pPr algn="r">
              <a:spcBef>
                <a:spcPct val="50000"/>
              </a:spcBef>
            </a:pPr>
            <a:r>
              <a:rPr lang="en-US" sz="800">
                <a:solidFill>
                  <a:srgbClr val="FF0000"/>
                </a:solidFill>
              </a:rPr>
              <a:t>Only Source / Footnotes below this line</a:t>
            </a:r>
          </a:p>
        </p:txBody>
      </p:sp>
      <p:sp>
        <p:nvSpPr>
          <p:cNvPr id="1258499" name="Rectangle 3"/>
          <p:cNvSpPr>
            <a:spLocks noChangeArrowheads="1"/>
          </p:cNvSpPr>
          <p:nvPr/>
        </p:nvSpPr>
        <p:spPr bwMode="auto">
          <a:xfrm>
            <a:off x="0" y="0"/>
            <a:ext cx="9144000" cy="973138"/>
          </a:xfrm>
          <a:prstGeom prst="rect">
            <a:avLst/>
          </a:prstGeom>
          <a:solidFill>
            <a:srgbClr val="061F3F"/>
          </a:solidFill>
          <a:ln w="19050" algn="ctr">
            <a:noFill/>
            <a:miter lim="800000"/>
            <a:headEnd/>
            <a:tailEnd/>
          </a:ln>
          <a:effectLst/>
        </p:spPr>
        <p:txBody>
          <a:bodyPr anchor="ctr"/>
          <a:lstStyle/>
          <a:p>
            <a:pPr algn="ctr"/>
            <a:endParaRPr lang="en-US"/>
          </a:p>
        </p:txBody>
      </p:sp>
      <p:sp>
        <p:nvSpPr>
          <p:cNvPr id="1258500" name="Rectangle 4"/>
          <p:cNvSpPr>
            <a:spLocks noGrp="1" noChangeArrowheads="1"/>
          </p:cNvSpPr>
          <p:nvPr>
            <p:ph type="title"/>
          </p:nvPr>
        </p:nvSpPr>
        <p:spPr bwMode="gray">
          <a:xfrm>
            <a:off x="182563" y="458788"/>
            <a:ext cx="8458200"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258501" name="Rectangle 5"/>
          <p:cNvSpPr>
            <a:spLocks noGrp="1" noChangeArrowheads="1"/>
          </p:cNvSpPr>
          <p:nvPr>
            <p:ph type="body" idx="1"/>
          </p:nvPr>
        </p:nvSpPr>
        <p:spPr bwMode="gray">
          <a:xfrm>
            <a:off x="212725" y="1635125"/>
            <a:ext cx="8358188" cy="1822450"/>
          </a:xfrm>
          <a:prstGeom prst="rect">
            <a:avLst/>
          </a:prstGeom>
          <a:noFill/>
          <a:ln w="9525">
            <a:noFill/>
            <a:miter lim="800000"/>
            <a:headEnd/>
            <a:tailEnd/>
          </a:ln>
          <a:effectLst/>
        </p:spPr>
        <p:txBody>
          <a:bodyPr vert="horz" wrap="square" lIns="18288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8502" name="Rectangle 6"/>
          <p:cNvSpPr>
            <a:spLocks noGrp="1" noChangeArrowheads="1"/>
          </p:cNvSpPr>
          <p:nvPr>
            <p:ph type="sldNum" sz="quarter" idx="4"/>
          </p:nvPr>
        </p:nvSpPr>
        <p:spPr bwMode="gray">
          <a:xfrm>
            <a:off x="8751888" y="6440488"/>
            <a:ext cx="247650" cy="244475"/>
          </a:xfrm>
          <a:prstGeom prst="rect">
            <a:avLst/>
          </a:prstGeom>
          <a:noFill/>
          <a:ln w="9525">
            <a:noFill/>
            <a:miter lim="800000"/>
            <a:headEnd/>
            <a:tailEnd/>
          </a:ln>
          <a:effectLst/>
        </p:spPr>
        <p:txBody>
          <a:bodyPr vert="horz" wrap="none" lIns="45720" tIns="45720" rIns="45720" bIns="45720" numCol="1" anchor="b" anchorCtr="0" compatLnSpc="1">
            <a:prstTxWarp prst="textNoShape">
              <a:avLst/>
            </a:prstTxWarp>
            <a:spAutoFit/>
          </a:bodyPr>
          <a:lstStyle>
            <a:lvl1pPr algn="r" defTabSz="1019175">
              <a:lnSpc>
                <a:spcPct val="100000"/>
              </a:lnSpc>
              <a:defRPr sz="1000"/>
            </a:lvl1pPr>
          </a:lstStyle>
          <a:p>
            <a:fld id="{5B94DC45-053A-4BE2-9D8D-45A1019010C9}" type="slidenum">
              <a:rPr lang="en-US"/>
              <a:pPr/>
              <a:t>‹#›</a:t>
            </a:fld>
            <a:endParaRPr lang="en-US"/>
          </a:p>
        </p:txBody>
      </p:sp>
      <p:sp>
        <p:nvSpPr>
          <p:cNvPr id="1258503" name="Text Box 7"/>
          <p:cNvSpPr txBox="1">
            <a:spLocks noChangeArrowheads="1"/>
          </p:cNvSpPr>
          <p:nvPr/>
        </p:nvSpPr>
        <p:spPr bwMode="gray">
          <a:xfrm>
            <a:off x="-711200" y="690563"/>
            <a:ext cx="676275" cy="311150"/>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2.68</a:t>
            </a:r>
          </a:p>
        </p:txBody>
      </p:sp>
      <p:sp>
        <p:nvSpPr>
          <p:cNvPr id="1258504" name="Text Box 8"/>
          <p:cNvSpPr txBox="1">
            <a:spLocks noChangeArrowheads="1"/>
          </p:cNvSpPr>
          <p:nvPr/>
        </p:nvSpPr>
        <p:spPr bwMode="gray">
          <a:xfrm>
            <a:off x="-711200" y="1912938"/>
            <a:ext cx="676275" cy="311150"/>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1.64</a:t>
            </a:r>
          </a:p>
        </p:txBody>
      </p:sp>
      <p:sp>
        <p:nvSpPr>
          <p:cNvPr id="1258505" name="Text Box 9"/>
          <p:cNvSpPr txBox="1">
            <a:spLocks noChangeArrowheads="1"/>
          </p:cNvSpPr>
          <p:nvPr/>
        </p:nvSpPr>
        <p:spPr bwMode="gray">
          <a:xfrm>
            <a:off x="-711200" y="1616075"/>
            <a:ext cx="676275" cy="311150"/>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1.95</a:t>
            </a:r>
          </a:p>
        </p:txBody>
      </p:sp>
      <p:sp>
        <p:nvSpPr>
          <p:cNvPr id="1258506" name="Text Box 10"/>
          <p:cNvSpPr txBox="1">
            <a:spLocks noChangeArrowheads="1"/>
          </p:cNvSpPr>
          <p:nvPr/>
        </p:nvSpPr>
        <p:spPr bwMode="gray">
          <a:xfrm>
            <a:off x="-711200" y="1003300"/>
            <a:ext cx="676275" cy="420688"/>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Subtitle Guide @</a:t>
            </a:r>
            <a:br>
              <a:rPr lang="en-US" sz="800">
                <a:solidFill>
                  <a:srgbClr val="FF0000"/>
                </a:solidFill>
              </a:rPr>
            </a:br>
            <a:r>
              <a:rPr lang="en-US" sz="800">
                <a:solidFill>
                  <a:srgbClr val="FF0000"/>
                </a:solidFill>
              </a:rPr>
              <a:t>2.64</a:t>
            </a:r>
          </a:p>
        </p:txBody>
      </p:sp>
      <p:sp>
        <p:nvSpPr>
          <p:cNvPr id="1258507" name="Text Box 11"/>
          <p:cNvSpPr txBox="1">
            <a:spLocks noChangeArrowheads="1"/>
          </p:cNvSpPr>
          <p:nvPr/>
        </p:nvSpPr>
        <p:spPr bwMode="gray">
          <a:xfrm>
            <a:off x="-711200" y="5973763"/>
            <a:ext cx="676275" cy="311150"/>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2.80</a:t>
            </a:r>
          </a:p>
        </p:txBody>
      </p:sp>
      <p:sp>
        <p:nvSpPr>
          <p:cNvPr id="1258508" name="Line 12"/>
          <p:cNvSpPr>
            <a:spLocks noChangeShapeType="1"/>
          </p:cNvSpPr>
          <p:nvPr/>
        </p:nvSpPr>
        <p:spPr bwMode="gray">
          <a:xfrm flipH="1">
            <a:off x="9191625" y="5981700"/>
            <a:ext cx="500063"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09" name="Line 13"/>
          <p:cNvSpPr>
            <a:spLocks noChangeShapeType="1"/>
          </p:cNvSpPr>
          <p:nvPr/>
        </p:nvSpPr>
        <p:spPr bwMode="gray">
          <a:xfrm>
            <a:off x="-638175" y="5984875"/>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0" name="Text Box 14"/>
          <p:cNvSpPr txBox="1">
            <a:spLocks noChangeArrowheads="1"/>
          </p:cNvSpPr>
          <p:nvPr/>
        </p:nvSpPr>
        <p:spPr bwMode="gray">
          <a:xfrm>
            <a:off x="-711200" y="5345113"/>
            <a:ext cx="676275" cy="639762"/>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Only Source / Footnotes below this line</a:t>
            </a:r>
          </a:p>
        </p:txBody>
      </p:sp>
      <p:sp>
        <p:nvSpPr>
          <p:cNvPr id="1258511" name="Line 15"/>
          <p:cNvSpPr>
            <a:spLocks noChangeShapeType="1"/>
          </p:cNvSpPr>
          <p:nvPr/>
        </p:nvSpPr>
        <p:spPr bwMode="gray">
          <a:xfrm>
            <a:off x="-638175" y="32273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2" name="Text Box 16"/>
          <p:cNvSpPr txBox="1">
            <a:spLocks noChangeArrowheads="1"/>
          </p:cNvSpPr>
          <p:nvPr/>
        </p:nvSpPr>
        <p:spPr bwMode="gray">
          <a:xfrm>
            <a:off x="-711200" y="3232150"/>
            <a:ext cx="676275" cy="311150"/>
          </a:xfrm>
          <a:prstGeom prst="rect">
            <a:avLst/>
          </a:prstGeom>
          <a:noFill/>
          <a:ln w="19050">
            <a:noFill/>
            <a:miter lim="800000"/>
            <a:headEnd/>
            <a:tailEnd/>
          </a:ln>
          <a:effectLst/>
        </p:spPr>
        <p:txBody>
          <a:bodyPr anchor="b">
            <a:spAutoFit/>
          </a:bodyPr>
          <a:lstStyle/>
          <a:p>
            <a:pPr>
              <a:spcBef>
                <a:spcPct val="50000"/>
              </a:spcBef>
            </a:pPr>
            <a:r>
              <a:rPr lang="en-US" sz="800">
                <a:solidFill>
                  <a:srgbClr val="FF0000"/>
                </a:solidFill>
              </a:rPr>
              <a:t>Guide @</a:t>
            </a:r>
            <a:br>
              <a:rPr lang="en-US" sz="800">
                <a:solidFill>
                  <a:srgbClr val="FF0000"/>
                </a:solidFill>
              </a:rPr>
            </a:br>
            <a:r>
              <a:rPr lang="en-US" sz="800">
                <a:solidFill>
                  <a:srgbClr val="FF0000"/>
                </a:solidFill>
              </a:rPr>
              <a:t>0.22</a:t>
            </a:r>
          </a:p>
        </p:txBody>
      </p:sp>
      <p:sp>
        <p:nvSpPr>
          <p:cNvPr id="1258513" name="Line 17"/>
          <p:cNvSpPr>
            <a:spLocks noChangeShapeType="1"/>
          </p:cNvSpPr>
          <p:nvPr/>
        </p:nvSpPr>
        <p:spPr bwMode="gray">
          <a:xfrm>
            <a:off x="-638175" y="1924050"/>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4" name="Line 18"/>
          <p:cNvSpPr>
            <a:spLocks noChangeShapeType="1"/>
          </p:cNvSpPr>
          <p:nvPr/>
        </p:nvSpPr>
        <p:spPr bwMode="gray">
          <a:xfrm>
            <a:off x="-638175" y="16271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5" name="Line 19"/>
          <p:cNvSpPr>
            <a:spLocks noChangeShapeType="1"/>
          </p:cNvSpPr>
          <p:nvPr/>
        </p:nvSpPr>
        <p:spPr bwMode="gray">
          <a:xfrm>
            <a:off x="-638175" y="974725"/>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6" name="Line 20"/>
          <p:cNvSpPr>
            <a:spLocks noChangeShapeType="1"/>
          </p:cNvSpPr>
          <p:nvPr/>
        </p:nvSpPr>
        <p:spPr bwMode="gray">
          <a:xfrm rot="5400000">
            <a:off x="31751" y="-436563"/>
            <a:ext cx="500062" cy="1587"/>
          </a:xfrm>
          <a:prstGeom prst="line">
            <a:avLst/>
          </a:prstGeom>
          <a:noFill/>
          <a:ln w="19050">
            <a:solidFill>
              <a:srgbClr val="FF0000"/>
            </a:solidFill>
            <a:round/>
            <a:headEnd/>
            <a:tailEnd type="triangle" w="med" len="med"/>
          </a:ln>
          <a:effectLst/>
        </p:spPr>
        <p:txBody>
          <a:bodyPr wrap="none" anchor="b">
            <a:spAutoFit/>
          </a:bodyPr>
          <a:lstStyle/>
          <a:p>
            <a:endParaRPr lang="en-US"/>
          </a:p>
        </p:txBody>
      </p:sp>
      <p:sp>
        <p:nvSpPr>
          <p:cNvPr id="1258517" name="Text Box 21"/>
          <p:cNvSpPr txBox="1">
            <a:spLocks noChangeArrowheads="1"/>
          </p:cNvSpPr>
          <p:nvPr/>
        </p:nvSpPr>
        <p:spPr bwMode="gray">
          <a:xfrm rot="5400000">
            <a:off x="-260350" y="-515938"/>
            <a:ext cx="676275" cy="311151"/>
          </a:xfrm>
          <a:prstGeom prst="rect">
            <a:avLst/>
          </a:prstGeom>
          <a:noFill/>
          <a:ln w="19050">
            <a:noFill/>
            <a:miter lim="800000"/>
            <a:headEnd/>
            <a:tailEnd/>
          </a:ln>
          <a:effectLst/>
        </p:spPr>
        <p:txBody>
          <a:bodyPr anchor="b">
            <a:spAutoFit/>
          </a:bodyPr>
          <a:lstStyle/>
          <a:p>
            <a:pPr algn="r">
              <a:spcBef>
                <a:spcPct val="50000"/>
              </a:spcBef>
            </a:pPr>
            <a:r>
              <a:rPr lang="en-US" sz="800">
                <a:solidFill>
                  <a:srgbClr val="FF0000"/>
                </a:solidFill>
              </a:rPr>
              <a:t>Guide @</a:t>
            </a:r>
            <a:br>
              <a:rPr lang="en-US" sz="800">
                <a:solidFill>
                  <a:srgbClr val="FF0000"/>
                </a:solidFill>
              </a:rPr>
            </a:br>
            <a:r>
              <a:rPr lang="en-US" sz="800">
                <a:solidFill>
                  <a:srgbClr val="FF0000"/>
                </a:solidFill>
              </a:rPr>
              <a:t>4.69</a:t>
            </a:r>
          </a:p>
        </p:txBody>
      </p:sp>
      <p:sp>
        <p:nvSpPr>
          <p:cNvPr id="1258518" name="Line 22"/>
          <p:cNvSpPr>
            <a:spLocks noChangeShapeType="1"/>
          </p:cNvSpPr>
          <p:nvPr/>
        </p:nvSpPr>
        <p:spPr bwMode="gray">
          <a:xfrm>
            <a:off x="-638175" y="1017588"/>
            <a:ext cx="500062" cy="0"/>
          </a:xfrm>
          <a:prstGeom prst="line">
            <a:avLst/>
          </a:prstGeom>
          <a:noFill/>
          <a:ln w="19050">
            <a:solidFill>
              <a:srgbClr val="FF0000"/>
            </a:solidFill>
            <a:round/>
            <a:headEnd/>
            <a:tailEnd type="triangle" w="med" len="med"/>
          </a:ln>
          <a:effectLst/>
        </p:spPr>
        <p:txBody>
          <a:bodyPr wrap="none" anchor="b">
            <a:spAutoFit/>
          </a:bodyPr>
          <a:lstStyle/>
          <a:p>
            <a:endParaRPr lang="en-US"/>
          </a:p>
        </p:txBody>
      </p:sp>
      <p:pic>
        <p:nvPicPr>
          <p:cNvPr id="1258520" name="Picture 24" descr="MS_Logo_Black edges fixed"/>
          <p:cNvPicPr>
            <a:picLocks noChangeAspect="1" noChangeArrowheads="1"/>
          </p:cNvPicPr>
          <p:nvPr/>
        </p:nvPicPr>
        <p:blipFill>
          <a:blip r:embed="rId13" cstate="print"/>
          <a:srcRect l="-1793" t="-6773" r="-1295" b="-6773"/>
          <a:stretch>
            <a:fillRect/>
          </a:stretch>
        </p:blipFill>
        <p:spPr bwMode="auto">
          <a:xfrm>
            <a:off x="284163" y="6388100"/>
            <a:ext cx="1693862" cy="288925"/>
          </a:xfrm>
          <a:prstGeom prst="rect">
            <a:avLst/>
          </a:prstGeom>
          <a:noFill/>
        </p:spPr>
      </p:pic>
    </p:spTree>
  </p:cSld>
  <p:clrMap bg1="lt1" tx1="dk1" bg2="lt2" tx2="dk2" accent1="accent1" accent2="accent2" accent3="accent3" accent4="accent4" accent5="accent5" accent6="accent6" hlink="hlink" folHlink="folHlink"/>
  <p:sldLayoutIdLst>
    <p:sldLayoutId id="2147483775"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spd="med"/>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2600">
          <a:solidFill>
            <a:srgbClr val="FFFFFF"/>
          </a:solidFill>
          <a:latin typeface="+mj-lt"/>
          <a:ea typeface="+mj-ea"/>
          <a:cs typeface="+mj-cs"/>
        </a:defRPr>
      </a:lvl1pPr>
      <a:lvl2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2pPr>
      <a:lvl3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3pPr>
      <a:lvl4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4pPr>
      <a:lvl5pPr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a:solidFill>
            <a:srgbClr val="FFFFFF"/>
          </a:solidFill>
          <a:latin typeface="Arial" pitchFamily="34" charset="0"/>
          <a:cs typeface="Arial" pitchFamily="34" charset="0"/>
        </a:defRPr>
      </a:lvl9pPr>
    </p:titleStyle>
    <p:bodyStyle>
      <a:lvl1pPr marL="228600" indent="-228600" algn="l" rtl="0" eaLnBrk="1" fontAlgn="base" hangingPunct="1">
        <a:lnSpc>
          <a:spcPct val="110000"/>
        </a:lnSpc>
        <a:spcBef>
          <a:spcPct val="50000"/>
        </a:spcBef>
        <a:spcAft>
          <a:spcPct val="0"/>
        </a:spcAft>
        <a:buClr>
          <a:schemeClr val="tx1"/>
        </a:buClr>
        <a:buFont typeface="Symbol" pitchFamily="18" charset="2"/>
        <a:buChar char="·"/>
        <a:defRPr>
          <a:solidFill>
            <a:schemeClr val="tx1"/>
          </a:solidFill>
          <a:latin typeface="+mn-lt"/>
          <a:ea typeface="+mn-ea"/>
          <a:cs typeface="+mn-cs"/>
        </a:defRPr>
      </a:lvl1pPr>
      <a:lvl2pPr marL="460375" indent="-230188" algn="l" rtl="0" eaLnBrk="1" fontAlgn="base" hangingPunct="1">
        <a:lnSpc>
          <a:spcPct val="110000"/>
        </a:lnSpc>
        <a:spcBef>
          <a:spcPct val="20000"/>
        </a:spcBef>
        <a:spcAft>
          <a:spcPct val="0"/>
        </a:spcAft>
        <a:buClr>
          <a:schemeClr val="tx1"/>
        </a:buClr>
        <a:buSzPct val="80000"/>
        <a:buFont typeface="Symbol" pitchFamily="18" charset="2"/>
        <a:buChar char="-"/>
        <a:defRPr>
          <a:solidFill>
            <a:schemeClr val="tx1"/>
          </a:solidFill>
          <a:latin typeface="+mn-lt"/>
        </a:defRPr>
      </a:lvl2pPr>
      <a:lvl3pPr marL="688975" indent="-227013" algn="l" rtl="0" eaLnBrk="1" fontAlgn="base" hangingPunct="1">
        <a:lnSpc>
          <a:spcPct val="110000"/>
        </a:lnSpc>
        <a:spcBef>
          <a:spcPct val="20000"/>
        </a:spcBef>
        <a:spcAft>
          <a:spcPct val="0"/>
        </a:spcAft>
        <a:buClr>
          <a:schemeClr val="tx1"/>
        </a:buClr>
        <a:buSzPct val="85000"/>
        <a:buFont typeface="Symbol" pitchFamily="18" charset="2"/>
        <a:buChar char="·"/>
        <a:defRPr>
          <a:solidFill>
            <a:schemeClr val="tx1"/>
          </a:solidFill>
          <a:latin typeface="+mn-lt"/>
        </a:defRPr>
      </a:lvl3pPr>
      <a:lvl4pPr marL="917575" indent="-227013" algn="l" rtl="0" eaLnBrk="1" fontAlgn="base" hangingPunct="1">
        <a:lnSpc>
          <a:spcPct val="110000"/>
        </a:lnSpc>
        <a:spcBef>
          <a:spcPct val="20000"/>
        </a:spcBef>
        <a:spcAft>
          <a:spcPct val="0"/>
        </a:spcAft>
        <a:buClr>
          <a:schemeClr val="tx1"/>
        </a:buClr>
        <a:buSzPct val="80000"/>
        <a:buFont typeface="Symbol" pitchFamily="18" charset="2"/>
        <a:buChar char="-"/>
        <a:defRPr>
          <a:solidFill>
            <a:schemeClr val="tx1"/>
          </a:solidFill>
          <a:latin typeface="+mn-lt"/>
        </a:defRPr>
      </a:lvl4pPr>
      <a:lvl5pPr marL="11461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5pPr>
      <a:lvl6pPr marL="16033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6pPr>
      <a:lvl7pPr marL="20605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7pPr>
      <a:lvl8pPr marL="25177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8pPr>
      <a:lvl9pPr marL="2974975" indent="-227013" algn="l" rtl="0" eaLnBrk="1" fontAlgn="base" hangingPunct="1">
        <a:lnSpc>
          <a:spcPct val="110000"/>
        </a:lnSpc>
        <a:spcBef>
          <a:spcPct val="20000"/>
        </a:spcBef>
        <a:spcAft>
          <a:spcPct val="0"/>
        </a:spcAft>
        <a:buClr>
          <a:schemeClr val="tx1"/>
        </a:buClr>
        <a:buSzPct val="60000"/>
        <a:buFont typeface="Symbol" pitchFamily="18" charset="2"/>
        <a:buChar char="&g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60546" name="Rectangle 2"/>
          <p:cNvSpPr>
            <a:spLocks noGrp="1" noChangeArrowheads="1"/>
          </p:cNvSpPr>
          <p:nvPr>
            <p:ph type="title"/>
          </p:nvPr>
        </p:nvSpPr>
        <p:spPr bwMode="gray">
          <a:xfrm>
            <a:off x="1214438" y="3106738"/>
            <a:ext cx="7569200" cy="51911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pic>
        <p:nvPicPr>
          <p:cNvPr id="1260547" name="Picture 3" descr="MS_Logo_Black edges fixed"/>
          <p:cNvPicPr>
            <a:picLocks noChangeAspect="1" noChangeArrowheads="1"/>
          </p:cNvPicPr>
          <p:nvPr/>
        </p:nvPicPr>
        <p:blipFill>
          <a:blip r:embed="rId13" cstate="print"/>
          <a:srcRect l="-1793" t="-6773" r="-1295" b="-6773"/>
          <a:stretch>
            <a:fillRect/>
          </a:stretch>
        </p:blipFill>
        <p:spPr bwMode="auto">
          <a:xfrm>
            <a:off x="284163" y="6388100"/>
            <a:ext cx="1693862" cy="288925"/>
          </a:xfrm>
          <a:prstGeom prst="rect">
            <a:avLst/>
          </a:prstGeom>
          <a:noFill/>
        </p:spPr>
      </p:pic>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spd="med"/>
  <p:timing>
    <p:tnLst>
      <p:par>
        <p:cTn id="1" dur="indefinite" restart="never" nodeType="tmRoot"/>
      </p:par>
    </p:tnLst>
  </p:timing>
  <p:hf sldNum="0" hdr="0" ftr="0" dt="0"/>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Arial" pitchFamily="34" charset="0"/>
          <a:cs typeface="Arial" pitchFamily="34" charset="0"/>
        </a:defRPr>
      </a:lvl2pPr>
      <a:lvl3pPr algn="l" rtl="0" fontAlgn="base">
        <a:spcBef>
          <a:spcPct val="0"/>
        </a:spcBef>
        <a:spcAft>
          <a:spcPct val="0"/>
        </a:spcAft>
        <a:defRPr sz="2800">
          <a:solidFill>
            <a:schemeClr val="tx1"/>
          </a:solidFill>
          <a:latin typeface="Arial" pitchFamily="34" charset="0"/>
          <a:cs typeface="Arial" pitchFamily="34" charset="0"/>
        </a:defRPr>
      </a:lvl3pPr>
      <a:lvl4pPr algn="l" rtl="0" fontAlgn="base">
        <a:spcBef>
          <a:spcPct val="0"/>
        </a:spcBef>
        <a:spcAft>
          <a:spcPct val="0"/>
        </a:spcAft>
        <a:defRPr sz="2800">
          <a:solidFill>
            <a:schemeClr val="tx1"/>
          </a:solidFill>
          <a:latin typeface="Arial" pitchFamily="34" charset="0"/>
          <a:cs typeface="Arial" pitchFamily="34" charset="0"/>
        </a:defRPr>
      </a:lvl4pPr>
      <a:lvl5pPr algn="l" rtl="0" fontAlgn="base">
        <a:spcBef>
          <a:spcPct val="0"/>
        </a:spcBef>
        <a:spcAft>
          <a:spcPct val="0"/>
        </a:spcAft>
        <a:defRPr sz="2800">
          <a:solidFill>
            <a:schemeClr val="tx1"/>
          </a:solidFill>
          <a:latin typeface="Arial" pitchFamily="34" charset="0"/>
          <a:cs typeface="Arial" pitchFamily="34" charset="0"/>
        </a:defRPr>
      </a:lvl5pPr>
      <a:lvl6pPr marL="457200" algn="l" rtl="0" fontAlgn="base">
        <a:spcBef>
          <a:spcPct val="0"/>
        </a:spcBef>
        <a:spcAft>
          <a:spcPct val="0"/>
        </a:spcAft>
        <a:defRPr sz="2800">
          <a:solidFill>
            <a:schemeClr val="tx1"/>
          </a:solidFill>
          <a:latin typeface="Arial" pitchFamily="34" charset="0"/>
          <a:cs typeface="Arial" pitchFamily="34" charset="0"/>
        </a:defRPr>
      </a:lvl6pPr>
      <a:lvl7pPr marL="914400" algn="l" rtl="0" fontAlgn="base">
        <a:spcBef>
          <a:spcPct val="0"/>
        </a:spcBef>
        <a:spcAft>
          <a:spcPct val="0"/>
        </a:spcAft>
        <a:defRPr sz="2800">
          <a:solidFill>
            <a:schemeClr val="tx1"/>
          </a:solidFill>
          <a:latin typeface="Arial" pitchFamily="34" charset="0"/>
          <a:cs typeface="Arial" pitchFamily="34" charset="0"/>
        </a:defRPr>
      </a:lvl7pPr>
      <a:lvl8pPr marL="1371600" algn="l" rtl="0" fontAlgn="base">
        <a:spcBef>
          <a:spcPct val="0"/>
        </a:spcBef>
        <a:spcAft>
          <a:spcPct val="0"/>
        </a:spcAft>
        <a:defRPr sz="2800">
          <a:solidFill>
            <a:schemeClr val="tx1"/>
          </a:solidFill>
          <a:latin typeface="Arial" pitchFamily="34" charset="0"/>
          <a:cs typeface="Arial" pitchFamily="34" charset="0"/>
        </a:defRPr>
      </a:lvl8pPr>
      <a:lvl9pPr marL="1828800" algn="l" rtl="0" fontAlgn="base">
        <a:spcBef>
          <a:spcPct val="0"/>
        </a:spcBef>
        <a:spcAft>
          <a:spcPct val="0"/>
        </a:spcAft>
        <a:defRPr sz="2800">
          <a:solidFill>
            <a:schemeClr val="tx1"/>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4633913" y="0"/>
            <a:ext cx="4551362" cy="6878638"/>
          </a:xfrm>
          <a:prstGeom prst="rect">
            <a:avLst/>
          </a:prstGeom>
          <a:solidFill>
            <a:srgbClr val="061F3F"/>
          </a:solidFill>
          <a:ln w="19050">
            <a:noFill/>
            <a:miter lim="800000"/>
            <a:headEnd/>
            <a:tailEnd/>
          </a:ln>
          <a:effectLst/>
        </p:spPr>
        <p:txBody>
          <a:bodyPr anchor="ctr">
            <a:spAutoFit/>
          </a:bodyPr>
          <a:lstStyle/>
          <a:p>
            <a:endParaRPr lang="en-US"/>
          </a:p>
        </p:txBody>
      </p:sp>
      <p:sp>
        <p:nvSpPr>
          <p:cNvPr id="1261571" name="Rectangle 3"/>
          <p:cNvSpPr>
            <a:spLocks noGrp="1" noChangeArrowheads="1"/>
          </p:cNvSpPr>
          <p:nvPr>
            <p:ph type="title"/>
          </p:nvPr>
        </p:nvSpPr>
        <p:spPr bwMode="gray">
          <a:xfrm>
            <a:off x="4573588" y="0"/>
            <a:ext cx="4570412" cy="97790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	Click to edit title style</a:t>
            </a:r>
          </a:p>
        </p:txBody>
      </p:sp>
      <p:sp>
        <p:nvSpPr>
          <p:cNvPr id="1261572" name="Rectangle 4"/>
          <p:cNvSpPr>
            <a:spLocks noGrp="1" noChangeArrowheads="1"/>
          </p:cNvSpPr>
          <p:nvPr>
            <p:ph type="body" idx="1"/>
          </p:nvPr>
        </p:nvSpPr>
        <p:spPr bwMode="gray">
          <a:xfrm>
            <a:off x="4572000" y="963613"/>
            <a:ext cx="4570413" cy="5894387"/>
          </a:xfrm>
          <a:prstGeom prst="rect">
            <a:avLst/>
          </a:prstGeom>
          <a:noFill/>
          <a:ln w="9525" algn="ctr">
            <a:noFill/>
            <a:miter lim="800000"/>
            <a:headEnd/>
            <a:tailEnd/>
          </a:ln>
          <a:effectLst/>
        </p:spPr>
        <p:txBody>
          <a:bodyPr vert="horz" wrap="square" lIns="228600" tIns="228600" rIns="228600" bIns="2286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261573" name="Picture 5" descr="MS_Logo_Black edges fixed"/>
          <p:cNvPicPr>
            <a:picLocks noChangeAspect="1" noChangeArrowheads="1"/>
          </p:cNvPicPr>
          <p:nvPr/>
        </p:nvPicPr>
        <p:blipFill>
          <a:blip r:embed="rId13" cstate="print"/>
          <a:srcRect l="-1793" t="-6773" r="-1295" b="-6773"/>
          <a:stretch>
            <a:fillRect/>
          </a:stretch>
        </p:blipFill>
        <p:spPr bwMode="auto">
          <a:xfrm>
            <a:off x="284163" y="6388100"/>
            <a:ext cx="1693862" cy="288925"/>
          </a:xfrm>
          <a:prstGeom prst="rect">
            <a:avLst/>
          </a:prstGeom>
          <a:noFill/>
        </p:spPr>
      </p:pic>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spd="med"/>
  <p:hf sldNum="0" hdr="0" ftr="0" dt="0"/>
  <p:txStyles>
    <p:titleStyle>
      <a:lvl1pPr marL="358775" indent="-358775" algn="l" rtl="0" fontAlgn="base">
        <a:spcBef>
          <a:spcPct val="0"/>
        </a:spcBef>
        <a:spcAft>
          <a:spcPct val="0"/>
        </a:spcAft>
        <a:defRPr sz="2600">
          <a:solidFill>
            <a:srgbClr val="FFFFFF"/>
          </a:solidFill>
          <a:latin typeface="+mj-lt"/>
          <a:ea typeface="+mj-ea"/>
          <a:cs typeface="+mj-cs"/>
        </a:defRPr>
      </a:lvl1pPr>
      <a:lvl2pPr marL="358775" indent="-358775" algn="l" rtl="0" fontAlgn="base">
        <a:spcBef>
          <a:spcPct val="0"/>
        </a:spcBef>
        <a:spcAft>
          <a:spcPct val="0"/>
        </a:spcAft>
        <a:defRPr sz="2600">
          <a:solidFill>
            <a:srgbClr val="FFFFFF"/>
          </a:solidFill>
          <a:latin typeface="Arial" pitchFamily="34" charset="0"/>
          <a:cs typeface="Arial" pitchFamily="34" charset="0"/>
        </a:defRPr>
      </a:lvl2pPr>
      <a:lvl3pPr marL="358775" indent="-358775" algn="l" rtl="0" fontAlgn="base">
        <a:spcBef>
          <a:spcPct val="0"/>
        </a:spcBef>
        <a:spcAft>
          <a:spcPct val="0"/>
        </a:spcAft>
        <a:defRPr sz="2600">
          <a:solidFill>
            <a:srgbClr val="FFFFFF"/>
          </a:solidFill>
          <a:latin typeface="Arial" pitchFamily="34" charset="0"/>
          <a:cs typeface="Arial" pitchFamily="34" charset="0"/>
        </a:defRPr>
      </a:lvl3pPr>
      <a:lvl4pPr marL="358775" indent="-358775" algn="l" rtl="0" fontAlgn="base">
        <a:spcBef>
          <a:spcPct val="0"/>
        </a:spcBef>
        <a:spcAft>
          <a:spcPct val="0"/>
        </a:spcAft>
        <a:defRPr sz="2600">
          <a:solidFill>
            <a:srgbClr val="FFFFFF"/>
          </a:solidFill>
          <a:latin typeface="Arial" pitchFamily="34" charset="0"/>
          <a:cs typeface="Arial" pitchFamily="34" charset="0"/>
        </a:defRPr>
      </a:lvl4pPr>
      <a:lvl5pPr marL="358775" indent="-358775" algn="l" rtl="0" fontAlgn="base">
        <a:spcBef>
          <a:spcPct val="0"/>
        </a:spcBef>
        <a:spcAft>
          <a:spcPct val="0"/>
        </a:spcAft>
        <a:defRPr sz="2600">
          <a:solidFill>
            <a:srgbClr val="FFFFFF"/>
          </a:solidFill>
          <a:latin typeface="Arial" pitchFamily="34" charset="0"/>
          <a:cs typeface="Arial" pitchFamily="34" charset="0"/>
        </a:defRPr>
      </a:lvl5pPr>
      <a:lvl6pPr marL="815975" indent="-358775" algn="l" rtl="0" fontAlgn="base">
        <a:spcBef>
          <a:spcPct val="0"/>
        </a:spcBef>
        <a:spcAft>
          <a:spcPct val="0"/>
        </a:spcAft>
        <a:defRPr sz="2600">
          <a:solidFill>
            <a:srgbClr val="FFFFFF"/>
          </a:solidFill>
          <a:latin typeface="Arial" pitchFamily="34" charset="0"/>
          <a:cs typeface="Arial" pitchFamily="34" charset="0"/>
        </a:defRPr>
      </a:lvl6pPr>
      <a:lvl7pPr marL="1273175" indent="-358775" algn="l" rtl="0" fontAlgn="base">
        <a:spcBef>
          <a:spcPct val="0"/>
        </a:spcBef>
        <a:spcAft>
          <a:spcPct val="0"/>
        </a:spcAft>
        <a:defRPr sz="2600">
          <a:solidFill>
            <a:srgbClr val="FFFFFF"/>
          </a:solidFill>
          <a:latin typeface="Arial" pitchFamily="34" charset="0"/>
          <a:cs typeface="Arial" pitchFamily="34" charset="0"/>
        </a:defRPr>
      </a:lvl7pPr>
      <a:lvl8pPr marL="1730375" indent="-358775" algn="l" rtl="0" fontAlgn="base">
        <a:spcBef>
          <a:spcPct val="0"/>
        </a:spcBef>
        <a:spcAft>
          <a:spcPct val="0"/>
        </a:spcAft>
        <a:defRPr sz="2600">
          <a:solidFill>
            <a:srgbClr val="FFFFFF"/>
          </a:solidFill>
          <a:latin typeface="Arial" pitchFamily="34" charset="0"/>
          <a:cs typeface="Arial" pitchFamily="34" charset="0"/>
        </a:defRPr>
      </a:lvl8pPr>
      <a:lvl9pPr marL="2187575" indent="-358775" algn="l" rtl="0" fontAlgn="base">
        <a:spcBef>
          <a:spcPct val="0"/>
        </a:spcBef>
        <a:spcAft>
          <a:spcPct val="0"/>
        </a:spcAft>
        <a:defRPr sz="2600">
          <a:solidFill>
            <a:srgbClr val="FFFFFF"/>
          </a:solidFill>
          <a:latin typeface="Arial" pitchFamily="34" charset="0"/>
          <a:cs typeface="Arial" pitchFamily="34" charset="0"/>
        </a:defRPr>
      </a:lvl9pPr>
    </p:titleStyle>
    <p:bodyStyle>
      <a:lvl1pPr marL="228600" indent="-228600" algn="l" rtl="0" fontAlgn="base">
        <a:lnSpc>
          <a:spcPct val="90000"/>
        </a:lnSpc>
        <a:spcBef>
          <a:spcPct val="80000"/>
        </a:spcBef>
        <a:spcAft>
          <a:spcPct val="0"/>
        </a:spcAft>
        <a:buSzPct val="80000"/>
        <a:buFont typeface="Symbol" pitchFamily="18" charset="2"/>
        <a:buChar char="·"/>
        <a:defRPr sz="2000">
          <a:solidFill>
            <a:srgbClr val="FFFFFF"/>
          </a:solidFill>
          <a:latin typeface="+mn-lt"/>
          <a:ea typeface="+mn-ea"/>
          <a:cs typeface="+mn-cs"/>
        </a:defRPr>
      </a:lvl1pPr>
      <a:lvl2pPr marL="501650" indent="-250825" algn="l" rtl="0" fontAlgn="base">
        <a:lnSpc>
          <a:spcPct val="90000"/>
        </a:lnSpc>
        <a:spcBef>
          <a:spcPct val="80000"/>
        </a:spcBef>
        <a:spcAft>
          <a:spcPct val="0"/>
        </a:spcAft>
        <a:buFont typeface="Symbol" pitchFamily="18" charset="2"/>
        <a:buChar char="-"/>
        <a:defRPr sz="2000">
          <a:solidFill>
            <a:srgbClr val="FFFFFF"/>
          </a:solidFill>
          <a:latin typeface="+mn-lt"/>
          <a:cs typeface="+mn-cs"/>
        </a:defRPr>
      </a:lvl2pPr>
      <a:lvl3pPr marL="823913" indent="-301625"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3pPr>
      <a:lvl4pPr marL="13716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4pPr>
      <a:lvl5pPr marL="18288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5pPr>
      <a:lvl6pPr marL="22860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6pPr>
      <a:lvl7pPr marL="27432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7pPr>
      <a:lvl8pPr marL="32004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8pPr>
      <a:lvl9pPr marL="3657600" algn="l" rtl="0" fontAlgn="base">
        <a:lnSpc>
          <a:spcPct val="90000"/>
        </a:lnSpc>
        <a:spcBef>
          <a:spcPct val="80000"/>
        </a:spcBef>
        <a:spcAft>
          <a:spcPct val="0"/>
        </a:spcAft>
        <a:buSzPct val="80000"/>
        <a:buFont typeface="Symbol" pitchFamily="18" charset="2"/>
        <a:buChar char="·"/>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latin typeface="Calibri" pitchFamily="32" charset="0"/>
                <a:ea typeface="+mn-ea"/>
                <a:cs typeface="Arial" charset="0"/>
              </a:defRPr>
            </a:lvl1pPr>
          </a:lstStyle>
          <a:p>
            <a:pPr defTabSz="449263" eaLnBrk="1" hangingPunct="1">
              <a:lnSpc>
                <a:spcPct val="100000"/>
              </a:lnSpc>
              <a:buSzPct val="100000"/>
              <a:defRPr/>
            </a:pPr>
            <a:endParaRPr lang="en-GB" sz="1800"/>
          </a:p>
        </p:txBody>
      </p:sp>
      <p:sp>
        <p:nvSpPr>
          <p:cNvPr id="102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eaLnBrk="1" hangingPunct="1">
              <a:lnSpc>
                <a:spcPct val="100000"/>
              </a:lnSpc>
              <a:buClr>
                <a:srgbClr val="000000"/>
              </a:buClr>
              <a:buSzPct val="100000"/>
              <a:buFont typeface="times new roman" pitchFamily="18" charset="0"/>
              <a:buNone/>
            </a:pPr>
            <a:endParaRPr lang="en-IN" sz="1800" smtClean="0">
              <a:solidFill>
                <a:srgbClr val="FFFFFF"/>
              </a:solidFill>
              <a:latin typeface="Calibri" charset="0"/>
            </a:endParaRPr>
          </a:p>
        </p:txBody>
      </p:sp>
      <p:sp>
        <p:nvSpPr>
          <p:cNvPr id="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latin typeface="Calibri" pitchFamily="32" charset="0"/>
                <a:ea typeface="+mn-ea"/>
                <a:cs typeface="Arial" charset="0"/>
              </a:defRPr>
            </a:lvl1pPr>
          </a:lstStyle>
          <a:p>
            <a:pPr defTabSz="449263" eaLnBrk="1" hangingPunct="1">
              <a:lnSpc>
                <a:spcPct val="100000"/>
              </a:lnSpc>
              <a:buSzPct val="100000"/>
              <a:defRPr/>
            </a:pPr>
            <a:fld id="{EDA4FB8A-C202-47AF-ADBA-275C94664074}" type="slidenum">
              <a:rPr lang="en-GB" sz="1800"/>
              <a:pPr defTabSz="449263" eaLnBrk="1" hangingPunct="1">
                <a:lnSpc>
                  <a:spcPct val="100000"/>
                </a:lnSpc>
                <a:buSzPct val="100000"/>
                <a:defRPr/>
              </a:pPr>
              <a:t>‹#›</a:t>
            </a:fld>
            <a:endParaRPr lang="en-GB" sz="1800"/>
          </a:p>
        </p:txBody>
      </p:sp>
    </p:spTree>
    <p:extLst>
      <p:ext uri="{BB962C8B-B14F-4D97-AF65-F5344CB8AC3E}">
        <p14:creationId xmlns:p14="http://schemas.microsoft.com/office/powerpoint/2010/main" val="390766475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ransition spd="med"/>
  <p:timing>
    <p:tnLst>
      <p:par>
        <p:cTn id="1" dur="indefinite" restart="never" nodeType="tmRoot"/>
      </p:par>
    </p:tnLst>
  </p:timing>
  <p:txStyles>
    <p:titleStyle>
      <a:lvl1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2pPr>
      <a:lvl3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3pPr>
      <a:lvl4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4pPr>
      <a:lvl5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D314B-ED1E-412D-8118-F5FCAD7D6963}" type="datetimeFigureOut">
              <a:rPr lang="en-IN" smtClean="0">
                <a:solidFill>
                  <a:prstClr val="black">
                    <a:tint val="75000"/>
                  </a:prstClr>
                </a:solidFill>
              </a:rPr>
              <a:pPr/>
              <a:t>01-05-2016</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4DC45-053A-4BE2-9D8D-45A1019010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255790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Text Box 2"/>
          <p:cNvSpPr txBox="1">
            <a:spLocks noChangeArrowheads="1"/>
          </p:cNvSpPr>
          <p:nvPr/>
        </p:nvSpPr>
        <p:spPr bwMode="auto">
          <a:xfrm>
            <a:off x="6076950" y="6092825"/>
            <a:ext cx="2717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US" sz="2000" smtClean="0">
                <a:solidFill>
                  <a:srgbClr val="A6A6A6"/>
                </a:solidFill>
              </a:rPr>
              <a:t>i-Learn | a T&amp;D initiative</a:t>
            </a:r>
          </a:p>
        </p:txBody>
      </p:sp>
      <p:pic>
        <p:nvPicPr>
          <p:cNvPr id="20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129338"/>
            <a:ext cx="2016125" cy="473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4" name="Rectangle 5"/>
          <p:cNvSpPr>
            <a:spLocks noChangeArrowheads="1"/>
          </p:cNvSpPr>
          <p:nvPr/>
        </p:nvSpPr>
        <p:spPr bwMode="auto">
          <a:xfrm>
            <a:off x="425449" y="2754069"/>
            <a:ext cx="8208963" cy="77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ctr" defTabSz="449263" eaLnBrk="1" hangingPunct="1">
              <a:lnSpc>
                <a:spcPct val="10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400" dirty="0" smtClean="0">
                <a:solidFill>
                  <a:srgbClr val="FFFFFF"/>
                </a:solidFill>
                <a:latin typeface="Calibri" charset="0"/>
              </a:rPr>
              <a:t> HDFS  &amp; YARN</a:t>
            </a:r>
          </a:p>
        </p:txBody>
      </p:sp>
      <p:sp>
        <p:nvSpPr>
          <p:cNvPr id="2055" name="Text Box 6"/>
          <p:cNvSpPr txBox="1">
            <a:spLocks noChangeArrowheads="1"/>
          </p:cNvSpPr>
          <p:nvPr/>
        </p:nvSpPr>
        <p:spPr bwMode="auto">
          <a:xfrm>
            <a:off x="5392738" y="5703888"/>
            <a:ext cx="32416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IN" sz="1800" smtClean="0">
                <a:solidFill>
                  <a:srgbClr val="000000"/>
                </a:solidFill>
              </a:rPr>
              <a:t>	           ZAHEER AHMED</a:t>
            </a:r>
          </a:p>
        </p:txBody>
      </p:sp>
    </p:spTree>
    <p:extLst>
      <p:ext uri="{BB962C8B-B14F-4D97-AF65-F5344CB8AC3E}">
        <p14:creationId xmlns:p14="http://schemas.microsoft.com/office/powerpoint/2010/main" val="1981305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IN" sz="3200" dirty="0"/>
              <a:t>2.HDFS Concepts</a:t>
            </a:r>
          </a:p>
        </p:txBody>
      </p:sp>
      <p:sp>
        <p:nvSpPr>
          <p:cNvPr id="5" name="Rectangle 4"/>
          <p:cNvSpPr/>
          <p:nvPr/>
        </p:nvSpPr>
        <p:spPr>
          <a:xfrm>
            <a:off x="457200" y="881339"/>
            <a:ext cx="8218488" cy="1865126"/>
          </a:xfrm>
          <a:prstGeom prst="rect">
            <a:avLst/>
          </a:prstGeom>
        </p:spPr>
        <p:txBody>
          <a:bodyPr wrap="square">
            <a:spAutoFit/>
          </a:bodyPr>
          <a:lstStyle/>
          <a:p>
            <a:r>
              <a:rPr lang="en-US" b="1" dirty="0" err="1">
                <a:solidFill>
                  <a:srgbClr val="FFFFFF"/>
                </a:solidFill>
                <a:latin typeface="Arial" charset="0"/>
              </a:rPr>
              <a:t>NameNode</a:t>
            </a:r>
            <a:r>
              <a:rPr lang="en-US" b="1" dirty="0">
                <a:solidFill>
                  <a:srgbClr val="FFFFFF"/>
                </a:solidFill>
                <a:latin typeface="Arial" charset="0"/>
              </a:rPr>
              <a:t>:</a:t>
            </a:r>
          </a:p>
          <a:p>
            <a:endParaRPr lang="en-US" dirty="0">
              <a:solidFill>
                <a:srgbClr val="FFFFFF"/>
              </a:solidFill>
              <a:latin typeface="Arial" charset="0"/>
            </a:endParaRPr>
          </a:p>
          <a:p>
            <a:pPr marL="285750" indent="-285750">
              <a:buFont typeface="Arial" pitchFamily="34" charset="0"/>
              <a:buChar char="•"/>
            </a:pPr>
            <a:r>
              <a:rPr lang="en-US" dirty="0">
                <a:solidFill>
                  <a:srgbClr val="FFFFFF"/>
                </a:solidFill>
                <a:latin typeface="Arial" charset="0"/>
              </a:rPr>
              <a:t>It maintains the </a:t>
            </a:r>
            <a:r>
              <a:rPr lang="en-US" dirty="0" err="1">
                <a:solidFill>
                  <a:srgbClr val="FFFFFF"/>
                </a:solidFill>
                <a:latin typeface="Arial" charset="0"/>
              </a:rPr>
              <a:t>filesystem</a:t>
            </a:r>
            <a:r>
              <a:rPr lang="en-US" dirty="0">
                <a:solidFill>
                  <a:srgbClr val="FFFFFF"/>
                </a:solidFill>
                <a:latin typeface="Arial" charset="0"/>
              </a:rPr>
              <a:t> tree and the metadata for all the files and directories in the tree. This information is persistently stored on the local disk in the form of two files :</a:t>
            </a:r>
          </a:p>
          <a:p>
            <a:pPr marL="742950" lvl="1" indent="-285750">
              <a:buFont typeface="Arial" pitchFamily="34" charset="0"/>
              <a:buChar char="•"/>
            </a:pPr>
            <a:r>
              <a:rPr lang="en-US" dirty="0">
                <a:solidFill>
                  <a:srgbClr val="FFFFFF"/>
                </a:solidFill>
                <a:latin typeface="Arial" charset="0"/>
              </a:rPr>
              <a:t>The Namespace image</a:t>
            </a:r>
          </a:p>
          <a:p>
            <a:pPr marL="742950" lvl="1" indent="-285750">
              <a:buFont typeface="Arial" pitchFamily="34" charset="0"/>
              <a:buChar char="•"/>
            </a:pPr>
            <a:r>
              <a:rPr lang="en-US" dirty="0">
                <a:solidFill>
                  <a:srgbClr val="FFFFFF"/>
                </a:solidFill>
                <a:latin typeface="Arial" charset="0"/>
              </a:rPr>
              <a:t>The Edit Log </a:t>
            </a:r>
          </a:p>
          <a:p>
            <a:endParaRPr lang="en-US" dirty="0">
              <a:solidFill>
                <a:srgbClr val="FFFFFF"/>
              </a:solidFill>
              <a:latin typeface="Arial" charset="0"/>
            </a:endParaRPr>
          </a:p>
          <a:p>
            <a:pPr marL="285750" indent="-285750">
              <a:buFont typeface="Arial" pitchFamily="34" charset="0"/>
              <a:buChar char="•"/>
            </a:pPr>
            <a:r>
              <a:rPr lang="en-US" dirty="0">
                <a:solidFill>
                  <a:srgbClr val="FFFFFF"/>
                </a:solidFill>
                <a:latin typeface="Arial" charset="0"/>
              </a:rPr>
              <a:t>It also knows the </a:t>
            </a:r>
            <a:r>
              <a:rPr lang="en-US" dirty="0" err="1">
                <a:solidFill>
                  <a:srgbClr val="FFFFFF"/>
                </a:solidFill>
                <a:latin typeface="Arial" charset="0"/>
              </a:rPr>
              <a:t>datanodes</a:t>
            </a:r>
            <a:r>
              <a:rPr lang="en-US" dirty="0">
                <a:solidFill>
                  <a:srgbClr val="FFFFFF"/>
                </a:solidFill>
                <a:latin typeface="Arial" charset="0"/>
              </a:rPr>
              <a:t> on which all the blocks of the given file are located.</a:t>
            </a:r>
          </a:p>
        </p:txBody>
      </p:sp>
      <p:sp>
        <p:nvSpPr>
          <p:cNvPr id="6" name="Rectangle 5"/>
          <p:cNvSpPr/>
          <p:nvPr/>
        </p:nvSpPr>
        <p:spPr>
          <a:xfrm>
            <a:off x="457200" y="2746465"/>
            <a:ext cx="8218488" cy="1200329"/>
          </a:xfrm>
          <a:prstGeom prst="rect">
            <a:avLst/>
          </a:prstGeom>
        </p:spPr>
        <p:txBody>
          <a:bodyPr wrap="square">
            <a:spAutoFit/>
          </a:bodyPr>
          <a:lstStyle/>
          <a:p>
            <a:r>
              <a:rPr lang="en-US" b="1" dirty="0" err="1">
                <a:solidFill>
                  <a:srgbClr val="FFFFFF"/>
                </a:solidFill>
                <a:latin typeface="Arial" charset="0"/>
              </a:rPr>
              <a:t>DataNodes</a:t>
            </a:r>
            <a:r>
              <a:rPr lang="en-US" b="1" dirty="0">
                <a:solidFill>
                  <a:srgbClr val="FFFFFF"/>
                </a:solidFill>
                <a:latin typeface="Arial" charset="0"/>
              </a:rPr>
              <a:t>:</a:t>
            </a:r>
          </a:p>
          <a:p>
            <a:endParaRPr lang="en-US" b="1" dirty="0">
              <a:solidFill>
                <a:srgbClr val="FFFFFF"/>
              </a:solidFill>
              <a:latin typeface="Arial" charset="0"/>
            </a:endParaRPr>
          </a:p>
          <a:p>
            <a:pPr marL="285750" indent="-285750">
              <a:buFont typeface="Arial" pitchFamily="34" charset="0"/>
              <a:buChar char="•"/>
            </a:pPr>
            <a:r>
              <a:rPr lang="en-US" dirty="0">
                <a:solidFill>
                  <a:srgbClr val="FFFFFF"/>
                </a:solidFill>
                <a:latin typeface="Arial" charset="0"/>
              </a:rPr>
              <a:t>These are the work horses of the </a:t>
            </a:r>
            <a:r>
              <a:rPr lang="en-US" dirty="0" err="1">
                <a:solidFill>
                  <a:srgbClr val="FFFFFF"/>
                </a:solidFill>
                <a:latin typeface="Arial" charset="0"/>
              </a:rPr>
              <a:t>filesystem</a:t>
            </a:r>
            <a:r>
              <a:rPr lang="en-US" dirty="0">
                <a:solidFill>
                  <a:srgbClr val="FFFFFF"/>
                </a:solidFill>
                <a:latin typeface="Arial" charset="0"/>
              </a:rPr>
              <a:t>. They store and retrieve blocks when they are told to by client or </a:t>
            </a:r>
            <a:r>
              <a:rPr lang="en-US" dirty="0" err="1">
                <a:solidFill>
                  <a:srgbClr val="FFFFFF"/>
                </a:solidFill>
                <a:latin typeface="Arial" charset="0"/>
              </a:rPr>
              <a:t>namenode</a:t>
            </a:r>
            <a:r>
              <a:rPr lang="en-US" dirty="0">
                <a:solidFill>
                  <a:srgbClr val="FFFFFF"/>
                </a:solidFill>
                <a:latin typeface="Arial" charset="0"/>
              </a:rPr>
              <a:t> and they report back to the </a:t>
            </a:r>
            <a:r>
              <a:rPr lang="en-US" dirty="0" err="1">
                <a:solidFill>
                  <a:srgbClr val="FFFFFF"/>
                </a:solidFill>
                <a:latin typeface="Arial" charset="0"/>
              </a:rPr>
              <a:t>namenode</a:t>
            </a:r>
            <a:r>
              <a:rPr lang="en-US" dirty="0">
                <a:solidFill>
                  <a:srgbClr val="FFFFFF"/>
                </a:solidFill>
                <a:latin typeface="Arial" charset="0"/>
              </a:rPr>
              <a:t> periodically with list of blocks that they are storing. </a:t>
            </a:r>
          </a:p>
        </p:txBody>
      </p:sp>
      <p:sp>
        <p:nvSpPr>
          <p:cNvPr id="7" name="Rectangle 6"/>
          <p:cNvSpPr/>
          <p:nvPr/>
        </p:nvSpPr>
        <p:spPr>
          <a:xfrm>
            <a:off x="457200" y="4134737"/>
            <a:ext cx="8026400" cy="1421928"/>
          </a:xfrm>
          <a:prstGeom prst="rect">
            <a:avLst/>
          </a:prstGeom>
        </p:spPr>
        <p:txBody>
          <a:bodyPr wrap="square">
            <a:spAutoFit/>
          </a:bodyPr>
          <a:lstStyle/>
          <a:p>
            <a:r>
              <a:rPr lang="en-US" b="1" dirty="0">
                <a:solidFill>
                  <a:srgbClr val="FFFFFF"/>
                </a:solidFill>
                <a:latin typeface="Arial" charset="0"/>
              </a:rPr>
              <a:t>Secondary </a:t>
            </a:r>
            <a:r>
              <a:rPr lang="en-US" b="1" dirty="0" err="1">
                <a:solidFill>
                  <a:srgbClr val="FFFFFF"/>
                </a:solidFill>
                <a:latin typeface="Arial" charset="0"/>
              </a:rPr>
              <a:t>NameNode</a:t>
            </a:r>
            <a:r>
              <a:rPr lang="en-US" b="1" dirty="0">
                <a:solidFill>
                  <a:srgbClr val="FFFFFF"/>
                </a:solidFill>
                <a:latin typeface="Arial" charset="0"/>
              </a:rPr>
              <a:t>:</a:t>
            </a:r>
          </a:p>
          <a:p>
            <a:endParaRPr lang="en-US" dirty="0">
              <a:solidFill>
                <a:srgbClr val="FFFFFF"/>
              </a:solidFill>
              <a:latin typeface="Arial" charset="0"/>
            </a:endParaRPr>
          </a:p>
          <a:p>
            <a:pPr marL="285750" indent="-285750">
              <a:buFont typeface="Arial" pitchFamily="34" charset="0"/>
              <a:buChar char="•"/>
            </a:pPr>
            <a:r>
              <a:rPr lang="en-US" dirty="0">
                <a:solidFill>
                  <a:srgbClr val="FFFFFF"/>
                </a:solidFill>
                <a:latin typeface="Arial" charset="0"/>
              </a:rPr>
              <a:t>Its main role is to merge the namespace image with the edit log to prevent the edit log from becoming too large.</a:t>
            </a:r>
          </a:p>
          <a:p>
            <a:pPr marL="285750" indent="-285750">
              <a:buFont typeface="Arial" pitchFamily="34" charset="0"/>
              <a:buChar char="•"/>
            </a:pPr>
            <a:r>
              <a:rPr lang="en-US" dirty="0">
                <a:solidFill>
                  <a:srgbClr val="FFFFFF"/>
                </a:solidFill>
                <a:latin typeface="Arial" charset="0"/>
              </a:rPr>
              <a:t>The SNN runs on a separate machine since it requires plenty of CPU ad as much memory as the </a:t>
            </a:r>
            <a:r>
              <a:rPr lang="en-US" dirty="0" err="1">
                <a:solidFill>
                  <a:srgbClr val="FFFFFF"/>
                </a:solidFill>
                <a:latin typeface="Arial" charset="0"/>
              </a:rPr>
              <a:t>namenode</a:t>
            </a:r>
            <a:r>
              <a:rPr lang="en-US" dirty="0">
                <a:solidFill>
                  <a:srgbClr val="FFFFFF"/>
                </a:solidFill>
                <a:latin typeface="Arial" charset="0"/>
              </a:rPr>
              <a:t> to perform the merge.</a:t>
            </a:r>
            <a:endParaRPr lang="en-US" dirty="0">
              <a:solidFill>
                <a:srgbClr val="FFFFFF"/>
              </a:solidFill>
              <a:latin typeface="Arial" charset="0"/>
            </a:endParaRPr>
          </a:p>
        </p:txBody>
      </p:sp>
    </p:spTree>
    <p:extLst>
      <p:ext uri="{BB962C8B-B14F-4D97-AF65-F5344CB8AC3E}">
        <p14:creationId xmlns:p14="http://schemas.microsoft.com/office/powerpoint/2010/main" val="26243633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129338"/>
            <a:ext cx="2016125" cy="473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Text Box 3"/>
          <p:cNvSpPr txBox="1">
            <a:spLocks noChangeArrowheads="1"/>
          </p:cNvSpPr>
          <p:nvPr/>
        </p:nvSpPr>
        <p:spPr bwMode="auto">
          <a:xfrm>
            <a:off x="6076950" y="6092825"/>
            <a:ext cx="2717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US" sz="2000" smtClean="0">
                <a:solidFill>
                  <a:srgbClr val="A6A6A6"/>
                </a:solidFill>
              </a:rPr>
              <a:t>i-Learn | a T&amp;D initiative</a:t>
            </a:r>
          </a:p>
        </p:txBody>
      </p:sp>
      <p:sp>
        <p:nvSpPr>
          <p:cNvPr id="4101"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IN" sz="3200" dirty="0"/>
              <a:t>2.HDFS Concepts</a:t>
            </a:r>
          </a:p>
        </p:txBody>
      </p:sp>
      <p:sp>
        <p:nvSpPr>
          <p:cNvPr id="4102" name="Text Box 5"/>
          <p:cNvSpPr txBox="1">
            <a:spLocks noChangeArrowheads="1"/>
          </p:cNvSpPr>
          <p:nvPr/>
        </p:nvSpPr>
        <p:spPr bwMode="auto">
          <a:xfrm>
            <a:off x="457200" y="1052513"/>
            <a:ext cx="82296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US" b="1" dirty="0" smtClean="0">
                <a:solidFill>
                  <a:srgbClr val="FFFFFF"/>
                </a:solidFill>
                <a:latin typeface="Arial" charset="0"/>
              </a:rPr>
              <a:t>Block Caching:</a:t>
            </a:r>
          </a:p>
          <a:p>
            <a:endParaRPr lang="en-US" dirty="0" smtClean="0">
              <a:solidFill>
                <a:srgbClr val="FFFFFF"/>
              </a:solidFill>
              <a:latin typeface="Arial" charset="0"/>
            </a:endParaRPr>
          </a:p>
          <a:p>
            <a:pPr marL="285750" indent="-285750">
              <a:buFont typeface="Arial" pitchFamily="34" charset="0"/>
              <a:buChar char="•"/>
            </a:pPr>
            <a:r>
              <a:rPr lang="en-IN" dirty="0">
                <a:solidFill>
                  <a:srgbClr val="FFFFFF"/>
                </a:solidFill>
                <a:latin typeface="Arial" charset="0"/>
              </a:rPr>
              <a:t>Normally a </a:t>
            </a:r>
            <a:r>
              <a:rPr lang="en-IN" dirty="0" err="1">
                <a:solidFill>
                  <a:srgbClr val="FFFFFF"/>
                </a:solidFill>
                <a:latin typeface="Arial" charset="0"/>
              </a:rPr>
              <a:t>datanode</a:t>
            </a:r>
            <a:r>
              <a:rPr lang="en-IN" dirty="0">
                <a:solidFill>
                  <a:srgbClr val="FFFFFF"/>
                </a:solidFill>
                <a:latin typeface="Arial" charset="0"/>
              </a:rPr>
              <a:t> reads blocks from disk, but for frequently accessed files the blocks may be explicitly cached in the </a:t>
            </a:r>
            <a:r>
              <a:rPr lang="en-IN" dirty="0" err="1">
                <a:solidFill>
                  <a:srgbClr val="FFFFFF"/>
                </a:solidFill>
                <a:latin typeface="Arial" charset="0"/>
              </a:rPr>
              <a:t>datanode’s</a:t>
            </a:r>
            <a:r>
              <a:rPr lang="en-IN" dirty="0">
                <a:solidFill>
                  <a:srgbClr val="FFFFFF"/>
                </a:solidFill>
                <a:latin typeface="Arial" charset="0"/>
              </a:rPr>
              <a:t> memory, in an off-heap block cache. </a:t>
            </a:r>
            <a:endParaRPr lang="en-IN" dirty="0" smtClean="0">
              <a:solidFill>
                <a:srgbClr val="FFFFFF"/>
              </a:solidFill>
              <a:latin typeface="Arial" charset="0"/>
            </a:endParaRPr>
          </a:p>
          <a:p>
            <a:pPr marL="285750" indent="-285750">
              <a:buFont typeface="Arial" pitchFamily="34" charset="0"/>
              <a:buChar char="•"/>
            </a:pPr>
            <a:endParaRPr lang="en-IN" dirty="0">
              <a:solidFill>
                <a:srgbClr val="FFFFFF"/>
              </a:solidFill>
              <a:latin typeface="Arial" charset="0"/>
            </a:endParaRPr>
          </a:p>
          <a:p>
            <a:pPr marL="285750" indent="-285750">
              <a:buFont typeface="Arial" pitchFamily="34" charset="0"/>
              <a:buChar char="•"/>
            </a:pPr>
            <a:r>
              <a:rPr lang="en-IN" dirty="0" smtClean="0">
                <a:solidFill>
                  <a:srgbClr val="FFFFFF"/>
                </a:solidFill>
                <a:latin typeface="Arial" charset="0"/>
              </a:rPr>
              <a:t>By </a:t>
            </a:r>
            <a:r>
              <a:rPr lang="en-IN" dirty="0">
                <a:solidFill>
                  <a:srgbClr val="FFFFFF"/>
                </a:solidFill>
                <a:latin typeface="Arial" charset="0"/>
              </a:rPr>
              <a:t>default, a block is cached in only one </a:t>
            </a:r>
            <a:r>
              <a:rPr lang="en-IN" dirty="0" err="1">
                <a:solidFill>
                  <a:srgbClr val="FFFFFF"/>
                </a:solidFill>
                <a:latin typeface="Arial" charset="0"/>
              </a:rPr>
              <a:t>datanode’s</a:t>
            </a:r>
            <a:r>
              <a:rPr lang="en-IN" dirty="0">
                <a:solidFill>
                  <a:srgbClr val="FFFFFF"/>
                </a:solidFill>
                <a:latin typeface="Arial" charset="0"/>
              </a:rPr>
              <a:t> memory, although the number is configurable on a per-file basis. </a:t>
            </a:r>
            <a:endParaRPr lang="en-IN" dirty="0" smtClean="0">
              <a:solidFill>
                <a:srgbClr val="FFFFFF"/>
              </a:solidFill>
              <a:latin typeface="Arial" charset="0"/>
            </a:endParaRPr>
          </a:p>
          <a:p>
            <a:pPr marL="285750" indent="-285750">
              <a:buFont typeface="Arial" pitchFamily="34" charset="0"/>
              <a:buChar char="•"/>
            </a:pPr>
            <a:endParaRPr lang="en-IN" dirty="0">
              <a:solidFill>
                <a:srgbClr val="FFFFFF"/>
              </a:solidFill>
              <a:latin typeface="Arial" charset="0"/>
            </a:endParaRPr>
          </a:p>
          <a:p>
            <a:pPr marL="285750" indent="-285750">
              <a:buFont typeface="Arial" pitchFamily="34" charset="0"/>
              <a:buChar char="•"/>
            </a:pPr>
            <a:r>
              <a:rPr lang="en-IN" dirty="0" smtClean="0">
                <a:solidFill>
                  <a:srgbClr val="FFFFFF"/>
                </a:solidFill>
                <a:latin typeface="Arial" charset="0"/>
              </a:rPr>
              <a:t>Job </a:t>
            </a:r>
            <a:r>
              <a:rPr lang="en-IN" dirty="0">
                <a:solidFill>
                  <a:srgbClr val="FFFFFF"/>
                </a:solidFill>
                <a:latin typeface="Arial" charset="0"/>
              </a:rPr>
              <a:t>schedulers (for </a:t>
            </a:r>
            <a:r>
              <a:rPr lang="en-IN" dirty="0" err="1">
                <a:solidFill>
                  <a:srgbClr val="FFFFFF"/>
                </a:solidFill>
                <a:latin typeface="Arial" charset="0"/>
              </a:rPr>
              <a:t>MapReduce</a:t>
            </a:r>
            <a:r>
              <a:rPr lang="en-IN" dirty="0">
                <a:solidFill>
                  <a:srgbClr val="FFFFFF"/>
                </a:solidFill>
                <a:latin typeface="Arial" charset="0"/>
              </a:rPr>
              <a:t>, Spark, and other frameworks) can take advantage of cached blocks by running tasks on the </a:t>
            </a:r>
            <a:r>
              <a:rPr lang="en-IN" dirty="0" err="1">
                <a:solidFill>
                  <a:srgbClr val="FFFFFF"/>
                </a:solidFill>
                <a:latin typeface="Arial" charset="0"/>
              </a:rPr>
              <a:t>datanode</a:t>
            </a:r>
            <a:r>
              <a:rPr lang="en-IN" dirty="0">
                <a:solidFill>
                  <a:srgbClr val="FFFFFF"/>
                </a:solidFill>
                <a:latin typeface="Arial" charset="0"/>
              </a:rPr>
              <a:t> where a block is cached, for increased read performance.</a:t>
            </a:r>
            <a:endParaRPr lang="en-US" dirty="0">
              <a:solidFill>
                <a:srgbClr val="FFFFFF"/>
              </a:solidFill>
              <a:latin typeface="Arial" charset="0"/>
            </a:endParaRPr>
          </a:p>
        </p:txBody>
      </p:sp>
    </p:spTree>
    <p:extLst>
      <p:ext uri="{BB962C8B-B14F-4D97-AF65-F5344CB8AC3E}">
        <p14:creationId xmlns:p14="http://schemas.microsoft.com/office/powerpoint/2010/main" val="24692983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Rounded Rectangle 46"/>
          <p:cNvSpPr/>
          <p:nvPr/>
        </p:nvSpPr>
        <p:spPr>
          <a:xfrm>
            <a:off x="3505204" y="2666843"/>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8" name="Rounded Rectangle 47"/>
          <p:cNvSpPr/>
          <p:nvPr/>
        </p:nvSpPr>
        <p:spPr>
          <a:xfrm>
            <a:off x="5017480" y="4727384"/>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9" name="TextBox 48"/>
          <p:cNvSpPr txBox="1"/>
          <p:nvPr/>
        </p:nvSpPr>
        <p:spPr>
          <a:xfrm>
            <a:off x="5017480" y="5240216"/>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50" name="Rounded Rectangle 49"/>
          <p:cNvSpPr/>
          <p:nvPr/>
        </p:nvSpPr>
        <p:spPr>
          <a:xfrm>
            <a:off x="4478218" y="4747847"/>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1" name="TextBox 50"/>
          <p:cNvSpPr txBox="1"/>
          <p:nvPr/>
        </p:nvSpPr>
        <p:spPr>
          <a:xfrm>
            <a:off x="4478218" y="5260679"/>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52" name="Rounded Rectangle 51"/>
          <p:cNvSpPr/>
          <p:nvPr/>
        </p:nvSpPr>
        <p:spPr>
          <a:xfrm>
            <a:off x="3915511" y="4747847"/>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3" name="TextBox 52"/>
          <p:cNvSpPr txBox="1"/>
          <p:nvPr/>
        </p:nvSpPr>
        <p:spPr>
          <a:xfrm>
            <a:off x="3915511" y="5240216"/>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54" name="Rounded Rectangle 53"/>
          <p:cNvSpPr/>
          <p:nvPr/>
        </p:nvSpPr>
        <p:spPr>
          <a:xfrm>
            <a:off x="2133602" y="4630615"/>
            <a:ext cx="3470031" cy="1559169"/>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5" name="TextBox 54"/>
          <p:cNvSpPr txBox="1"/>
          <p:nvPr/>
        </p:nvSpPr>
        <p:spPr>
          <a:xfrm>
            <a:off x="3493483" y="3288167"/>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sp>
        <p:nvSpPr>
          <p:cNvPr id="57" name="Rounded Rectangle 56"/>
          <p:cNvSpPr/>
          <p:nvPr/>
        </p:nvSpPr>
        <p:spPr>
          <a:xfrm>
            <a:off x="3423141" y="4750830"/>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8" name="TextBox 57"/>
          <p:cNvSpPr txBox="1"/>
          <p:nvPr/>
        </p:nvSpPr>
        <p:spPr>
          <a:xfrm>
            <a:off x="3423141" y="5263662"/>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59" name="Rounded Rectangle 58"/>
          <p:cNvSpPr/>
          <p:nvPr/>
        </p:nvSpPr>
        <p:spPr>
          <a:xfrm>
            <a:off x="2883879" y="4771293"/>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0" name="TextBox 59"/>
          <p:cNvSpPr txBox="1"/>
          <p:nvPr/>
        </p:nvSpPr>
        <p:spPr>
          <a:xfrm>
            <a:off x="2883879" y="5284125"/>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61" name="Rounded Rectangle 60"/>
          <p:cNvSpPr/>
          <p:nvPr/>
        </p:nvSpPr>
        <p:spPr>
          <a:xfrm>
            <a:off x="2321172" y="4771293"/>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2" name="TextBox 61"/>
          <p:cNvSpPr txBox="1"/>
          <p:nvPr/>
        </p:nvSpPr>
        <p:spPr>
          <a:xfrm>
            <a:off x="2321172" y="5263662"/>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63" name="TextBox 62"/>
          <p:cNvSpPr txBox="1"/>
          <p:nvPr/>
        </p:nvSpPr>
        <p:spPr>
          <a:xfrm>
            <a:off x="3300050" y="4223938"/>
            <a:ext cx="890954" cy="230832"/>
          </a:xfrm>
          <a:prstGeom prst="rect">
            <a:avLst/>
          </a:prstGeom>
          <a:noFill/>
          <a:ln>
            <a:noFill/>
          </a:ln>
        </p:spPr>
        <p:txBody>
          <a:bodyPr wrap="square" rtlCol="0">
            <a:spAutoFit/>
          </a:bodyPr>
          <a:lstStyle/>
          <a:p>
            <a:r>
              <a:rPr lang="en-IN" sz="1000" b="1" dirty="0" smtClean="0">
                <a:solidFill>
                  <a:schemeClr val="bg1"/>
                </a:solidFill>
              </a:rPr>
              <a:t>Name Node</a:t>
            </a:r>
            <a:endParaRPr lang="en-IN" sz="1000" b="1" dirty="0">
              <a:solidFill>
                <a:schemeClr val="bg1"/>
              </a:solidFill>
            </a:endParaRPr>
          </a:p>
        </p:txBody>
      </p:sp>
      <p:sp>
        <p:nvSpPr>
          <p:cNvPr id="64" name="TextBox 63"/>
          <p:cNvSpPr txBox="1"/>
          <p:nvPr/>
        </p:nvSpPr>
        <p:spPr>
          <a:xfrm>
            <a:off x="844062" y="1629508"/>
            <a:ext cx="633046" cy="258532"/>
          </a:xfrm>
          <a:prstGeom prst="rect">
            <a:avLst/>
          </a:prstGeom>
          <a:noFill/>
          <a:ln>
            <a:noFill/>
          </a:ln>
        </p:spPr>
        <p:txBody>
          <a:bodyPr wrap="square" rtlCol="0">
            <a:spAutoFit/>
          </a:bodyPr>
          <a:lstStyle/>
          <a:p>
            <a:r>
              <a:rPr lang="en-IN" sz="1200" dirty="0" smtClean="0">
                <a:solidFill>
                  <a:schemeClr val="bg1"/>
                </a:solidFill>
              </a:rPr>
              <a:t>/root</a:t>
            </a:r>
            <a:endParaRPr lang="en-IN" sz="1200" dirty="0">
              <a:solidFill>
                <a:schemeClr val="bg1"/>
              </a:solidFill>
            </a:endParaRPr>
          </a:p>
        </p:txBody>
      </p:sp>
      <p:cxnSp>
        <p:nvCxnSpPr>
          <p:cNvPr id="65" name="Straight Connector 64"/>
          <p:cNvCxnSpPr>
            <a:stCxn id="64" idx="2"/>
          </p:cNvCxnSpPr>
          <p:nvPr/>
        </p:nvCxnSpPr>
        <p:spPr>
          <a:xfrm>
            <a:off x="1160585" y="1888040"/>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4" idx="2"/>
          </p:cNvCxnSpPr>
          <p:nvPr/>
        </p:nvCxnSpPr>
        <p:spPr>
          <a:xfrm flipH="1">
            <a:off x="844062" y="1888040"/>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4093" y="2167578"/>
            <a:ext cx="808892" cy="258532"/>
          </a:xfrm>
          <a:prstGeom prst="rect">
            <a:avLst/>
          </a:prstGeom>
          <a:noFill/>
          <a:ln>
            <a:noFill/>
          </a:ln>
        </p:spPr>
        <p:txBody>
          <a:bodyPr wrap="square" rtlCol="0">
            <a:spAutoFit/>
          </a:bodyPr>
          <a:lstStyle/>
          <a:p>
            <a:r>
              <a:rPr lang="en-IN" sz="1200" dirty="0" smtClean="0">
                <a:solidFill>
                  <a:schemeClr val="bg1"/>
                </a:solidFill>
              </a:rPr>
              <a:t>/folder1</a:t>
            </a:r>
            <a:endParaRPr lang="en-IN" sz="1200" dirty="0">
              <a:solidFill>
                <a:schemeClr val="bg1"/>
              </a:solidFill>
            </a:endParaRPr>
          </a:p>
        </p:txBody>
      </p:sp>
      <p:sp>
        <p:nvSpPr>
          <p:cNvPr id="68" name="TextBox 67"/>
          <p:cNvSpPr txBox="1"/>
          <p:nvPr/>
        </p:nvSpPr>
        <p:spPr>
          <a:xfrm>
            <a:off x="1312985" y="2167578"/>
            <a:ext cx="808892" cy="258532"/>
          </a:xfrm>
          <a:prstGeom prst="rect">
            <a:avLst/>
          </a:prstGeom>
          <a:noFill/>
          <a:ln>
            <a:noFill/>
          </a:ln>
        </p:spPr>
        <p:txBody>
          <a:bodyPr wrap="square" rtlCol="0">
            <a:spAutoFit/>
          </a:bodyPr>
          <a:lstStyle/>
          <a:p>
            <a:r>
              <a:rPr lang="en-IN" sz="1200" dirty="0" smtClean="0">
                <a:solidFill>
                  <a:schemeClr val="bg1"/>
                </a:solidFill>
              </a:rPr>
              <a:t>/folder2</a:t>
            </a:r>
            <a:endParaRPr lang="en-IN" sz="1200" dirty="0">
              <a:solidFill>
                <a:schemeClr val="bg1"/>
              </a:solidFill>
            </a:endParaRPr>
          </a:p>
        </p:txBody>
      </p:sp>
      <p:cxnSp>
        <p:nvCxnSpPr>
          <p:cNvPr id="69" name="Straight Connector 68"/>
          <p:cNvCxnSpPr/>
          <p:nvPr/>
        </p:nvCxnSpPr>
        <p:spPr>
          <a:xfrm>
            <a:off x="756139" y="2406733"/>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439616" y="2406733"/>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97877" y="2403056"/>
            <a:ext cx="158262" cy="2404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56139" y="2406733"/>
            <a:ext cx="879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676401" y="2403056"/>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1359878" y="2403056"/>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1518139" y="2399379"/>
            <a:ext cx="158262" cy="2404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76401" y="2403056"/>
            <a:ext cx="879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4437187" y="2684428"/>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8" name="TextBox 77"/>
          <p:cNvSpPr txBox="1"/>
          <p:nvPr/>
        </p:nvSpPr>
        <p:spPr>
          <a:xfrm>
            <a:off x="4425466" y="3329042"/>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sp>
        <p:nvSpPr>
          <p:cNvPr id="79" name="TextBox 78"/>
          <p:cNvSpPr txBox="1"/>
          <p:nvPr/>
        </p:nvSpPr>
        <p:spPr>
          <a:xfrm>
            <a:off x="4232032" y="4264813"/>
            <a:ext cx="984739" cy="230832"/>
          </a:xfrm>
          <a:prstGeom prst="rect">
            <a:avLst/>
          </a:prstGeom>
          <a:noFill/>
          <a:ln>
            <a:noFill/>
          </a:ln>
        </p:spPr>
        <p:txBody>
          <a:bodyPr wrap="square" rtlCol="0">
            <a:spAutoFit/>
          </a:bodyPr>
          <a:lstStyle/>
          <a:p>
            <a:r>
              <a:rPr lang="en-IN" sz="1000" b="1" dirty="0" smtClean="0">
                <a:solidFill>
                  <a:schemeClr val="bg1"/>
                </a:solidFill>
              </a:rPr>
              <a:t>Name Node2</a:t>
            </a:r>
            <a:endParaRPr lang="en-IN" sz="1000" b="1" dirty="0">
              <a:solidFill>
                <a:schemeClr val="bg1"/>
              </a:solidFill>
            </a:endParaRPr>
          </a:p>
        </p:txBody>
      </p:sp>
      <p:sp>
        <p:nvSpPr>
          <p:cNvPr id="80" name="Rounded Rectangle 79"/>
          <p:cNvSpPr/>
          <p:nvPr/>
        </p:nvSpPr>
        <p:spPr>
          <a:xfrm>
            <a:off x="2526329" y="2707718"/>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1" name="TextBox 80"/>
          <p:cNvSpPr txBox="1"/>
          <p:nvPr/>
        </p:nvSpPr>
        <p:spPr>
          <a:xfrm>
            <a:off x="2514608" y="3329042"/>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sp>
        <p:nvSpPr>
          <p:cNvPr id="82" name="TextBox 81"/>
          <p:cNvSpPr txBox="1"/>
          <p:nvPr/>
        </p:nvSpPr>
        <p:spPr>
          <a:xfrm>
            <a:off x="2321174" y="4264813"/>
            <a:ext cx="978875" cy="230832"/>
          </a:xfrm>
          <a:prstGeom prst="rect">
            <a:avLst/>
          </a:prstGeom>
          <a:noFill/>
          <a:ln>
            <a:noFill/>
          </a:ln>
        </p:spPr>
        <p:txBody>
          <a:bodyPr wrap="square" rtlCol="0">
            <a:spAutoFit/>
          </a:bodyPr>
          <a:lstStyle/>
          <a:p>
            <a:r>
              <a:rPr lang="en-IN" sz="1000" b="1" dirty="0" smtClean="0">
                <a:solidFill>
                  <a:schemeClr val="bg1"/>
                </a:solidFill>
              </a:rPr>
              <a:t>Name Node1</a:t>
            </a:r>
            <a:endParaRPr lang="en-IN" sz="1000" b="1" dirty="0">
              <a:solidFill>
                <a:schemeClr val="bg1"/>
              </a:solidFill>
            </a:endParaRPr>
          </a:p>
        </p:txBody>
      </p:sp>
      <p:sp>
        <p:nvSpPr>
          <p:cNvPr id="83" name="TextBox 82"/>
          <p:cNvSpPr txBox="1"/>
          <p:nvPr/>
        </p:nvSpPr>
        <p:spPr>
          <a:xfrm>
            <a:off x="1424355" y="3293716"/>
            <a:ext cx="808892" cy="258532"/>
          </a:xfrm>
          <a:prstGeom prst="rect">
            <a:avLst/>
          </a:prstGeom>
          <a:noFill/>
          <a:ln>
            <a:noFill/>
          </a:ln>
        </p:spPr>
        <p:txBody>
          <a:bodyPr wrap="square" rtlCol="0">
            <a:spAutoFit/>
          </a:bodyPr>
          <a:lstStyle/>
          <a:p>
            <a:r>
              <a:rPr lang="en-IN" sz="1200" dirty="0" smtClean="0">
                <a:solidFill>
                  <a:schemeClr val="bg1"/>
                </a:solidFill>
              </a:rPr>
              <a:t>/folder1</a:t>
            </a:r>
            <a:endParaRPr lang="en-IN" sz="1200" dirty="0">
              <a:solidFill>
                <a:schemeClr val="bg1"/>
              </a:solidFill>
            </a:endParaRPr>
          </a:p>
        </p:txBody>
      </p:sp>
      <p:cxnSp>
        <p:nvCxnSpPr>
          <p:cNvPr id="84" name="Straight Connector 83"/>
          <p:cNvCxnSpPr/>
          <p:nvPr/>
        </p:nvCxnSpPr>
        <p:spPr>
          <a:xfrm>
            <a:off x="1676401" y="3532871"/>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359878" y="3532871"/>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1518139" y="3529194"/>
            <a:ext cx="158262" cy="2404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76401" y="3532871"/>
            <a:ext cx="879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052648" y="3316770"/>
            <a:ext cx="808892" cy="258532"/>
          </a:xfrm>
          <a:prstGeom prst="rect">
            <a:avLst/>
          </a:prstGeom>
          <a:noFill/>
          <a:ln>
            <a:noFill/>
          </a:ln>
        </p:spPr>
        <p:txBody>
          <a:bodyPr wrap="square" rtlCol="0">
            <a:spAutoFit/>
          </a:bodyPr>
          <a:lstStyle/>
          <a:p>
            <a:r>
              <a:rPr lang="en-IN" sz="1200" dirty="0" smtClean="0">
                <a:solidFill>
                  <a:schemeClr val="bg1"/>
                </a:solidFill>
              </a:rPr>
              <a:t>/folder2</a:t>
            </a:r>
            <a:endParaRPr lang="en-IN" sz="1200" dirty="0">
              <a:solidFill>
                <a:schemeClr val="bg1"/>
              </a:solidFill>
            </a:endParaRPr>
          </a:p>
        </p:txBody>
      </p:sp>
      <p:cxnSp>
        <p:nvCxnSpPr>
          <p:cNvPr id="89" name="Straight Connector 88"/>
          <p:cNvCxnSpPr/>
          <p:nvPr/>
        </p:nvCxnSpPr>
        <p:spPr>
          <a:xfrm>
            <a:off x="5416064" y="3552248"/>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5099541" y="3552248"/>
            <a:ext cx="3165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5257802" y="3548571"/>
            <a:ext cx="158262" cy="2404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416064" y="3552248"/>
            <a:ext cx="87923" cy="236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39616" y="468835"/>
            <a:ext cx="5897684" cy="978729"/>
          </a:xfrm>
          <a:prstGeom prst="rect">
            <a:avLst/>
          </a:prstGeom>
          <a:noFill/>
        </p:spPr>
        <p:txBody>
          <a:bodyPr wrap="square" rtlCol="0">
            <a:spAutoFit/>
          </a:bodyPr>
          <a:lstStyle/>
          <a:p>
            <a:r>
              <a:rPr lang="en-IN" sz="3200" dirty="0" smtClean="0">
                <a:solidFill>
                  <a:schemeClr val="bg1"/>
                </a:solidFill>
                <a:latin typeface="Calibri" charset="0"/>
                <a:ea typeface="Microsoft YaHei" charset="-122"/>
              </a:rPr>
              <a:t>2.HDFS </a:t>
            </a:r>
            <a:r>
              <a:rPr lang="en-IN" sz="3200" dirty="0">
                <a:solidFill>
                  <a:schemeClr val="bg1"/>
                </a:solidFill>
                <a:latin typeface="Calibri" charset="0"/>
                <a:ea typeface="Microsoft YaHei" charset="-122"/>
              </a:rPr>
              <a:t>Concepts</a:t>
            </a:r>
          </a:p>
          <a:p>
            <a:endParaRPr lang="en-IN" sz="3200" dirty="0">
              <a:solidFill>
                <a:schemeClr val="bg1"/>
              </a:solidFill>
              <a:latin typeface="Calibri" charset="0"/>
              <a:ea typeface="Microsoft YaHei" charset="-122"/>
            </a:endParaRPr>
          </a:p>
        </p:txBody>
      </p:sp>
      <p:sp>
        <p:nvSpPr>
          <p:cNvPr id="94" name="TextBox 93"/>
          <p:cNvSpPr txBox="1"/>
          <p:nvPr/>
        </p:nvSpPr>
        <p:spPr>
          <a:xfrm>
            <a:off x="504093" y="1193800"/>
            <a:ext cx="3229713" cy="313932"/>
          </a:xfrm>
          <a:prstGeom prst="rect">
            <a:avLst/>
          </a:prstGeom>
          <a:noFill/>
        </p:spPr>
        <p:txBody>
          <a:bodyPr wrap="square" rtlCol="0">
            <a:spAutoFit/>
          </a:bodyPr>
          <a:lstStyle/>
          <a:p>
            <a:r>
              <a:rPr lang="en-IN" b="1" dirty="0">
                <a:solidFill>
                  <a:srgbClr val="FFFFFF"/>
                </a:solidFill>
                <a:latin typeface="Arial" charset="0"/>
                <a:ea typeface="Microsoft YaHei" charset="-122"/>
              </a:rPr>
              <a:t>HDFS</a:t>
            </a:r>
            <a:r>
              <a:rPr lang="en-IN" dirty="0"/>
              <a:t> </a:t>
            </a:r>
            <a:r>
              <a:rPr lang="en-IN" b="1" dirty="0">
                <a:solidFill>
                  <a:srgbClr val="FFFFFF"/>
                </a:solidFill>
                <a:latin typeface="Arial" charset="0"/>
                <a:ea typeface="Microsoft YaHei" charset="-122"/>
              </a:rPr>
              <a:t>Federation</a:t>
            </a:r>
          </a:p>
        </p:txBody>
      </p:sp>
    </p:spTree>
    <p:extLst>
      <p:ext uri="{BB962C8B-B14F-4D97-AF65-F5344CB8AC3E}">
        <p14:creationId xmlns:p14="http://schemas.microsoft.com/office/powerpoint/2010/main" val="38381334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66"/>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7"/>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70"/>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7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9"/>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7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7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76"/>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6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9" grpId="0"/>
      <p:bldP spid="50" grpId="0" animBg="1"/>
      <p:bldP spid="51" grpId="0"/>
      <p:bldP spid="52" grpId="0" animBg="1"/>
      <p:bldP spid="53" grpId="0"/>
      <p:bldP spid="54" grpId="0" animBg="1"/>
      <p:bldP spid="55" grpId="0"/>
      <p:bldP spid="55" grpId="1"/>
      <p:bldP spid="57" grpId="0" animBg="1"/>
      <p:bldP spid="58" grpId="0"/>
      <p:bldP spid="59" grpId="0" animBg="1"/>
      <p:bldP spid="60" grpId="0"/>
      <p:bldP spid="61" grpId="0" animBg="1"/>
      <p:bldP spid="62" grpId="0"/>
      <p:bldP spid="63" grpId="0"/>
      <p:bldP spid="63" grpId="1"/>
      <p:bldP spid="64" grpId="0"/>
      <p:bldP spid="64" grpId="1"/>
      <p:bldP spid="67" grpId="0"/>
      <p:bldP spid="67" grpId="1"/>
      <p:bldP spid="68" grpId="0"/>
      <p:bldP spid="68" grpId="1"/>
      <p:bldP spid="77" grpId="0" animBg="1"/>
      <p:bldP spid="78" grpId="0"/>
      <p:bldP spid="79" grpId="0"/>
      <p:bldP spid="80" grpId="0" animBg="1"/>
      <p:bldP spid="81" grpId="0"/>
      <p:bldP spid="82" grpId="0"/>
      <p:bldP spid="83" grpId="0"/>
      <p:bldP spid="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 name="Rounded Rectangle 72"/>
          <p:cNvSpPr/>
          <p:nvPr/>
        </p:nvSpPr>
        <p:spPr>
          <a:xfrm>
            <a:off x="2602525" y="2688994"/>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4" name="Rounded Rectangle 73"/>
          <p:cNvSpPr/>
          <p:nvPr/>
        </p:nvSpPr>
        <p:spPr>
          <a:xfrm>
            <a:off x="5029205" y="4788876"/>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5" name="TextBox 74"/>
          <p:cNvSpPr txBox="1"/>
          <p:nvPr/>
        </p:nvSpPr>
        <p:spPr>
          <a:xfrm>
            <a:off x="5017480" y="5240216"/>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76" name="Rounded Rectangle 75"/>
          <p:cNvSpPr/>
          <p:nvPr/>
        </p:nvSpPr>
        <p:spPr>
          <a:xfrm>
            <a:off x="4478218" y="4747847"/>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7" name="TextBox 76"/>
          <p:cNvSpPr txBox="1"/>
          <p:nvPr/>
        </p:nvSpPr>
        <p:spPr>
          <a:xfrm>
            <a:off x="4478218" y="5260679"/>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78" name="Rounded Rectangle 77"/>
          <p:cNvSpPr/>
          <p:nvPr/>
        </p:nvSpPr>
        <p:spPr>
          <a:xfrm>
            <a:off x="3915511" y="4747847"/>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9" name="TextBox 78"/>
          <p:cNvSpPr txBox="1"/>
          <p:nvPr/>
        </p:nvSpPr>
        <p:spPr>
          <a:xfrm>
            <a:off x="3915511" y="5240216"/>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80" name="Rounded Rectangle 79"/>
          <p:cNvSpPr/>
          <p:nvPr/>
        </p:nvSpPr>
        <p:spPr>
          <a:xfrm>
            <a:off x="2133602" y="4630615"/>
            <a:ext cx="3470031" cy="1559169"/>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1" name="TextBox 80"/>
          <p:cNvSpPr txBox="1"/>
          <p:nvPr/>
        </p:nvSpPr>
        <p:spPr>
          <a:xfrm>
            <a:off x="3634159" y="3266016"/>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sp>
        <p:nvSpPr>
          <p:cNvPr id="82" name="Rounded Rectangle 81"/>
          <p:cNvSpPr/>
          <p:nvPr/>
        </p:nvSpPr>
        <p:spPr>
          <a:xfrm>
            <a:off x="3423141" y="4750830"/>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3" name="TextBox 82"/>
          <p:cNvSpPr txBox="1"/>
          <p:nvPr/>
        </p:nvSpPr>
        <p:spPr>
          <a:xfrm>
            <a:off x="3423141" y="5263662"/>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84" name="Rounded Rectangle 83"/>
          <p:cNvSpPr/>
          <p:nvPr/>
        </p:nvSpPr>
        <p:spPr>
          <a:xfrm>
            <a:off x="2883879" y="4771293"/>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5" name="TextBox 84"/>
          <p:cNvSpPr txBox="1"/>
          <p:nvPr/>
        </p:nvSpPr>
        <p:spPr>
          <a:xfrm>
            <a:off x="2883879" y="5284125"/>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86" name="Rounded Rectangle 85"/>
          <p:cNvSpPr/>
          <p:nvPr/>
        </p:nvSpPr>
        <p:spPr>
          <a:xfrm>
            <a:off x="2321172" y="4771293"/>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7" name="TextBox 86"/>
          <p:cNvSpPr txBox="1"/>
          <p:nvPr/>
        </p:nvSpPr>
        <p:spPr>
          <a:xfrm>
            <a:off x="2321172" y="5263662"/>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cxnSp>
        <p:nvCxnSpPr>
          <p:cNvPr id="88" name="Straight Connector 87"/>
          <p:cNvCxnSpPr>
            <a:stCxn id="86" idx="0"/>
          </p:cNvCxnSpPr>
          <p:nvPr/>
        </p:nvCxnSpPr>
        <p:spPr>
          <a:xfrm flipV="1">
            <a:off x="2520464" y="4372708"/>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083171" y="4372708"/>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3622433" y="4372708"/>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114805" y="4372708"/>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677510" y="4372708"/>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5228502" y="4372706"/>
            <a:ext cx="0" cy="3985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20464" y="4372708"/>
            <a:ext cx="27080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3" idx="2"/>
          </p:cNvCxnSpPr>
          <p:nvPr/>
        </p:nvCxnSpPr>
        <p:spPr>
          <a:xfrm>
            <a:off x="2842848" y="4201272"/>
            <a:ext cx="0" cy="193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Rounded Rectangle 95"/>
          <p:cNvSpPr/>
          <p:nvPr/>
        </p:nvSpPr>
        <p:spPr>
          <a:xfrm>
            <a:off x="4536834" y="2666843"/>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7" name="TextBox 96"/>
          <p:cNvSpPr txBox="1"/>
          <p:nvPr/>
        </p:nvSpPr>
        <p:spPr>
          <a:xfrm>
            <a:off x="4548563" y="3293872"/>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cxnSp>
        <p:nvCxnSpPr>
          <p:cNvPr id="98" name="Straight Connector 97"/>
          <p:cNvCxnSpPr>
            <a:stCxn id="96" idx="2"/>
          </p:cNvCxnSpPr>
          <p:nvPr/>
        </p:nvCxnSpPr>
        <p:spPr>
          <a:xfrm>
            <a:off x="4777157" y="4179121"/>
            <a:ext cx="0" cy="193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3634159" y="2660824"/>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0" name="TextBox 99"/>
          <p:cNvSpPr txBox="1"/>
          <p:nvPr/>
        </p:nvSpPr>
        <p:spPr>
          <a:xfrm>
            <a:off x="2602525" y="3266016"/>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cxnSp>
        <p:nvCxnSpPr>
          <p:cNvPr id="101" name="Straight Connector 100"/>
          <p:cNvCxnSpPr>
            <a:stCxn id="99" idx="2"/>
          </p:cNvCxnSpPr>
          <p:nvPr/>
        </p:nvCxnSpPr>
        <p:spPr>
          <a:xfrm>
            <a:off x="3874482" y="4173102"/>
            <a:ext cx="0" cy="193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Can 101"/>
          <p:cNvSpPr/>
          <p:nvPr/>
        </p:nvSpPr>
        <p:spPr>
          <a:xfrm>
            <a:off x="3675186" y="3211811"/>
            <a:ext cx="386861" cy="624306"/>
          </a:xfrm>
          <a:prstGeom prst="ca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cxnSp>
        <p:nvCxnSpPr>
          <p:cNvPr id="103" name="Straight Arrow Connector 102"/>
          <p:cNvCxnSpPr>
            <a:stCxn id="73" idx="3"/>
            <a:endCxn id="102" idx="2"/>
          </p:cNvCxnSpPr>
          <p:nvPr/>
        </p:nvCxnSpPr>
        <p:spPr>
          <a:xfrm>
            <a:off x="3083171" y="3445133"/>
            <a:ext cx="592015" cy="788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6" idx="1"/>
            <a:endCxn id="102" idx="4"/>
          </p:cNvCxnSpPr>
          <p:nvPr/>
        </p:nvCxnSpPr>
        <p:spPr>
          <a:xfrm flipH="1">
            <a:off x="4062047" y="3422982"/>
            <a:ext cx="474787" cy="10098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640018" y="2897879"/>
            <a:ext cx="480646" cy="313932"/>
          </a:xfrm>
          <a:prstGeom prst="rect">
            <a:avLst/>
          </a:prstGeom>
          <a:noFill/>
          <a:ln>
            <a:noFill/>
          </a:ln>
        </p:spPr>
        <p:txBody>
          <a:bodyPr wrap="square" rtlCol="0">
            <a:spAutoFit/>
          </a:bodyPr>
          <a:lstStyle/>
          <a:p>
            <a:r>
              <a:rPr lang="en-IN" sz="800" b="1" dirty="0" smtClean="0">
                <a:solidFill>
                  <a:schemeClr val="bg1"/>
                </a:solidFill>
              </a:rPr>
              <a:t>Edit Image</a:t>
            </a:r>
            <a:endParaRPr lang="en-IN" sz="800" b="1" dirty="0">
              <a:solidFill>
                <a:schemeClr val="bg1"/>
              </a:solidFill>
            </a:endParaRPr>
          </a:p>
        </p:txBody>
      </p:sp>
      <p:sp>
        <p:nvSpPr>
          <p:cNvPr id="106" name="TextBox 105"/>
          <p:cNvSpPr txBox="1"/>
          <p:nvPr/>
        </p:nvSpPr>
        <p:spPr>
          <a:xfrm>
            <a:off x="3634159" y="2583947"/>
            <a:ext cx="498231" cy="313932"/>
          </a:xfrm>
          <a:prstGeom prst="rect">
            <a:avLst/>
          </a:prstGeom>
          <a:noFill/>
          <a:ln>
            <a:noFill/>
          </a:ln>
        </p:spPr>
        <p:txBody>
          <a:bodyPr wrap="square" rtlCol="0">
            <a:spAutoFit/>
          </a:bodyPr>
          <a:lstStyle/>
          <a:p>
            <a:r>
              <a:rPr lang="en-IN" sz="800" b="1" dirty="0" smtClean="0">
                <a:solidFill>
                  <a:schemeClr val="bg1"/>
                </a:solidFill>
              </a:rPr>
              <a:t>Namespace</a:t>
            </a:r>
            <a:endParaRPr lang="en-IN" sz="800" b="1" dirty="0">
              <a:solidFill>
                <a:schemeClr val="bg1"/>
              </a:solidFill>
            </a:endParaRPr>
          </a:p>
        </p:txBody>
      </p:sp>
      <p:sp>
        <p:nvSpPr>
          <p:cNvPr id="107" name="TextBox 106"/>
          <p:cNvSpPr txBox="1"/>
          <p:nvPr/>
        </p:nvSpPr>
        <p:spPr>
          <a:xfrm>
            <a:off x="3516923" y="3859170"/>
            <a:ext cx="797172" cy="203133"/>
          </a:xfrm>
          <a:prstGeom prst="rect">
            <a:avLst/>
          </a:prstGeom>
          <a:noFill/>
          <a:ln>
            <a:noFill/>
          </a:ln>
        </p:spPr>
        <p:txBody>
          <a:bodyPr wrap="square" rtlCol="0">
            <a:spAutoFit/>
          </a:bodyPr>
          <a:lstStyle/>
          <a:p>
            <a:r>
              <a:rPr lang="en-IN" sz="800" b="1" dirty="0" smtClean="0">
                <a:solidFill>
                  <a:schemeClr val="bg1"/>
                </a:solidFill>
              </a:rPr>
              <a:t>Zookeeper</a:t>
            </a:r>
            <a:endParaRPr lang="en-IN" sz="800" b="1" dirty="0">
              <a:solidFill>
                <a:schemeClr val="bg1"/>
              </a:solidFill>
            </a:endParaRPr>
          </a:p>
        </p:txBody>
      </p:sp>
      <p:sp>
        <p:nvSpPr>
          <p:cNvPr id="116" name="TextBox 115"/>
          <p:cNvSpPr txBox="1"/>
          <p:nvPr/>
        </p:nvSpPr>
        <p:spPr>
          <a:xfrm>
            <a:off x="457198" y="508000"/>
            <a:ext cx="4114802" cy="1200329"/>
          </a:xfrm>
          <a:prstGeom prst="rect">
            <a:avLst/>
          </a:prstGeom>
          <a:noFill/>
        </p:spPr>
        <p:txBody>
          <a:bodyPr wrap="square" rtlCol="0">
            <a:spAutoFit/>
          </a:bodyPr>
          <a:lstStyle/>
          <a:p>
            <a:r>
              <a:rPr lang="en-IN" sz="3200" dirty="0">
                <a:solidFill>
                  <a:schemeClr val="bg1"/>
                </a:solidFill>
                <a:latin typeface="Calibri" charset="0"/>
                <a:ea typeface="Microsoft YaHei" charset="-122"/>
              </a:rPr>
              <a:t>2.HDFS Concepts</a:t>
            </a:r>
          </a:p>
          <a:p>
            <a:endParaRPr lang="en-IN" sz="3200" dirty="0">
              <a:solidFill>
                <a:schemeClr val="bg1"/>
              </a:solidFill>
              <a:latin typeface="Calibri" charset="0"/>
              <a:ea typeface="Microsoft YaHei" charset="-122"/>
            </a:endParaRPr>
          </a:p>
          <a:p>
            <a:r>
              <a:rPr lang="en-IN" b="1" dirty="0">
                <a:solidFill>
                  <a:srgbClr val="FFFFFF"/>
                </a:solidFill>
                <a:latin typeface="Arial" charset="0"/>
                <a:ea typeface="Microsoft YaHei" charset="-122"/>
              </a:rPr>
              <a:t>HIGH</a:t>
            </a:r>
            <a:r>
              <a:rPr lang="en-IN" dirty="0" smtClean="0"/>
              <a:t> </a:t>
            </a:r>
            <a:r>
              <a:rPr lang="en-IN" b="1" dirty="0">
                <a:solidFill>
                  <a:srgbClr val="FFFFFF"/>
                </a:solidFill>
                <a:latin typeface="Arial" charset="0"/>
                <a:ea typeface="Microsoft YaHei" charset="-122"/>
              </a:rPr>
              <a:t>AVAILABILITY</a:t>
            </a:r>
          </a:p>
        </p:txBody>
      </p:sp>
      <p:sp>
        <p:nvSpPr>
          <p:cNvPr id="117" name="TextBox 116"/>
          <p:cNvSpPr txBox="1"/>
          <p:nvPr/>
        </p:nvSpPr>
        <p:spPr>
          <a:xfrm>
            <a:off x="533400" y="508000"/>
            <a:ext cx="4695102" cy="3139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9724025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9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0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9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4"/>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0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0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p:bldP spid="76" grpId="0" animBg="1"/>
      <p:bldP spid="77" grpId="0"/>
      <p:bldP spid="78" grpId="0" animBg="1"/>
      <p:bldP spid="79" grpId="0"/>
      <p:bldP spid="80" grpId="0" animBg="1"/>
      <p:bldP spid="81" grpId="0"/>
      <p:bldP spid="81" grpId="1"/>
      <p:bldP spid="82" grpId="0" animBg="1"/>
      <p:bldP spid="83" grpId="0"/>
      <p:bldP spid="84" grpId="0" animBg="1"/>
      <p:bldP spid="85" grpId="0"/>
      <p:bldP spid="86" grpId="0" animBg="1"/>
      <p:bldP spid="87" grpId="0"/>
      <p:bldP spid="96" grpId="0" animBg="1"/>
      <p:bldP spid="97" grpId="0"/>
      <p:bldP spid="99" grpId="0" animBg="1"/>
      <p:bldP spid="99" grpId="1" animBg="1"/>
      <p:bldP spid="100" grpId="0"/>
      <p:bldP spid="102" grpId="0" animBg="1"/>
      <p:bldP spid="105" grpId="0"/>
      <p:bldP spid="106" grpId="0"/>
      <p:bldP spid="1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613056" y="1356737"/>
            <a:ext cx="1541885"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NN</a:t>
            </a:r>
            <a:endParaRPr lang="en-IN" sz="1000" dirty="0">
              <a:solidFill>
                <a:schemeClr val="bg1"/>
              </a:solidFill>
            </a:endParaRPr>
          </a:p>
        </p:txBody>
      </p:sp>
      <p:sp>
        <p:nvSpPr>
          <p:cNvPr id="4" name="Rectangle 3"/>
          <p:cNvSpPr/>
          <p:nvPr/>
        </p:nvSpPr>
        <p:spPr>
          <a:xfrm>
            <a:off x="3770566" y="3109420"/>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1</a:t>
            </a:r>
            <a:endParaRPr lang="en-IN" sz="1000" dirty="0">
              <a:solidFill>
                <a:schemeClr val="bg1"/>
              </a:solidFill>
            </a:endParaRPr>
          </a:p>
        </p:txBody>
      </p:sp>
      <p:sp>
        <p:nvSpPr>
          <p:cNvPr id="5" name="Rectangle 4"/>
          <p:cNvSpPr/>
          <p:nvPr/>
        </p:nvSpPr>
        <p:spPr>
          <a:xfrm>
            <a:off x="7514982" y="3078780"/>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endParaRPr lang="en-US" sz="1000" dirty="0">
              <a:solidFill>
                <a:schemeClr val="tx1"/>
              </a:solidFill>
            </a:endParaRPr>
          </a:p>
          <a:p>
            <a:r>
              <a:rPr lang="en-US" sz="1000" dirty="0" smtClean="0">
                <a:solidFill>
                  <a:schemeClr val="bg1"/>
                </a:solidFill>
              </a:rPr>
              <a:t>DN 3</a:t>
            </a:r>
            <a:endParaRPr lang="en-IN" sz="1000" dirty="0" smtClean="0">
              <a:solidFill>
                <a:schemeClr val="bg1"/>
              </a:solidFill>
            </a:endParaRPr>
          </a:p>
          <a:p>
            <a:pPr algn="ctr"/>
            <a:endParaRPr lang="en-IN" dirty="0"/>
          </a:p>
        </p:txBody>
      </p:sp>
      <p:sp>
        <p:nvSpPr>
          <p:cNvPr id="6" name="Rectangle 5"/>
          <p:cNvSpPr/>
          <p:nvPr/>
        </p:nvSpPr>
        <p:spPr>
          <a:xfrm>
            <a:off x="5642774" y="3085966"/>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2</a:t>
            </a:r>
            <a:endParaRPr lang="en-IN" sz="1000" dirty="0">
              <a:solidFill>
                <a:schemeClr val="bg1"/>
              </a:solidFill>
            </a:endParaRPr>
          </a:p>
        </p:txBody>
      </p:sp>
      <p:sp>
        <p:nvSpPr>
          <p:cNvPr id="7" name="Rectangle 6"/>
          <p:cNvSpPr/>
          <p:nvPr/>
        </p:nvSpPr>
        <p:spPr>
          <a:xfrm>
            <a:off x="7524328" y="4797874"/>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6</a:t>
            </a:r>
            <a:endParaRPr lang="en-IN" sz="1000" dirty="0" smtClean="0">
              <a:solidFill>
                <a:schemeClr val="bg1"/>
              </a:solidFill>
            </a:endParaRPr>
          </a:p>
        </p:txBody>
      </p:sp>
      <p:sp>
        <p:nvSpPr>
          <p:cNvPr id="8" name="Rectangle 7"/>
          <p:cNvSpPr/>
          <p:nvPr/>
        </p:nvSpPr>
        <p:spPr>
          <a:xfrm>
            <a:off x="5652456" y="4813121"/>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5</a:t>
            </a:r>
            <a:endParaRPr lang="en-IN" sz="1000" dirty="0" smtClean="0">
              <a:solidFill>
                <a:schemeClr val="bg1"/>
              </a:solidFill>
            </a:endParaRPr>
          </a:p>
        </p:txBody>
      </p:sp>
      <p:sp>
        <p:nvSpPr>
          <p:cNvPr id="9" name="Rectangle 8"/>
          <p:cNvSpPr/>
          <p:nvPr/>
        </p:nvSpPr>
        <p:spPr>
          <a:xfrm>
            <a:off x="3761462" y="4813121"/>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r>
              <a:rPr lang="en-US" sz="1000" dirty="0" smtClean="0">
                <a:solidFill>
                  <a:schemeClr val="bg1"/>
                </a:solidFill>
              </a:rPr>
              <a:t>DN 4</a:t>
            </a:r>
            <a:endParaRPr lang="en-IN" sz="1000" dirty="0" smtClean="0">
              <a:solidFill>
                <a:schemeClr val="bg1"/>
              </a:solidFill>
            </a:endParaRPr>
          </a:p>
          <a:p>
            <a:pPr algn="ctr"/>
            <a:endParaRPr lang="en-IN" dirty="0"/>
          </a:p>
        </p:txBody>
      </p:sp>
      <p:cxnSp>
        <p:nvCxnSpPr>
          <p:cNvPr id="10" name="Straight Arrow Connector 9"/>
          <p:cNvCxnSpPr/>
          <p:nvPr/>
        </p:nvCxnSpPr>
        <p:spPr>
          <a:xfrm>
            <a:off x="6199946" y="2076817"/>
            <a:ext cx="0" cy="102693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14782" y="2076817"/>
            <a:ext cx="0" cy="500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82634" y="2577798"/>
            <a:ext cx="13321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82634" y="2577798"/>
            <a:ext cx="0" cy="50816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22894" y="2076817"/>
            <a:ext cx="0" cy="500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22894" y="2577798"/>
            <a:ext cx="14041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127050" y="2577798"/>
            <a:ext cx="0" cy="50098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86790" y="2076817"/>
            <a:ext cx="0" cy="6480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10726" y="2724889"/>
            <a:ext cx="5760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10726" y="2724889"/>
            <a:ext cx="0" cy="1296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82634" y="4021033"/>
            <a:ext cx="828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0"/>
          </p:cNvCxnSpPr>
          <p:nvPr/>
        </p:nvCxnSpPr>
        <p:spPr>
          <a:xfrm flipH="1">
            <a:off x="4373530" y="4021033"/>
            <a:ext cx="9104" cy="7920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30806" y="2076817"/>
            <a:ext cx="0" cy="7550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498758" y="2831882"/>
            <a:ext cx="4320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98758" y="2831882"/>
            <a:ext cx="0" cy="2326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1"/>
          </p:cNvCxnSpPr>
          <p:nvPr/>
        </p:nvCxnSpPr>
        <p:spPr>
          <a:xfrm>
            <a:off x="5482295" y="5173161"/>
            <a:ext cx="17016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06870" y="2076817"/>
            <a:ext cx="0" cy="7550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06870" y="2831882"/>
            <a:ext cx="6480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54942" y="2831882"/>
            <a:ext cx="0" cy="11891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54942" y="4021033"/>
            <a:ext cx="9721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7" idx="0"/>
          </p:cNvCxnSpPr>
          <p:nvPr/>
        </p:nvCxnSpPr>
        <p:spPr>
          <a:xfrm>
            <a:off x="8127050" y="4021033"/>
            <a:ext cx="9346" cy="77684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198" y="1320354"/>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CLIENT</a:t>
            </a:r>
            <a:endParaRPr lang="en-IN" sz="1000" dirty="0">
              <a:solidFill>
                <a:schemeClr val="bg1"/>
              </a:solidFill>
            </a:endParaRPr>
          </a:p>
        </p:txBody>
      </p:sp>
      <p:cxnSp>
        <p:nvCxnSpPr>
          <p:cNvPr id="32" name="Straight Arrow Connector 31"/>
          <p:cNvCxnSpPr/>
          <p:nvPr/>
        </p:nvCxnSpPr>
        <p:spPr>
          <a:xfrm>
            <a:off x="1666651" y="1500753"/>
            <a:ext cx="3930723" cy="3638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Flowchart: Document 32"/>
          <p:cNvSpPr/>
          <p:nvPr/>
        </p:nvSpPr>
        <p:spPr>
          <a:xfrm>
            <a:off x="1015591" y="1442157"/>
            <a:ext cx="414715" cy="504056"/>
          </a:xfrm>
          <a:prstGeom prst="flowChartDocumen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a.txt</a:t>
            </a:r>
          </a:p>
          <a:p>
            <a:pPr algn="ctr"/>
            <a:endParaRPr lang="en-US" sz="600" dirty="0" smtClean="0">
              <a:solidFill>
                <a:schemeClr val="tx1"/>
              </a:solidFill>
            </a:endParaRPr>
          </a:p>
          <a:p>
            <a:pPr algn="ctr"/>
            <a:r>
              <a:rPr lang="en-US" sz="600" dirty="0" smtClean="0">
                <a:solidFill>
                  <a:schemeClr val="tx1"/>
                </a:solidFill>
              </a:rPr>
              <a:t>400MB</a:t>
            </a:r>
            <a:endParaRPr lang="en-IN" sz="600" dirty="0">
              <a:solidFill>
                <a:schemeClr val="tx1"/>
              </a:solidFill>
            </a:endParaRPr>
          </a:p>
        </p:txBody>
      </p:sp>
      <p:sp>
        <p:nvSpPr>
          <p:cNvPr id="34" name="Rectangle 33"/>
          <p:cNvSpPr/>
          <p:nvPr/>
        </p:nvSpPr>
        <p:spPr>
          <a:xfrm>
            <a:off x="458198" y="2454349"/>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35" name="Rectangle 34"/>
          <p:cNvSpPr/>
          <p:nvPr/>
        </p:nvSpPr>
        <p:spPr>
          <a:xfrm>
            <a:off x="458198" y="2846051"/>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36" name="Rectangle 35"/>
          <p:cNvSpPr/>
          <p:nvPr/>
        </p:nvSpPr>
        <p:spPr>
          <a:xfrm>
            <a:off x="461711" y="3248053"/>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37" name="Rectangle 36"/>
          <p:cNvSpPr/>
          <p:nvPr/>
        </p:nvSpPr>
        <p:spPr>
          <a:xfrm>
            <a:off x="461711" y="3624419"/>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38" name="TextBox 37"/>
          <p:cNvSpPr txBox="1"/>
          <p:nvPr/>
        </p:nvSpPr>
        <p:spPr>
          <a:xfrm>
            <a:off x="2978478" y="1356737"/>
            <a:ext cx="782984" cy="189283"/>
          </a:xfrm>
          <a:prstGeom prst="rect">
            <a:avLst/>
          </a:prstGeom>
          <a:noFill/>
          <a:ln>
            <a:noFill/>
          </a:ln>
        </p:spPr>
        <p:txBody>
          <a:bodyPr wrap="square" rtlCol="0">
            <a:spAutoFit/>
          </a:bodyPr>
          <a:lstStyle/>
          <a:p>
            <a:r>
              <a:rPr lang="en-US" sz="700" dirty="0" smtClean="0">
                <a:solidFill>
                  <a:schemeClr val="bg1"/>
                </a:solidFill>
              </a:rPr>
              <a:t>Write request</a:t>
            </a:r>
            <a:endParaRPr lang="en-IN" sz="700" dirty="0">
              <a:solidFill>
                <a:schemeClr val="bg1"/>
              </a:solidFill>
            </a:endParaRPr>
          </a:p>
        </p:txBody>
      </p:sp>
      <p:cxnSp>
        <p:nvCxnSpPr>
          <p:cNvPr id="39" name="Straight Arrow Connector 38"/>
          <p:cNvCxnSpPr>
            <a:stCxn id="3" idx="1"/>
          </p:cNvCxnSpPr>
          <p:nvPr/>
        </p:nvCxnSpPr>
        <p:spPr>
          <a:xfrm flipH="1">
            <a:off x="1682336" y="1716777"/>
            <a:ext cx="393072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455346" y="3498323"/>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1" name="Rectangle 40"/>
          <p:cNvSpPr/>
          <p:nvPr/>
        </p:nvSpPr>
        <p:spPr>
          <a:xfrm>
            <a:off x="4455346" y="4850993"/>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2" name="Rectangle 41"/>
          <p:cNvSpPr/>
          <p:nvPr/>
        </p:nvSpPr>
        <p:spPr>
          <a:xfrm>
            <a:off x="6074822" y="4885129"/>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3" name="Rectangle 42"/>
          <p:cNvSpPr/>
          <p:nvPr/>
        </p:nvSpPr>
        <p:spPr>
          <a:xfrm>
            <a:off x="7947030" y="4869882"/>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4" name="Rectangle 43"/>
          <p:cNvSpPr/>
          <p:nvPr/>
        </p:nvSpPr>
        <p:spPr>
          <a:xfrm>
            <a:off x="6045105" y="3134083"/>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5" name="Rectangle 44"/>
          <p:cNvSpPr/>
          <p:nvPr/>
        </p:nvSpPr>
        <p:spPr>
          <a:xfrm>
            <a:off x="4432440" y="3159270"/>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6" name="Rectangle 45"/>
          <p:cNvSpPr/>
          <p:nvPr/>
        </p:nvSpPr>
        <p:spPr>
          <a:xfrm>
            <a:off x="6084504" y="5212200"/>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7" name="Rectangle 46"/>
          <p:cNvSpPr/>
          <p:nvPr/>
        </p:nvSpPr>
        <p:spPr>
          <a:xfrm>
            <a:off x="7934480" y="3129643"/>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8" name="Rectangle 47"/>
          <p:cNvSpPr/>
          <p:nvPr/>
        </p:nvSpPr>
        <p:spPr>
          <a:xfrm>
            <a:off x="7956376" y="5212200"/>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9" name="Rectangle 48"/>
          <p:cNvSpPr/>
          <p:nvPr/>
        </p:nvSpPr>
        <p:spPr>
          <a:xfrm>
            <a:off x="7947030" y="3469460"/>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50" name="Rectangle 49"/>
          <p:cNvSpPr/>
          <p:nvPr/>
        </p:nvSpPr>
        <p:spPr>
          <a:xfrm>
            <a:off x="4455346" y="5213100"/>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51" name="Rectangle 50"/>
          <p:cNvSpPr/>
          <p:nvPr/>
        </p:nvSpPr>
        <p:spPr>
          <a:xfrm>
            <a:off x="6045105" y="3483668"/>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52" name="Rectangle 51"/>
          <p:cNvSpPr/>
          <p:nvPr/>
        </p:nvSpPr>
        <p:spPr>
          <a:xfrm>
            <a:off x="6134119" y="1392741"/>
            <a:ext cx="907543"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800" dirty="0">
              <a:solidFill>
                <a:schemeClr val="tx1"/>
              </a:solidFill>
            </a:endParaRPr>
          </a:p>
        </p:txBody>
      </p:sp>
      <p:sp>
        <p:nvSpPr>
          <p:cNvPr id="53" name="TextBox 52"/>
          <p:cNvSpPr txBox="1"/>
          <p:nvPr/>
        </p:nvSpPr>
        <p:spPr>
          <a:xfrm>
            <a:off x="6172246" y="1278195"/>
            <a:ext cx="775631" cy="687881"/>
          </a:xfrm>
          <a:prstGeom prst="rect">
            <a:avLst/>
          </a:prstGeom>
          <a:noFill/>
        </p:spPr>
        <p:txBody>
          <a:bodyPr wrap="square" rtlCol="0">
            <a:spAutoFit/>
          </a:bodyPr>
          <a:lstStyle/>
          <a:p>
            <a:r>
              <a:rPr lang="en-US" sz="800" dirty="0" smtClean="0"/>
              <a:t>                  </a:t>
            </a:r>
            <a:r>
              <a:rPr lang="en-US" sz="700" b="1" dirty="0" smtClean="0"/>
              <a:t>a.txt</a:t>
            </a:r>
          </a:p>
          <a:p>
            <a:r>
              <a:rPr lang="en-US" sz="700" b="1" dirty="0" smtClean="0"/>
              <a:t>B1  :  1,4,5</a:t>
            </a:r>
          </a:p>
          <a:p>
            <a:r>
              <a:rPr lang="en-US" sz="700" b="1" dirty="0" smtClean="0"/>
              <a:t>B2  :  1,2,6</a:t>
            </a:r>
          </a:p>
          <a:p>
            <a:r>
              <a:rPr lang="en-US" sz="700" b="1" dirty="0" smtClean="0"/>
              <a:t>B3  :  3,5,6</a:t>
            </a:r>
          </a:p>
          <a:p>
            <a:r>
              <a:rPr lang="en-US" sz="700" b="1" dirty="0" smtClean="0"/>
              <a:t>B4  :  2,3,4</a:t>
            </a:r>
          </a:p>
        </p:txBody>
      </p:sp>
      <p:cxnSp>
        <p:nvCxnSpPr>
          <p:cNvPr id="54" name="Straight Arrow Connector 53"/>
          <p:cNvCxnSpPr/>
          <p:nvPr/>
        </p:nvCxnSpPr>
        <p:spPr>
          <a:xfrm>
            <a:off x="1415060" y="3742837"/>
            <a:ext cx="3025040" cy="14655"/>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2"/>
            <a:endCxn id="41" idx="0"/>
          </p:cNvCxnSpPr>
          <p:nvPr/>
        </p:nvCxnSpPr>
        <p:spPr>
          <a:xfrm>
            <a:off x="4635366" y="3786355"/>
            <a:ext cx="0" cy="1064638"/>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3"/>
            <a:endCxn id="42" idx="1"/>
          </p:cNvCxnSpPr>
          <p:nvPr/>
        </p:nvCxnSpPr>
        <p:spPr>
          <a:xfrm>
            <a:off x="4815386" y="4995009"/>
            <a:ext cx="1259436" cy="34136"/>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4796680" y="4869882"/>
            <a:ext cx="1278142" cy="15247"/>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3" idx="2"/>
          </p:cNvCxnSpPr>
          <p:nvPr/>
        </p:nvCxnSpPr>
        <p:spPr>
          <a:xfrm flipH="1">
            <a:off x="1222948" y="1912889"/>
            <a:ext cx="1" cy="1855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7" idx="3"/>
          </p:cNvCxnSpPr>
          <p:nvPr/>
        </p:nvCxnSpPr>
        <p:spPr>
          <a:xfrm flipH="1">
            <a:off x="821751" y="3757492"/>
            <a:ext cx="401197" cy="1094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14992" y="3381126"/>
            <a:ext cx="401197" cy="1094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801859" y="2598365"/>
            <a:ext cx="401197" cy="1094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801859" y="2984595"/>
            <a:ext cx="401197" cy="1094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430306" y="2040813"/>
            <a:ext cx="0" cy="172762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792480" y="3806046"/>
            <a:ext cx="0" cy="1044947"/>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40" idx="1"/>
          </p:cNvCxnSpPr>
          <p:nvPr/>
        </p:nvCxnSpPr>
        <p:spPr>
          <a:xfrm>
            <a:off x="1610327" y="3536085"/>
            <a:ext cx="2845019" cy="10625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1610327" y="2037910"/>
            <a:ext cx="7840" cy="1498175"/>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978478" y="1716777"/>
            <a:ext cx="792088" cy="189283"/>
          </a:xfrm>
          <a:prstGeom prst="rect">
            <a:avLst/>
          </a:prstGeom>
          <a:noFill/>
          <a:ln>
            <a:noFill/>
          </a:ln>
        </p:spPr>
        <p:txBody>
          <a:bodyPr wrap="square" rtlCol="0">
            <a:spAutoFit/>
          </a:bodyPr>
          <a:lstStyle/>
          <a:p>
            <a:r>
              <a:rPr lang="en-US" sz="700" dirty="0" smtClean="0">
                <a:solidFill>
                  <a:schemeClr val="bg1"/>
                </a:solidFill>
              </a:rPr>
              <a:t>         1,4,5</a:t>
            </a:r>
            <a:endParaRPr lang="en-IN" sz="700" dirty="0">
              <a:solidFill>
                <a:schemeClr val="bg1"/>
              </a:solidFill>
            </a:endParaRPr>
          </a:p>
        </p:txBody>
      </p:sp>
      <p:sp>
        <p:nvSpPr>
          <p:cNvPr id="68" name="Rectangle 67"/>
          <p:cNvSpPr/>
          <p:nvPr/>
        </p:nvSpPr>
        <p:spPr>
          <a:xfrm>
            <a:off x="7828203" y="4751435"/>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9" name="TextBox 68"/>
          <p:cNvSpPr txBox="1"/>
          <p:nvPr/>
        </p:nvSpPr>
        <p:spPr>
          <a:xfrm>
            <a:off x="6172245" y="1278194"/>
            <a:ext cx="775632" cy="687881"/>
          </a:xfrm>
          <a:prstGeom prst="rect">
            <a:avLst/>
          </a:prstGeom>
          <a:noFill/>
        </p:spPr>
        <p:txBody>
          <a:bodyPr wrap="square" rtlCol="0">
            <a:spAutoFit/>
          </a:bodyPr>
          <a:lstStyle/>
          <a:p>
            <a:r>
              <a:rPr lang="en-US" sz="800" dirty="0" smtClean="0"/>
              <a:t>                  </a:t>
            </a:r>
            <a:r>
              <a:rPr lang="en-US" sz="700" b="1" dirty="0" smtClean="0"/>
              <a:t>a.txt</a:t>
            </a:r>
          </a:p>
          <a:p>
            <a:r>
              <a:rPr lang="en-US" sz="700" b="1" dirty="0" smtClean="0"/>
              <a:t>B1  :  1,4,5</a:t>
            </a:r>
          </a:p>
          <a:p>
            <a:r>
              <a:rPr lang="en-US" sz="700" b="1" dirty="0" smtClean="0"/>
              <a:t>B2  :  1,2</a:t>
            </a:r>
          </a:p>
          <a:p>
            <a:r>
              <a:rPr lang="en-US" sz="700" b="1" dirty="0" smtClean="0"/>
              <a:t>B3  :  3,5</a:t>
            </a:r>
          </a:p>
          <a:p>
            <a:r>
              <a:rPr lang="en-US" sz="700" b="1" dirty="0" smtClean="0"/>
              <a:t>B4  :  2,3,4</a:t>
            </a:r>
          </a:p>
        </p:txBody>
      </p:sp>
      <p:sp>
        <p:nvSpPr>
          <p:cNvPr id="70" name="Rectangle 69"/>
          <p:cNvSpPr/>
          <p:nvPr/>
        </p:nvSpPr>
        <p:spPr>
          <a:xfrm>
            <a:off x="6455753" y="3294804"/>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71" name="Rectangle 70"/>
          <p:cNvSpPr/>
          <p:nvPr/>
        </p:nvSpPr>
        <p:spPr>
          <a:xfrm>
            <a:off x="8347850" y="3288461"/>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72" name="TextBox 71"/>
          <p:cNvSpPr txBox="1"/>
          <p:nvPr/>
        </p:nvSpPr>
        <p:spPr>
          <a:xfrm>
            <a:off x="6172244" y="1278193"/>
            <a:ext cx="775633" cy="687881"/>
          </a:xfrm>
          <a:prstGeom prst="rect">
            <a:avLst/>
          </a:prstGeom>
          <a:noFill/>
        </p:spPr>
        <p:txBody>
          <a:bodyPr wrap="square" rtlCol="0">
            <a:spAutoFit/>
          </a:bodyPr>
          <a:lstStyle/>
          <a:p>
            <a:r>
              <a:rPr lang="en-US" sz="800" dirty="0" smtClean="0"/>
              <a:t>                  </a:t>
            </a:r>
            <a:r>
              <a:rPr lang="en-US" sz="700" b="1" dirty="0" smtClean="0"/>
              <a:t>a.txt</a:t>
            </a:r>
          </a:p>
          <a:p>
            <a:r>
              <a:rPr lang="en-US" sz="700" b="1" dirty="0" smtClean="0"/>
              <a:t>B1  :  1,4,5</a:t>
            </a:r>
          </a:p>
          <a:p>
            <a:r>
              <a:rPr lang="en-US" sz="700" b="1" dirty="0" smtClean="0"/>
              <a:t>B2  :  1,2,3</a:t>
            </a:r>
          </a:p>
          <a:p>
            <a:r>
              <a:rPr lang="en-US" sz="700" b="1" dirty="0" smtClean="0"/>
              <a:t>B3  :  3,5,6</a:t>
            </a:r>
          </a:p>
          <a:p>
            <a:r>
              <a:rPr lang="en-US" sz="700" b="1" dirty="0" smtClean="0"/>
              <a:t>B4  :  2,3,4</a:t>
            </a:r>
          </a:p>
        </p:txBody>
      </p:sp>
      <p:sp>
        <p:nvSpPr>
          <p:cNvPr id="73" name="Rectangle 72"/>
          <p:cNvSpPr/>
          <p:nvPr/>
        </p:nvSpPr>
        <p:spPr>
          <a:xfrm>
            <a:off x="508102" y="439934"/>
            <a:ext cx="5206680" cy="535531"/>
          </a:xfrm>
          <a:prstGeom prst="rect">
            <a:avLst/>
          </a:prstGeom>
        </p:spPr>
        <p:txBody>
          <a:bodyPr wrap="square">
            <a:spAutoFit/>
          </a:bodyPr>
          <a:lstStyle/>
          <a:p>
            <a:r>
              <a:rPr lang="en-IN" sz="3200" dirty="0" smtClean="0">
                <a:solidFill>
                  <a:schemeClr val="bg1"/>
                </a:solidFill>
                <a:latin typeface="Calibri" charset="0"/>
                <a:ea typeface="Microsoft YaHei" charset="-122"/>
              </a:rPr>
              <a:t>3.Data</a:t>
            </a:r>
            <a:r>
              <a:rPr lang="en-IN" sz="3200" dirty="0" smtClean="0"/>
              <a:t> </a:t>
            </a:r>
            <a:r>
              <a:rPr lang="en-IN" sz="3200" dirty="0" smtClean="0">
                <a:solidFill>
                  <a:schemeClr val="bg1"/>
                </a:solidFill>
                <a:latin typeface="Calibri" charset="0"/>
                <a:ea typeface="Microsoft YaHei" charset="-122"/>
              </a:rPr>
              <a:t>Flow : F</a:t>
            </a:r>
            <a:r>
              <a:rPr lang="en-US" sz="3200" dirty="0" err="1" smtClean="0">
                <a:solidFill>
                  <a:schemeClr val="bg1"/>
                </a:solidFill>
                <a:latin typeface="Calibri" charset="0"/>
                <a:ea typeface="Microsoft YaHei" charset="-122"/>
              </a:rPr>
              <a:t>ile</a:t>
            </a:r>
            <a:r>
              <a:rPr lang="en-US" sz="3200" dirty="0" smtClean="0">
                <a:solidFill>
                  <a:schemeClr val="bg1"/>
                </a:solidFill>
                <a:latin typeface="Calibri" charset="0"/>
                <a:ea typeface="Microsoft YaHei" charset="-122"/>
              </a:rPr>
              <a:t> </a:t>
            </a:r>
            <a:r>
              <a:rPr lang="en-US" sz="3200" dirty="0">
                <a:solidFill>
                  <a:schemeClr val="bg1"/>
                </a:solidFill>
                <a:latin typeface="Calibri" charset="0"/>
                <a:ea typeface="Microsoft YaHei" charset="-122"/>
              </a:rPr>
              <a:t>write</a:t>
            </a:r>
            <a:endParaRPr lang="en-IN" sz="3200" dirty="0">
              <a:solidFill>
                <a:schemeClr val="bg1"/>
              </a:solidFill>
              <a:latin typeface="Calibri" charset="0"/>
              <a:ea typeface="Microsoft YaHei" charset="-122"/>
            </a:endParaRPr>
          </a:p>
        </p:txBody>
      </p:sp>
    </p:spTree>
    <p:extLst>
      <p:ext uri="{BB962C8B-B14F-4D97-AF65-F5344CB8AC3E}">
        <p14:creationId xmlns:p14="http://schemas.microsoft.com/office/powerpoint/2010/main" val="274393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xEl>
                                              <p:pRg st="1" end="1"/>
                                            </p:txEl>
                                          </p:spTgt>
                                        </p:tgtEl>
                                        <p:attrNameLst>
                                          <p:attrName>style.visibility</p:attrName>
                                        </p:attrNameLst>
                                      </p:cBhvr>
                                      <p:to>
                                        <p:strVal val="visible"/>
                                      </p:to>
                                    </p:set>
                                  </p:childTnLst>
                                </p:cTn>
                              </p:par>
                              <p:par>
                                <p:cTn id="43" presetID="2" presetClass="entr" presetSubtype="4"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ppt_x"/>
                                          </p:val>
                                        </p:tav>
                                        <p:tav tm="100000">
                                          <p:val>
                                            <p:strVal val="#ppt_x"/>
                                          </p:val>
                                        </p:tav>
                                      </p:tavLst>
                                    </p:anim>
                                    <p:anim calcmode="lin" valueType="num">
                                      <p:cBhvr additive="base">
                                        <p:cTn id="4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6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circle(in)">
                                      <p:cBhvr>
                                        <p:cTn id="63" dur="2000"/>
                                        <p:tgtEl>
                                          <p:spTgt spid="63"/>
                                        </p:tgtEl>
                                      </p:cBhvr>
                                    </p:animEffect>
                                  </p:childTnLst>
                                </p:cTn>
                              </p:par>
                              <p:par>
                                <p:cTn id="64" presetID="6"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circle(in)">
                                      <p:cBhvr>
                                        <p:cTn id="66" dur="2000"/>
                                        <p:tgtEl>
                                          <p:spTgt spid="54"/>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circle(in)">
                                      <p:cBhvr>
                                        <p:cTn id="69" dur="20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circle(in)">
                                      <p:cBhvr>
                                        <p:cTn id="74" dur="2000"/>
                                        <p:tgtEl>
                                          <p:spTgt spid="55"/>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circle(in)">
                                      <p:cBhvr>
                                        <p:cTn id="77" dur="20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circle(in)">
                                      <p:cBhvr>
                                        <p:cTn id="82" dur="2000"/>
                                        <p:tgtEl>
                                          <p:spTgt spid="5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circle(in)">
                                      <p:cBhvr>
                                        <p:cTn id="85" dur="20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5"/>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53">
                                            <p:txEl>
                                              <p:pRg st="2" end="2"/>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3">
                                            <p:txEl>
                                              <p:pRg st="3" end="3"/>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3">
                                            <p:txEl>
                                              <p:pRg st="4" end="4"/>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38"/>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67"/>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4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4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childTnLst>
                                </p:cTn>
                              </p:par>
                              <p:par>
                                <p:cTn id="132" presetID="1" presetClass="exit" presetSubtype="0" fill="hold" nodeType="withEffect">
                                  <p:stCondLst>
                                    <p:cond delay="0"/>
                                  </p:stCondLst>
                                  <p:childTnLst>
                                    <p:set>
                                      <p:cBhvr>
                                        <p:cTn id="133" dur="1" fill="hold">
                                          <p:stCondLst>
                                            <p:cond delay="0"/>
                                          </p:stCondLst>
                                        </p:cTn>
                                        <p:tgtEl>
                                          <p:spTgt spid="62"/>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60"/>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59"/>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37"/>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36"/>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35"/>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63"/>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5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55"/>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56"/>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57"/>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5"/>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66"/>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nodeType="afterEffect">
                                  <p:stCondLst>
                                    <p:cond delay="0"/>
                                  </p:stCondLst>
                                  <p:childTnLst>
                                    <p:set>
                                      <p:cBhvr>
                                        <p:cTn id="162" dur="1" fill="hold">
                                          <p:stCondLst>
                                            <p:cond delay="0"/>
                                          </p:stCondLst>
                                        </p:cTn>
                                        <p:tgtEl>
                                          <p:spTgt spid="5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6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48"/>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43"/>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68"/>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7"/>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28"/>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27"/>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29"/>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3">
                                            <p:txEl>
                                              <p:pRg st="0" end="0"/>
                                            </p:txEl>
                                          </p:spTgt>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53">
                                            <p:txEl>
                                              <p:pRg st="1" end="1"/>
                                            </p:txEl>
                                          </p:spTgt>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3">
                                            <p:txEl>
                                              <p:pRg st="2" end="2"/>
                                            </p:txEl>
                                          </p:spTgt>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3">
                                            <p:txEl>
                                              <p:pRg st="3" end="3"/>
                                            </p:txEl>
                                          </p:spTgt>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53">
                                            <p:txEl>
                                              <p:pRg st="4" end="4"/>
                                            </p:txEl>
                                          </p:spTgt>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7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1"/>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2"/>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4" grpId="0" animBg="1"/>
      <p:bldP spid="34" grpId="1" animBg="1"/>
      <p:bldP spid="35" grpId="0" animBg="1"/>
      <p:bldP spid="35" grpId="1" animBg="1"/>
      <p:bldP spid="36" grpId="0" animBg="1"/>
      <p:bldP spid="36" grpId="1" animBg="1"/>
      <p:bldP spid="37" grpId="0" animBg="1"/>
      <p:bldP spid="37" grpId="1" animBg="1"/>
      <p:bldP spid="38" grpId="0"/>
      <p:bldP spid="38" grpId="1"/>
      <p:bldP spid="40" grpId="0" animBg="1"/>
      <p:bldP spid="41" grpId="0" animBg="1"/>
      <p:bldP spid="42" grpId="0" animBg="1"/>
      <p:bldP spid="43" grpId="0" animBg="1"/>
      <p:bldP spid="43" grpId="1" animBg="1"/>
      <p:bldP spid="44" grpId="0" animBg="1"/>
      <p:bldP spid="45" grpId="0" animBg="1"/>
      <p:bldP spid="46" grpId="0" animBg="1"/>
      <p:bldP spid="47" grpId="0" animBg="1"/>
      <p:bldP spid="48" grpId="0" animBg="1"/>
      <p:bldP spid="48" grpId="1" animBg="1"/>
      <p:bldP spid="49" grpId="0" animBg="1"/>
      <p:bldP spid="50" grpId="0" animBg="1"/>
      <p:bldP spid="51" grpId="0" animBg="1"/>
      <p:bldP spid="52" grpId="0" animBg="1"/>
      <p:bldP spid="53" grpId="0"/>
      <p:bldP spid="53" grpId="1" build="allAtOnce"/>
      <p:bldP spid="67" grpId="0"/>
      <p:bldP spid="67" grpId="1"/>
      <p:bldP spid="68" grpId="0"/>
      <p:bldP spid="68" grpId="1"/>
      <p:bldP spid="69" grpId="0"/>
      <p:bldP spid="69" grpId="1"/>
      <p:bldP spid="70" grpId="0" animBg="1"/>
      <p:bldP spid="71" grpId="0" animBg="1"/>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45" y="1782853"/>
            <a:ext cx="4078655" cy="4226414"/>
          </a:xfrm>
          <a:prstGeom prst="rect">
            <a:avLst/>
          </a:prstGeom>
        </p:spPr>
      </p:pic>
      <p:sp>
        <p:nvSpPr>
          <p:cNvPr id="4" name="TextBox 3"/>
          <p:cNvSpPr txBox="1"/>
          <p:nvPr/>
        </p:nvSpPr>
        <p:spPr>
          <a:xfrm>
            <a:off x="4343400" y="2298700"/>
            <a:ext cx="4419600" cy="3194721"/>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rPr>
              <a:t>Hadoop’s default strategy is to place the first replica on the same node as the client (for clients running outside the cluster, a node is chosen at random, although the system tries not to pick nodes that are too full or too busy</a:t>
            </a:r>
            <a:r>
              <a:rPr lang="en-IN" dirty="0" smtClean="0">
                <a:solidFill>
                  <a:schemeClr val="bg1"/>
                </a:solidFill>
              </a:rPr>
              <a:t>).</a:t>
            </a: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r>
              <a:rPr lang="en-IN" dirty="0" smtClean="0">
                <a:solidFill>
                  <a:schemeClr val="bg1"/>
                </a:solidFill>
              </a:rPr>
              <a:t> </a:t>
            </a:r>
            <a:r>
              <a:rPr lang="en-IN" dirty="0">
                <a:solidFill>
                  <a:schemeClr val="bg1"/>
                </a:solidFill>
              </a:rPr>
              <a:t>The second replica is placed on a different rack from the first (</a:t>
            </a:r>
            <a:r>
              <a:rPr lang="en-IN" i="1" dirty="0">
                <a:solidFill>
                  <a:schemeClr val="bg1"/>
                </a:solidFill>
              </a:rPr>
              <a:t>off-rack</a:t>
            </a:r>
            <a:r>
              <a:rPr lang="en-IN" dirty="0">
                <a:solidFill>
                  <a:schemeClr val="bg1"/>
                </a:solidFill>
              </a:rPr>
              <a:t>), chosen at random</a:t>
            </a:r>
            <a:r>
              <a:rPr lang="en-IN" dirty="0" smtClean="0">
                <a:solidFill>
                  <a:schemeClr val="bg1"/>
                </a:solidFill>
              </a:rPr>
              <a:t>.</a:t>
            </a: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r>
              <a:rPr lang="en-IN" dirty="0" smtClean="0">
                <a:solidFill>
                  <a:schemeClr val="bg1"/>
                </a:solidFill>
              </a:rPr>
              <a:t> </a:t>
            </a:r>
            <a:r>
              <a:rPr lang="en-IN" dirty="0">
                <a:solidFill>
                  <a:schemeClr val="bg1"/>
                </a:solidFill>
              </a:rPr>
              <a:t>The third replica is placed on the same rack as the second, but on a different node chosen at random. </a:t>
            </a:r>
          </a:p>
        </p:txBody>
      </p:sp>
      <p:sp>
        <p:nvSpPr>
          <p:cNvPr id="5" name="Rectangle 4"/>
          <p:cNvSpPr/>
          <p:nvPr/>
        </p:nvSpPr>
        <p:spPr>
          <a:xfrm>
            <a:off x="400267" y="516134"/>
            <a:ext cx="4171733" cy="535531"/>
          </a:xfrm>
          <a:prstGeom prst="rect">
            <a:avLst/>
          </a:prstGeom>
        </p:spPr>
        <p:txBody>
          <a:bodyPr wrap="square">
            <a:spAutoFit/>
          </a:bodyPr>
          <a:lstStyle/>
          <a:p>
            <a:r>
              <a:rPr lang="en-US" sz="3200" dirty="0">
                <a:solidFill>
                  <a:schemeClr val="bg1"/>
                </a:solidFill>
                <a:latin typeface="Calibri" charset="0"/>
                <a:ea typeface="Microsoft YaHei" charset="-122"/>
              </a:rPr>
              <a:t>Replica</a:t>
            </a:r>
            <a:r>
              <a:rPr lang="en-US" dirty="0"/>
              <a:t> </a:t>
            </a:r>
            <a:r>
              <a:rPr lang="en-US" sz="3200" dirty="0">
                <a:solidFill>
                  <a:schemeClr val="bg1"/>
                </a:solidFill>
                <a:latin typeface="Calibri" charset="0"/>
                <a:ea typeface="Microsoft YaHei" charset="-122"/>
              </a:rPr>
              <a:t>Placement</a:t>
            </a:r>
            <a:endParaRPr lang="en-IN" sz="3200" dirty="0">
              <a:solidFill>
                <a:schemeClr val="bg1"/>
              </a:solidFill>
              <a:latin typeface="Calibri" charset="0"/>
              <a:ea typeface="Microsoft YaHei" charset="-122"/>
            </a:endParaRPr>
          </a:p>
        </p:txBody>
      </p:sp>
    </p:spTree>
    <p:extLst>
      <p:ext uri="{BB962C8B-B14F-4D97-AF65-F5344CB8AC3E}">
        <p14:creationId xmlns:p14="http://schemas.microsoft.com/office/powerpoint/2010/main" val="427514602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chemeClr val="bg1"/>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638084" y="1646954"/>
            <a:ext cx="1541885"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NN</a:t>
            </a:r>
            <a:endParaRPr lang="en-IN" sz="1000" dirty="0">
              <a:solidFill>
                <a:schemeClr val="bg1"/>
              </a:solidFill>
            </a:endParaRPr>
          </a:p>
        </p:txBody>
      </p:sp>
      <p:sp>
        <p:nvSpPr>
          <p:cNvPr id="4" name="Rectangle 3"/>
          <p:cNvSpPr/>
          <p:nvPr/>
        </p:nvSpPr>
        <p:spPr>
          <a:xfrm>
            <a:off x="3795594" y="3399637"/>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1</a:t>
            </a:r>
            <a:endParaRPr lang="en-IN" sz="1000" dirty="0">
              <a:solidFill>
                <a:schemeClr val="bg1"/>
              </a:solidFill>
            </a:endParaRPr>
          </a:p>
        </p:txBody>
      </p:sp>
      <p:sp>
        <p:nvSpPr>
          <p:cNvPr id="5" name="Rectangle 4"/>
          <p:cNvSpPr/>
          <p:nvPr/>
        </p:nvSpPr>
        <p:spPr>
          <a:xfrm>
            <a:off x="7540010" y="3368997"/>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endParaRPr lang="en-US" sz="1000" dirty="0">
              <a:solidFill>
                <a:schemeClr val="tx1"/>
              </a:solidFill>
            </a:endParaRPr>
          </a:p>
          <a:p>
            <a:r>
              <a:rPr lang="en-US" sz="1000" dirty="0" smtClean="0">
                <a:solidFill>
                  <a:schemeClr val="bg1"/>
                </a:solidFill>
              </a:rPr>
              <a:t>DN 3</a:t>
            </a:r>
            <a:endParaRPr lang="en-IN" sz="1000" dirty="0" smtClean="0">
              <a:solidFill>
                <a:schemeClr val="bg1"/>
              </a:solidFill>
            </a:endParaRPr>
          </a:p>
          <a:p>
            <a:pPr algn="ctr"/>
            <a:endParaRPr lang="en-IN" dirty="0"/>
          </a:p>
        </p:txBody>
      </p:sp>
      <p:sp>
        <p:nvSpPr>
          <p:cNvPr id="6" name="Rectangle 5"/>
          <p:cNvSpPr/>
          <p:nvPr/>
        </p:nvSpPr>
        <p:spPr>
          <a:xfrm>
            <a:off x="5667802" y="3376183"/>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2</a:t>
            </a:r>
            <a:endParaRPr lang="en-IN" sz="1000" dirty="0">
              <a:solidFill>
                <a:schemeClr val="bg1"/>
              </a:solidFill>
            </a:endParaRPr>
          </a:p>
        </p:txBody>
      </p:sp>
      <p:sp>
        <p:nvSpPr>
          <p:cNvPr id="7" name="Rectangle 6"/>
          <p:cNvSpPr/>
          <p:nvPr/>
        </p:nvSpPr>
        <p:spPr>
          <a:xfrm>
            <a:off x="7549356" y="5088091"/>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6</a:t>
            </a:r>
            <a:endParaRPr lang="en-IN" sz="1000" dirty="0" smtClean="0">
              <a:solidFill>
                <a:schemeClr val="bg1"/>
              </a:solidFill>
            </a:endParaRPr>
          </a:p>
        </p:txBody>
      </p:sp>
      <p:sp>
        <p:nvSpPr>
          <p:cNvPr id="8" name="Rectangle 7"/>
          <p:cNvSpPr/>
          <p:nvPr/>
        </p:nvSpPr>
        <p:spPr>
          <a:xfrm>
            <a:off x="5677484" y="5103338"/>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DN 5</a:t>
            </a:r>
            <a:endParaRPr lang="en-IN" sz="1000" dirty="0" smtClean="0">
              <a:solidFill>
                <a:schemeClr val="bg1"/>
              </a:solidFill>
            </a:endParaRPr>
          </a:p>
        </p:txBody>
      </p:sp>
      <p:sp>
        <p:nvSpPr>
          <p:cNvPr id="9" name="Rectangle 8"/>
          <p:cNvSpPr/>
          <p:nvPr/>
        </p:nvSpPr>
        <p:spPr>
          <a:xfrm>
            <a:off x="3786490" y="5103338"/>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r>
              <a:rPr lang="en-US" sz="1000" dirty="0" smtClean="0">
                <a:solidFill>
                  <a:schemeClr val="bg1"/>
                </a:solidFill>
              </a:rPr>
              <a:t>DN 4</a:t>
            </a:r>
            <a:endParaRPr lang="en-IN" sz="1000" dirty="0" smtClean="0">
              <a:solidFill>
                <a:schemeClr val="bg1"/>
              </a:solidFill>
            </a:endParaRPr>
          </a:p>
          <a:p>
            <a:pPr algn="ctr"/>
            <a:endParaRPr lang="en-IN" dirty="0"/>
          </a:p>
        </p:txBody>
      </p:sp>
      <p:cxnSp>
        <p:nvCxnSpPr>
          <p:cNvPr id="10" name="Straight Arrow Connector 9"/>
          <p:cNvCxnSpPr/>
          <p:nvPr/>
        </p:nvCxnSpPr>
        <p:spPr>
          <a:xfrm>
            <a:off x="6279870" y="2367034"/>
            <a:ext cx="1" cy="100196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39810" y="2367034"/>
            <a:ext cx="0" cy="500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407662" y="2868015"/>
            <a:ext cx="13321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07662" y="2868015"/>
            <a:ext cx="0" cy="50816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47922" y="2367034"/>
            <a:ext cx="0" cy="500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47922" y="2868015"/>
            <a:ext cx="14041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152078" y="2868015"/>
            <a:ext cx="0" cy="50098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11818" y="2367034"/>
            <a:ext cx="0" cy="6480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235754" y="3015106"/>
            <a:ext cx="57606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35754" y="3015106"/>
            <a:ext cx="0" cy="1296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407662" y="4311250"/>
            <a:ext cx="828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0"/>
          </p:cNvCxnSpPr>
          <p:nvPr/>
        </p:nvCxnSpPr>
        <p:spPr>
          <a:xfrm flipH="1">
            <a:off x="4398558" y="4311250"/>
            <a:ext cx="9104" cy="7920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55834" y="2367034"/>
            <a:ext cx="0" cy="7550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523786" y="3122099"/>
            <a:ext cx="4320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23786" y="3122099"/>
            <a:ext cx="0" cy="2326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1"/>
          </p:cNvCxnSpPr>
          <p:nvPr/>
        </p:nvCxnSpPr>
        <p:spPr>
          <a:xfrm>
            <a:off x="5507323" y="5463378"/>
            <a:ext cx="170161"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31898" y="2367034"/>
            <a:ext cx="0" cy="7550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31898" y="3122099"/>
            <a:ext cx="6480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79970" y="3122099"/>
            <a:ext cx="0" cy="11891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79970" y="4311250"/>
            <a:ext cx="9721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7" idx="0"/>
          </p:cNvCxnSpPr>
          <p:nvPr/>
        </p:nvCxnSpPr>
        <p:spPr>
          <a:xfrm>
            <a:off x="8152078" y="4311250"/>
            <a:ext cx="9346" cy="77684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3226" y="1610571"/>
            <a:ext cx="1224136"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solidFill>
              </a:rPr>
              <a:t>CLIENT</a:t>
            </a:r>
            <a:endParaRPr lang="en-IN" sz="1000" dirty="0">
              <a:solidFill>
                <a:schemeClr val="bg1"/>
              </a:solidFill>
            </a:endParaRPr>
          </a:p>
        </p:txBody>
      </p:sp>
      <p:cxnSp>
        <p:nvCxnSpPr>
          <p:cNvPr id="32" name="Straight Arrow Connector 31"/>
          <p:cNvCxnSpPr/>
          <p:nvPr/>
        </p:nvCxnSpPr>
        <p:spPr>
          <a:xfrm>
            <a:off x="1691679" y="1790970"/>
            <a:ext cx="3930723" cy="3638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Flowchart: Document 32"/>
          <p:cNvSpPr/>
          <p:nvPr/>
        </p:nvSpPr>
        <p:spPr>
          <a:xfrm>
            <a:off x="1040619" y="1732374"/>
            <a:ext cx="414715" cy="504056"/>
          </a:xfrm>
          <a:prstGeom prst="flowChartDocumen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a.txt</a:t>
            </a:r>
          </a:p>
          <a:p>
            <a:pPr algn="ctr"/>
            <a:endParaRPr lang="en-US" sz="600" dirty="0" smtClean="0">
              <a:solidFill>
                <a:schemeClr val="tx1"/>
              </a:solidFill>
            </a:endParaRPr>
          </a:p>
          <a:p>
            <a:pPr algn="ctr"/>
            <a:r>
              <a:rPr lang="en-US" sz="600" dirty="0" smtClean="0">
                <a:solidFill>
                  <a:schemeClr val="tx1"/>
                </a:solidFill>
              </a:rPr>
              <a:t>400MB</a:t>
            </a:r>
            <a:endParaRPr lang="en-IN" sz="600" dirty="0">
              <a:solidFill>
                <a:schemeClr val="tx1"/>
              </a:solidFill>
            </a:endParaRPr>
          </a:p>
        </p:txBody>
      </p:sp>
      <p:sp>
        <p:nvSpPr>
          <p:cNvPr id="34" name="TextBox 33"/>
          <p:cNvSpPr txBox="1"/>
          <p:nvPr/>
        </p:nvSpPr>
        <p:spPr>
          <a:xfrm>
            <a:off x="3003505" y="1646954"/>
            <a:ext cx="1044863" cy="203133"/>
          </a:xfrm>
          <a:prstGeom prst="rect">
            <a:avLst/>
          </a:prstGeom>
          <a:noFill/>
          <a:ln>
            <a:noFill/>
          </a:ln>
        </p:spPr>
        <p:txBody>
          <a:bodyPr wrap="square" rtlCol="0">
            <a:spAutoFit/>
          </a:bodyPr>
          <a:lstStyle/>
          <a:p>
            <a:r>
              <a:rPr lang="en-US" sz="800" dirty="0" smtClean="0">
                <a:solidFill>
                  <a:schemeClr val="bg1"/>
                </a:solidFill>
              </a:rPr>
              <a:t>Read request</a:t>
            </a:r>
            <a:endParaRPr lang="en-IN" sz="800" dirty="0">
              <a:solidFill>
                <a:schemeClr val="bg1"/>
              </a:solidFill>
            </a:endParaRPr>
          </a:p>
        </p:txBody>
      </p:sp>
      <p:cxnSp>
        <p:nvCxnSpPr>
          <p:cNvPr id="35" name="Straight Arrow Connector 34"/>
          <p:cNvCxnSpPr>
            <a:stCxn id="3" idx="1"/>
          </p:cNvCxnSpPr>
          <p:nvPr/>
        </p:nvCxnSpPr>
        <p:spPr>
          <a:xfrm flipH="1">
            <a:off x="1707364" y="2006994"/>
            <a:ext cx="393072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61668" y="3800059"/>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37" name="Rectangle 36"/>
          <p:cNvSpPr/>
          <p:nvPr/>
        </p:nvSpPr>
        <p:spPr>
          <a:xfrm>
            <a:off x="4480374" y="5141210"/>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38" name="Rectangle 37"/>
          <p:cNvSpPr/>
          <p:nvPr/>
        </p:nvSpPr>
        <p:spPr>
          <a:xfrm>
            <a:off x="6099850" y="5175346"/>
            <a:ext cx="360040" cy="288032"/>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39" name="Rectangle 38"/>
          <p:cNvSpPr/>
          <p:nvPr/>
        </p:nvSpPr>
        <p:spPr>
          <a:xfrm>
            <a:off x="7972058" y="5160099"/>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0" name="Rectangle 39"/>
          <p:cNvSpPr/>
          <p:nvPr/>
        </p:nvSpPr>
        <p:spPr>
          <a:xfrm>
            <a:off x="6070133" y="3424300"/>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1" name="Rectangle 40"/>
          <p:cNvSpPr/>
          <p:nvPr/>
        </p:nvSpPr>
        <p:spPr>
          <a:xfrm>
            <a:off x="4457468" y="3449487"/>
            <a:ext cx="360040" cy="28803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smtClean="0">
              <a:solidFill>
                <a:schemeClr val="tx1"/>
              </a:solidFill>
            </a:endParaRPr>
          </a:p>
        </p:txBody>
      </p:sp>
      <p:sp>
        <p:nvSpPr>
          <p:cNvPr id="42" name="Rectangle 41"/>
          <p:cNvSpPr/>
          <p:nvPr/>
        </p:nvSpPr>
        <p:spPr>
          <a:xfrm>
            <a:off x="6109532" y="5502417"/>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3" name="Rectangle 42"/>
          <p:cNvSpPr/>
          <p:nvPr/>
        </p:nvSpPr>
        <p:spPr>
          <a:xfrm>
            <a:off x="7959508" y="3419860"/>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4" name="Rectangle 43"/>
          <p:cNvSpPr/>
          <p:nvPr/>
        </p:nvSpPr>
        <p:spPr>
          <a:xfrm>
            <a:off x="7981404" y="5502417"/>
            <a:ext cx="360040" cy="28803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128MB</a:t>
            </a:r>
            <a:endParaRPr lang="en-IN" sz="600" dirty="0">
              <a:solidFill>
                <a:schemeClr val="tx1"/>
              </a:solidFill>
            </a:endParaRPr>
          </a:p>
        </p:txBody>
      </p:sp>
      <p:sp>
        <p:nvSpPr>
          <p:cNvPr id="45" name="Rectangle 44"/>
          <p:cNvSpPr/>
          <p:nvPr/>
        </p:nvSpPr>
        <p:spPr>
          <a:xfrm>
            <a:off x="7972058" y="3759677"/>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46" name="Rectangle 45"/>
          <p:cNvSpPr/>
          <p:nvPr/>
        </p:nvSpPr>
        <p:spPr>
          <a:xfrm>
            <a:off x="4480374" y="5503317"/>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47" name="Rectangle 46"/>
          <p:cNvSpPr/>
          <p:nvPr/>
        </p:nvSpPr>
        <p:spPr>
          <a:xfrm>
            <a:off x="6070133" y="3773885"/>
            <a:ext cx="360040" cy="28803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tx1"/>
                </a:solidFill>
              </a:rPr>
              <a:t>16</a:t>
            </a:r>
          </a:p>
          <a:p>
            <a:pPr algn="ctr"/>
            <a:r>
              <a:rPr lang="en-US" sz="600" dirty="0" smtClean="0">
                <a:solidFill>
                  <a:schemeClr val="tx1"/>
                </a:solidFill>
              </a:rPr>
              <a:t>MB</a:t>
            </a:r>
            <a:endParaRPr lang="en-IN" sz="600" dirty="0">
              <a:solidFill>
                <a:schemeClr val="tx1"/>
              </a:solidFill>
            </a:endParaRPr>
          </a:p>
        </p:txBody>
      </p:sp>
      <p:sp>
        <p:nvSpPr>
          <p:cNvPr id="48" name="Rectangle 47"/>
          <p:cNvSpPr/>
          <p:nvPr/>
        </p:nvSpPr>
        <p:spPr>
          <a:xfrm>
            <a:off x="6159147" y="1682958"/>
            <a:ext cx="631499" cy="648072"/>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800" dirty="0">
              <a:solidFill>
                <a:schemeClr val="tx1"/>
              </a:solidFill>
            </a:endParaRPr>
          </a:p>
        </p:txBody>
      </p:sp>
      <p:sp>
        <p:nvSpPr>
          <p:cNvPr id="49" name="TextBox 48"/>
          <p:cNvSpPr txBox="1"/>
          <p:nvPr/>
        </p:nvSpPr>
        <p:spPr>
          <a:xfrm>
            <a:off x="6197274" y="1568412"/>
            <a:ext cx="867834" cy="687881"/>
          </a:xfrm>
          <a:prstGeom prst="rect">
            <a:avLst/>
          </a:prstGeom>
          <a:noFill/>
        </p:spPr>
        <p:txBody>
          <a:bodyPr wrap="square" rtlCol="0">
            <a:spAutoFit/>
          </a:bodyPr>
          <a:lstStyle/>
          <a:p>
            <a:r>
              <a:rPr lang="en-US" sz="800" dirty="0" smtClean="0"/>
              <a:t>                  </a:t>
            </a:r>
            <a:r>
              <a:rPr lang="en-US" sz="700" b="1" dirty="0" smtClean="0"/>
              <a:t>a.txt</a:t>
            </a:r>
          </a:p>
          <a:p>
            <a:r>
              <a:rPr lang="en-US" sz="700" b="1" dirty="0" smtClean="0"/>
              <a:t>B1  :  1,4,5</a:t>
            </a:r>
          </a:p>
          <a:p>
            <a:r>
              <a:rPr lang="en-US" sz="700" b="1" dirty="0" smtClean="0"/>
              <a:t>B2  :  1,2,6</a:t>
            </a:r>
          </a:p>
          <a:p>
            <a:r>
              <a:rPr lang="en-US" sz="700" b="1" dirty="0" smtClean="0"/>
              <a:t>B3  :  3,5,6</a:t>
            </a:r>
          </a:p>
          <a:p>
            <a:r>
              <a:rPr lang="en-US" sz="700" b="1" dirty="0" smtClean="0"/>
              <a:t>B4  :  2,3,4</a:t>
            </a:r>
          </a:p>
        </p:txBody>
      </p:sp>
      <p:sp>
        <p:nvSpPr>
          <p:cNvPr id="50" name="TextBox 49"/>
          <p:cNvSpPr txBox="1"/>
          <p:nvPr/>
        </p:nvSpPr>
        <p:spPr>
          <a:xfrm>
            <a:off x="3003506" y="2006994"/>
            <a:ext cx="792088" cy="200055"/>
          </a:xfrm>
          <a:prstGeom prst="rect">
            <a:avLst/>
          </a:prstGeom>
          <a:noFill/>
        </p:spPr>
        <p:txBody>
          <a:bodyPr wrap="square" rtlCol="0">
            <a:spAutoFit/>
          </a:bodyPr>
          <a:lstStyle/>
          <a:p>
            <a:r>
              <a:rPr lang="en-US" sz="700" dirty="0" smtClean="0"/>
              <a:t>         </a:t>
            </a:r>
            <a:endParaRPr lang="en-IN" sz="700" dirty="0"/>
          </a:p>
        </p:txBody>
      </p:sp>
      <p:cxnSp>
        <p:nvCxnSpPr>
          <p:cNvPr id="51" name="Straight Connector 50"/>
          <p:cNvCxnSpPr/>
          <p:nvPr/>
        </p:nvCxnSpPr>
        <p:spPr>
          <a:xfrm flipH="1" flipV="1">
            <a:off x="1635354" y="3568316"/>
            <a:ext cx="2772308" cy="2518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635354" y="2331030"/>
            <a:ext cx="0" cy="1232846"/>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1"/>
          </p:cNvCxnSpPr>
          <p:nvPr/>
        </p:nvCxnSpPr>
        <p:spPr>
          <a:xfrm flipH="1" flipV="1">
            <a:off x="1455334" y="3903693"/>
            <a:ext cx="3006334" cy="4038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455334" y="2367034"/>
            <a:ext cx="0" cy="1536659"/>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2" idx="1"/>
          </p:cNvCxnSpPr>
          <p:nvPr/>
        </p:nvCxnSpPr>
        <p:spPr>
          <a:xfrm flipH="1">
            <a:off x="5307762" y="5646433"/>
            <a:ext cx="80177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307762" y="4699670"/>
            <a:ext cx="0" cy="94676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040619" y="4599282"/>
            <a:ext cx="4267143" cy="10038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1" idx="2"/>
          </p:cNvCxnSpPr>
          <p:nvPr/>
        </p:nvCxnSpPr>
        <p:spPr>
          <a:xfrm flipV="1">
            <a:off x="1040619" y="2330651"/>
            <a:ext cx="54675" cy="2268631"/>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 idx="2"/>
          </p:cNvCxnSpPr>
          <p:nvPr/>
        </p:nvCxnSpPr>
        <p:spPr>
          <a:xfrm>
            <a:off x="6279870" y="4096263"/>
            <a:ext cx="0" cy="359003"/>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1247976" y="4311250"/>
            <a:ext cx="5031894" cy="14401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247976" y="2331030"/>
            <a:ext cx="0" cy="1980220"/>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03591" y="2013476"/>
            <a:ext cx="974439" cy="535531"/>
          </a:xfrm>
          <a:prstGeom prst="rect">
            <a:avLst/>
          </a:prstGeom>
          <a:noFill/>
          <a:ln>
            <a:noFill/>
          </a:ln>
        </p:spPr>
        <p:txBody>
          <a:bodyPr wrap="square" rtlCol="0">
            <a:spAutoFit/>
          </a:bodyPr>
          <a:lstStyle/>
          <a:p>
            <a:r>
              <a:rPr lang="en-US" sz="800" b="1" dirty="0" smtClean="0">
                <a:solidFill>
                  <a:schemeClr val="bg1"/>
                </a:solidFill>
              </a:rPr>
              <a:t>B1  :  1,4,5</a:t>
            </a:r>
          </a:p>
          <a:p>
            <a:r>
              <a:rPr lang="en-US" sz="800" b="1" dirty="0" smtClean="0">
                <a:solidFill>
                  <a:schemeClr val="bg1"/>
                </a:solidFill>
              </a:rPr>
              <a:t>B2  :  1,2,6</a:t>
            </a:r>
          </a:p>
          <a:p>
            <a:r>
              <a:rPr lang="en-US" sz="800" b="1" dirty="0" smtClean="0">
                <a:solidFill>
                  <a:schemeClr val="bg1"/>
                </a:solidFill>
              </a:rPr>
              <a:t>B3  :  5,3,6</a:t>
            </a:r>
          </a:p>
          <a:p>
            <a:r>
              <a:rPr lang="en-US" sz="800" b="1" dirty="0" smtClean="0">
                <a:solidFill>
                  <a:schemeClr val="bg1"/>
                </a:solidFill>
              </a:rPr>
              <a:t>B4  :  4,2,3</a:t>
            </a:r>
            <a:endParaRPr lang="en-IN" dirty="0">
              <a:solidFill>
                <a:schemeClr val="bg1"/>
              </a:solidFill>
            </a:endParaRPr>
          </a:p>
        </p:txBody>
      </p:sp>
      <p:sp>
        <p:nvSpPr>
          <p:cNvPr id="63" name="Rectangle 62"/>
          <p:cNvSpPr/>
          <p:nvPr/>
        </p:nvSpPr>
        <p:spPr>
          <a:xfrm>
            <a:off x="4112261" y="5040752"/>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64" name="Straight Connector 63"/>
          <p:cNvCxnSpPr/>
          <p:nvPr/>
        </p:nvCxnSpPr>
        <p:spPr>
          <a:xfrm flipH="1">
            <a:off x="699250" y="2367034"/>
            <a:ext cx="72008" cy="328029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6" idx="1"/>
          </p:cNvCxnSpPr>
          <p:nvPr/>
        </p:nvCxnSpPr>
        <p:spPr>
          <a:xfrm>
            <a:off x="699250" y="5646433"/>
            <a:ext cx="3781124" cy="900"/>
          </a:xfrm>
          <a:prstGeom prst="straightConnector1">
            <a:avLst/>
          </a:prstGeom>
          <a:ln>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40932" y="299442"/>
            <a:ext cx="6739038"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Calibri" charset="0"/>
                <a:ea typeface="Microsoft YaHei" charset="-122"/>
              </a:rPr>
              <a:t>Data Flow: File </a:t>
            </a:r>
            <a:r>
              <a:rPr lang="en-US" sz="3200" dirty="0">
                <a:solidFill>
                  <a:schemeClr val="bg1"/>
                </a:solidFill>
                <a:latin typeface="Calibri" charset="0"/>
                <a:ea typeface="Microsoft YaHei" charset="-122"/>
              </a:rPr>
              <a:t>Read</a:t>
            </a:r>
            <a:endParaRPr lang="en-IN" sz="3200" dirty="0">
              <a:solidFill>
                <a:schemeClr val="bg1"/>
              </a:solidFill>
              <a:latin typeface="Calibri" charset="0"/>
              <a:ea typeface="Microsoft YaHei" charset="-122"/>
            </a:endParaRPr>
          </a:p>
        </p:txBody>
      </p:sp>
    </p:spTree>
    <p:extLst>
      <p:ext uri="{BB962C8B-B14F-4D97-AF65-F5344CB8AC3E}">
        <p14:creationId xmlns:p14="http://schemas.microsoft.com/office/powerpoint/2010/main" val="28348015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6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3"/>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3" grpId="0" animBg="1"/>
      <p:bldP spid="34" grpId="0"/>
      <p:bldP spid="37" grpId="0" animBg="1"/>
      <p:bldP spid="46" grpId="0" animBg="1"/>
      <p:bldP spid="62" grpId="0"/>
      <p:bldP spid="63" grpId="0"/>
      <p:bldP spid="6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22" y="1573808"/>
            <a:ext cx="4480278" cy="4968552"/>
          </a:xfrm>
          <a:prstGeom prst="rect">
            <a:avLst/>
          </a:prstGeom>
        </p:spPr>
      </p:pic>
      <p:sp>
        <p:nvSpPr>
          <p:cNvPr id="6" name="TextBox 5"/>
          <p:cNvSpPr txBox="1"/>
          <p:nvPr/>
        </p:nvSpPr>
        <p:spPr>
          <a:xfrm>
            <a:off x="5145584" y="2204863"/>
            <a:ext cx="3744416" cy="2973122"/>
          </a:xfrm>
          <a:prstGeom prst="rect">
            <a:avLst/>
          </a:prstGeom>
          <a:noFill/>
        </p:spPr>
        <p:txBody>
          <a:bodyPr wrap="square" rtlCol="0">
            <a:spAutoFit/>
          </a:bodyPr>
          <a:lstStyle/>
          <a:p>
            <a:pPr fontAlgn="base"/>
            <a:r>
              <a:rPr lang="en-IN" i="1" dirty="0">
                <a:solidFill>
                  <a:schemeClr val="bg1"/>
                </a:solidFill>
              </a:rPr>
              <a:t>distance(/d1/r1/n1, /d1/r1/n1)</a:t>
            </a:r>
            <a:r>
              <a:rPr lang="en-IN" dirty="0">
                <a:solidFill>
                  <a:schemeClr val="bg1"/>
                </a:solidFill>
              </a:rPr>
              <a:t> = 0 (processes on the same node</a:t>
            </a:r>
            <a:r>
              <a:rPr lang="en-IN" dirty="0" smtClean="0">
                <a:solidFill>
                  <a:schemeClr val="bg1"/>
                </a:solidFill>
              </a:rPr>
              <a:t>)</a:t>
            </a:r>
          </a:p>
          <a:p>
            <a:pPr fontAlgn="base"/>
            <a:endParaRPr lang="en-IN" dirty="0">
              <a:solidFill>
                <a:schemeClr val="bg1"/>
              </a:solidFill>
            </a:endParaRPr>
          </a:p>
          <a:p>
            <a:pPr fontAlgn="base"/>
            <a:r>
              <a:rPr lang="en-IN" i="1" dirty="0">
                <a:solidFill>
                  <a:schemeClr val="bg1"/>
                </a:solidFill>
              </a:rPr>
              <a:t>distance(/d1/r1/n1, /d1/r1/n2)</a:t>
            </a:r>
            <a:r>
              <a:rPr lang="en-IN" dirty="0">
                <a:solidFill>
                  <a:schemeClr val="bg1"/>
                </a:solidFill>
              </a:rPr>
              <a:t> = 2 (different nodes on the same rack</a:t>
            </a:r>
            <a:r>
              <a:rPr lang="en-IN" dirty="0" smtClean="0">
                <a:solidFill>
                  <a:schemeClr val="bg1"/>
                </a:solidFill>
              </a:rPr>
              <a:t>)</a:t>
            </a:r>
          </a:p>
          <a:p>
            <a:pPr fontAlgn="base"/>
            <a:endParaRPr lang="en-IN" dirty="0">
              <a:solidFill>
                <a:schemeClr val="bg1"/>
              </a:solidFill>
            </a:endParaRPr>
          </a:p>
          <a:p>
            <a:pPr fontAlgn="base"/>
            <a:r>
              <a:rPr lang="en-IN" i="1" dirty="0">
                <a:solidFill>
                  <a:schemeClr val="bg1"/>
                </a:solidFill>
              </a:rPr>
              <a:t>distance(/d1/r1/n1, /d1/r2/n3)</a:t>
            </a:r>
            <a:r>
              <a:rPr lang="en-IN" dirty="0">
                <a:solidFill>
                  <a:schemeClr val="bg1"/>
                </a:solidFill>
              </a:rPr>
              <a:t> = 4 (nodes on different racks in the same data </a:t>
            </a:r>
            <a:r>
              <a:rPr lang="en-IN" dirty="0" err="1">
                <a:solidFill>
                  <a:schemeClr val="bg1"/>
                </a:solidFill>
              </a:rPr>
              <a:t>center</a:t>
            </a:r>
            <a:r>
              <a:rPr lang="en-IN" dirty="0" smtClean="0">
                <a:solidFill>
                  <a:schemeClr val="bg1"/>
                </a:solidFill>
              </a:rPr>
              <a:t>)</a:t>
            </a:r>
          </a:p>
          <a:p>
            <a:pPr fontAlgn="base"/>
            <a:endParaRPr lang="en-IN" dirty="0">
              <a:solidFill>
                <a:schemeClr val="bg1"/>
              </a:solidFill>
            </a:endParaRPr>
          </a:p>
          <a:p>
            <a:pPr fontAlgn="base"/>
            <a:r>
              <a:rPr lang="en-IN" i="1" dirty="0">
                <a:solidFill>
                  <a:schemeClr val="bg1"/>
                </a:solidFill>
              </a:rPr>
              <a:t>distance(/d1/r1/n1, /d2/r3/n4)</a:t>
            </a:r>
            <a:r>
              <a:rPr lang="en-IN" dirty="0">
                <a:solidFill>
                  <a:schemeClr val="bg1"/>
                </a:solidFill>
              </a:rPr>
              <a:t> = 6 (nodes in different data </a:t>
            </a:r>
            <a:r>
              <a:rPr lang="en-IN" dirty="0" err="1">
                <a:solidFill>
                  <a:schemeClr val="bg1"/>
                </a:solidFill>
              </a:rPr>
              <a:t>centers</a:t>
            </a:r>
            <a:r>
              <a:rPr lang="en-IN" dirty="0">
                <a:solidFill>
                  <a:schemeClr val="bg1"/>
                </a:solidFill>
              </a:rPr>
              <a:t>)</a:t>
            </a:r>
          </a:p>
          <a:p>
            <a:endParaRPr lang="en-IN" dirty="0"/>
          </a:p>
        </p:txBody>
      </p:sp>
      <p:sp>
        <p:nvSpPr>
          <p:cNvPr id="7" name="Rectangle 6"/>
          <p:cNvSpPr/>
          <p:nvPr/>
        </p:nvSpPr>
        <p:spPr>
          <a:xfrm>
            <a:off x="665802" y="655834"/>
            <a:ext cx="6257803" cy="535531"/>
          </a:xfrm>
          <a:prstGeom prst="rect">
            <a:avLst/>
          </a:prstGeom>
        </p:spPr>
        <p:txBody>
          <a:bodyPr wrap="none">
            <a:spAutoFit/>
          </a:bodyPr>
          <a:lstStyle/>
          <a:p>
            <a:r>
              <a:rPr lang="en-IN" sz="3200" dirty="0">
                <a:solidFill>
                  <a:schemeClr val="bg1"/>
                </a:solidFill>
                <a:latin typeface="Calibri" charset="0"/>
                <a:ea typeface="Microsoft YaHei" charset="-122"/>
              </a:rPr>
              <a:t>NETWORK</a:t>
            </a:r>
            <a:r>
              <a:rPr lang="en-IN" b="1" cap="all" dirty="0"/>
              <a:t> </a:t>
            </a:r>
            <a:r>
              <a:rPr lang="en-IN" sz="3200" dirty="0">
                <a:solidFill>
                  <a:schemeClr val="bg1"/>
                </a:solidFill>
                <a:latin typeface="Calibri" charset="0"/>
                <a:ea typeface="Microsoft YaHei" charset="-122"/>
              </a:rPr>
              <a:t>TOPOLOGY AND HADOOP</a:t>
            </a:r>
          </a:p>
        </p:txBody>
      </p:sp>
    </p:spTree>
    <p:extLst>
      <p:ext uri="{BB962C8B-B14F-4D97-AF65-F5344CB8AC3E}">
        <p14:creationId xmlns:p14="http://schemas.microsoft.com/office/powerpoint/2010/main" val="564268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1"/>
          <p:cNvSpPr txBox="1">
            <a:spLocks/>
          </p:cNvSpPr>
          <p:nvPr/>
        </p:nvSpPr>
        <p:spPr>
          <a:xfrm>
            <a:off x="457200" y="274638"/>
            <a:ext cx="8229600" cy="1143000"/>
          </a:xfrm>
          <a:prstGeom prst="rect">
            <a:avLst/>
          </a:prstGeom>
        </p:spPr>
        <p:txBody>
          <a:bodyPr/>
          <a:lstStyle>
            <a:lvl1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2pPr>
            <a:lvl3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3pPr>
            <a:lvl4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4pPr>
            <a:lvl5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Calibri"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122"/>
              </a:defRPr>
            </a:lvl9pPr>
          </a:lstStyle>
          <a:p>
            <a:pPr algn="l"/>
            <a:r>
              <a:rPr lang="en-US" sz="3200" dirty="0" err="1" smtClean="0">
                <a:solidFill>
                  <a:schemeClr val="bg1"/>
                </a:solidFill>
                <a:latin typeface="Calibri" charset="0"/>
                <a:ea typeface="Microsoft YaHei" charset="-122"/>
                <a:cs typeface="+mn-cs"/>
              </a:rPr>
              <a:t>Hadoop</a:t>
            </a:r>
            <a:r>
              <a:rPr lang="en-US" dirty="0" smtClean="0"/>
              <a:t> </a:t>
            </a:r>
            <a:r>
              <a:rPr lang="en-US" sz="3200" dirty="0">
                <a:solidFill>
                  <a:schemeClr val="bg1"/>
                </a:solidFill>
                <a:latin typeface="Calibri" charset="0"/>
                <a:ea typeface="Microsoft YaHei" charset="-122"/>
                <a:cs typeface="+mn-cs"/>
              </a:rPr>
              <a:t>Commands</a:t>
            </a:r>
            <a:endParaRPr lang="en-IN" sz="3200" dirty="0">
              <a:solidFill>
                <a:schemeClr val="bg1"/>
              </a:solidFill>
              <a:latin typeface="Calibri" charset="0"/>
              <a:ea typeface="Microsoft YaHei" charset="-122"/>
              <a:cs typeface="+mn-cs"/>
            </a:endParaRPr>
          </a:p>
        </p:txBody>
      </p:sp>
      <p:sp>
        <p:nvSpPr>
          <p:cNvPr id="4" name="Content Placeholder 2"/>
          <p:cNvSpPr txBox="1">
            <a:spLocks/>
          </p:cNvSpPr>
          <p:nvPr/>
        </p:nvSpPr>
        <p:spPr>
          <a:xfrm>
            <a:off x="392906" y="1309914"/>
            <a:ext cx="8358188" cy="1726627"/>
          </a:xfrm>
          <a:prstGeom prst="rect">
            <a:avLst/>
          </a:prstGeom>
          <a:noFill/>
          <a:ln>
            <a:noFill/>
          </a:ln>
        </p:spPr>
        <p:txBody>
          <a:bodyPr>
            <a:noAutofit/>
          </a:bodyPr>
          <a:lst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a:lstStyle>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err="1">
                <a:solidFill>
                  <a:schemeClr val="bg1"/>
                </a:solidFill>
              </a:rPr>
              <a:t>fs</a:t>
            </a:r>
            <a:r>
              <a:rPr lang="en-IN" sz="1800" dirty="0">
                <a:solidFill>
                  <a:schemeClr val="bg1"/>
                </a:solidFill>
              </a:rPr>
              <a:t> -</a:t>
            </a:r>
            <a:r>
              <a:rPr lang="en-IN" sz="1800" dirty="0" err="1">
                <a:solidFill>
                  <a:schemeClr val="bg1"/>
                </a:solidFill>
              </a:rPr>
              <a:t>mkdir</a:t>
            </a:r>
            <a:r>
              <a:rPr lang="en-IN" sz="1800" dirty="0">
                <a:solidFill>
                  <a:schemeClr val="bg1"/>
                </a:solidFill>
              </a:rPr>
              <a:t> -p /user/</a:t>
            </a:r>
            <a:r>
              <a:rPr lang="en-IN" sz="1800" dirty="0" err="1">
                <a:solidFill>
                  <a:schemeClr val="bg1"/>
                </a:solidFill>
              </a:rPr>
              <a:t>maxtemp</a:t>
            </a:r>
            <a:endParaRPr lang="en-IN" sz="1800" dirty="0">
              <a:solidFill>
                <a:schemeClr val="bg1"/>
              </a:solidFill>
            </a:endParaRPr>
          </a:p>
          <a:p>
            <a:pPr marL="457200" indent="-457200">
              <a:buClr>
                <a:schemeClr val="bg1"/>
              </a:buClr>
              <a:buFont typeface="Wingdings" pitchFamily="2" charset="2"/>
              <a:buChar char="§"/>
            </a:pPr>
            <a:endParaRPr lang="en-IN" sz="1800" dirty="0">
              <a:solidFill>
                <a:schemeClr val="bg1"/>
              </a:solidFill>
            </a:endParaRPr>
          </a:p>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err="1">
                <a:solidFill>
                  <a:schemeClr val="bg1"/>
                </a:solidFill>
              </a:rPr>
              <a:t>fs</a:t>
            </a:r>
            <a:r>
              <a:rPr lang="en-IN" sz="1800" dirty="0">
                <a:solidFill>
                  <a:schemeClr val="bg1"/>
                </a:solidFill>
              </a:rPr>
              <a:t> -</a:t>
            </a:r>
            <a:r>
              <a:rPr lang="en-IN" sz="1800" dirty="0" err="1">
                <a:solidFill>
                  <a:schemeClr val="bg1"/>
                </a:solidFill>
              </a:rPr>
              <a:t>ls</a:t>
            </a:r>
            <a:r>
              <a:rPr lang="en-IN" sz="1800" dirty="0">
                <a:solidFill>
                  <a:schemeClr val="bg1"/>
                </a:solidFill>
              </a:rPr>
              <a:t> /user/</a:t>
            </a:r>
          </a:p>
          <a:p>
            <a:pPr marL="457200" indent="-457200">
              <a:buClr>
                <a:schemeClr val="bg1"/>
              </a:buClr>
              <a:buFont typeface="Wingdings" pitchFamily="2" charset="2"/>
              <a:buChar char="§"/>
            </a:pPr>
            <a:endParaRPr lang="en-IN" sz="1800" dirty="0">
              <a:solidFill>
                <a:schemeClr val="bg1"/>
              </a:solidFill>
            </a:endParaRPr>
          </a:p>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err="1">
                <a:solidFill>
                  <a:schemeClr val="bg1"/>
                </a:solidFill>
              </a:rPr>
              <a:t>fs</a:t>
            </a:r>
            <a:r>
              <a:rPr lang="en-IN" sz="1800" dirty="0">
                <a:solidFill>
                  <a:schemeClr val="bg1"/>
                </a:solidFill>
              </a:rPr>
              <a:t> -put ~/workspace/input/</a:t>
            </a:r>
            <a:r>
              <a:rPr lang="en-IN" sz="1800" dirty="0" err="1">
                <a:solidFill>
                  <a:schemeClr val="bg1"/>
                </a:solidFill>
              </a:rPr>
              <a:t>maxtemperature</a:t>
            </a:r>
            <a:r>
              <a:rPr lang="en-IN" sz="1800" dirty="0">
                <a:solidFill>
                  <a:schemeClr val="bg1"/>
                </a:solidFill>
              </a:rPr>
              <a:t>/1901.gz /user/</a:t>
            </a:r>
            <a:r>
              <a:rPr lang="en-IN" sz="1800" dirty="0" err="1">
                <a:solidFill>
                  <a:schemeClr val="bg1"/>
                </a:solidFill>
              </a:rPr>
              <a:t>maxtemp</a:t>
            </a:r>
            <a:r>
              <a:rPr lang="en-IN" sz="1800" dirty="0">
                <a:solidFill>
                  <a:schemeClr val="bg1"/>
                </a:solidFill>
              </a:rPr>
              <a:t>/</a:t>
            </a:r>
          </a:p>
          <a:p>
            <a:pPr marL="457200" indent="-457200">
              <a:buClr>
                <a:schemeClr val="bg1"/>
              </a:buClr>
              <a:buFont typeface="Wingdings" pitchFamily="2" charset="2"/>
              <a:buChar char="§"/>
            </a:pPr>
            <a:endParaRPr lang="en-IN" sz="1800" dirty="0">
              <a:solidFill>
                <a:schemeClr val="bg1"/>
              </a:solidFill>
            </a:endParaRPr>
          </a:p>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smtClean="0">
                <a:solidFill>
                  <a:schemeClr val="bg1"/>
                </a:solidFill>
              </a:rPr>
              <a:t>jar /home/</a:t>
            </a:r>
            <a:r>
              <a:rPr lang="en-IN" sz="1800" dirty="0" err="1" smtClean="0">
                <a:solidFill>
                  <a:schemeClr val="bg1"/>
                </a:solidFill>
              </a:rPr>
              <a:t>hduser</a:t>
            </a:r>
            <a:r>
              <a:rPr lang="en-IN" sz="1800" dirty="0" smtClean="0">
                <a:solidFill>
                  <a:schemeClr val="bg1"/>
                </a:solidFill>
              </a:rPr>
              <a:t>/workspace/</a:t>
            </a:r>
            <a:r>
              <a:rPr lang="en-IN" sz="1800" dirty="0" err="1" smtClean="0">
                <a:solidFill>
                  <a:schemeClr val="bg1"/>
                </a:solidFill>
              </a:rPr>
              <a:t>MaxTemperature</a:t>
            </a:r>
            <a:r>
              <a:rPr lang="en-IN" sz="1800" dirty="0" smtClean="0">
                <a:solidFill>
                  <a:schemeClr val="bg1"/>
                </a:solidFill>
              </a:rPr>
              <a:t>/target/MaxTemperature.jar </a:t>
            </a:r>
            <a:r>
              <a:rPr lang="en-IN" sz="1800" dirty="0" err="1">
                <a:solidFill>
                  <a:schemeClr val="bg1"/>
                </a:solidFill>
              </a:rPr>
              <a:t>com.hadoop.maxtemperature.driver.MaxTemperatureDriver</a:t>
            </a:r>
            <a:r>
              <a:rPr lang="en-IN" sz="1800" dirty="0">
                <a:solidFill>
                  <a:schemeClr val="bg1"/>
                </a:solidFill>
              </a:rPr>
              <a:t> /user/</a:t>
            </a:r>
            <a:r>
              <a:rPr lang="en-IN" sz="1800" dirty="0" err="1">
                <a:solidFill>
                  <a:schemeClr val="bg1"/>
                </a:solidFill>
              </a:rPr>
              <a:t>maxtemp</a:t>
            </a:r>
            <a:r>
              <a:rPr lang="en-IN" sz="1800" dirty="0">
                <a:solidFill>
                  <a:schemeClr val="bg1"/>
                </a:solidFill>
              </a:rPr>
              <a:t>/1901.gz /home/</a:t>
            </a:r>
            <a:r>
              <a:rPr lang="en-IN" sz="1800" dirty="0" err="1">
                <a:solidFill>
                  <a:schemeClr val="bg1"/>
                </a:solidFill>
              </a:rPr>
              <a:t>hduser</a:t>
            </a:r>
            <a:r>
              <a:rPr lang="en-IN" sz="1800" dirty="0">
                <a:solidFill>
                  <a:schemeClr val="bg1"/>
                </a:solidFill>
              </a:rPr>
              <a:t>/workspace/output27</a:t>
            </a:r>
          </a:p>
          <a:p>
            <a:pPr marL="457200" indent="-457200">
              <a:buClr>
                <a:schemeClr val="bg1"/>
              </a:buClr>
              <a:buFont typeface="Wingdings" pitchFamily="2" charset="2"/>
              <a:buChar char="§"/>
            </a:pPr>
            <a:endParaRPr lang="en-IN" sz="1800" dirty="0">
              <a:solidFill>
                <a:schemeClr val="bg1"/>
              </a:solidFill>
            </a:endParaRPr>
          </a:p>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err="1">
                <a:solidFill>
                  <a:schemeClr val="bg1"/>
                </a:solidFill>
              </a:rPr>
              <a:t>fs</a:t>
            </a:r>
            <a:r>
              <a:rPr lang="en-IN" sz="1800" dirty="0">
                <a:solidFill>
                  <a:schemeClr val="bg1"/>
                </a:solidFill>
              </a:rPr>
              <a:t> -</a:t>
            </a:r>
            <a:r>
              <a:rPr lang="en-IN" sz="1800" dirty="0" err="1">
                <a:solidFill>
                  <a:schemeClr val="bg1"/>
                </a:solidFill>
              </a:rPr>
              <a:t>ls</a:t>
            </a:r>
            <a:r>
              <a:rPr lang="en-IN" sz="1800" dirty="0">
                <a:solidFill>
                  <a:schemeClr val="bg1"/>
                </a:solidFill>
              </a:rPr>
              <a:t> /home/</a:t>
            </a:r>
            <a:r>
              <a:rPr lang="en-IN" sz="1800" dirty="0" err="1">
                <a:solidFill>
                  <a:schemeClr val="bg1"/>
                </a:solidFill>
              </a:rPr>
              <a:t>hduser</a:t>
            </a:r>
            <a:r>
              <a:rPr lang="en-IN" sz="1800" dirty="0">
                <a:solidFill>
                  <a:schemeClr val="bg1"/>
                </a:solidFill>
              </a:rPr>
              <a:t>/workspace/output27</a:t>
            </a:r>
          </a:p>
          <a:p>
            <a:pPr marL="457200" indent="-457200">
              <a:buClr>
                <a:schemeClr val="bg1"/>
              </a:buClr>
              <a:buFont typeface="Wingdings" pitchFamily="2" charset="2"/>
              <a:buChar char="§"/>
            </a:pPr>
            <a:endParaRPr lang="en-IN" sz="1800" dirty="0">
              <a:solidFill>
                <a:schemeClr val="bg1"/>
              </a:solidFill>
            </a:endParaRPr>
          </a:p>
          <a:p>
            <a:pPr marL="457200" indent="-457200">
              <a:buClr>
                <a:schemeClr val="bg1"/>
              </a:buClr>
              <a:buFont typeface="Wingdings" pitchFamily="2" charset="2"/>
              <a:buChar char="§"/>
            </a:pPr>
            <a:r>
              <a:rPr lang="en-IN" sz="1800" dirty="0" err="1">
                <a:solidFill>
                  <a:schemeClr val="bg1"/>
                </a:solidFill>
              </a:rPr>
              <a:t>hadoop</a:t>
            </a:r>
            <a:r>
              <a:rPr lang="en-IN" sz="1800" dirty="0">
                <a:solidFill>
                  <a:schemeClr val="bg1"/>
                </a:solidFill>
              </a:rPr>
              <a:t> </a:t>
            </a:r>
            <a:r>
              <a:rPr lang="en-IN" sz="1800" dirty="0" err="1">
                <a:solidFill>
                  <a:schemeClr val="bg1"/>
                </a:solidFill>
              </a:rPr>
              <a:t>fs</a:t>
            </a:r>
            <a:r>
              <a:rPr lang="en-IN" sz="1800" dirty="0">
                <a:solidFill>
                  <a:schemeClr val="bg1"/>
                </a:solidFill>
              </a:rPr>
              <a:t> -cat /home/</a:t>
            </a:r>
            <a:r>
              <a:rPr lang="en-IN" sz="1800" dirty="0" err="1">
                <a:solidFill>
                  <a:schemeClr val="bg1"/>
                </a:solidFill>
              </a:rPr>
              <a:t>hduser</a:t>
            </a:r>
            <a:r>
              <a:rPr lang="en-IN" sz="1800" dirty="0">
                <a:solidFill>
                  <a:schemeClr val="bg1"/>
                </a:solidFill>
              </a:rPr>
              <a:t>/workspace/output27/part-r-00000</a:t>
            </a:r>
            <a:endParaRPr lang="en-US" sz="1800" dirty="0">
              <a:solidFill>
                <a:schemeClr val="bg1"/>
              </a:solidFill>
            </a:endParaRPr>
          </a:p>
        </p:txBody>
      </p:sp>
    </p:spTree>
    <p:extLst>
      <p:ext uri="{BB962C8B-B14F-4D97-AF65-F5344CB8AC3E}">
        <p14:creationId xmlns:p14="http://schemas.microsoft.com/office/powerpoint/2010/main" val="169685263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4" descr="YARN applic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497931"/>
            <a:ext cx="7924800"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23900" y="609600"/>
            <a:ext cx="7594600" cy="535531"/>
          </a:xfrm>
          <a:prstGeom prst="rect">
            <a:avLst/>
          </a:prstGeom>
          <a:noFill/>
        </p:spPr>
        <p:txBody>
          <a:bodyPr wrap="square" rtlCol="0">
            <a:spAutoFit/>
          </a:bodyPr>
          <a:lstStyle/>
          <a:p>
            <a:r>
              <a:rPr lang="en-IN" sz="3200" dirty="0" err="1" smtClean="0">
                <a:solidFill>
                  <a:schemeClr val="bg1"/>
                </a:solidFill>
                <a:latin typeface="Calibri" charset="0"/>
                <a:ea typeface="Microsoft YaHei" charset="-122"/>
              </a:rPr>
              <a:t>YARN:</a:t>
            </a:r>
            <a:r>
              <a:rPr lang="en-IN" sz="3200" dirty="0" err="1">
                <a:solidFill>
                  <a:schemeClr val="bg1"/>
                </a:solidFill>
                <a:latin typeface="Calibri" charset="0"/>
                <a:ea typeface="Microsoft YaHei" charset="-122"/>
              </a:rPr>
              <a:t>Yet</a:t>
            </a:r>
            <a:r>
              <a:rPr lang="en-IN" sz="3200" dirty="0">
                <a:solidFill>
                  <a:schemeClr val="bg1"/>
                </a:solidFill>
                <a:latin typeface="Calibri" charset="0"/>
                <a:ea typeface="Microsoft YaHei" charset="-122"/>
              </a:rPr>
              <a:t> Another Resource Negotiator</a:t>
            </a:r>
          </a:p>
        </p:txBody>
      </p:sp>
      <p:sp>
        <p:nvSpPr>
          <p:cNvPr id="8" name="TextBox 7"/>
          <p:cNvSpPr txBox="1"/>
          <p:nvPr/>
        </p:nvSpPr>
        <p:spPr>
          <a:xfrm>
            <a:off x="723900" y="1511300"/>
            <a:ext cx="7823200" cy="313932"/>
          </a:xfrm>
          <a:prstGeom prst="rect">
            <a:avLst/>
          </a:prstGeom>
          <a:noFill/>
        </p:spPr>
        <p:txBody>
          <a:bodyPr wrap="square" rtlCol="0">
            <a:spAutoFit/>
          </a:bodyPr>
          <a:lstStyle/>
          <a:p>
            <a:pPr marL="285750" indent="-285750">
              <a:buFont typeface="Arial" pitchFamily="34" charset="0"/>
              <a:buChar char="•"/>
            </a:pPr>
            <a:r>
              <a:rPr lang="en-IN" dirty="0" smtClean="0">
                <a:solidFill>
                  <a:schemeClr val="bg1"/>
                </a:solidFill>
              </a:rPr>
              <a:t>It is</a:t>
            </a:r>
            <a:r>
              <a:rPr lang="en-IN" dirty="0">
                <a:solidFill>
                  <a:schemeClr val="bg1"/>
                </a:solidFill>
              </a:rPr>
              <a:t> </a:t>
            </a:r>
            <a:r>
              <a:rPr lang="en-IN" dirty="0" err="1">
                <a:solidFill>
                  <a:schemeClr val="bg1"/>
                </a:solidFill>
              </a:rPr>
              <a:t>Hadoop’s</a:t>
            </a:r>
            <a:r>
              <a:rPr lang="en-IN" dirty="0">
                <a:solidFill>
                  <a:schemeClr val="bg1"/>
                </a:solidFill>
              </a:rPr>
              <a:t> cluster resource management </a:t>
            </a:r>
            <a:r>
              <a:rPr lang="en-IN" dirty="0" smtClean="0">
                <a:solidFill>
                  <a:schemeClr val="bg1"/>
                </a:solidFill>
              </a:rPr>
              <a:t>system.</a:t>
            </a:r>
            <a:endParaRPr lang="en-IN" dirty="0">
              <a:solidFill>
                <a:schemeClr val="bg1"/>
              </a:solidFill>
            </a:endParaRPr>
          </a:p>
        </p:txBody>
      </p:sp>
    </p:spTree>
    <p:extLst>
      <p:ext uri="{BB962C8B-B14F-4D97-AF65-F5344CB8AC3E}">
        <p14:creationId xmlns:p14="http://schemas.microsoft.com/office/powerpoint/2010/main" val="12068699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129338"/>
            <a:ext cx="2016125" cy="473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p:cNvSpPr txBox="1">
            <a:spLocks noChangeArrowheads="1"/>
          </p:cNvSpPr>
          <p:nvPr/>
        </p:nvSpPr>
        <p:spPr bwMode="auto">
          <a:xfrm>
            <a:off x="6076950" y="6092825"/>
            <a:ext cx="2717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US" sz="2000" smtClean="0">
                <a:solidFill>
                  <a:srgbClr val="A6A6A6"/>
                </a:solidFill>
              </a:rPr>
              <a:t>i-Learn | a T&amp;D initiative</a:t>
            </a:r>
          </a:p>
        </p:txBody>
      </p:sp>
      <p:sp>
        <p:nvSpPr>
          <p:cNvPr id="3077"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IN" sz="3200" smtClean="0">
                <a:solidFill>
                  <a:srgbClr val="FFFFFF"/>
                </a:solidFill>
                <a:latin typeface="Arial" charset="0"/>
              </a:rPr>
              <a:t>Agenda</a:t>
            </a:r>
          </a:p>
        </p:txBody>
      </p:sp>
      <p:sp>
        <p:nvSpPr>
          <p:cNvPr id="3078" name="Text Box 5"/>
          <p:cNvSpPr txBox="1">
            <a:spLocks noChangeArrowheads="1"/>
          </p:cNvSpPr>
          <p:nvPr/>
        </p:nvSpPr>
        <p:spPr bwMode="auto">
          <a:xfrm>
            <a:off x="446088" y="1016000"/>
            <a:ext cx="8229600" cy="554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IN" dirty="0"/>
              <a:t>HDFS</a:t>
            </a:r>
            <a:r>
              <a:rPr lang="en-IN" dirty="0" smtClean="0"/>
              <a:t>:</a:t>
            </a:r>
          </a:p>
          <a:p>
            <a:endParaRPr lang="en-IN" dirty="0"/>
          </a:p>
          <a:p>
            <a:r>
              <a:rPr lang="en-IN" dirty="0"/>
              <a:t>1.The design of </a:t>
            </a:r>
            <a:r>
              <a:rPr lang="en-IN" dirty="0" smtClean="0"/>
              <a:t>HDFS</a:t>
            </a:r>
          </a:p>
          <a:p>
            <a:r>
              <a:rPr lang="en-IN" dirty="0" smtClean="0"/>
              <a:t>2.HDFS Concepts</a:t>
            </a:r>
            <a:endParaRPr lang="en-IN" dirty="0"/>
          </a:p>
          <a:p>
            <a:pPr marL="742950" lvl="1" indent="-285750">
              <a:buFont typeface="Arial" pitchFamily="34" charset="0"/>
              <a:buChar char="•"/>
            </a:pPr>
            <a:r>
              <a:rPr lang="en-IN" dirty="0"/>
              <a:t>    Blocks</a:t>
            </a:r>
          </a:p>
          <a:p>
            <a:pPr marL="742950" lvl="1" indent="-285750">
              <a:buFont typeface="Arial" pitchFamily="34" charset="0"/>
              <a:buChar char="•"/>
            </a:pPr>
            <a:r>
              <a:rPr lang="en-IN" dirty="0"/>
              <a:t>    Name </a:t>
            </a:r>
            <a:r>
              <a:rPr lang="en-IN" dirty="0" smtClean="0"/>
              <a:t>node </a:t>
            </a:r>
            <a:r>
              <a:rPr lang="en-IN" dirty="0"/>
              <a:t>and Data nodes</a:t>
            </a:r>
          </a:p>
          <a:p>
            <a:pPr marL="742950" lvl="1" indent="-285750">
              <a:buFont typeface="Arial" pitchFamily="34" charset="0"/>
              <a:buChar char="•"/>
            </a:pPr>
            <a:r>
              <a:rPr lang="en-IN" dirty="0"/>
              <a:t>    Block Caching</a:t>
            </a:r>
          </a:p>
          <a:p>
            <a:pPr marL="742950" lvl="1" indent="-285750">
              <a:buFont typeface="Arial" pitchFamily="34" charset="0"/>
              <a:buChar char="•"/>
            </a:pPr>
            <a:r>
              <a:rPr lang="en-IN" dirty="0"/>
              <a:t>    HDFS federation </a:t>
            </a:r>
          </a:p>
          <a:p>
            <a:pPr marL="742950" lvl="1" indent="-285750">
              <a:buFont typeface="Arial" pitchFamily="34" charset="0"/>
              <a:buChar char="•"/>
            </a:pPr>
            <a:r>
              <a:rPr lang="en-IN" dirty="0"/>
              <a:t>    HDFS High </a:t>
            </a:r>
            <a:r>
              <a:rPr lang="en-IN" dirty="0" smtClean="0"/>
              <a:t>availability</a:t>
            </a:r>
          </a:p>
          <a:p>
            <a:r>
              <a:rPr lang="en-IN" dirty="0" smtClean="0"/>
              <a:t>3.Data </a:t>
            </a:r>
            <a:r>
              <a:rPr lang="en-IN" dirty="0"/>
              <a:t>Flow</a:t>
            </a:r>
          </a:p>
          <a:p>
            <a:pPr marL="742950" lvl="1" indent="-285750">
              <a:buFont typeface="Arial" pitchFamily="34" charset="0"/>
              <a:buChar char="•"/>
            </a:pPr>
            <a:r>
              <a:rPr lang="en-IN" dirty="0"/>
              <a:t>    File Read</a:t>
            </a:r>
          </a:p>
          <a:p>
            <a:pPr marL="742950" lvl="1" indent="-285750">
              <a:buFont typeface="Arial" pitchFamily="34" charset="0"/>
              <a:buChar char="•"/>
            </a:pPr>
            <a:r>
              <a:rPr lang="en-IN" dirty="0"/>
              <a:t>    File </a:t>
            </a:r>
            <a:r>
              <a:rPr lang="en-IN" dirty="0" smtClean="0"/>
              <a:t>Write</a:t>
            </a:r>
          </a:p>
          <a:p>
            <a:endParaRPr lang="en-IN" dirty="0"/>
          </a:p>
          <a:p>
            <a:r>
              <a:rPr lang="en-IN" dirty="0" smtClean="0"/>
              <a:t>YARN</a:t>
            </a:r>
            <a:endParaRPr lang="en-IN" dirty="0"/>
          </a:p>
          <a:p>
            <a:r>
              <a:rPr lang="en-IN" dirty="0"/>
              <a:t>1.Anatomy of Yarn application run</a:t>
            </a:r>
            <a:r>
              <a:rPr lang="en-IN" dirty="0" smtClean="0"/>
              <a:t>.</a:t>
            </a:r>
          </a:p>
          <a:p>
            <a:pPr marL="742950" lvl="1" indent="-285750">
              <a:buFont typeface="Arial" pitchFamily="34" charset="0"/>
              <a:buChar char="•"/>
            </a:pPr>
            <a:r>
              <a:rPr lang="en-IN" dirty="0"/>
              <a:t>   Resource </a:t>
            </a:r>
            <a:r>
              <a:rPr lang="en-IN" dirty="0" smtClean="0"/>
              <a:t>Requests</a:t>
            </a:r>
            <a:endParaRPr lang="en-IN" dirty="0"/>
          </a:p>
          <a:p>
            <a:r>
              <a:rPr lang="en-IN" dirty="0" smtClean="0"/>
              <a:t>2.Failure Mechanism in YARN</a:t>
            </a:r>
          </a:p>
          <a:p>
            <a:r>
              <a:rPr lang="en-IN" dirty="0" smtClean="0"/>
              <a:t>3.Scheduling </a:t>
            </a:r>
            <a:r>
              <a:rPr lang="en-IN" dirty="0"/>
              <a:t>in YARN</a:t>
            </a:r>
          </a:p>
          <a:p>
            <a:endParaRPr lang="en-IN" dirty="0"/>
          </a:p>
          <a:p>
            <a:endParaRPr lang="en-IN" dirty="0"/>
          </a:p>
        </p:txBody>
      </p:sp>
    </p:spTree>
    <p:extLst>
      <p:ext uri="{BB962C8B-B14F-4D97-AF65-F5344CB8AC3E}">
        <p14:creationId xmlns:p14="http://schemas.microsoft.com/office/powerpoint/2010/main" val="31435979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505060" y="490734"/>
            <a:ext cx="6772040" cy="535531"/>
          </a:xfrm>
          <a:prstGeom prst="rect">
            <a:avLst/>
          </a:prstGeom>
        </p:spPr>
        <p:txBody>
          <a:bodyPr wrap="square">
            <a:spAutoFit/>
          </a:bodyPr>
          <a:lstStyle/>
          <a:p>
            <a:r>
              <a:rPr lang="en-IN" dirty="0"/>
              <a:t> </a:t>
            </a:r>
            <a:r>
              <a:rPr lang="en-IN" sz="3200" dirty="0" smtClean="0">
                <a:solidFill>
                  <a:schemeClr val="bg1"/>
                </a:solidFill>
                <a:latin typeface="Calibri" charset="0"/>
                <a:ea typeface="Microsoft YaHei" charset="-122"/>
              </a:rPr>
              <a:t>YARN Components</a:t>
            </a:r>
            <a:endParaRPr lang="en-IN" sz="3200" dirty="0">
              <a:solidFill>
                <a:schemeClr val="bg1"/>
              </a:solidFill>
              <a:latin typeface="Calibri" charset="0"/>
              <a:ea typeface="Microsoft YaHei" charset="-122"/>
            </a:endParaRPr>
          </a:p>
        </p:txBody>
      </p:sp>
      <p:sp>
        <p:nvSpPr>
          <p:cNvPr id="4" name="TextBox 3"/>
          <p:cNvSpPr txBox="1"/>
          <p:nvPr/>
        </p:nvSpPr>
        <p:spPr>
          <a:xfrm>
            <a:off x="505060" y="1051665"/>
            <a:ext cx="8016640" cy="978729"/>
          </a:xfrm>
          <a:prstGeom prst="rect">
            <a:avLst/>
          </a:prstGeom>
          <a:noFill/>
        </p:spPr>
        <p:txBody>
          <a:bodyPr wrap="square" rtlCol="0">
            <a:spAutoFit/>
          </a:bodyPr>
          <a:lstStyle/>
          <a:p>
            <a:r>
              <a:rPr lang="en-IN" b="1" dirty="0" smtClean="0">
                <a:solidFill>
                  <a:schemeClr val="bg1"/>
                </a:solidFill>
              </a:rPr>
              <a:t>Resource Manager</a:t>
            </a:r>
            <a:r>
              <a:rPr lang="en-IN" dirty="0" smtClean="0"/>
              <a:t>:</a:t>
            </a:r>
          </a:p>
          <a:p>
            <a:pPr marL="285750" indent="-285750">
              <a:buFont typeface="Arial" pitchFamily="34" charset="0"/>
              <a:buChar char="•"/>
            </a:pPr>
            <a:endParaRPr lang="en-IN" dirty="0">
              <a:solidFill>
                <a:schemeClr val="bg1"/>
              </a:solidFill>
            </a:endParaRPr>
          </a:p>
          <a:p>
            <a:pPr marL="285750" indent="-285750">
              <a:buFont typeface="Arial" pitchFamily="34" charset="0"/>
              <a:buChar char="•"/>
            </a:pPr>
            <a:r>
              <a:rPr lang="en-IN" dirty="0" smtClean="0">
                <a:solidFill>
                  <a:schemeClr val="bg1"/>
                </a:solidFill>
              </a:rPr>
              <a:t>It is one per cluster</a:t>
            </a:r>
            <a:r>
              <a:rPr lang="en-IN" dirty="0"/>
              <a:t> </a:t>
            </a:r>
            <a:r>
              <a:rPr lang="en-IN" dirty="0" smtClean="0">
                <a:solidFill>
                  <a:schemeClr val="bg1"/>
                </a:solidFill>
              </a:rPr>
              <a:t>to</a:t>
            </a:r>
            <a:r>
              <a:rPr lang="en-IN" dirty="0">
                <a:solidFill>
                  <a:schemeClr val="bg1"/>
                </a:solidFill>
              </a:rPr>
              <a:t> manage the use of resources across the cluster</a:t>
            </a:r>
            <a:endParaRPr lang="en-IN" dirty="0" smtClean="0">
              <a:solidFill>
                <a:schemeClr val="bg1"/>
              </a:solidFill>
            </a:endParaRPr>
          </a:p>
          <a:p>
            <a:pPr marL="285750" indent="-285750">
              <a:buFont typeface="Arial" pitchFamily="34" charset="0"/>
              <a:buChar char="•"/>
            </a:pPr>
            <a:r>
              <a:rPr lang="en-IN" dirty="0" smtClean="0">
                <a:solidFill>
                  <a:schemeClr val="bg1"/>
                </a:solidFill>
              </a:rPr>
              <a:t>It</a:t>
            </a:r>
            <a:r>
              <a:rPr lang="en-IN" dirty="0">
                <a:solidFill>
                  <a:schemeClr val="bg1"/>
                </a:solidFill>
              </a:rPr>
              <a:t> </a:t>
            </a:r>
            <a:r>
              <a:rPr lang="en-IN" dirty="0" smtClean="0">
                <a:solidFill>
                  <a:schemeClr val="bg1"/>
                </a:solidFill>
              </a:rPr>
              <a:t>manages </a:t>
            </a:r>
            <a:r>
              <a:rPr lang="en-IN" dirty="0">
                <a:solidFill>
                  <a:schemeClr val="bg1"/>
                </a:solidFill>
              </a:rPr>
              <a:t>the use of resources across the cluster</a:t>
            </a:r>
          </a:p>
        </p:txBody>
      </p:sp>
      <p:sp>
        <p:nvSpPr>
          <p:cNvPr id="5" name="TextBox 4"/>
          <p:cNvSpPr txBox="1"/>
          <p:nvPr/>
        </p:nvSpPr>
        <p:spPr>
          <a:xfrm>
            <a:off x="563680" y="2613765"/>
            <a:ext cx="8016640" cy="1200329"/>
          </a:xfrm>
          <a:prstGeom prst="rect">
            <a:avLst/>
          </a:prstGeom>
          <a:noFill/>
        </p:spPr>
        <p:txBody>
          <a:bodyPr wrap="square" rtlCol="0">
            <a:spAutoFit/>
          </a:bodyPr>
          <a:lstStyle/>
          <a:p>
            <a:r>
              <a:rPr lang="en-IN" b="1" dirty="0" smtClean="0">
                <a:solidFill>
                  <a:schemeClr val="bg1"/>
                </a:solidFill>
              </a:rPr>
              <a:t>Node Manager</a:t>
            </a:r>
            <a:r>
              <a:rPr lang="en-IN" dirty="0" smtClean="0"/>
              <a:t>:</a:t>
            </a:r>
          </a:p>
          <a:p>
            <a:pPr marL="285750" indent="-285750">
              <a:buFont typeface="Arial" pitchFamily="34" charset="0"/>
              <a:buChar char="•"/>
            </a:pPr>
            <a:endParaRPr lang="en-IN" dirty="0">
              <a:solidFill>
                <a:schemeClr val="bg1"/>
              </a:solidFill>
            </a:endParaRPr>
          </a:p>
          <a:p>
            <a:pPr marL="285750" indent="-285750">
              <a:buFont typeface="Arial" pitchFamily="34" charset="0"/>
              <a:buChar char="•"/>
            </a:pPr>
            <a:r>
              <a:rPr lang="en-IN" dirty="0" smtClean="0">
                <a:solidFill>
                  <a:schemeClr val="bg1"/>
                </a:solidFill>
              </a:rPr>
              <a:t>It runs</a:t>
            </a:r>
            <a:r>
              <a:rPr lang="en-IN" dirty="0">
                <a:solidFill>
                  <a:schemeClr val="bg1"/>
                </a:solidFill>
              </a:rPr>
              <a:t> on all the nodes in the cluster to launch and monitor </a:t>
            </a:r>
            <a:r>
              <a:rPr lang="en-IN" i="1" dirty="0" smtClean="0">
                <a:solidFill>
                  <a:schemeClr val="bg1"/>
                </a:solidFill>
              </a:rPr>
              <a:t>containers.</a:t>
            </a:r>
          </a:p>
          <a:p>
            <a:pPr marL="285750" indent="-285750">
              <a:buFont typeface="Arial" pitchFamily="34" charset="0"/>
              <a:buChar char="•"/>
            </a:pPr>
            <a:r>
              <a:rPr lang="en-IN" dirty="0" smtClean="0">
                <a:solidFill>
                  <a:schemeClr val="bg1"/>
                </a:solidFill>
              </a:rPr>
              <a:t>A container executes an application specific process with a constrained set of resources(memory, CPU and so on).</a:t>
            </a:r>
            <a:endParaRPr lang="en-IN" dirty="0">
              <a:solidFill>
                <a:schemeClr val="bg1"/>
              </a:solidFill>
            </a:endParaRPr>
          </a:p>
        </p:txBody>
      </p:sp>
      <p:sp>
        <p:nvSpPr>
          <p:cNvPr id="6" name="TextBox 5"/>
          <p:cNvSpPr txBox="1"/>
          <p:nvPr/>
        </p:nvSpPr>
        <p:spPr>
          <a:xfrm>
            <a:off x="563680" y="4102100"/>
            <a:ext cx="8016640" cy="1200329"/>
          </a:xfrm>
          <a:prstGeom prst="rect">
            <a:avLst/>
          </a:prstGeom>
          <a:noFill/>
        </p:spPr>
        <p:txBody>
          <a:bodyPr wrap="square" rtlCol="0">
            <a:spAutoFit/>
          </a:bodyPr>
          <a:lstStyle/>
          <a:p>
            <a:r>
              <a:rPr lang="en-IN" dirty="0" smtClean="0">
                <a:solidFill>
                  <a:schemeClr val="bg1"/>
                </a:solidFill>
              </a:rPr>
              <a:t>Application Master</a:t>
            </a:r>
          </a:p>
          <a:p>
            <a:endParaRPr lang="en-IN" dirty="0">
              <a:solidFill>
                <a:schemeClr val="bg1"/>
              </a:solidFill>
            </a:endParaRPr>
          </a:p>
          <a:p>
            <a:pPr marL="285750" indent="-285750">
              <a:buFont typeface="Arial" pitchFamily="34" charset="0"/>
              <a:buChar char="•"/>
            </a:pPr>
            <a:r>
              <a:rPr lang="en-IN" dirty="0" smtClean="0">
                <a:solidFill>
                  <a:schemeClr val="bg1"/>
                </a:solidFill>
              </a:rPr>
              <a:t>It could simply run a computation and return the result to the client.</a:t>
            </a:r>
          </a:p>
          <a:p>
            <a:pPr marL="285750" indent="-285750">
              <a:buFont typeface="Arial" pitchFamily="34" charset="0"/>
              <a:buChar char="•"/>
            </a:pPr>
            <a:r>
              <a:rPr lang="en-IN" dirty="0" smtClean="0">
                <a:solidFill>
                  <a:schemeClr val="bg1"/>
                </a:solidFill>
              </a:rPr>
              <a:t>Or it could request more containers from the resource manager and use them to run the distributed computation.</a:t>
            </a:r>
            <a:endParaRPr lang="en-IN" dirty="0">
              <a:solidFill>
                <a:schemeClr val="bg1"/>
              </a:solidFill>
            </a:endParaRPr>
          </a:p>
        </p:txBody>
      </p:sp>
    </p:spTree>
    <p:extLst>
      <p:ext uri="{BB962C8B-B14F-4D97-AF65-F5344CB8AC3E}">
        <p14:creationId xmlns:p14="http://schemas.microsoft.com/office/powerpoint/2010/main" val="173379725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633049" y="1090450"/>
            <a:ext cx="2039814" cy="952784"/>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4" name="Rectangle 3"/>
          <p:cNvSpPr/>
          <p:nvPr/>
        </p:nvSpPr>
        <p:spPr>
          <a:xfrm>
            <a:off x="1043354" y="1178906"/>
            <a:ext cx="118403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5" name="TextBox 4"/>
          <p:cNvSpPr txBox="1"/>
          <p:nvPr/>
        </p:nvSpPr>
        <p:spPr>
          <a:xfrm>
            <a:off x="1043354" y="1218872"/>
            <a:ext cx="1453661" cy="424732"/>
          </a:xfrm>
          <a:prstGeom prst="rect">
            <a:avLst/>
          </a:prstGeom>
          <a:noFill/>
          <a:ln>
            <a:noFill/>
          </a:ln>
        </p:spPr>
        <p:txBody>
          <a:bodyPr wrap="square" rtlCol="0">
            <a:spAutoFit/>
          </a:bodyPr>
          <a:lstStyle/>
          <a:p>
            <a:r>
              <a:rPr lang="en-IN" sz="1200" b="1" dirty="0" smtClean="0">
                <a:solidFill>
                  <a:schemeClr val="bg1"/>
                </a:solidFill>
              </a:rPr>
              <a:t>Application Client</a:t>
            </a:r>
            <a:endParaRPr lang="en-IN" sz="1200" b="1" dirty="0">
              <a:solidFill>
                <a:schemeClr val="bg1"/>
              </a:solidFill>
            </a:endParaRPr>
          </a:p>
        </p:txBody>
      </p:sp>
      <p:sp>
        <p:nvSpPr>
          <p:cNvPr id="6" name="TextBox 5"/>
          <p:cNvSpPr txBox="1"/>
          <p:nvPr/>
        </p:nvSpPr>
        <p:spPr>
          <a:xfrm>
            <a:off x="1090246" y="1784702"/>
            <a:ext cx="1230924" cy="258532"/>
          </a:xfrm>
          <a:prstGeom prst="rect">
            <a:avLst/>
          </a:prstGeom>
          <a:noFill/>
          <a:ln>
            <a:noFill/>
          </a:ln>
        </p:spPr>
        <p:txBody>
          <a:bodyPr wrap="square" rtlCol="0">
            <a:spAutoFit/>
          </a:bodyPr>
          <a:lstStyle/>
          <a:p>
            <a:r>
              <a:rPr lang="en-IN" sz="1200" b="1" dirty="0" smtClean="0">
                <a:solidFill>
                  <a:schemeClr val="bg1"/>
                </a:solidFill>
              </a:rPr>
              <a:t>Client Node</a:t>
            </a:r>
            <a:endParaRPr lang="en-IN" sz="1200" b="1" dirty="0">
              <a:solidFill>
                <a:schemeClr val="bg1"/>
              </a:solidFill>
            </a:endParaRPr>
          </a:p>
        </p:txBody>
      </p:sp>
      <p:sp>
        <p:nvSpPr>
          <p:cNvPr id="7" name="Rectangle 6"/>
          <p:cNvSpPr/>
          <p:nvPr/>
        </p:nvSpPr>
        <p:spPr>
          <a:xfrm>
            <a:off x="4355122" y="1144197"/>
            <a:ext cx="2039814" cy="952784"/>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8" name="Rectangle 7"/>
          <p:cNvSpPr/>
          <p:nvPr/>
        </p:nvSpPr>
        <p:spPr>
          <a:xfrm>
            <a:off x="4765427" y="1192760"/>
            <a:ext cx="118403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9" name="TextBox 8"/>
          <p:cNvSpPr txBox="1"/>
          <p:nvPr/>
        </p:nvSpPr>
        <p:spPr>
          <a:xfrm>
            <a:off x="4765427" y="1232726"/>
            <a:ext cx="1453661" cy="424732"/>
          </a:xfrm>
          <a:prstGeom prst="rect">
            <a:avLst/>
          </a:prstGeom>
          <a:noFill/>
          <a:ln>
            <a:noFill/>
          </a:ln>
        </p:spPr>
        <p:txBody>
          <a:bodyPr wrap="square" rtlCol="0">
            <a:spAutoFit/>
          </a:bodyPr>
          <a:lstStyle/>
          <a:p>
            <a:r>
              <a:rPr lang="en-IN" sz="1200" b="1" dirty="0" smtClean="0">
                <a:solidFill>
                  <a:schemeClr val="bg1"/>
                </a:solidFill>
              </a:rPr>
              <a:t>Resource Manager</a:t>
            </a:r>
            <a:endParaRPr lang="en-IN" sz="1200" b="1" dirty="0">
              <a:solidFill>
                <a:schemeClr val="bg1"/>
              </a:solidFill>
            </a:endParaRPr>
          </a:p>
        </p:txBody>
      </p:sp>
      <p:sp>
        <p:nvSpPr>
          <p:cNvPr id="10" name="TextBox 9"/>
          <p:cNvSpPr txBox="1"/>
          <p:nvPr/>
        </p:nvSpPr>
        <p:spPr>
          <a:xfrm>
            <a:off x="4355122" y="1838448"/>
            <a:ext cx="2039814" cy="258532"/>
          </a:xfrm>
          <a:prstGeom prst="rect">
            <a:avLst/>
          </a:prstGeom>
          <a:noFill/>
          <a:ln>
            <a:noFill/>
          </a:ln>
        </p:spPr>
        <p:txBody>
          <a:bodyPr wrap="square" rtlCol="0">
            <a:spAutoFit/>
          </a:bodyPr>
          <a:lstStyle/>
          <a:p>
            <a:r>
              <a:rPr lang="en-IN" sz="1200" b="1" dirty="0" smtClean="0">
                <a:solidFill>
                  <a:schemeClr val="bg1"/>
                </a:solidFill>
              </a:rPr>
              <a:t>Resource Manager Node</a:t>
            </a:r>
            <a:endParaRPr lang="en-IN" sz="1200" b="1" dirty="0">
              <a:solidFill>
                <a:schemeClr val="bg1"/>
              </a:solidFill>
            </a:endParaRPr>
          </a:p>
        </p:txBody>
      </p:sp>
      <p:cxnSp>
        <p:nvCxnSpPr>
          <p:cNvPr id="11" name="Straight Arrow Connector 10"/>
          <p:cNvCxnSpPr/>
          <p:nvPr/>
        </p:nvCxnSpPr>
        <p:spPr>
          <a:xfrm flipV="1">
            <a:off x="2201002" y="1247023"/>
            <a:ext cx="2590802" cy="156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01814" y="1544636"/>
            <a:ext cx="1658813" cy="369332"/>
          </a:xfrm>
          <a:prstGeom prst="rect">
            <a:avLst/>
          </a:prstGeom>
          <a:noFill/>
          <a:ln>
            <a:noFill/>
          </a:ln>
        </p:spPr>
        <p:txBody>
          <a:bodyPr wrap="square" rtlCol="0">
            <a:spAutoFit/>
          </a:bodyPr>
          <a:lstStyle/>
          <a:p>
            <a:r>
              <a:rPr lang="en-IN" sz="1000" b="1" dirty="0" smtClean="0">
                <a:solidFill>
                  <a:schemeClr val="bg1"/>
                </a:solidFill>
              </a:rPr>
              <a:t>3:submit yarn application</a:t>
            </a:r>
            <a:endParaRPr lang="en-IN" sz="1000" b="1" dirty="0">
              <a:solidFill>
                <a:schemeClr val="bg1"/>
              </a:solidFill>
            </a:endParaRPr>
          </a:p>
        </p:txBody>
      </p:sp>
      <p:sp>
        <p:nvSpPr>
          <p:cNvPr id="13" name="Rectangle 12"/>
          <p:cNvSpPr/>
          <p:nvPr/>
        </p:nvSpPr>
        <p:spPr>
          <a:xfrm>
            <a:off x="3165231" y="2958419"/>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14" name="Rectangle 13"/>
          <p:cNvSpPr/>
          <p:nvPr/>
        </p:nvSpPr>
        <p:spPr>
          <a:xfrm>
            <a:off x="3317630" y="3149793"/>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5" name="TextBox 14"/>
          <p:cNvSpPr txBox="1"/>
          <p:nvPr/>
        </p:nvSpPr>
        <p:spPr>
          <a:xfrm>
            <a:off x="3317631" y="3189758"/>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16" name="Rectangle 15"/>
          <p:cNvSpPr/>
          <p:nvPr/>
        </p:nvSpPr>
        <p:spPr>
          <a:xfrm>
            <a:off x="3323490" y="3795480"/>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7" name="TextBox 16"/>
          <p:cNvSpPr txBox="1"/>
          <p:nvPr/>
        </p:nvSpPr>
        <p:spPr>
          <a:xfrm>
            <a:off x="3461238" y="3833603"/>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18" name="Rectangle 17"/>
          <p:cNvSpPr/>
          <p:nvPr/>
        </p:nvSpPr>
        <p:spPr>
          <a:xfrm>
            <a:off x="3458305" y="4075336"/>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9" name="TextBox 18"/>
          <p:cNvSpPr txBox="1"/>
          <p:nvPr/>
        </p:nvSpPr>
        <p:spPr>
          <a:xfrm>
            <a:off x="3496403" y="4178418"/>
            <a:ext cx="920266" cy="507831"/>
          </a:xfrm>
          <a:prstGeom prst="rect">
            <a:avLst/>
          </a:prstGeom>
          <a:noFill/>
          <a:ln>
            <a:noFill/>
          </a:ln>
        </p:spPr>
        <p:txBody>
          <a:bodyPr wrap="square" rtlCol="0">
            <a:spAutoFit/>
          </a:bodyPr>
          <a:lstStyle/>
          <a:p>
            <a:r>
              <a:rPr lang="en-IN" sz="1000" b="1" dirty="0" smtClean="0">
                <a:solidFill>
                  <a:schemeClr val="bg1"/>
                </a:solidFill>
              </a:rPr>
              <a:t>MR Application Master</a:t>
            </a:r>
            <a:endParaRPr lang="en-IN" sz="1000" b="1" dirty="0">
              <a:solidFill>
                <a:schemeClr val="bg1"/>
              </a:solidFill>
            </a:endParaRPr>
          </a:p>
        </p:txBody>
      </p:sp>
      <p:sp>
        <p:nvSpPr>
          <p:cNvPr id="20" name="TextBox 19"/>
          <p:cNvSpPr txBox="1"/>
          <p:nvPr/>
        </p:nvSpPr>
        <p:spPr>
          <a:xfrm>
            <a:off x="3317630" y="4892727"/>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sp>
        <p:nvSpPr>
          <p:cNvPr id="21" name="TextBox 20"/>
          <p:cNvSpPr txBox="1"/>
          <p:nvPr/>
        </p:nvSpPr>
        <p:spPr>
          <a:xfrm>
            <a:off x="4012223" y="3506469"/>
            <a:ext cx="873368" cy="230832"/>
          </a:xfrm>
          <a:prstGeom prst="rect">
            <a:avLst/>
          </a:prstGeom>
          <a:noFill/>
          <a:ln>
            <a:noFill/>
          </a:ln>
        </p:spPr>
        <p:txBody>
          <a:bodyPr wrap="square" rtlCol="0">
            <a:spAutoFit/>
          </a:bodyPr>
          <a:lstStyle/>
          <a:p>
            <a:r>
              <a:rPr lang="en-IN" sz="1000" b="1" dirty="0" smtClean="0">
                <a:solidFill>
                  <a:schemeClr val="bg1"/>
                </a:solidFill>
              </a:rPr>
              <a:t>4b:launch</a:t>
            </a:r>
            <a:endParaRPr lang="en-IN" sz="1000" b="1" dirty="0">
              <a:solidFill>
                <a:schemeClr val="bg1"/>
              </a:solidFill>
            </a:endParaRPr>
          </a:p>
        </p:txBody>
      </p:sp>
      <p:sp>
        <p:nvSpPr>
          <p:cNvPr id="22" name="Rectangle 21"/>
          <p:cNvSpPr/>
          <p:nvPr/>
        </p:nvSpPr>
        <p:spPr>
          <a:xfrm>
            <a:off x="6371490" y="4536285"/>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23" name="Rectangle 22"/>
          <p:cNvSpPr/>
          <p:nvPr/>
        </p:nvSpPr>
        <p:spPr>
          <a:xfrm>
            <a:off x="6523889" y="4727659"/>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4" name="TextBox 23"/>
          <p:cNvSpPr txBox="1"/>
          <p:nvPr/>
        </p:nvSpPr>
        <p:spPr>
          <a:xfrm>
            <a:off x="6523890" y="4767624"/>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25" name="Rectangle 24"/>
          <p:cNvSpPr/>
          <p:nvPr/>
        </p:nvSpPr>
        <p:spPr>
          <a:xfrm>
            <a:off x="6529749" y="5373346"/>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6" name="TextBox 25"/>
          <p:cNvSpPr txBox="1"/>
          <p:nvPr/>
        </p:nvSpPr>
        <p:spPr>
          <a:xfrm>
            <a:off x="6667497" y="5411469"/>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27" name="Rectangle 26"/>
          <p:cNvSpPr/>
          <p:nvPr/>
        </p:nvSpPr>
        <p:spPr>
          <a:xfrm>
            <a:off x="6664564" y="5653202"/>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8" name="TextBox 27"/>
          <p:cNvSpPr txBox="1"/>
          <p:nvPr/>
        </p:nvSpPr>
        <p:spPr>
          <a:xfrm>
            <a:off x="6702662" y="5756284"/>
            <a:ext cx="920266" cy="507831"/>
          </a:xfrm>
          <a:prstGeom prst="rect">
            <a:avLst/>
          </a:prstGeom>
          <a:noFill/>
          <a:ln>
            <a:noFill/>
          </a:ln>
        </p:spPr>
        <p:txBody>
          <a:bodyPr wrap="square" rtlCol="0">
            <a:spAutoFit/>
          </a:bodyPr>
          <a:lstStyle/>
          <a:p>
            <a:r>
              <a:rPr lang="en-IN" sz="1000" b="1" dirty="0" smtClean="0">
                <a:solidFill>
                  <a:schemeClr val="bg1"/>
                </a:solidFill>
              </a:rPr>
              <a:t>Map Task or Reduce Task</a:t>
            </a:r>
            <a:endParaRPr lang="en-IN" sz="1000" b="1" dirty="0">
              <a:solidFill>
                <a:schemeClr val="bg1"/>
              </a:solidFill>
            </a:endParaRPr>
          </a:p>
        </p:txBody>
      </p:sp>
      <p:sp>
        <p:nvSpPr>
          <p:cNvPr id="29" name="TextBox 28"/>
          <p:cNvSpPr txBox="1"/>
          <p:nvPr/>
        </p:nvSpPr>
        <p:spPr>
          <a:xfrm>
            <a:off x="6523889" y="6470593"/>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cxnSp>
        <p:nvCxnSpPr>
          <p:cNvPr id="30" name="Straight Arrow Connector 29"/>
          <p:cNvCxnSpPr/>
          <p:nvPr/>
        </p:nvCxnSpPr>
        <p:spPr>
          <a:xfrm>
            <a:off x="7114439" y="5026157"/>
            <a:ext cx="0" cy="34718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18482" y="5084335"/>
            <a:ext cx="873368" cy="230832"/>
          </a:xfrm>
          <a:prstGeom prst="rect">
            <a:avLst/>
          </a:prstGeom>
          <a:noFill/>
          <a:ln>
            <a:noFill/>
          </a:ln>
        </p:spPr>
        <p:txBody>
          <a:bodyPr wrap="square" rtlCol="0">
            <a:spAutoFit/>
          </a:bodyPr>
          <a:lstStyle/>
          <a:p>
            <a:r>
              <a:rPr lang="en-IN" sz="1000" b="1" dirty="0">
                <a:solidFill>
                  <a:schemeClr val="bg1"/>
                </a:solidFill>
              </a:rPr>
              <a:t>5</a:t>
            </a:r>
            <a:r>
              <a:rPr lang="en-IN" sz="1000" b="1" dirty="0" smtClean="0">
                <a:solidFill>
                  <a:schemeClr val="bg1"/>
                </a:solidFill>
              </a:rPr>
              <a:t>b:launch</a:t>
            </a:r>
            <a:endParaRPr lang="en-IN" sz="1000" b="1" dirty="0">
              <a:solidFill>
                <a:schemeClr val="bg1"/>
              </a:solidFill>
            </a:endParaRPr>
          </a:p>
        </p:txBody>
      </p:sp>
      <p:cxnSp>
        <p:nvCxnSpPr>
          <p:cNvPr id="32" name="Straight Arrow Connector 31"/>
          <p:cNvCxnSpPr/>
          <p:nvPr/>
        </p:nvCxnSpPr>
        <p:spPr>
          <a:xfrm>
            <a:off x="4448907" y="2083127"/>
            <a:ext cx="0" cy="875292"/>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947744" y="3477549"/>
            <a:ext cx="0" cy="3179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96403" y="2347410"/>
            <a:ext cx="914398" cy="369332"/>
          </a:xfrm>
          <a:prstGeom prst="rect">
            <a:avLst/>
          </a:prstGeom>
          <a:noFill/>
          <a:ln>
            <a:noFill/>
          </a:ln>
        </p:spPr>
        <p:txBody>
          <a:bodyPr wrap="square" rtlCol="0">
            <a:spAutoFit/>
          </a:bodyPr>
          <a:lstStyle/>
          <a:p>
            <a:r>
              <a:rPr lang="en-IN" sz="1000" b="1" dirty="0">
                <a:solidFill>
                  <a:schemeClr val="bg1"/>
                </a:solidFill>
              </a:rPr>
              <a:t>4a:start container</a:t>
            </a:r>
          </a:p>
        </p:txBody>
      </p:sp>
      <p:cxnSp>
        <p:nvCxnSpPr>
          <p:cNvPr id="35" name="Straight Arrow Connector 34"/>
          <p:cNvCxnSpPr>
            <a:endCxn id="23" idx="1"/>
          </p:cNvCxnSpPr>
          <p:nvPr/>
        </p:nvCxnSpPr>
        <p:spPr>
          <a:xfrm>
            <a:off x="4589583" y="4339172"/>
            <a:ext cx="1934306" cy="53773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5357443" y="1768258"/>
            <a:ext cx="17586" cy="226868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89583" y="4036942"/>
            <a:ext cx="785446"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375029" y="2697500"/>
            <a:ext cx="1494697" cy="230832"/>
          </a:xfrm>
          <a:prstGeom prst="rect">
            <a:avLst/>
          </a:prstGeom>
          <a:noFill/>
          <a:ln>
            <a:noFill/>
          </a:ln>
        </p:spPr>
        <p:txBody>
          <a:bodyPr wrap="square" rtlCol="0">
            <a:spAutoFit/>
          </a:bodyPr>
          <a:lstStyle/>
          <a:p>
            <a:r>
              <a:rPr lang="en-IN" sz="1000" b="1" dirty="0" smtClean="0">
                <a:solidFill>
                  <a:schemeClr val="bg1"/>
                </a:solidFill>
              </a:rPr>
              <a:t>5:allocate resources</a:t>
            </a:r>
            <a:endParaRPr lang="en-IN" sz="1000" b="1" dirty="0">
              <a:solidFill>
                <a:schemeClr val="bg1"/>
              </a:solidFill>
            </a:endParaRPr>
          </a:p>
        </p:txBody>
      </p:sp>
      <p:sp>
        <p:nvSpPr>
          <p:cNvPr id="39" name="Flowchart: Preparation 38"/>
          <p:cNvSpPr/>
          <p:nvPr/>
        </p:nvSpPr>
        <p:spPr>
          <a:xfrm>
            <a:off x="1072664" y="5403214"/>
            <a:ext cx="1160584" cy="855464"/>
          </a:xfrm>
          <a:prstGeom prst="flowChartPreparat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cxnSp>
        <p:nvCxnSpPr>
          <p:cNvPr id="40" name="Straight Arrow Connector 39"/>
          <p:cNvCxnSpPr>
            <a:endCxn id="39" idx="0"/>
          </p:cNvCxnSpPr>
          <p:nvPr/>
        </p:nvCxnSpPr>
        <p:spPr>
          <a:xfrm>
            <a:off x="1611925" y="1754403"/>
            <a:ext cx="41031" cy="364881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24708" y="5690963"/>
            <a:ext cx="855782" cy="313932"/>
          </a:xfrm>
          <a:prstGeom prst="rect">
            <a:avLst/>
          </a:prstGeom>
          <a:noFill/>
          <a:ln>
            <a:noFill/>
          </a:ln>
        </p:spPr>
        <p:txBody>
          <a:bodyPr wrap="square" rtlCol="0">
            <a:spAutoFit/>
          </a:bodyPr>
          <a:lstStyle/>
          <a:p>
            <a:r>
              <a:rPr lang="en-IN" b="1" dirty="0" smtClean="0">
                <a:solidFill>
                  <a:schemeClr val="bg1"/>
                </a:solidFill>
              </a:rPr>
              <a:t>HDFS</a:t>
            </a:r>
            <a:endParaRPr lang="en-IN" b="1" dirty="0">
              <a:solidFill>
                <a:schemeClr val="bg1"/>
              </a:solidFill>
            </a:endParaRPr>
          </a:p>
        </p:txBody>
      </p:sp>
      <p:sp>
        <p:nvSpPr>
          <p:cNvPr id="42" name="TextBox 41"/>
          <p:cNvSpPr txBox="1"/>
          <p:nvPr/>
        </p:nvSpPr>
        <p:spPr>
          <a:xfrm>
            <a:off x="779585" y="3235253"/>
            <a:ext cx="1090246" cy="369332"/>
          </a:xfrm>
          <a:prstGeom prst="rect">
            <a:avLst/>
          </a:prstGeom>
          <a:noFill/>
          <a:ln>
            <a:noFill/>
          </a:ln>
        </p:spPr>
        <p:txBody>
          <a:bodyPr wrap="square" rtlCol="0">
            <a:spAutoFit/>
          </a:bodyPr>
          <a:lstStyle/>
          <a:p>
            <a:r>
              <a:rPr lang="en-IN" sz="1000" b="1" dirty="0" smtClean="0">
                <a:solidFill>
                  <a:schemeClr val="bg1"/>
                </a:solidFill>
              </a:rPr>
              <a:t>2:copy job resources</a:t>
            </a:r>
            <a:endParaRPr lang="en-IN" sz="1000" b="1" dirty="0">
              <a:solidFill>
                <a:schemeClr val="bg1"/>
              </a:solidFill>
            </a:endParaRPr>
          </a:p>
        </p:txBody>
      </p:sp>
      <p:cxnSp>
        <p:nvCxnSpPr>
          <p:cNvPr id="43" name="Straight Arrow Connector 42"/>
          <p:cNvCxnSpPr/>
          <p:nvPr/>
        </p:nvCxnSpPr>
        <p:spPr>
          <a:xfrm flipV="1">
            <a:off x="2201002" y="1480866"/>
            <a:ext cx="2590802" cy="1568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813534" y="913365"/>
            <a:ext cx="1658813" cy="230832"/>
          </a:xfrm>
          <a:prstGeom prst="rect">
            <a:avLst/>
          </a:prstGeom>
          <a:noFill/>
          <a:ln>
            <a:noFill/>
          </a:ln>
        </p:spPr>
        <p:txBody>
          <a:bodyPr wrap="square" rtlCol="0">
            <a:spAutoFit/>
          </a:bodyPr>
          <a:lstStyle/>
          <a:p>
            <a:r>
              <a:rPr lang="en-IN" sz="1000" b="1" dirty="0" smtClean="0">
                <a:solidFill>
                  <a:schemeClr val="bg1"/>
                </a:solidFill>
              </a:rPr>
              <a:t>1:get new application</a:t>
            </a:r>
            <a:endParaRPr lang="en-IN" sz="1000" b="1" dirty="0">
              <a:solidFill>
                <a:schemeClr val="bg1"/>
              </a:solidFill>
            </a:endParaRPr>
          </a:p>
        </p:txBody>
      </p:sp>
      <p:cxnSp>
        <p:nvCxnSpPr>
          <p:cNvPr id="45" name="Straight Arrow Connector 44"/>
          <p:cNvCxnSpPr>
            <a:stCxn id="25" idx="1"/>
            <a:endCxn id="39" idx="3"/>
          </p:cNvCxnSpPr>
          <p:nvPr/>
        </p:nvCxnSpPr>
        <p:spPr>
          <a:xfrm flipH="1" flipV="1">
            <a:off x="2233248" y="5830946"/>
            <a:ext cx="4296501" cy="389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357443" y="4176192"/>
            <a:ext cx="914398" cy="369332"/>
          </a:xfrm>
          <a:prstGeom prst="rect">
            <a:avLst/>
          </a:prstGeom>
          <a:noFill/>
          <a:ln>
            <a:noFill/>
          </a:ln>
        </p:spPr>
        <p:txBody>
          <a:bodyPr wrap="square" rtlCol="0">
            <a:spAutoFit/>
          </a:bodyPr>
          <a:lstStyle/>
          <a:p>
            <a:r>
              <a:rPr lang="en-IN" sz="1000" b="1" dirty="0" smtClean="0">
                <a:solidFill>
                  <a:schemeClr val="bg1"/>
                </a:solidFill>
              </a:rPr>
              <a:t>5a:start </a:t>
            </a:r>
            <a:r>
              <a:rPr lang="en-IN" sz="1000" b="1" dirty="0">
                <a:solidFill>
                  <a:schemeClr val="bg1"/>
                </a:solidFill>
              </a:rPr>
              <a:t>container</a:t>
            </a:r>
          </a:p>
        </p:txBody>
      </p:sp>
      <p:sp>
        <p:nvSpPr>
          <p:cNvPr id="47" name="TextBox 46"/>
          <p:cNvSpPr txBox="1"/>
          <p:nvPr/>
        </p:nvSpPr>
        <p:spPr>
          <a:xfrm>
            <a:off x="3458305" y="5526885"/>
            <a:ext cx="1524001" cy="369332"/>
          </a:xfrm>
          <a:prstGeom prst="rect">
            <a:avLst/>
          </a:prstGeom>
          <a:noFill/>
          <a:ln>
            <a:noFill/>
          </a:ln>
        </p:spPr>
        <p:txBody>
          <a:bodyPr wrap="square" rtlCol="0">
            <a:spAutoFit/>
          </a:bodyPr>
          <a:lstStyle/>
          <a:p>
            <a:r>
              <a:rPr lang="en-IN" sz="1000" b="1" dirty="0" smtClean="0">
                <a:solidFill>
                  <a:schemeClr val="bg1"/>
                </a:solidFill>
              </a:rPr>
              <a:t>6:retrieve job resources</a:t>
            </a:r>
            <a:endParaRPr lang="en-IN" sz="1000" b="1" dirty="0">
              <a:solidFill>
                <a:schemeClr val="bg1"/>
              </a:solidFill>
            </a:endParaRPr>
          </a:p>
        </p:txBody>
      </p:sp>
      <p:sp>
        <p:nvSpPr>
          <p:cNvPr id="55" name="TextBox 54"/>
          <p:cNvSpPr txBox="1"/>
          <p:nvPr/>
        </p:nvSpPr>
        <p:spPr>
          <a:xfrm>
            <a:off x="414701" y="377834"/>
            <a:ext cx="8091851" cy="535531"/>
          </a:xfrm>
          <a:prstGeom prst="rect">
            <a:avLst/>
          </a:prstGeom>
          <a:noFill/>
        </p:spPr>
        <p:txBody>
          <a:bodyPr wrap="square" rtlCol="0">
            <a:spAutoFit/>
          </a:bodyPr>
          <a:lstStyle/>
          <a:p>
            <a:r>
              <a:rPr lang="en-IN" sz="3200" dirty="0" smtClean="0">
                <a:solidFill>
                  <a:schemeClr val="bg1"/>
                </a:solidFill>
                <a:latin typeface="Calibri" charset="0"/>
                <a:ea typeface="Microsoft YaHei" charset="-122"/>
              </a:rPr>
              <a:t>Anatomy</a:t>
            </a:r>
            <a:r>
              <a:rPr lang="en-IN" dirty="0" smtClean="0"/>
              <a:t> </a:t>
            </a:r>
            <a:r>
              <a:rPr lang="en-IN" sz="3200" dirty="0">
                <a:solidFill>
                  <a:schemeClr val="bg1"/>
                </a:solidFill>
                <a:latin typeface="Calibri" charset="0"/>
                <a:ea typeface="Microsoft YaHei" charset="-122"/>
              </a:rPr>
              <a:t>of Yarn application run</a:t>
            </a:r>
          </a:p>
        </p:txBody>
      </p:sp>
    </p:spTree>
    <p:extLst>
      <p:ext uri="{BB962C8B-B14F-4D97-AF65-F5344CB8AC3E}">
        <p14:creationId xmlns:p14="http://schemas.microsoft.com/office/powerpoint/2010/main" val="36372684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8" grpId="0" animBg="1"/>
      <p:bldP spid="9" grpId="0"/>
      <p:bldP spid="10" grpId="0"/>
      <p:bldP spid="12" grpId="0"/>
      <p:bldP spid="13" grpId="0" animBg="1"/>
      <p:bldP spid="14" grpId="0" animBg="1"/>
      <p:bldP spid="15" grpId="0"/>
      <p:bldP spid="16" grpId="0" animBg="1"/>
      <p:bldP spid="17" grpId="0"/>
      <p:bldP spid="18" grpId="0" animBg="1"/>
      <p:bldP spid="19" grpId="0"/>
      <p:bldP spid="20" grpId="0"/>
      <p:bldP spid="21" grpId="0"/>
      <p:bldP spid="22" grpId="0" animBg="1"/>
      <p:bldP spid="23" grpId="0" animBg="1"/>
      <p:bldP spid="24" grpId="0"/>
      <p:bldP spid="25" grpId="0" animBg="1"/>
      <p:bldP spid="26" grpId="0"/>
      <p:bldP spid="27" grpId="0" animBg="1"/>
      <p:bldP spid="28" grpId="0"/>
      <p:bldP spid="29" grpId="0"/>
      <p:bldP spid="31" grpId="0"/>
      <p:bldP spid="34" grpId="0"/>
      <p:bldP spid="38" grpId="0"/>
      <p:bldP spid="39" grpId="0" animBg="1"/>
      <p:bldP spid="41" grpId="0"/>
      <p:bldP spid="42" grpId="0"/>
      <p:bldP spid="44"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393700" y="546100"/>
            <a:ext cx="5207000" cy="757130"/>
          </a:xfrm>
          <a:prstGeom prst="rect">
            <a:avLst/>
          </a:prstGeom>
          <a:noFill/>
        </p:spPr>
        <p:txBody>
          <a:bodyPr wrap="square" rtlCol="0">
            <a:spAutoFit/>
          </a:bodyPr>
          <a:lstStyle/>
          <a:p>
            <a:r>
              <a:rPr lang="en-IN" sz="3200" dirty="0">
                <a:solidFill>
                  <a:schemeClr val="bg1"/>
                </a:solidFill>
                <a:latin typeface="Calibri" charset="0"/>
                <a:ea typeface="Microsoft YaHei" charset="-122"/>
              </a:rPr>
              <a:t>Resource</a:t>
            </a:r>
            <a:r>
              <a:rPr lang="en-IN" b="1" dirty="0"/>
              <a:t> </a:t>
            </a:r>
            <a:r>
              <a:rPr lang="en-IN" sz="3200" dirty="0">
                <a:solidFill>
                  <a:schemeClr val="bg1"/>
                </a:solidFill>
                <a:latin typeface="Calibri" charset="0"/>
                <a:ea typeface="Microsoft YaHei" charset="-122"/>
              </a:rPr>
              <a:t>Requests</a:t>
            </a:r>
          </a:p>
          <a:p>
            <a:endParaRPr lang="en-IN" dirty="0"/>
          </a:p>
        </p:txBody>
      </p:sp>
      <p:sp>
        <p:nvSpPr>
          <p:cNvPr id="5" name="TextBox 4"/>
          <p:cNvSpPr txBox="1"/>
          <p:nvPr/>
        </p:nvSpPr>
        <p:spPr>
          <a:xfrm>
            <a:off x="393700" y="1079500"/>
            <a:ext cx="8356600" cy="4745915"/>
          </a:xfrm>
          <a:prstGeom prst="rect">
            <a:avLst/>
          </a:prstGeom>
          <a:noFill/>
        </p:spPr>
        <p:txBody>
          <a:bodyPr wrap="square" rtlCol="0">
            <a:spAutoFit/>
          </a:bodyPr>
          <a:lstStyle/>
          <a:p>
            <a:pPr marL="285750" indent="-285750">
              <a:buFont typeface="Arial" pitchFamily="34" charset="0"/>
              <a:buChar char="•"/>
            </a:pPr>
            <a:r>
              <a:rPr lang="en-IN" dirty="0">
                <a:solidFill>
                  <a:schemeClr val="bg1"/>
                </a:solidFill>
              </a:rPr>
              <a:t>Locality is critical in ensuring that distributed data processing algorithms use the cluster bandwidth efficiently</a:t>
            </a:r>
            <a:r>
              <a:rPr lang="en-IN" dirty="0" smtClean="0">
                <a:solidFill>
                  <a:schemeClr val="bg1"/>
                </a:solidFill>
              </a:rPr>
              <a:t>,</a:t>
            </a:r>
            <a:r>
              <a:rPr lang="en-IN" baseline="30000" dirty="0" smtClean="0">
                <a:solidFill>
                  <a:schemeClr val="bg1"/>
                </a:solidFill>
              </a:rPr>
              <a:t> </a:t>
            </a:r>
            <a:r>
              <a:rPr lang="en-IN" dirty="0">
                <a:solidFill>
                  <a:schemeClr val="bg1"/>
                </a:solidFill>
              </a:rPr>
              <a:t> so YARN allows an application to specify locality constraints for the containers it is requesting. Locality constraints can be used to request a container on a specific node or rack, or anywhere on the cluster (off-rack</a:t>
            </a:r>
            <a:r>
              <a:rPr lang="en-IN" dirty="0" smtClean="0">
                <a:solidFill>
                  <a:schemeClr val="bg1"/>
                </a:solidFill>
              </a:rPr>
              <a:t>).</a:t>
            </a:r>
          </a:p>
          <a:p>
            <a:pPr marL="285750" indent="-285750">
              <a:buFont typeface="Arial" pitchFamily="34" charset="0"/>
              <a:buChar char="•"/>
            </a:pPr>
            <a:endParaRPr lang="en-IN" dirty="0">
              <a:solidFill>
                <a:schemeClr val="bg1"/>
              </a:solidFill>
            </a:endParaRPr>
          </a:p>
          <a:p>
            <a:pPr marL="285750" indent="-285750">
              <a:buFont typeface="Arial" pitchFamily="34" charset="0"/>
              <a:buChar char="•"/>
            </a:pPr>
            <a:r>
              <a:rPr lang="en-IN" dirty="0">
                <a:solidFill>
                  <a:schemeClr val="bg1"/>
                </a:solidFill>
              </a:rPr>
              <a:t>Sometimes the locality constraint cannot be met, in which case either no allocation is made or, optionally, the constraint can be loosened. For example, if a specific node was requested but it is not possible to start a container on it (because other containers are running on it), then YARN will try to start a container on a node in the same rack, or, if that’s not possible, on any node in the cluster</a:t>
            </a:r>
            <a:r>
              <a:rPr lang="en-IN" dirty="0" smtClean="0">
                <a:solidFill>
                  <a:schemeClr val="bg1"/>
                </a:solidFill>
              </a:rPr>
              <a:t>.</a:t>
            </a:r>
          </a:p>
          <a:p>
            <a:pPr marL="285750" indent="-285750">
              <a:buFont typeface="Arial" pitchFamily="34" charset="0"/>
              <a:buChar char="•"/>
            </a:pPr>
            <a:endParaRPr lang="en-IN" dirty="0">
              <a:solidFill>
                <a:schemeClr val="bg1"/>
              </a:solidFill>
            </a:endParaRPr>
          </a:p>
          <a:p>
            <a:endParaRPr lang="en-IN" sz="3200" dirty="0">
              <a:solidFill>
                <a:schemeClr val="bg1"/>
              </a:solidFill>
              <a:latin typeface="Calibri" charset="0"/>
              <a:ea typeface="Microsoft YaHei" charset="-122"/>
            </a:endParaRPr>
          </a:p>
          <a:p>
            <a:endParaRPr lang="en-IN" sz="3200" dirty="0" smtClean="0">
              <a:solidFill>
                <a:schemeClr val="bg1"/>
              </a:solidFill>
              <a:latin typeface="Calibri" charset="0"/>
              <a:ea typeface="Microsoft YaHei" charset="-122"/>
            </a:endParaRPr>
          </a:p>
          <a:p>
            <a:endParaRPr lang="en-IN" sz="3200" dirty="0">
              <a:solidFill>
                <a:schemeClr val="bg1"/>
              </a:solidFill>
              <a:latin typeface="Calibri" charset="0"/>
              <a:ea typeface="Microsoft YaHei" charset="-122"/>
            </a:endParaRPr>
          </a:p>
          <a:p>
            <a:endParaRPr lang="en-IN" sz="3200" dirty="0">
              <a:solidFill>
                <a:schemeClr val="bg1"/>
              </a:solidFill>
              <a:latin typeface="Calibri" charset="0"/>
              <a:ea typeface="Microsoft YaHei" charset="-122"/>
            </a:endParaRPr>
          </a:p>
          <a:p>
            <a:pPr marL="285750" indent="-285750">
              <a:buFont typeface="Arial" pitchFamily="34" charset="0"/>
              <a:buChar char="•"/>
            </a:pPr>
            <a:endParaRPr lang="en-IN" dirty="0">
              <a:solidFill>
                <a:schemeClr val="bg1"/>
              </a:solidFill>
            </a:endParaRPr>
          </a:p>
          <a:p>
            <a:endParaRPr lang="en-IN" dirty="0"/>
          </a:p>
        </p:txBody>
      </p:sp>
    </p:spTree>
    <p:extLst>
      <p:ext uri="{BB962C8B-B14F-4D97-AF65-F5344CB8AC3E}">
        <p14:creationId xmlns:p14="http://schemas.microsoft.com/office/powerpoint/2010/main" val="411684764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1" y="0"/>
            <a:ext cx="9144000" cy="6858000"/>
          </a:xfrm>
          <a:prstGeom prst="rect">
            <a:avLst/>
          </a:prstGeom>
          <a:noFill/>
          <a:ln w="9525">
            <a:no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706319" y="1151995"/>
            <a:ext cx="2039814" cy="952784"/>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4" name="Rectangle 3"/>
          <p:cNvSpPr/>
          <p:nvPr/>
        </p:nvSpPr>
        <p:spPr>
          <a:xfrm>
            <a:off x="1116624" y="1200558"/>
            <a:ext cx="118403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5" name="TextBox 4"/>
          <p:cNvSpPr txBox="1"/>
          <p:nvPr/>
        </p:nvSpPr>
        <p:spPr>
          <a:xfrm>
            <a:off x="1116624" y="1240524"/>
            <a:ext cx="1453661" cy="424732"/>
          </a:xfrm>
          <a:prstGeom prst="rect">
            <a:avLst/>
          </a:prstGeom>
          <a:noFill/>
          <a:ln>
            <a:noFill/>
          </a:ln>
        </p:spPr>
        <p:txBody>
          <a:bodyPr wrap="square" rtlCol="0">
            <a:spAutoFit/>
          </a:bodyPr>
          <a:lstStyle/>
          <a:p>
            <a:r>
              <a:rPr lang="en-IN" sz="1200" b="1" dirty="0" smtClean="0">
                <a:solidFill>
                  <a:schemeClr val="bg1"/>
                </a:solidFill>
              </a:rPr>
              <a:t>Application Client</a:t>
            </a:r>
            <a:endParaRPr lang="en-IN" sz="1200" b="1" dirty="0">
              <a:solidFill>
                <a:schemeClr val="bg1"/>
              </a:solidFill>
            </a:endParaRPr>
          </a:p>
        </p:txBody>
      </p:sp>
      <p:sp>
        <p:nvSpPr>
          <p:cNvPr id="6" name="TextBox 5"/>
          <p:cNvSpPr txBox="1"/>
          <p:nvPr/>
        </p:nvSpPr>
        <p:spPr>
          <a:xfrm>
            <a:off x="1163516" y="1806354"/>
            <a:ext cx="1230924" cy="258532"/>
          </a:xfrm>
          <a:prstGeom prst="rect">
            <a:avLst/>
          </a:prstGeom>
          <a:noFill/>
          <a:ln>
            <a:noFill/>
          </a:ln>
        </p:spPr>
        <p:txBody>
          <a:bodyPr wrap="square" rtlCol="0">
            <a:spAutoFit/>
          </a:bodyPr>
          <a:lstStyle/>
          <a:p>
            <a:r>
              <a:rPr lang="en-IN" sz="1200" b="1" dirty="0" smtClean="0">
                <a:solidFill>
                  <a:schemeClr val="bg1"/>
                </a:solidFill>
              </a:rPr>
              <a:t>Client Node</a:t>
            </a:r>
            <a:endParaRPr lang="en-IN" sz="1200" b="1" dirty="0">
              <a:solidFill>
                <a:schemeClr val="bg1"/>
              </a:solidFill>
            </a:endParaRPr>
          </a:p>
        </p:txBody>
      </p:sp>
      <p:sp>
        <p:nvSpPr>
          <p:cNvPr id="7" name="Rectangle 6"/>
          <p:cNvSpPr/>
          <p:nvPr/>
        </p:nvSpPr>
        <p:spPr>
          <a:xfrm>
            <a:off x="3642946" y="1165849"/>
            <a:ext cx="2039814" cy="952784"/>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8" name="Rectangle 7"/>
          <p:cNvSpPr/>
          <p:nvPr/>
        </p:nvSpPr>
        <p:spPr>
          <a:xfrm>
            <a:off x="4053251" y="1214412"/>
            <a:ext cx="118403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9" name="TextBox 8"/>
          <p:cNvSpPr txBox="1"/>
          <p:nvPr/>
        </p:nvSpPr>
        <p:spPr>
          <a:xfrm>
            <a:off x="4053251" y="1254378"/>
            <a:ext cx="1453661" cy="424732"/>
          </a:xfrm>
          <a:prstGeom prst="rect">
            <a:avLst/>
          </a:prstGeom>
          <a:noFill/>
          <a:ln>
            <a:noFill/>
          </a:ln>
        </p:spPr>
        <p:txBody>
          <a:bodyPr wrap="square" rtlCol="0">
            <a:spAutoFit/>
          </a:bodyPr>
          <a:lstStyle/>
          <a:p>
            <a:r>
              <a:rPr lang="en-IN" sz="1200" b="1" dirty="0" smtClean="0">
                <a:solidFill>
                  <a:schemeClr val="bg1"/>
                </a:solidFill>
              </a:rPr>
              <a:t>Resource Manager</a:t>
            </a:r>
            <a:endParaRPr lang="en-IN" sz="1200" b="1" dirty="0">
              <a:solidFill>
                <a:schemeClr val="bg1"/>
              </a:solidFill>
            </a:endParaRPr>
          </a:p>
        </p:txBody>
      </p:sp>
      <p:sp>
        <p:nvSpPr>
          <p:cNvPr id="10" name="TextBox 9"/>
          <p:cNvSpPr txBox="1"/>
          <p:nvPr/>
        </p:nvSpPr>
        <p:spPr>
          <a:xfrm>
            <a:off x="3642946" y="1860100"/>
            <a:ext cx="2039814" cy="258532"/>
          </a:xfrm>
          <a:prstGeom prst="rect">
            <a:avLst/>
          </a:prstGeom>
          <a:noFill/>
          <a:ln>
            <a:noFill/>
          </a:ln>
        </p:spPr>
        <p:txBody>
          <a:bodyPr wrap="square" rtlCol="0">
            <a:spAutoFit/>
          </a:bodyPr>
          <a:lstStyle/>
          <a:p>
            <a:r>
              <a:rPr lang="en-IN" sz="1200" b="1" dirty="0" smtClean="0">
                <a:solidFill>
                  <a:schemeClr val="bg1"/>
                </a:solidFill>
              </a:rPr>
              <a:t>Resource Manager Node</a:t>
            </a:r>
            <a:endParaRPr lang="en-IN" sz="1200" b="1" dirty="0">
              <a:solidFill>
                <a:schemeClr val="bg1"/>
              </a:solidFill>
            </a:endParaRPr>
          </a:p>
        </p:txBody>
      </p:sp>
      <p:sp>
        <p:nvSpPr>
          <p:cNvPr id="11" name="Rectangle 10"/>
          <p:cNvSpPr/>
          <p:nvPr/>
        </p:nvSpPr>
        <p:spPr>
          <a:xfrm>
            <a:off x="2573215" y="3004570"/>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12" name="Rectangle 11"/>
          <p:cNvSpPr/>
          <p:nvPr/>
        </p:nvSpPr>
        <p:spPr>
          <a:xfrm>
            <a:off x="2725614" y="3195944"/>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3" name="TextBox 12"/>
          <p:cNvSpPr txBox="1"/>
          <p:nvPr/>
        </p:nvSpPr>
        <p:spPr>
          <a:xfrm>
            <a:off x="2725615" y="3235909"/>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14" name="Rectangle 13"/>
          <p:cNvSpPr/>
          <p:nvPr/>
        </p:nvSpPr>
        <p:spPr>
          <a:xfrm>
            <a:off x="2731474" y="3841631"/>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5" name="TextBox 14"/>
          <p:cNvSpPr txBox="1"/>
          <p:nvPr/>
        </p:nvSpPr>
        <p:spPr>
          <a:xfrm>
            <a:off x="2869222" y="3879754"/>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16" name="Rectangle 15"/>
          <p:cNvSpPr/>
          <p:nvPr/>
        </p:nvSpPr>
        <p:spPr>
          <a:xfrm>
            <a:off x="2866289" y="4121487"/>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17" name="TextBox 16"/>
          <p:cNvSpPr txBox="1"/>
          <p:nvPr/>
        </p:nvSpPr>
        <p:spPr>
          <a:xfrm>
            <a:off x="2904387" y="4224569"/>
            <a:ext cx="920266" cy="507831"/>
          </a:xfrm>
          <a:prstGeom prst="rect">
            <a:avLst/>
          </a:prstGeom>
          <a:noFill/>
          <a:ln>
            <a:noFill/>
          </a:ln>
        </p:spPr>
        <p:txBody>
          <a:bodyPr wrap="square" rtlCol="0">
            <a:spAutoFit/>
          </a:bodyPr>
          <a:lstStyle/>
          <a:p>
            <a:r>
              <a:rPr lang="en-IN" sz="1000" b="1" dirty="0" smtClean="0">
                <a:solidFill>
                  <a:schemeClr val="bg1"/>
                </a:solidFill>
              </a:rPr>
              <a:t>MR Application Master</a:t>
            </a:r>
            <a:endParaRPr lang="en-IN" sz="1000" b="1" dirty="0">
              <a:solidFill>
                <a:schemeClr val="bg1"/>
              </a:solidFill>
            </a:endParaRPr>
          </a:p>
        </p:txBody>
      </p:sp>
      <p:sp>
        <p:nvSpPr>
          <p:cNvPr id="18" name="TextBox 17"/>
          <p:cNvSpPr txBox="1"/>
          <p:nvPr/>
        </p:nvSpPr>
        <p:spPr>
          <a:xfrm>
            <a:off x="2725614" y="4938878"/>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sp>
        <p:nvSpPr>
          <p:cNvPr id="19" name="Rectangle 18"/>
          <p:cNvSpPr/>
          <p:nvPr/>
        </p:nvSpPr>
        <p:spPr>
          <a:xfrm>
            <a:off x="4791804" y="4365976"/>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20" name="Rectangle 19"/>
          <p:cNvSpPr/>
          <p:nvPr/>
        </p:nvSpPr>
        <p:spPr>
          <a:xfrm>
            <a:off x="4944203" y="4557350"/>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1" name="TextBox 20"/>
          <p:cNvSpPr txBox="1"/>
          <p:nvPr/>
        </p:nvSpPr>
        <p:spPr>
          <a:xfrm>
            <a:off x="4944204" y="4597315"/>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22" name="Rectangle 21"/>
          <p:cNvSpPr/>
          <p:nvPr/>
        </p:nvSpPr>
        <p:spPr>
          <a:xfrm>
            <a:off x="4950063" y="5203037"/>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3" name="TextBox 22"/>
          <p:cNvSpPr txBox="1"/>
          <p:nvPr/>
        </p:nvSpPr>
        <p:spPr>
          <a:xfrm>
            <a:off x="5087811" y="5241160"/>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24" name="Rectangle 23"/>
          <p:cNvSpPr/>
          <p:nvPr/>
        </p:nvSpPr>
        <p:spPr>
          <a:xfrm>
            <a:off x="5084878" y="5482893"/>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5" name="TextBox 24"/>
          <p:cNvSpPr txBox="1"/>
          <p:nvPr/>
        </p:nvSpPr>
        <p:spPr>
          <a:xfrm>
            <a:off x="5122976" y="5585975"/>
            <a:ext cx="920266" cy="507831"/>
          </a:xfrm>
          <a:prstGeom prst="rect">
            <a:avLst/>
          </a:prstGeom>
          <a:noFill/>
          <a:ln>
            <a:noFill/>
          </a:ln>
        </p:spPr>
        <p:txBody>
          <a:bodyPr wrap="square" rtlCol="0">
            <a:spAutoFit/>
          </a:bodyPr>
          <a:lstStyle/>
          <a:p>
            <a:r>
              <a:rPr lang="en-IN" sz="1000" b="1" dirty="0" smtClean="0">
                <a:solidFill>
                  <a:schemeClr val="bg1"/>
                </a:solidFill>
              </a:rPr>
              <a:t>Map Task or Reduce Task</a:t>
            </a:r>
            <a:endParaRPr lang="en-IN" sz="1000" b="1" dirty="0">
              <a:solidFill>
                <a:schemeClr val="bg1"/>
              </a:solidFill>
            </a:endParaRPr>
          </a:p>
        </p:txBody>
      </p:sp>
      <p:sp>
        <p:nvSpPr>
          <p:cNvPr id="26" name="TextBox 25"/>
          <p:cNvSpPr txBox="1"/>
          <p:nvPr/>
        </p:nvSpPr>
        <p:spPr>
          <a:xfrm>
            <a:off x="4944203" y="6300284"/>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cxnSp>
        <p:nvCxnSpPr>
          <p:cNvPr id="27" name="Straight Arrow Connector 26"/>
          <p:cNvCxnSpPr/>
          <p:nvPr/>
        </p:nvCxnSpPr>
        <p:spPr>
          <a:xfrm>
            <a:off x="5534753" y="4855848"/>
            <a:ext cx="0" cy="34718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30864" y="2118633"/>
            <a:ext cx="0" cy="87529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55728" y="3523700"/>
            <a:ext cx="0" cy="3179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p:cNvCxnSpPr>
          <p:nvPr/>
        </p:nvCxnSpPr>
        <p:spPr>
          <a:xfrm>
            <a:off x="3856891" y="4409236"/>
            <a:ext cx="923190" cy="28774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0"/>
            <a:endCxn id="7" idx="2"/>
          </p:cNvCxnSpPr>
          <p:nvPr/>
        </p:nvCxnSpPr>
        <p:spPr>
          <a:xfrm flipH="1" flipV="1">
            <a:off x="4662853" y="2118633"/>
            <a:ext cx="955429" cy="2247343"/>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31620" y="4374069"/>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33" name="Rectangle 32"/>
          <p:cNvSpPr/>
          <p:nvPr/>
        </p:nvSpPr>
        <p:spPr>
          <a:xfrm>
            <a:off x="6984019" y="4565443"/>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34" name="TextBox 33"/>
          <p:cNvSpPr txBox="1"/>
          <p:nvPr/>
        </p:nvSpPr>
        <p:spPr>
          <a:xfrm>
            <a:off x="6984020" y="4605408"/>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35" name="Rectangle 34"/>
          <p:cNvSpPr/>
          <p:nvPr/>
        </p:nvSpPr>
        <p:spPr>
          <a:xfrm>
            <a:off x="6989879" y="5211130"/>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36" name="TextBox 35"/>
          <p:cNvSpPr txBox="1"/>
          <p:nvPr/>
        </p:nvSpPr>
        <p:spPr>
          <a:xfrm>
            <a:off x="7127627" y="5249253"/>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37" name="Rectangle 36"/>
          <p:cNvSpPr/>
          <p:nvPr/>
        </p:nvSpPr>
        <p:spPr>
          <a:xfrm>
            <a:off x="7124694" y="5490986"/>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38" name="TextBox 37"/>
          <p:cNvSpPr txBox="1"/>
          <p:nvPr/>
        </p:nvSpPr>
        <p:spPr>
          <a:xfrm>
            <a:off x="7162792" y="5594068"/>
            <a:ext cx="920266" cy="507831"/>
          </a:xfrm>
          <a:prstGeom prst="rect">
            <a:avLst/>
          </a:prstGeom>
          <a:noFill/>
          <a:ln>
            <a:noFill/>
          </a:ln>
        </p:spPr>
        <p:txBody>
          <a:bodyPr wrap="square" rtlCol="0">
            <a:spAutoFit/>
          </a:bodyPr>
          <a:lstStyle/>
          <a:p>
            <a:r>
              <a:rPr lang="en-IN" sz="1000" b="1" dirty="0" smtClean="0">
                <a:solidFill>
                  <a:schemeClr val="bg1"/>
                </a:solidFill>
              </a:rPr>
              <a:t>Map Task or Reduce Task</a:t>
            </a:r>
            <a:endParaRPr lang="en-IN" sz="1000" b="1" dirty="0">
              <a:solidFill>
                <a:schemeClr val="bg1"/>
              </a:solidFill>
            </a:endParaRPr>
          </a:p>
        </p:txBody>
      </p:sp>
      <p:sp>
        <p:nvSpPr>
          <p:cNvPr id="39" name="TextBox 38"/>
          <p:cNvSpPr txBox="1"/>
          <p:nvPr/>
        </p:nvSpPr>
        <p:spPr>
          <a:xfrm>
            <a:off x="6984019" y="6308377"/>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cxnSp>
        <p:nvCxnSpPr>
          <p:cNvPr id="40" name="Straight Arrow Connector 39"/>
          <p:cNvCxnSpPr/>
          <p:nvPr/>
        </p:nvCxnSpPr>
        <p:spPr>
          <a:xfrm>
            <a:off x="7574569" y="4863941"/>
            <a:ext cx="0" cy="34718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0"/>
            <a:endCxn id="7" idx="2"/>
          </p:cNvCxnSpPr>
          <p:nvPr/>
        </p:nvCxnSpPr>
        <p:spPr>
          <a:xfrm flipH="1" flipV="1">
            <a:off x="4662853" y="2118633"/>
            <a:ext cx="2995245" cy="225543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31985" y="4982834"/>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3" name="Rectangle 42"/>
          <p:cNvSpPr/>
          <p:nvPr/>
        </p:nvSpPr>
        <p:spPr>
          <a:xfrm>
            <a:off x="3104055" y="4051148"/>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4" name="Rectangle 43"/>
          <p:cNvSpPr/>
          <p:nvPr/>
        </p:nvSpPr>
        <p:spPr>
          <a:xfrm>
            <a:off x="6748091" y="2116840"/>
            <a:ext cx="1652956" cy="2157047"/>
          </a:xfrm>
          <a:prstGeom prst="rect">
            <a:avLst/>
          </a:prstGeom>
          <a:noFill/>
          <a:ln>
            <a:solidFill>
              <a:schemeClr val="bg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bg1"/>
              </a:solidFill>
            </a:endParaRPr>
          </a:p>
        </p:txBody>
      </p:sp>
      <p:sp>
        <p:nvSpPr>
          <p:cNvPr id="45" name="Rectangle 44"/>
          <p:cNvSpPr/>
          <p:nvPr/>
        </p:nvSpPr>
        <p:spPr>
          <a:xfrm>
            <a:off x="6900490" y="2308214"/>
            <a:ext cx="1271953" cy="298498"/>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46" name="TextBox 45"/>
          <p:cNvSpPr txBox="1"/>
          <p:nvPr/>
        </p:nvSpPr>
        <p:spPr>
          <a:xfrm>
            <a:off x="6900491" y="2348179"/>
            <a:ext cx="1453661" cy="258532"/>
          </a:xfrm>
          <a:prstGeom prst="rect">
            <a:avLst/>
          </a:prstGeom>
          <a:noFill/>
          <a:ln>
            <a:noFill/>
          </a:ln>
        </p:spPr>
        <p:txBody>
          <a:bodyPr wrap="square" rtlCol="0">
            <a:spAutoFit/>
          </a:bodyPr>
          <a:lstStyle/>
          <a:p>
            <a:r>
              <a:rPr lang="en-IN" sz="1200" b="1" dirty="0" smtClean="0">
                <a:solidFill>
                  <a:schemeClr val="bg1"/>
                </a:solidFill>
              </a:rPr>
              <a:t>Node Manager</a:t>
            </a:r>
            <a:endParaRPr lang="en-IN" sz="1200" b="1" dirty="0">
              <a:solidFill>
                <a:schemeClr val="bg1"/>
              </a:solidFill>
            </a:endParaRPr>
          </a:p>
        </p:txBody>
      </p:sp>
      <p:sp>
        <p:nvSpPr>
          <p:cNvPr id="47" name="Rectangle 46"/>
          <p:cNvSpPr/>
          <p:nvPr/>
        </p:nvSpPr>
        <p:spPr>
          <a:xfrm>
            <a:off x="6906350" y="2953901"/>
            <a:ext cx="1266093" cy="99303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48" name="TextBox 47"/>
          <p:cNvSpPr txBox="1"/>
          <p:nvPr/>
        </p:nvSpPr>
        <p:spPr>
          <a:xfrm>
            <a:off x="7044098" y="2992024"/>
            <a:ext cx="893884" cy="230832"/>
          </a:xfrm>
          <a:prstGeom prst="rect">
            <a:avLst/>
          </a:prstGeom>
          <a:noFill/>
          <a:ln>
            <a:noFill/>
          </a:ln>
        </p:spPr>
        <p:txBody>
          <a:bodyPr wrap="square" rtlCol="0">
            <a:spAutoFit/>
          </a:bodyPr>
          <a:lstStyle/>
          <a:p>
            <a:r>
              <a:rPr lang="en-IN" sz="1000" b="1" dirty="0" smtClean="0">
                <a:solidFill>
                  <a:schemeClr val="bg1"/>
                </a:solidFill>
              </a:rPr>
              <a:t>Container</a:t>
            </a:r>
            <a:endParaRPr lang="en-IN" sz="1000" b="1" dirty="0">
              <a:solidFill>
                <a:schemeClr val="bg1"/>
              </a:solidFill>
            </a:endParaRPr>
          </a:p>
        </p:txBody>
      </p:sp>
      <p:sp>
        <p:nvSpPr>
          <p:cNvPr id="49" name="Rectangle 48"/>
          <p:cNvSpPr/>
          <p:nvPr/>
        </p:nvSpPr>
        <p:spPr>
          <a:xfrm>
            <a:off x="7041165" y="3233757"/>
            <a:ext cx="990602" cy="575497"/>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50" name="TextBox 49"/>
          <p:cNvSpPr txBox="1"/>
          <p:nvPr/>
        </p:nvSpPr>
        <p:spPr>
          <a:xfrm>
            <a:off x="7061672" y="3262065"/>
            <a:ext cx="920266" cy="507831"/>
          </a:xfrm>
          <a:prstGeom prst="rect">
            <a:avLst/>
          </a:prstGeom>
          <a:noFill/>
          <a:ln>
            <a:noFill/>
          </a:ln>
        </p:spPr>
        <p:txBody>
          <a:bodyPr wrap="square" rtlCol="0">
            <a:spAutoFit/>
          </a:bodyPr>
          <a:lstStyle/>
          <a:p>
            <a:r>
              <a:rPr lang="en-IN" sz="1000" b="1" dirty="0" smtClean="0">
                <a:solidFill>
                  <a:schemeClr val="bg1"/>
                </a:solidFill>
              </a:rPr>
              <a:t>MR Application Master</a:t>
            </a:r>
            <a:endParaRPr lang="en-IN" sz="1000" b="1" dirty="0">
              <a:solidFill>
                <a:schemeClr val="bg1"/>
              </a:solidFill>
            </a:endParaRPr>
          </a:p>
        </p:txBody>
      </p:sp>
      <p:sp>
        <p:nvSpPr>
          <p:cNvPr id="51" name="TextBox 50"/>
          <p:cNvSpPr txBox="1"/>
          <p:nvPr/>
        </p:nvSpPr>
        <p:spPr>
          <a:xfrm>
            <a:off x="6900490" y="4051148"/>
            <a:ext cx="1453662" cy="230832"/>
          </a:xfrm>
          <a:prstGeom prst="rect">
            <a:avLst/>
          </a:prstGeom>
          <a:noFill/>
          <a:ln>
            <a:noFill/>
          </a:ln>
        </p:spPr>
        <p:txBody>
          <a:bodyPr wrap="square" rtlCol="0">
            <a:spAutoFit/>
          </a:bodyPr>
          <a:lstStyle/>
          <a:p>
            <a:r>
              <a:rPr lang="en-IN" sz="1000" b="1" dirty="0" smtClean="0">
                <a:solidFill>
                  <a:schemeClr val="bg1"/>
                </a:solidFill>
              </a:rPr>
              <a:t>Node manager node</a:t>
            </a:r>
            <a:endParaRPr lang="en-IN" sz="1000" b="1" dirty="0">
              <a:solidFill>
                <a:schemeClr val="bg1"/>
              </a:solidFill>
            </a:endParaRPr>
          </a:p>
        </p:txBody>
      </p:sp>
      <p:cxnSp>
        <p:nvCxnSpPr>
          <p:cNvPr id="52" name="Straight Arrow Connector 51"/>
          <p:cNvCxnSpPr/>
          <p:nvPr/>
        </p:nvCxnSpPr>
        <p:spPr>
          <a:xfrm>
            <a:off x="7530604" y="2635970"/>
            <a:ext cx="0" cy="3179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4" idx="1"/>
          </p:cNvCxnSpPr>
          <p:nvPr/>
        </p:nvCxnSpPr>
        <p:spPr>
          <a:xfrm>
            <a:off x="4780081" y="2118633"/>
            <a:ext cx="1968010" cy="10767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1"/>
          </p:cNvCxnSpPr>
          <p:nvPr/>
        </p:nvCxnSpPr>
        <p:spPr>
          <a:xfrm flipH="1">
            <a:off x="6216156" y="3195364"/>
            <a:ext cx="531935" cy="114278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113396" y="290351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6" name="TextBox 55"/>
          <p:cNvSpPr txBox="1"/>
          <p:nvPr/>
        </p:nvSpPr>
        <p:spPr>
          <a:xfrm>
            <a:off x="7049946" y="3307663"/>
            <a:ext cx="920266" cy="507831"/>
          </a:xfrm>
          <a:prstGeom prst="rect">
            <a:avLst/>
          </a:prstGeom>
          <a:noFill/>
          <a:ln>
            <a:noFill/>
          </a:ln>
        </p:spPr>
        <p:txBody>
          <a:bodyPr wrap="square" rtlCol="0">
            <a:spAutoFit/>
          </a:bodyPr>
          <a:lstStyle/>
          <a:p>
            <a:r>
              <a:rPr lang="en-IN" sz="1000" b="1" dirty="0" smtClean="0">
                <a:solidFill>
                  <a:schemeClr val="bg1"/>
                </a:solidFill>
              </a:rPr>
              <a:t>Map Task or Reduce Task</a:t>
            </a:r>
            <a:endParaRPr lang="en-IN" sz="1000" b="1" dirty="0">
              <a:solidFill>
                <a:schemeClr val="bg1"/>
              </a:solidFill>
            </a:endParaRPr>
          </a:p>
        </p:txBody>
      </p:sp>
      <p:sp>
        <p:nvSpPr>
          <p:cNvPr id="58" name="Rectangle 57"/>
          <p:cNvSpPr/>
          <p:nvPr/>
        </p:nvSpPr>
        <p:spPr>
          <a:xfrm>
            <a:off x="4302365" y="1089305"/>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4" name="TextBox 63"/>
          <p:cNvSpPr txBox="1"/>
          <p:nvPr/>
        </p:nvSpPr>
        <p:spPr>
          <a:xfrm>
            <a:off x="402988" y="381000"/>
            <a:ext cx="6041772" cy="535531"/>
          </a:xfrm>
          <a:prstGeom prst="rect">
            <a:avLst/>
          </a:prstGeom>
          <a:noFill/>
        </p:spPr>
        <p:txBody>
          <a:bodyPr wrap="square" rtlCol="0">
            <a:spAutoFit/>
          </a:bodyPr>
          <a:lstStyle/>
          <a:p>
            <a:r>
              <a:rPr lang="en-IN" sz="3200" dirty="0" smtClean="0">
                <a:solidFill>
                  <a:schemeClr val="bg1"/>
                </a:solidFill>
                <a:latin typeface="Calibri" charset="0"/>
                <a:ea typeface="Microsoft YaHei" charset="-122"/>
              </a:rPr>
              <a:t>2.Failure</a:t>
            </a:r>
            <a:r>
              <a:rPr lang="en-IN" dirty="0" smtClean="0"/>
              <a:t> </a:t>
            </a:r>
            <a:r>
              <a:rPr lang="en-IN" sz="3200" dirty="0">
                <a:solidFill>
                  <a:schemeClr val="bg1"/>
                </a:solidFill>
                <a:latin typeface="Calibri" charset="0"/>
                <a:ea typeface="Microsoft YaHei" charset="-122"/>
              </a:rPr>
              <a:t>Mechanism in YARN</a:t>
            </a:r>
          </a:p>
        </p:txBody>
      </p:sp>
    </p:spTree>
    <p:extLst>
      <p:ext uri="{BB962C8B-B14F-4D97-AF65-F5344CB8AC3E}">
        <p14:creationId xmlns:p14="http://schemas.microsoft.com/office/powerpoint/2010/main" val="740894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1"/>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5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5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 nodeType="click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par>
                                <p:cTn id="115" presetID="1" presetClass="entr" presetSubtype="0" fill="hold" grpId="2" nodeType="withEffect">
                                  <p:stCondLst>
                                    <p:cond delay="0"/>
                                  </p:stCondLst>
                                  <p:childTnLst>
                                    <p:set>
                                      <p:cBhvr>
                                        <p:cTn id="116" dur="1" fill="hold">
                                          <p:stCondLst>
                                            <p:cond delay="0"/>
                                          </p:stCondLst>
                                        </p:cTn>
                                        <p:tgtEl>
                                          <p:spTgt spid="45"/>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46"/>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48"/>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49"/>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3" nodeType="clickEffect">
                                  <p:stCondLst>
                                    <p:cond delay="0"/>
                                  </p:stCondLst>
                                  <p:childTnLst>
                                    <p:set>
                                      <p:cBhvr>
                                        <p:cTn id="138" dur="1" fill="hold">
                                          <p:stCondLst>
                                            <p:cond delay="0"/>
                                          </p:stCondLst>
                                        </p:cTn>
                                        <p:tgtEl>
                                          <p:spTgt spid="5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3" nodeType="clickEffect">
                                  <p:stCondLst>
                                    <p:cond delay="0"/>
                                  </p:stCondLst>
                                  <p:childTnLst>
                                    <p:set>
                                      <p:cBhvr>
                                        <p:cTn id="146" dur="1" fill="hold">
                                          <p:stCondLst>
                                            <p:cond delay="0"/>
                                          </p:stCondLst>
                                        </p:cTn>
                                        <p:tgtEl>
                                          <p:spTgt spid="44"/>
                                        </p:tgtEl>
                                        <p:attrNameLst>
                                          <p:attrName>style.visibility</p:attrName>
                                        </p:attrNameLst>
                                      </p:cBhvr>
                                      <p:to>
                                        <p:strVal val="hidden"/>
                                      </p:to>
                                    </p:set>
                                  </p:childTnLst>
                                </p:cTn>
                              </p:par>
                              <p:par>
                                <p:cTn id="147" presetID="1" presetClass="exit" presetSubtype="0" fill="hold" grpId="3" nodeType="withEffect">
                                  <p:stCondLst>
                                    <p:cond delay="0"/>
                                  </p:stCondLst>
                                  <p:childTnLst>
                                    <p:set>
                                      <p:cBhvr>
                                        <p:cTn id="148" dur="1" fill="hold">
                                          <p:stCondLst>
                                            <p:cond delay="0"/>
                                          </p:stCondLst>
                                        </p:cTn>
                                        <p:tgtEl>
                                          <p:spTgt spid="45"/>
                                        </p:tgtEl>
                                        <p:attrNameLst>
                                          <p:attrName>style.visibility</p:attrName>
                                        </p:attrNameLst>
                                      </p:cBhvr>
                                      <p:to>
                                        <p:strVal val="hidden"/>
                                      </p:to>
                                    </p:set>
                                  </p:childTnLst>
                                </p:cTn>
                              </p:par>
                              <p:par>
                                <p:cTn id="149" presetID="1" presetClass="exit" presetSubtype="0" fill="hold" grpId="3" nodeType="withEffect">
                                  <p:stCondLst>
                                    <p:cond delay="0"/>
                                  </p:stCondLst>
                                  <p:childTnLst>
                                    <p:set>
                                      <p:cBhvr>
                                        <p:cTn id="150" dur="1" fill="hold">
                                          <p:stCondLst>
                                            <p:cond delay="0"/>
                                          </p:stCondLst>
                                        </p:cTn>
                                        <p:tgtEl>
                                          <p:spTgt spid="46"/>
                                        </p:tgtEl>
                                        <p:attrNameLst>
                                          <p:attrName>style.visibility</p:attrName>
                                        </p:attrNameLst>
                                      </p:cBhvr>
                                      <p:to>
                                        <p:strVal val="hidden"/>
                                      </p:to>
                                    </p:set>
                                  </p:childTnLst>
                                </p:cTn>
                              </p:par>
                              <p:par>
                                <p:cTn id="151" presetID="1" presetClass="exit" presetSubtype="0" fill="hold" grpId="3" nodeType="withEffect">
                                  <p:stCondLst>
                                    <p:cond delay="0"/>
                                  </p:stCondLst>
                                  <p:childTnLst>
                                    <p:set>
                                      <p:cBhvr>
                                        <p:cTn id="152" dur="1" fill="hold">
                                          <p:stCondLst>
                                            <p:cond delay="0"/>
                                          </p:stCondLst>
                                        </p:cTn>
                                        <p:tgtEl>
                                          <p:spTgt spid="47"/>
                                        </p:tgtEl>
                                        <p:attrNameLst>
                                          <p:attrName>style.visibility</p:attrName>
                                        </p:attrNameLst>
                                      </p:cBhvr>
                                      <p:to>
                                        <p:strVal val="hidden"/>
                                      </p:to>
                                    </p:set>
                                  </p:childTnLst>
                                </p:cTn>
                              </p:par>
                              <p:par>
                                <p:cTn id="153" presetID="1" presetClass="exit" presetSubtype="0" fill="hold" grpId="3" nodeType="withEffect">
                                  <p:stCondLst>
                                    <p:cond delay="0"/>
                                  </p:stCondLst>
                                  <p:childTnLst>
                                    <p:set>
                                      <p:cBhvr>
                                        <p:cTn id="154" dur="1" fill="hold">
                                          <p:stCondLst>
                                            <p:cond delay="0"/>
                                          </p:stCondLst>
                                        </p:cTn>
                                        <p:tgtEl>
                                          <p:spTgt spid="48"/>
                                        </p:tgtEl>
                                        <p:attrNameLst>
                                          <p:attrName>style.visibility</p:attrName>
                                        </p:attrNameLst>
                                      </p:cBhvr>
                                      <p:to>
                                        <p:strVal val="hidden"/>
                                      </p:to>
                                    </p:set>
                                  </p:childTnLst>
                                </p:cTn>
                              </p:par>
                              <p:par>
                                <p:cTn id="155" presetID="1" presetClass="exit" presetSubtype="0" fill="hold" grpId="3" nodeType="withEffect">
                                  <p:stCondLst>
                                    <p:cond delay="0"/>
                                  </p:stCondLst>
                                  <p:childTnLst>
                                    <p:set>
                                      <p:cBhvr>
                                        <p:cTn id="156" dur="1" fill="hold">
                                          <p:stCondLst>
                                            <p:cond delay="0"/>
                                          </p:stCondLst>
                                        </p:cTn>
                                        <p:tgtEl>
                                          <p:spTgt spid="49"/>
                                        </p:tgtEl>
                                        <p:attrNameLst>
                                          <p:attrName>style.visibility</p:attrName>
                                        </p:attrNameLst>
                                      </p:cBhvr>
                                      <p:to>
                                        <p:strVal val="hidden"/>
                                      </p:to>
                                    </p:set>
                                  </p:childTnLst>
                                </p:cTn>
                              </p:par>
                              <p:par>
                                <p:cTn id="157" presetID="1" presetClass="exit" presetSubtype="0" fill="hold" grpId="3" nodeType="withEffect">
                                  <p:stCondLst>
                                    <p:cond delay="0"/>
                                  </p:stCondLst>
                                  <p:childTnLst>
                                    <p:set>
                                      <p:cBhvr>
                                        <p:cTn id="158" dur="1" fill="hold">
                                          <p:stCondLst>
                                            <p:cond delay="0"/>
                                          </p:stCondLst>
                                        </p:cTn>
                                        <p:tgtEl>
                                          <p:spTgt spid="51"/>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52"/>
                                        </p:tgtEl>
                                        <p:attrNameLst>
                                          <p:attrName>style.visibility</p:attrName>
                                        </p:attrNameLst>
                                      </p:cBhvr>
                                      <p:to>
                                        <p:strVal val="hidden"/>
                                      </p:to>
                                    </p:set>
                                  </p:childTnLst>
                                </p:cTn>
                              </p:par>
                              <p:par>
                                <p:cTn id="161" presetID="1" presetClass="exit" presetSubtype="0" fill="hold" grpId="4" nodeType="withEffect">
                                  <p:stCondLst>
                                    <p:cond delay="0"/>
                                  </p:stCondLst>
                                  <p:childTnLst>
                                    <p:set>
                                      <p:cBhvr>
                                        <p:cTn id="162" dur="1" fill="hold">
                                          <p:stCondLst>
                                            <p:cond delay="0"/>
                                          </p:stCondLst>
                                        </p:cTn>
                                        <p:tgtEl>
                                          <p:spTgt spid="5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54"/>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53"/>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55"/>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5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p:bldP spid="34" grpId="1"/>
      <p:bldP spid="35" grpId="0" animBg="1"/>
      <p:bldP spid="35" grpId="1" animBg="1"/>
      <p:bldP spid="36" grpId="0"/>
      <p:bldP spid="36" grpId="1"/>
      <p:bldP spid="37" grpId="0" animBg="1"/>
      <p:bldP spid="37" grpId="1" animBg="1"/>
      <p:bldP spid="38" grpId="0"/>
      <p:bldP spid="38" grpId="1"/>
      <p:bldP spid="39" grpId="0"/>
      <p:bldP spid="39" grpId="1"/>
      <p:bldP spid="42" grpId="0"/>
      <p:bldP spid="42" grpId="1"/>
      <p:bldP spid="43" grpId="0"/>
      <p:bldP spid="43" grpId="1"/>
      <p:bldP spid="44" grpId="0" animBg="1"/>
      <p:bldP spid="44" grpId="1" animBg="1"/>
      <p:bldP spid="44" grpId="2" animBg="1"/>
      <p:bldP spid="44" grpId="3" animBg="1"/>
      <p:bldP spid="45" grpId="0" animBg="1"/>
      <p:bldP spid="45" grpId="1" animBg="1"/>
      <p:bldP spid="45" grpId="2" animBg="1"/>
      <p:bldP spid="45" grpId="3" animBg="1"/>
      <p:bldP spid="46" grpId="0"/>
      <p:bldP spid="46" grpId="1"/>
      <p:bldP spid="46" grpId="2"/>
      <p:bldP spid="46" grpId="3"/>
      <p:bldP spid="47" grpId="0" animBg="1"/>
      <p:bldP spid="47" grpId="1" animBg="1"/>
      <p:bldP spid="47" grpId="2" animBg="1"/>
      <p:bldP spid="47" grpId="3" animBg="1"/>
      <p:bldP spid="48" grpId="0"/>
      <p:bldP spid="48" grpId="1"/>
      <p:bldP spid="48" grpId="2"/>
      <p:bldP spid="48" grpId="3"/>
      <p:bldP spid="49" grpId="0" animBg="1"/>
      <p:bldP spid="49" grpId="1" animBg="1"/>
      <p:bldP spid="49" grpId="2" animBg="1"/>
      <p:bldP spid="49" grpId="3" animBg="1"/>
      <p:bldP spid="50" grpId="0"/>
      <p:bldP spid="50" grpId="1"/>
      <p:bldP spid="51" grpId="0"/>
      <p:bldP spid="51" grpId="1"/>
      <p:bldP spid="51" grpId="2"/>
      <p:bldP spid="51" grpId="3"/>
      <p:bldP spid="55" grpId="0"/>
      <p:bldP spid="55" grpId="1"/>
      <p:bldP spid="56" grpId="0"/>
      <p:bldP spid="56" grpId="1"/>
      <p:bldP spid="56" grpId="2"/>
      <p:bldP spid="56" grpId="3"/>
      <p:bldP spid="56" grpId="4"/>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0" name="Picture 2" descr="Cluster utilization over time when running a large job and a small job under the FIFO Scheduler (i), Capacity Scheduler (ii), and Fair Scheduler (i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1060450"/>
            <a:ext cx="5029200" cy="5422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6600" y="546100"/>
            <a:ext cx="5575300" cy="757130"/>
          </a:xfrm>
          <a:prstGeom prst="rect">
            <a:avLst/>
          </a:prstGeom>
          <a:noFill/>
        </p:spPr>
        <p:txBody>
          <a:bodyPr wrap="square" rtlCol="0">
            <a:spAutoFit/>
          </a:bodyPr>
          <a:lstStyle/>
          <a:p>
            <a:r>
              <a:rPr lang="en-IN" sz="3200" dirty="0">
                <a:solidFill>
                  <a:schemeClr val="bg1"/>
                </a:solidFill>
                <a:latin typeface="Calibri" charset="0"/>
                <a:ea typeface="Microsoft YaHei" charset="-122"/>
              </a:rPr>
              <a:t>3</a:t>
            </a:r>
            <a:r>
              <a:rPr lang="en-IN" sz="3200" dirty="0" smtClean="0">
                <a:solidFill>
                  <a:schemeClr val="bg1"/>
                </a:solidFill>
                <a:latin typeface="Calibri" charset="0"/>
                <a:ea typeface="Microsoft YaHei" charset="-122"/>
              </a:rPr>
              <a:t>.Scheduling</a:t>
            </a:r>
            <a:r>
              <a:rPr lang="en-IN" dirty="0" smtClean="0"/>
              <a:t> </a:t>
            </a:r>
            <a:r>
              <a:rPr lang="en-IN" sz="3200" dirty="0">
                <a:solidFill>
                  <a:schemeClr val="bg1"/>
                </a:solidFill>
                <a:latin typeface="Calibri" charset="0"/>
                <a:ea typeface="Microsoft YaHei" charset="-122"/>
              </a:rPr>
              <a:t>in YARN</a:t>
            </a:r>
          </a:p>
          <a:p>
            <a:endParaRPr lang="en-IN" dirty="0"/>
          </a:p>
        </p:txBody>
      </p:sp>
    </p:spTree>
    <p:extLst>
      <p:ext uri="{BB962C8B-B14F-4D97-AF65-F5344CB8AC3E}">
        <p14:creationId xmlns:p14="http://schemas.microsoft.com/office/powerpoint/2010/main" val="340210856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3721100" y="2997199"/>
            <a:ext cx="7226300" cy="535531"/>
          </a:xfrm>
          <a:prstGeom prst="rect">
            <a:avLst/>
          </a:prstGeom>
          <a:noFill/>
        </p:spPr>
        <p:txBody>
          <a:bodyPr wrap="square" rtlCol="0">
            <a:spAutoFit/>
          </a:bodyPr>
          <a:lstStyle/>
          <a:p>
            <a:r>
              <a:rPr lang="en-IN" sz="3200" dirty="0">
                <a:solidFill>
                  <a:schemeClr val="bg1"/>
                </a:solidFill>
                <a:latin typeface="Calibri" charset="0"/>
                <a:ea typeface="Microsoft YaHei" charset="-122"/>
              </a:rPr>
              <a:t>Thank</a:t>
            </a:r>
            <a:r>
              <a:rPr lang="en-IN" dirty="0" smtClean="0"/>
              <a:t> </a:t>
            </a:r>
            <a:r>
              <a:rPr lang="en-IN" sz="3200" dirty="0">
                <a:solidFill>
                  <a:schemeClr val="bg1"/>
                </a:solidFill>
                <a:latin typeface="Calibri" charset="0"/>
                <a:ea typeface="Microsoft YaHei" charset="-122"/>
              </a:rPr>
              <a:t>You</a:t>
            </a:r>
          </a:p>
        </p:txBody>
      </p:sp>
    </p:spTree>
    <p:extLst>
      <p:ext uri="{BB962C8B-B14F-4D97-AF65-F5344CB8AC3E}">
        <p14:creationId xmlns:p14="http://schemas.microsoft.com/office/powerpoint/2010/main" val="206958327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980529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6129338"/>
            <a:ext cx="2016125" cy="473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0" name="Text Box 3"/>
          <p:cNvSpPr txBox="1">
            <a:spLocks noChangeArrowheads="1"/>
          </p:cNvSpPr>
          <p:nvPr/>
        </p:nvSpPr>
        <p:spPr bwMode="auto">
          <a:xfrm>
            <a:off x="6076950" y="6092825"/>
            <a:ext cx="2717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US" sz="2000" smtClean="0">
                <a:solidFill>
                  <a:srgbClr val="A6A6A6"/>
                </a:solidFill>
              </a:rPr>
              <a:t>i-Learn | a T&amp;D initiative</a:t>
            </a:r>
          </a:p>
        </p:txBody>
      </p:sp>
      <p:sp>
        <p:nvSpPr>
          <p:cNvPr id="4101"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defTabSz="449263" eaLnBrk="1" hangingPunct="1">
              <a:lnSpc>
                <a:spcPct val="100000"/>
              </a:lnSpc>
              <a:buSzPct val="100000"/>
            </a:pPr>
            <a:r>
              <a:rPr lang="en-IN" sz="3200" dirty="0" smtClean="0">
                <a:solidFill>
                  <a:srgbClr val="FFFFFF"/>
                </a:solidFill>
                <a:latin typeface="Arial" charset="0"/>
              </a:rPr>
              <a:t>Data Storage</a:t>
            </a:r>
          </a:p>
        </p:txBody>
      </p:sp>
      <p:sp>
        <p:nvSpPr>
          <p:cNvPr id="4102" name="Text Box 5"/>
          <p:cNvSpPr txBox="1">
            <a:spLocks noChangeArrowheads="1"/>
          </p:cNvSpPr>
          <p:nvPr/>
        </p:nvSpPr>
        <p:spPr bwMode="auto">
          <a:xfrm>
            <a:off x="457200" y="1052513"/>
            <a:ext cx="8229600" cy="554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pPr marL="285750" indent="-285750" defTabSz="449263" eaLnBrk="1" hangingPunct="1">
              <a:lnSpc>
                <a:spcPct val="100000"/>
              </a:lnSpc>
              <a:spcBef>
                <a:spcPts val="400"/>
              </a:spcBef>
              <a:buSzPct val="100000"/>
              <a:buFont typeface="Arial" pitchFamily="34" charset="0"/>
              <a:buChar char="•"/>
            </a:pPr>
            <a:r>
              <a:rPr lang="en-IN" dirty="0" smtClean="0">
                <a:solidFill>
                  <a:srgbClr val="FFFFFF"/>
                </a:solidFill>
                <a:latin typeface="Arial" charset="0"/>
              </a:rPr>
              <a:t>In 1990 you could store 1370MB of data and had a transfer speed of 4.4MB/s.so you could read all the data from the full drive in around 5 minutes.</a:t>
            </a:r>
          </a:p>
          <a:p>
            <a:pPr marL="285750" indent="-285750" defTabSz="449263" eaLnBrk="1" hangingPunct="1">
              <a:lnSpc>
                <a:spcPct val="100000"/>
              </a:lnSpc>
              <a:spcBef>
                <a:spcPts val="400"/>
              </a:spcBef>
              <a:buSzPct val="100000"/>
              <a:buFont typeface="Arial" pitchFamily="34" charset="0"/>
              <a:buChar char="•"/>
            </a:pPr>
            <a:endParaRPr lang="en-IN" dirty="0">
              <a:solidFill>
                <a:srgbClr val="FFFFFF"/>
              </a:solidFill>
              <a:latin typeface="Arial" charset="0"/>
            </a:endParaRPr>
          </a:p>
          <a:p>
            <a:pPr marL="285750" indent="-285750" defTabSz="449263" eaLnBrk="1" hangingPunct="1">
              <a:lnSpc>
                <a:spcPct val="100000"/>
              </a:lnSpc>
              <a:spcBef>
                <a:spcPts val="400"/>
              </a:spcBef>
              <a:buSzPct val="100000"/>
              <a:buFont typeface="Arial" pitchFamily="34" charset="0"/>
              <a:buChar char="•"/>
            </a:pPr>
            <a:r>
              <a:rPr lang="en-IN" dirty="0" smtClean="0">
                <a:solidFill>
                  <a:srgbClr val="FFFFFF"/>
                </a:solidFill>
                <a:latin typeface="Arial" charset="0"/>
              </a:rPr>
              <a:t>Over 20 years later, 1 – terabyte drives are the norm, but the transfer speed is around 100MB/s, so it takes two and half hour to read all the data from the disk</a:t>
            </a:r>
            <a:r>
              <a:rPr lang="en-IN" dirty="0" smtClean="0">
                <a:solidFill>
                  <a:srgbClr val="FFFFFF"/>
                </a:solidFill>
                <a:latin typeface="Arial" charset="0"/>
              </a:rPr>
              <a:t>.</a:t>
            </a:r>
          </a:p>
          <a:p>
            <a:pPr marL="285750" indent="-285750" defTabSz="449263" eaLnBrk="1" hangingPunct="1">
              <a:lnSpc>
                <a:spcPct val="100000"/>
              </a:lnSpc>
              <a:spcBef>
                <a:spcPts val="400"/>
              </a:spcBef>
              <a:buSzPct val="100000"/>
              <a:buFont typeface="Arial" pitchFamily="34" charset="0"/>
              <a:buChar char="•"/>
            </a:pPr>
            <a:endParaRPr lang="en-IN" dirty="0">
              <a:solidFill>
                <a:srgbClr val="FFFFFF"/>
              </a:solidFill>
              <a:latin typeface="Arial" charset="0"/>
            </a:endParaRPr>
          </a:p>
          <a:p>
            <a:pPr defTabSz="449263" eaLnBrk="1" hangingPunct="1">
              <a:lnSpc>
                <a:spcPct val="100000"/>
              </a:lnSpc>
              <a:spcBef>
                <a:spcPts val="400"/>
              </a:spcBef>
              <a:buSzPct val="100000"/>
            </a:pPr>
            <a:r>
              <a:rPr lang="en-IN" dirty="0" smtClean="0">
                <a:solidFill>
                  <a:srgbClr val="FFFFFF"/>
                </a:solidFill>
                <a:latin typeface="Arial" charset="0"/>
              </a:rPr>
              <a:t>Solution:</a:t>
            </a:r>
            <a:endParaRPr lang="en-IN" dirty="0" smtClean="0">
              <a:solidFill>
                <a:srgbClr val="FFFFFF"/>
              </a:solidFill>
              <a:latin typeface="Arial" charset="0"/>
            </a:endParaRPr>
          </a:p>
          <a:p>
            <a:pPr marL="285750" indent="-285750" defTabSz="449263" eaLnBrk="1" hangingPunct="1">
              <a:lnSpc>
                <a:spcPct val="100000"/>
              </a:lnSpc>
              <a:spcBef>
                <a:spcPts val="400"/>
              </a:spcBef>
              <a:buSzPct val="100000"/>
              <a:buFont typeface="Arial" pitchFamily="34" charset="0"/>
              <a:buChar char="•"/>
            </a:pPr>
            <a:endParaRPr lang="en-IN" dirty="0">
              <a:solidFill>
                <a:srgbClr val="FFFFFF"/>
              </a:solidFill>
              <a:latin typeface="Arial" charset="0"/>
            </a:endParaRPr>
          </a:p>
          <a:p>
            <a:pPr marL="285750" indent="-285750" defTabSz="449263" eaLnBrk="1" hangingPunct="1">
              <a:lnSpc>
                <a:spcPct val="100000"/>
              </a:lnSpc>
              <a:spcBef>
                <a:spcPts val="400"/>
              </a:spcBef>
              <a:buSzPct val="100000"/>
              <a:buFont typeface="Arial" pitchFamily="34" charset="0"/>
              <a:buChar char="•"/>
            </a:pPr>
            <a:r>
              <a:rPr lang="en-IN" dirty="0" smtClean="0">
                <a:solidFill>
                  <a:srgbClr val="FFFFFF"/>
                </a:solidFill>
                <a:latin typeface="Arial" charset="0"/>
              </a:rPr>
              <a:t>This is a long time to read all data on a single drive – and writing is even slower. The obvious way to reduce the time is to read from multiple disks at once. Imagine if we had 100 disks, each holding one hundredth of the data. Working in parallel we could read the data under two minutes. </a:t>
            </a:r>
          </a:p>
        </p:txBody>
      </p:sp>
    </p:spTree>
    <p:extLst>
      <p:ext uri="{BB962C8B-B14F-4D97-AF65-F5344CB8AC3E}">
        <p14:creationId xmlns:p14="http://schemas.microsoft.com/office/powerpoint/2010/main" val="767900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IN" sz="3200" dirty="0"/>
              <a:t>1.The design of HDFS</a:t>
            </a:r>
          </a:p>
        </p:txBody>
      </p:sp>
      <p:sp>
        <p:nvSpPr>
          <p:cNvPr id="6" name="Rectangle 5"/>
          <p:cNvSpPr/>
          <p:nvPr/>
        </p:nvSpPr>
        <p:spPr>
          <a:xfrm>
            <a:off x="457200" y="981075"/>
            <a:ext cx="8128000" cy="634020"/>
          </a:xfrm>
          <a:prstGeom prst="rect">
            <a:avLst/>
          </a:prstGeom>
        </p:spPr>
        <p:txBody>
          <a:bodyPr wrap="square">
            <a:spAutoFit/>
          </a:bodyPr>
          <a:lstStyle/>
          <a:p>
            <a:pPr eaLnBrk="1" hangingPunct="1">
              <a:lnSpc>
                <a:spcPct val="110000"/>
              </a:lnSpc>
              <a:spcBef>
                <a:spcPct val="50000"/>
              </a:spcBef>
              <a:buClr>
                <a:schemeClr val="tx1"/>
              </a:buClr>
              <a:buSzPct val="80000"/>
            </a:pPr>
            <a:r>
              <a:rPr lang="en-IN" dirty="0">
                <a:solidFill>
                  <a:schemeClr val="bg1"/>
                </a:solidFill>
              </a:rPr>
              <a:t>HDFS is a </a:t>
            </a:r>
            <a:r>
              <a:rPr lang="en-IN" dirty="0" err="1">
                <a:solidFill>
                  <a:schemeClr val="bg1"/>
                </a:solidFill>
              </a:rPr>
              <a:t>filesystem</a:t>
            </a:r>
            <a:r>
              <a:rPr lang="en-IN" dirty="0">
                <a:solidFill>
                  <a:schemeClr val="bg1"/>
                </a:solidFill>
              </a:rPr>
              <a:t> designed for storing </a:t>
            </a:r>
            <a:r>
              <a:rPr lang="en-IN" i="1" u="sng" dirty="0">
                <a:solidFill>
                  <a:schemeClr val="bg1"/>
                </a:solidFill>
              </a:rPr>
              <a:t>very large files </a:t>
            </a:r>
            <a:r>
              <a:rPr lang="en-IN" dirty="0">
                <a:solidFill>
                  <a:schemeClr val="bg1"/>
                </a:solidFill>
              </a:rPr>
              <a:t>with </a:t>
            </a:r>
            <a:r>
              <a:rPr lang="en-IN" i="1" u="sng" dirty="0">
                <a:solidFill>
                  <a:schemeClr val="bg1"/>
                </a:solidFill>
              </a:rPr>
              <a:t>streaming data access patterns</a:t>
            </a:r>
            <a:r>
              <a:rPr lang="en-IN" dirty="0">
                <a:solidFill>
                  <a:schemeClr val="bg1"/>
                </a:solidFill>
              </a:rPr>
              <a:t>, running on clusters of </a:t>
            </a:r>
            <a:r>
              <a:rPr lang="en-IN" i="1" u="sng" dirty="0">
                <a:solidFill>
                  <a:schemeClr val="bg1"/>
                </a:solidFill>
              </a:rPr>
              <a:t>commodity hardware</a:t>
            </a:r>
            <a:r>
              <a:rPr lang="en-IN" dirty="0"/>
              <a:t>.</a:t>
            </a:r>
          </a:p>
        </p:txBody>
      </p:sp>
      <p:sp>
        <p:nvSpPr>
          <p:cNvPr id="7" name="Rectangle 6"/>
          <p:cNvSpPr/>
          <p:nvPr/>
        </p:nvSpPr>
        <p:spPr>
          <a:xfrm>
            <a:off x="502444" y="1767870"/>
            <a:ext cx="8128000" cy="1027974"/>
          </a:xfrm>
          <a:prstGeom prst="rect">
            <a:avLst/>
          </a:prstGeom>
        </p:spPr>
        <p:txBody>
          <a:bodyPr wrap="square">
            <a:spAutoFit/>
          </a:bodyPr>
          <a:lstStyle/>
          <a:p>
            <a:pPr eaLnBrk="1" hangingPunct="1">
              <a:lnSpc>
                <a:spcPct val="110000"/>
              </a:lnSpc>
              <a:spcBef>
                <a:spcPct val="50000"/>
              </a:spcBef>
              <a:buClr>
                <a:schemeClr val="tx1"/>
              </a:buClr>
              <a:buSzPct val="80000"/>
            </a:pPr>
            <a:r>
              <a:rPr lang="en-IN" b="1" i="1" dirty="0">
                <a:solidFill>
                  <a:schemeClr val="bg1"/>
                </a:solidFill>
              </a:rPr>
              <a:t>Very large files</a:t>
            </a:r>
          </a:p>
          <a:p>
            <a:pPr eaLnBrk="1" hangingPunct="1">
              <a:lnSpc>
                <a:spcPct val="110000"/>
              </a:lnSpc>
              <a:spcBef>
                <a:spcPct val="50000"/>
              </a:spcBef>
              <a:buClr>
                <a:schemeClr val="tx1"/>
              </a:buClr>
              <a:buSzPct val="80000"/>
            </a:pPr>
            <a:r>
              <a:rPr lang="en-IN" dirty="0">
                <a:solidFill>
                  <a:schemeClr val="bg1"/>
                </a:solidFill>
              </a:rPr>
              <a:t>“Very large” in this context means files that are hundreds of megabytes, gigabytes, or terabytes in size. There are </a:t>
            </a:r>
            <a:r>
              <a:rPr lang="en-IN" dirty="0" err="1">
                <a:solidFill>
                  <a:schemeClr val="bg1"/>
                </a:solidFill>
              </a:rPr>
              <a:t>Hadoop</a:t>
            </a:r>
            <a:r>
              <a:rPr lang="en-IN" dirty="0">
                <a:solidFill>
                  <a:schemeClr val="bg1"/>
                </a:solidFill>
              </a:rPr>
              <a:t> clusters running today that store petabytes of data.</a:t>
            </a:r>
          </a:p>
        </p:txBody>
      </p:sp>
      <p:sp>
        <p:nvSpPr>
          <p:cNvPr id="8" name="Rectangle 7"/>
          <p:cNvSpPr/>
          <p:nvPr/>
        </p:nvSpPr>
        <p:spPr>
          <a:xfrm>
            <a:off x="457200" y="2965441"/>
            <a:ext cx="8128000" cy="1643527"/>
          </a:xfrm>
          <a:prstGeom prst="rect">
            <a:avLst/>
          </a:prstGeom>
        </p:spPr>
        <p:txBody>
          <a:bodyPr wrap="square">
            <a:spAutoFit/>
          </a:bodyPr>
          <a:lstStyle/>
          <a:p>
            <a:r>
              <a:rPr lang="en-IN" b="1" i="1" dirty="0">
                <a:solidFill>
                  <a:schemeClr val="bg1"/>
                </a:solidFill>
              </a:rPr>
              <a:t>Streaming data access</a:t>
            </a:r>
          </a:p>
          <a:p>
            <a:endParaRPr lang="en-IN" b="1" i="1" dirty="0">
              <a:solidFill>
                <a:schemeClr val="bg1"/>
              </a:solidFill>
            </a:endParaRPr>
          </a:p>
          <a:p>
            <a:r>
              <a:rPr lang="en-IN" dirty="0">
                <a:solidFill>
                  <a:schemeClr val="bg1"/>
                </a:solidFill>
              </a:rPr>
              <a:t>HDFS is built around the idea that the most efficient data processing pattern is a write-once, read-many-times pattern. A dataset is typically generated or copied from source, and then various analyses are performed on that dataset over time. Each analysis will involve a large proportion, if not all, of the dataset, so the time to read the whole dataset is more important than the latency in reading the first record.</a:t>
            </a:r>
          </a:p>
        </p:txBody>
      </p:sp>
      <p:sp>
        <p:nvSpPr>
          <p:cNvPr id="9" name="TextBox 8"/>
          <p:cNvSpPr txBox="1"/>
          <p:nvPr/>
        </p:nvSpPr>
        <p:spPr>
          <a:xfrm>
            <a:off x="502444" y="4787900"/>
            <a:ext cx="8082756" cy="1865126"/>
          </a:xfrm>
          <a:prstGeom prst="rect">
            <a:avLst/>
          </a:prstGeom>
          <a:noFill/>
        </p:spPr>
        <p:txBody>
          <a:bodyPr wrap="square" rtlCol="0">
            <a:spAutoFit/>
          </a:bodyPr>
          <a:lstStyle/>
          <a:p>
            <a:r>
              <a:rPr lang="en-IN" b="1" i="1" dirty="0">
                <a:solidFill>
                  <a:schemeClr val="bg1"/>
                </a:solidFill>
              </a:rPr>
              <a:t>Commodity </a:t>
            </a:r>
            <a:r>
              <a:rPr lang="en-IN" b="1" i="1" dirty="0" smtClean="0">
                <a:solidFill>
                  <a:schemeClr val="bg1"/>
                </a:solidFill>
              </a:rPr>
              <a:t>hardware</a:t>
            </a:r>
          </a:p>
          <a:p>
            <a:endParaRPr lang="en-IN" b="1" i="1" dirty="0">
              <a:solidFill>
                <a:schemeClr val="bg1"/>
              </a:solidFill>
            </a:endParaRPr>
          </a:p>
          <a:p>
            <a:r>
              <a:rPr lang="en-IN" dirty="0" err="1">
                <a:solidFill>
                  <a:schemeClr val="bg1"/>
                </a:solidFill>
              </a:rPr>
              <a:t>Hadoop</a:t>
            </a:r>
            <a:r>
              <a:rPr lang="en-IN" dirty="0">
                <a:solidFill>
                  <a:schemeClr val="bg1"/>
                </a:solidFill>
              </a:rPr>
              <a:t> doesn’t require expensive, highly reliable hardware. It’s designed to run on clusters of commodity hardware (commonly available hardware that can be obtained from multiple vendors) for which the chance of node failure across the cluster is high, at least for large clusters. HDFS is designed to carry on working without a noticeable interruption to the user in the face of such failure.</a:t>
            </a:r>
          </a:p>
          <a:p>
            <a:endParaRPr lang="en-IN" dirty="0"/>
          </a:p>
        </p:txBody>
      </p:sp>
    </p:spTree>
    <p:extLst>
      <p:ext uri="{BB962C8B-B14F-4D97-AF65-F5344CB8AC3E}">
        <p14:creationId xmlns:p14="http://schemas.microsoft.com/office/powerpoint/2010/main" val="5254383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99629" y="427623"/>
            <a:ext cx="4493538" cy="584775"/>
          </a:xfrm>
          <a:prstGeom prst="rect">
            <a:avLst/>
          </a:prstGeom>
        </p:spPr>
        <p:txBody>
          <a:bodyPr wrap="none">
            <a:spAutoFit/>
          </a:bodyPr>
          <a:lstStyle/>
          <a:p>
            <a:pPr defTabSz="449263" eaLnBrk="1" hangingPunct="1">
              <a:lnSpc>
                <a:spcPct val="100000"/>
              </a:lnSpc>
              <a:buSzPct val="100000"/>
            </a:pPr>
            <a:r>
              <a:rPr lang="en-US" sz="3200" dirty="0">
                <a:solidFill>
                  <a:schemeClr val="bg1"/>
                </a:solidFill>
                <a:latin typeface="Calibri" charset="0"/>
                <a:ea typeface="Microsoft YaHei" charset="-122"/>
              </a:rPr>
              <a:t>HDFS</a:t>
            </a:r>
            <a:r>
              <a:rPr lang="en-US" dirty="0"/>
              <a:t> </a:t>
            </a:r>
            <a:r>
              <a:rPr lang="en-US" sz="3200" dirty="0">
                <a:solidFill>
                  <a:schemeClr val="bg1"/>
                </a:solidFill>
                <a:latin typeface="Calibri" charset="0"/>
                <a:ea typeface="Microsoft YaHei" charset="-122"/>
              </a:rPr>
              <a:t>is not designed for…</a:t>
            </a:r>
            <a:endParaRPr lang="en-IN" sz="3200" dirty="0">
              <a:solidFill>
                <a:schemeClr val="bg1"/>
              </a:solidFill>
              <a:latin typeface="Calibri" charset="0"/>
              <a:ea typeface="Microsoft YaHei" charset="-122"/>
            </a:endParaRPr>
          </a:p>
        </p:txBody>
      </p:sp>
      <p:sp>
        <p:nvSpPr>
          <p:cNvPr id="4" name="Rectangle 3"/>
          <p:cNvSpPr/>
          <p:nvPr/>
        </p:nvSpPr>
        <p:spPr>
          <a:xfrm>
            <a:off x="442527" y="1041535"/>
            <a:ext cx="8229600" cy="1200329"/>
          </a:xfrm>
          <a:prstGeom prst="rect">
            <a:avLst/>
          </a:prstGeom>
        </p:spPr>
        <p:txBody>
          <a:bodyPr wrap="square">
            <a:spAutoFit/>
          </a:bodyPr>
          <a:lstStyle/>
          <a:p>
            <a:r>
              <a:rPr lang="en-IN" b="1" i="1" dirty="0">
                <a:solidFill>
                  <a:schemeClr val="bg1"/>
                </a:solidFill>
              </a:rPr>
              <a:t>Low-latency data access</a:t>
            </a:r>
          </a:p>
          <a:p>
            <a:pPr marL="285750" indent="-285750">
              <a:buFont typeface="Arial" pitchFamily="34" charset="0"/>
              <a:buChar char="•"/>
            </a:pPr>
            <a:endParaRPr lang="en-IN" b="1" dirty="0">
              <a:solidFill>
                <a:schemeClr val="bg1"/>
              </a:solidFill>
              <a:latin typeface="Arial" charset="0"/>
            </a:endParaRPr>
          </a:p>
          <a:p>
            <a:r>
              <a:rPr lang="en-IN" dirty="0">
                <a:solidFill>
                  <a:schemeClr val="bg1"/>
                </a:solidFill>
              </a:rPr>
              <a:t>Applications that require low-latency access to data, in the tens of milliseconds range, will not work well with HDFS. Remember, HDFS is optimized for delivering a high throughput of data, and this may be at the expense of latency</a:t>
            </a:r>
            <a:endParaRPr lang="en-IN" dirty="0">
              <a:solidFill>
                <a:schemeClr val="bg1"/>
              </a:solidFill>
            </a:endParaRPr>
          </a:p>
        </p:txBody>
      </p:sp>
      <p:sp>
        <p:nvSpPr>
          <p:cNvPr id="5" name="Rectangle 4"/>
          <p:cNvSpPr/>
          <p:nvPr/>
        </p:nvSpPr>
        <p:spPr>
          <a:xfrm>
            <a:off x="494313" y="2370739"/>
            <a:ext cx="8126027" cy="1865126"/>
          </a:xfrm>
          <a:prstGeom prst="rect">
            <a:avLst/>
          </a:prstGeom>
        </p:spPr>
        <p:txBody>
          <a:bodyPr wrap="square">
            <a:spAutoFit/>
          </a:bodyPr>
          <a:lstStyle/>
          <a:p>
            <a:r>
              <a:rPr lang="en-IN" b="1" i="1" dirty="0">
                <a:solidFill>
                  <a:schemeClr val="bg1"/>
                </a:solidFill>
              </a:rPr>
              <a:t>Lots of small files</a:t>
            </a:r>
          </a:p>
          <a:p>
            <a:endParaRPr lang="en-IN" b="1" i="1" dirty="0">
              <a:solidFill>
                <a:schemeClr val="bg1"/>
              </a:solidFill>
            </a:endParaRPr>
          </a:p>
          <a:p>
            <a:r>
              <a:rPr lang="en-IN" dirty="0">
                <a:solidFill>
                  <a:schemeClr val="bg1"/>
                </a:solidFill>
              </a:rPr>
              <a:t>Because the </a:t>
            </a:r>
            <a:r>
              <a:rPr lang="en-IN" dirty="0" err="1">
                <a:solidFill>
                  <a:schemeClr val="bg1"/>
                </a:solidFill>
              </a:rPr>
              <a:t>namenode</a:t>
            </a:r>
            <a:r>
              <a:rPr lang="en-IN" dirty="0">
                <a:solidFill>
                  <a:schemeClr val="bg1"/>
                </a:solidFill>
              </a:rPr>
              <a:t> holds </a:t>
            </a:r>
            <a:r>
              <a:rPr lang="en-IN" dirty="0" err="1">
                <a:solidFill>
                  <a:schemeClr val="bg1"/>
                </a:solidFill>
              </a:rPr>
              <a:t>filesystem</a:t>
            </a:r>
            <a:r>
              <a:rPr lang="en-IN" dirty="0">
                <a:solidFill>
                  <a:schemeClr val="bg1"/>
                </a:solidFill>
              </a:rPr>
              <a:t> metadata in memory, the limit to the number of files in a </a:t>
            </a:r>
            <a:r>
              <a:rPr lang="en-IN" dirty="0" err="1">
                <a:solidFill>
                  <a:schemeClr val="bg1"/>
                </a:solidFill>
              </a:rPr>
              <a:t>filesystem</a:t>
            </a:r>
            <a:r>
              <a:rPr lang="en-IN" dirty="0">
                <a:solidFill>
                  <a:schemeClr val="bg1"/>
                </a:solidFill>
              </a:rPr>
              <a:t> is governed by the amount of memory on the </a:t>
            </a:r>
            <a:r>
              <a:rPr lang="en-IN" dirty="0" err="1">
                <a:solidFill>
                  <a:schemeClr val="bg1"/>
                </a:solidFill>
              </a:rPr>
              <a:t>namenode</a:t>
            </a:r>
            <a:r>
              <a:rPr lang="en-IN" dirty="0">
                <a:solidFill>
                  <a:schemeClr val="bg1"/>
                </a:solidFill>
              </a:rPr>
              <a:t>. As a rule of thumb, each file, directory, and block takes about 150 bytes. So, for example, if you had one million files, each taking one block, you would need at least 300 MB of memory. Although storing millions of files is feasible, billions is beyond the capability of current hardware.</a:t>
            </a:r>
            <a:endParaRPr lang="en-IN" dirty="0">
              <a:solidFill>
                <a:schemeClr val="bg1"/>
              </a:solidFill>
            </a:endParaRPr>
          </a:p>
        </p:txBody>
      </p:sp>
      <p:sp>
        <p:nvSpPr>
          <p:cNvPr id="6" name="Rectangle 5"/>
          <p:cNvSpPr/>
          <p:nvPr/>
        </p:nvSpPr>
        <p:spPr>
          <a:xfrm>
            <a:off x="596899" y="4448737"/>
            <a:ext cx="8075227" cy="1200329"/>
          </a:xfrm>
          <a:prstGeom prst="rect">
            <a:avLst/>
          </a:prstGeom>
        </p:spPr>
        <p:txBody>
          <a:bodyPr wrap="square">
            <a:spAutoFit/>
          </a:bodyPr>
          <a:lstStyle/>
          <a:p>
            <a:r>
              <a:rPr lang="en-IN" b="1" i="1" dirty="0">
                <a:solidFill>
                  <a:schemeClr val="bg1"/>
                </a:solidFill>
              </a:rPr>
              <a:t>Multiple writers, arbitrary file modifications</a:t>
            </a:r>
          </a:p>
          <a:p>
            <a:endParaRPr lang="en-IN" b="1" i="1" dirty="0">
              <a:solidFill>
                <a:schemeClr val="bg1"/>
              </a:solidFill>
            </a:endParaRPr>
          </a:p>
          <a:p>
            <a:r>
              <a:rPr lang="en-IN" dirty="0">
                <a:solidFill>
                  <a:schemeClr val="bg1"/>
                </a:solidFill>
              </a:rPr>
              <a:t>Files in HDFS may be written to by a single writer. Writes are always made at the end of the file, in append-only fashion. There is no support for multiple writers or for modifications at arbitrary offsets in the file.</a:t>
            </a:r>
            <a:endParaRPr lang="en-IN" dirty="0">
              <a:solidFill>
                <a:schemeClr val="bg1"/>
              </a:solidFill>
            </a:endParaRPr>
          </a:p>
        </p:txBody>
      </p:sp>
    </p:spTree>
    <p:extLst>
      <p:ext uri="{BB962C8B-B14F-4D97-AF65-F5344CB8AC3E}">
        <p14:creationId xmlns:p14="http://schemas.microsoft.com/office/powerpoint/2010/main" val="18518385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062BC4-D4FF-443F-A2EF-C3F72A2385C1}" type="datetime1">
              <a:rPr lang="en-IN" smtClean="0">
                <a:solidFill>
                  <a:prstClr val="black">
                    <a:tint val="75000"/>
                  </a:prstClr>
                </a:solidFill>
              </a:rPr>
              <a:t>01-05-2016</a:t>
            </a:fld>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C1FD6E7-CF43-469C-86D9-22855AD09294}" type="slidenum">
              <a:rPr lang="en-IN" smtClean="0">
                <a:solidFill>
                  <a:prstClr val="black">
                    <a:tint val="75000"/>
                  </a:prstClr>
                </a:solidFill>
              </a:rPr>
              <a:pPr/>
              <a:t>6</a:t>
            </a:fld>
            <a:endParaRPr lang="en-IN">
              <a:solidFill>
                <a:prstClr val="black">
                  <a:tint val="75000"/>
                </a:prstClr>
              </a:solidFill>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28" name="Straight Arrow Connector 27"/>
          <p:cNvCxnSpPr/>
          <p:nvPr/>
        </p:nvCxnSpPr>
        <p:spPr bwMode="auto">
          <a:xfrm>
            <a:off x="7166708" y="3845169"/>
            <a:ext cx="859692" cy="7816"/>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sp>
        <p:nvSpPr>
          <p:cNvPr id="29" name="TextBox 28"/>
          <p:cNvSpPr txBox="1"/>
          <p:nvPr/>
        </p:nvSpPr>
        <p:spPr>
          <a:xfrm>
            <a:off x="7963876" y="3719811"/>
            <a:ext cx="883138" cy="258532"/>
          </a:xfrm>
          <a:prstGeom prst="rect">
            <a:avLst/>
          </a:prstGeom>
          <a:noFill/>
        </p:spPr>
        <p:txBody>
          <a:bodyPr wrap="square" rtlCol="0">
            <a:spAutoFit/>
          </a:bodyPr>
          <a:lstStyle/>
          <a:p>
            <a:r>
              <a:rPr lang="en-US" sz="1200" dirty="0" smtClean="0">
                <a:solidFill>
                  <a:schemeClr val="bg1"/>
                </a:solidFill>
              </a:rPr>
              <a:t>Cluster</a:t>
            </a:r>
            <a:endParaRPr lang="en-IN" sz="1200" dirty="0">
              <a:solidFill>
                <a:schemeClr val="bg1"/>
              </a:solidFill>
            </a:endParaRPr>
          </a:p>
        </p:txBody>
      </p:sp>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554" y="1911126"/>
            <a:ext cx="6158279" cy="4197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Straight Arrow Connector 30"/>
          <p:cNvCxnSpPr/>
          <p:nvPr/>
        </p:nvCxnSpPr>
        <p:spPr bwMode="auto">
          <a:xfrm flipH="1">
            <a:off x="1195754" y="4228123"/>
            <a:ext cx="523631" cy="15631"/>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sp>
        <p:nvSpPr>
          <p:cNvPr id="32" name="TextBox 31"/>
          <p:cNvSpPr txBox="1"/>
          <p:nvPr/>
        </p:nvSpPr>
        <p:spPr>
          <a:xfrm>
            <a:off x="664309" y="4098857"/>
            <a:ext cx="820616" cy="258532"/>
          </a:xfrm>
          <a:prstGeom prst="rect">
            <a:avLst/>
          </a:prstGeom>
          <a:noFill/>
        </p:spPr>
        <p:txBody>
          <a:bodyPr wrap="square" rtlCol="0">
            <a:spAutoFit/>
          </a:bodyPr>
          <a:lstStyle/>
          <a:p>
            <a:r>
              <a:rPr lang="en-US" sz="1200" dirty="0" smtClean="0">
                <a:solidFill>
                  <a:schemeClr val="bg1"/>
                </a:solidFill>
              </a:rPr>
              <a:t>Racks</a:t>
            </a:r>
            <a:endParaRPr lang="en-IN" sz="1200" dirty="0">
              <a:solidFill>
                <a:schemeClr val="bg1"/>
              </a:solidFill>
            </a:endParaRPr>
          </a:p>
        </p:txBody>
      </p:sp>
      <p:cxnSp>
        <p:nvCxnSpPr>
          <p:cNvPr id="33" name="Straight Arrow Connector 32"/>
          <p:cNvCxnSpPr/>
          <p:nvPr/>
        </p:nvCxnSpPr>
        <p:spPr bwMode="auto">
          <a:xfrm flipH="1">
            <a:off x="1258277" y="3305908"/>
            <a:ext cx="664308" cy="242277"/>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34" name="Straight Connector 33"/>
          <p:cNvCxnSpPr/>
          <p:nvPr/>
        </p:nvCxnSpPr>
        <p:spPr bwMode="auto">
          <a:xfrm flipH="1" flipV="1">
            <a:off x="1312985" y="3548185"/>
            <a:ext cx="609600" cy="304800"/>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35" name="TextBox 34"/>
          <p:cNvSpPr txBox="1"/>
          <p:nvPr/>
        </p:nvSpPr>
        <p:spPr>
          <a:xfrm>
            <a:off x="664309" y="3188500"/>
            <a:ext cx="648676" cy="480131"/>
          </a:xfrm>
          <a:prstGeom prst="rect">
            <a:avLst/>
          </a:prstGeom>
          <a:noFill/>
        </p:spPr>
        <p:txBody>
          <a:bodyPr wrap="square" rtlCol="0">
            <a:spAutoFit/>
          </a:bodyPr>
          <a:lstStyle/>
          <a:p>
            <a:r>
              <a:rPr lang="en-US" dirty="0">
                <a:solidFill>
                  <a:schemeClr val="bg1"/>
                </a:solidFill>
              </a:rPr>
              <a:t> </a:t>
            </a:r>
            <a:r>
              <a:rPr lang="en-US" dirty="0" smtClean="0">
                <a:solidFill>
                  <a:schemeClr val="bg1"/>
                </a:solidFill>
              </a:rPr>
              <a:t>      </a:t>
            </a:r>
            <a:r>
              <a:rPr lang="en-US" sz="1200" dirty="0" smtClean="0">
                <a:solidFill>
                  <a:schemeClr val="bg1"/>
                </a:solidFill>
              </a:rPr>
              <a:t>Nodes</a:t>
            </a:r>
            <a:endParaRPr lang="en-IN" sz="1200" dirty="0">
              <a:solidFill>
                <a:schemeClr val="bg1"/>
              </a:solidFill>
            </a:endParaRPr>
          </a:p>
        </p:txBody>
      </p:sp>
      <p:sp>
        <p:nvSpPr>
          <p:cNvPr id="36" name="TextBox 35"/>
          <p:cNvSpPr txBox="1"/>
          <p:nvPr/>
        </p:nvSpPr>
        <p:spPr>
          <a:xfrm>
            <a:off x="132863" y="2196123"/>
            <a:ext cx="1062892" cy="258532"/>
          </a:xfrm>
          <a:prstGeom prst="rect">
            <a:avLst/>
          </a:prstGeom>
          <a:noFill/>
        </p:spPr>
        <p:txBody>
          <a:bodyPr wrap="square" rtlCol="0">
            <a:spAutoFit/>
          </a:bodyPr>
          <a:lstStyle/>
          <a:p>
            <a:r>
              <a:rPr lang="en-US" sz="1200" dirty="0" smtClean="0">
                <a:solidFill>
                  <a:schemeClr val="bg1"/>
                </a:solidFill>
              </a:rPr>
              <a:t>Name Node</a:t>
            </a:r>
            <a:endParaRPr lang="en-IN" sz="1200" dirty="0">
              <a:solidFill>
                <a:schemeClr val="bg1"/>
              </a:solidFill>
            </a:endParaRPr>
          </a:p>
        </p:txBody>
      </p:sp>
      <p:cxnSp>
        <p:nvCxnSpPr>
          <p:cNvPr id="37" name="Straight Arrow Connector 36"/>
          <p:cNvCxnSpPr/>
          <p:nvPr/>
        </p:nvCxnSpPr>
        <p:spPr bwMode="auto">
          <a:xfrm flipH="1" flipV="1">
            <a:off x="1074617" y="2391508"/>
            <a:ext cx="847968" cy="578338"/>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sp>
        <p:nvSpPr>
          <p:cNvPr id="38" name="TextBox 37"/>
          <p:cNvSpPr txBox="1"/>
          <p:nvPr/>
        </p:nvSpPr>
        <p:spPr>
          <a:xfrm>
            <a:off x="281357" y="3399895"/>
            <a:ext cx="554892" cy="258532"/>
          </a:xfrm>
          <a:prstGeom prst="rect">
            <a:avLst/>
          </a:prstGeom>
          <a:noFill/>
        </p:spPr>
        <p:txBody>
          <a:bodyPr wrap="square" rtlCol="0">
            <a:spAutoFit/>
          </a:bodyPr>
          <a:lstStyle/>
          <a:p>
            <a:r>
              <a:rPr lang="en-US" sz="1200" dirty="0" smtClean="0">
                <a:solidFill>
                  <a:schemeClr val="bg1"/>
                </a:solidFill>
              </a:rPr>
              <a:t>Data</a:t>
            </a:r>
            <a:endParaRPr lang="en-IN" sz="1200" dirty="0">
              <a:solidFill>
                <a:schemeClr val="bg1"/>
              </a:solidFill>
            </a:endParaRPr>
          </a:p>
        </p:txBody>
      </p:sp>
      <p:sp>
        <p:nvSpPr>
          <p:cNvPr id="39" name="Rounded Rectangle 38"/>
          <p:cNvSpPr/>
          <p:nvPr/>
        </p:nvSpPr>
        <p:spPr bwMode="auto">
          <a:xfrm>
            <a:off x="6916616" y="1258277"/>
            <a:ext cx="1277816" cy="109415"/>
          </a:xfrm>
          <a:prstGeom prst="roundRect">
            <a:avLst/>
          </a:prstGeom>
          <a:solidFill>
            <a:schemeClr val="accent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0" name="TextBox 39"/>
          <p:cNvSpPr txBox="1"/>
          <p:nvPr/>
        </p:nvSpPr>
        <p:spPr>
          <a:xfrm>
            <a:off x="6353908" y="1183718"/>
            <a:ext cx="500184" cy="258532"/>
          </a:xfrm>
          <a:prstGeom prst="rect">
            <a:avLst/>
          </a:prstGeom>
          <a:noFill/>
        </p:spPr>
        <p:txBody>
          <a:bodyPr wrap="square" rtlCol="0">
            <a:spAutoFit/>
          </a:bodyPr>
          <a:lstStyle/>
          <a:p>
            <a:r>
              <a:rPr lang="en-US" sz="1200" dirty="0" smtClean="0">
                <a:solidFill>
                  <a:schemeClr val="bg1"/>
                </a:solidFill>
              </a:rPr>
              <a:t>file1</a:t>
            </a:r>
            <a:endParaRPr lang="en-IN" sz="1200" dirty="0">
              <a:solidFill>
                <a:schemeClr val="bg1"/>
              </a:solidFill>
            </a:endParaRPr>
          </a:p>
        </p:txBody>
      </p:sp>
      <p:sp>
        <p:nvSpPr>
          <p:cNvPr id="41" name="Rounded Rectangle 40"/>
          <p:cNvSpPr/>
          <p:nvPr/>
        </p:nvSpPr>
        <p:spPr bwMode="auto">
          <a:xfrm>
            <a:off x="6938108" y="1281723"/>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2" name="Rounded Rectangle 41"/>
          <p:cNvSpPr/>
          <p:nvPr/>
        </p:nvSpPr>
        <p:spPr bwMode="auto">
          <a:xfrm>
            <a:off x="7387493" y="1281723"/>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3" name="Rounded Rectangle 42"/>
          <p:cNvSpPr/>
          <p:nvPr/>
        </p:nvSpPr>
        <p:spPr bwMode="auto">
          <a:xfrm>
            <a:off x="7795845" y="1289538"/>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4" name="Rounded Rectangle 43"/>
          <p:cNvSpPr/>
          <p:nvPr/>
        </p:nvSpPr>
        <p:spPr bwMode="auto">
          <a:xfrm>
            <a:off x="4519246" y="4798646"/>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5" name="Rounded Rectangle 44"/>
          <p:cNvSpPr/>
          <p:nvPr/>
        </p:nvSpPr>
        <p:spPr bwMode="auto">
          <a:xfrm>
            <a:off x="2459893" y="4798646"/>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sp>
        <p:nvSpPr>
          <p:cNvPr id="46" name="Rounded Rectangle 45"/>
          <p:cNvSpPr/>
          <p:nvPr/>
        </p:nvSpPr>
        <p:spPr bwMode="auto">
          <a:xfrm>
            <a:off x="2459893" y="3860800"/>
            <a:ext cx="336062" cy="78154"/>
          </a:xfrm>
          <a:prstGeom prst="roundRect">
            <a:avLst/>
          </a:prstGeom>
          <a:solidFill>
            <a:schemeClr val="accent3">
              <a:lumMod val="75000"/>
            </a:schemeClr>
          </a:solid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spAutoFit/>
          </a:bodyPr>
          <a:lstStyle/>
          <a:p>
            <a:endParaRPr lang="en-IN" smtClean="0">
              <a:solidFill>
                <a:prstClr val="black"/>
              </a:solidFill>
            </a:endParaRPr>
          </a:p>
        </p:txBody>
      </p:sp>
      <p:cxnSp>
        <p:nvCxnSpPr>
          <p:cNvPr id="47" name="Straight Arrow Connector 46"/>
          <p:cNvCxnSpPr>
            <a:stCxn id="45" idx="1"/>
          </p:cNvCxnSpPr>
          <p:nvPr/>
        </p:nvCxnSpPr>
        <p:spPr bwMode="auto">
          <a:xfrm flipH="1">
            <a:off x="1074617" y="4837723"/>
            <a:ext cx="1385276" cy="0"/>
          </a:xfrm>
          <a:prstGeom prst="straightConnector1">
            <a:avLst/>
          </a:prstGeom>
          <a:solidFill>
            <a:schemeClr val="accent1"/>
          </a:solidFill>
          <a:ln w="19050" cap="flat" cmpd="sng" algn="ctr">
            <a:solidFill>
              <a:schemeClr val="bg1"/>
            </a:solidFill>
            <a:prstDash val="solid"/>
            <a:round/>
            <a:headEnd type="none" w="med" len="med"/>
            <a:tailEnd type="arrow"/>
          </a:ln>
          <a:effectLst/>
        </p:spPr>
      </p:cxnSp>
      <p:cxnSp>
        <p:nvCxnSpPr>
          <p:cNvPr id="48" name="Straight Connector 47"/>
          <p:cNvCxnSpPr>
            <a:stCxn id="46" idx="1"/>
          </p:cNvCxnSpPr>
          <p:nvPr/>
        </p:nvCxnSpPr>
        <p:spPr bwMode="auto">
          <a:xfrm flipH="1">
            <a:off x="1074617" y="3899877"/>
            <a:ext cx="1385276" cy="937846"/>
          </a:xfrm>
          <a:prstGeom prst="line">
            <a:avLst/>
          </a:prstGeom>
          <a:solidFill>
            <a:schemeClr val="accent1"/>
          </a:solidFill>
          <a:ln w="19050" cap="flat" cmpd="sng" algn="ctr">
            <a:solidFill>
              <a:schemeClr val="bg1"/>
            </a:solidFill>
            <a:prstDash val="solid"/>
            <a:round/>
            <a:headEnd type="none" w="med" len="med"/>
            <a:tailEnd type="none" w="med" len="med"/>
          </a:ln>
          <a:effectLst/>
        </p:spPr>
      </p:cxnSp>
      <p:sp>
        <p:nvSpPr>
          <p:cNvPr id="49" name="TextBox 48"/>
          <p:cNvSpPr txBox="1"/>
          <p:nvPr/>
        </p:nvSpPr>
        <p:spPr>
          <a:xfrm>
            <a:off x="453298" y="4708457"/>
            <a:ext cx="707290" cy="258532"/>
          </a:xfrm>
          <a:prstGeom prst="rect">
            <a:avLst/>
          </a:prstGeom>
          <a:noFill/>
        </p:spPr>
        <p:txBody>
          <a:bodyPr wrap="square" rtlCol="0">
            <a:spAutoFit/>
          </a:bodyPr>
          <a:lstStyle/>
          <a:p>
            <a:r>
              <a:rPr lang="en-US" sz="1200" dirty="0" smtClean="0">
                <a:solidFill>
                  <a:schemeClr val="bg1"/>
                </a:solidFill>
              </a:rPr>
              <a:t>Blocks</a:t>
            </a:r>
            <a:endParaRPr lang="en-IN" sz="1200" dirty="0">
              <a:solidFill>
                <a:schemeClr val="bg1"/>
              </a:solidFill>
            </a:endParaRPr>
          </a:p>
        </p:txBody>
      </p:sp>
      <p:sp>
        <p:nvSpPr>
          <p:cNvPr id="50" name="Rectangle 49"/>
          <p:cNvSpPr/>
          <p:nvPr/>
        </p:nvSpPr>
        <p:spPr>
          <a:xfrm>
            <a:off x="453298" y="461322"/>
            <a:ext cx="3388620" cy="701731"/>
          </a:xfrm>
          <a:prstGeom prst="rect">
            <a:avLst/>
          </a:prstGeom>
          <a:ln>
            <a:noFill/>
          </a:ln>
        </p:spPr>
        <p:txBody>
          <a:bodyPr wrap="none">
            <a:spAutoFit/>
          </a:bodyPr>
          <a:lstStyle/>
          <a:p>
            <a:r>
              <a:rPr lang="en-US" sz="4400" dirty="0">
                <a:solidFill>
                  <a:schemeClr val="bg1"/>
                </a:solidFill>
                <a:latin typeface="Calibri"/>
                <a:ea typeface="+mj-ea"/>
                <a:cs typeface="+mj-cs"/>
              </a:rPr>
              <a:t>Terminologies</a:t>
            </a:r>
            <a:endParaRPr lang="en-IN" dirty="0">
              <a:solidFill>
                <a:schemeClr val="bg1"/>
              </a:solidFill>
            </a:endParaRPr>
          </a:p>
        </p:txBody>
      </p:sp>
    </p:spTree>
    <p:extLst>
      <p:ext uri="{BB962C8B-B14F-4D97-AF65-F5344CB8AC3E}">
        <p14:creationId xmlns:p14="http://schemas.microsoft.com/office/powerpoint/2010/main" val="99205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5" grpId="0"/>
      <p:bldP spid="36" grpId="0"/>
      <p:bldP spid="38" grpId="0"/>
      <p:bldP spid="39" grpId="0" animBg="1"/>
      <p:bldP spid="39" grpId="1" animBg="1"/>
      <p:bldP spid="40" grpId="0"/>
      <p:bldP spid="41" grpId="0" animBg="1"/>
      <p:bldP spid="42" grpId="0" animBg="1"/>
      <p:bldP spid="43" grpId="0" animBg="1"/>
      <p:bldP spid="44" grpId="0" animBg="1"/>
      <p:bldP spid="45" grpId="0" animBg="1"/>
      <p:bldP spid="46" grpId="0" animBg="1"/>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6"/>
            <a:ext cx="9144000" cy="6858000"/>
          </a:xfrm>
          <a:prstGeom prst="rect">
            <a:avLst/>
          </a:prstGeom>
          <a:noFill/>
          <a:ln w="9525">
            <a:solidFill>
              <a:srgbClr val="808080"/>
            </a:solidFill>
            <a:round/>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ounded Rectangle 2"/>
          <p:cNvSpPr/>
          <p:nvPr/>
        </p:nvSpPr>
        <p:spPr>
          <a:xfrm>
            <a:off x="2989385" y="2731581"/>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4" name="Rounded Rectangle 3"/>
          <p:cNvSpPr/>
          <p:nvPr/>
        </p:nvSpPr>
        <p:spPr>
          <a:xfrm>
            <a:off x="4947139" y="1395046"/>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TextBox 4"/>
          <p:cNvSpPr txBox="1"/>
          <p:nvPr/>
        </p:nvSpPr>
        <p:spPr>
          <a:xfrm>
            <a:off x="4947139" y="1907878"/>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6" name="Rounded Rectangle 5"/>
          <p:cNvSpPr/>
          <p:nvPr/>
        </p:nvSpPr>
        <p:spPr>
          <a:xfrm>
            <a:off x="4947139" y="4138246"/>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TextBox 6"/>
          <p:cNvSpPr txBox="1"/>
          <p:nvPr/>
        </p:nvSpPr>
        <p:spPr>
          <a:xfrm>
            <a:off x="4947139" y="4651078"/>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8" name="Rounded Rectangle 7"/>
          <p:cNvSpPr/>
          <p:nvPr/>
        </p:nvSpPr>
        <p:spPr>
          <a:xfrm>
            <a:off x="4947139" y="2778369"/>
            <a:ext cx="398584" cy="124264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TextBox 8"/>
          <p:cNvSpPr txBox="1"/>
          <p:nvPr/>
        </p:nvSpPr>
        <p:spPr>
          <a:xfrm>
            <a:off x="4947139" y="3270738"/>
            <a:ext cx="398584" cy="216982"/>
          </a:xfrm>
          <a:prstGeom prst="rect">
            <a:avLst/>
          </a:prstGeom>
          <a:noFill/>
          <a:ln>
            <a:noFill/>
          </a:ln>
        </p:spPr>
        <p:txBody>
          <a:bodyPr wrap="square" rtlCol="0">
            <a:spAutoFit/>
          </a:bodyPr>
          <a:lstStyle/>
          <a:p>
            <a:r>
              <a:rPr lang="en-IN" sz="900" b="1" dirty="0" smtClean="0">
                <a:solidFill>
                  <a:schemeClr val="bg1"/>
                </a:solidFill>
              </a:rPr>
              <a:t>DN</a:t>
            </a:r>
            <a:endParaRPr lang="en-IN" sz="900" b="1" dirty="0">
              <a:solidFill>
                <a:schemeClr val="bg1"/>
              </a:solidFill>
            </a:endParaRPr>
          </a:p>
        </p:txBody>
      </p:sp>
      <p:sp>
        <p:nvSpPr>
          <p:cNvPr id="10" name="Rounded Rectangle 9"/>
          <p:cNvSpPr/>
          <p:nvPr/>
        </p:nvSpPr>
        <p:spPr>
          <a:xfrm>
            <a:off x="4736123" y="1219200"/>
            <a:ext cx="820615" cy="4360984"/>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1" name="TextBox 10"/>
          <p:cNvSpPr txBox="1"/>
          <p:nvPr/>
        </p:nvSpPr>
        <p:spPr>
          <a:xfrm>
            <a:off x="2989385" y="3270738"/>
            <a:ext cx="480646" cy="313932"/>
          </a:xfrm>
          <a:prstGeom prst="rect">
            <a:avLst/>
          </a:prstGeom>
          <a:noFill/>
          <a:ln>
            <a:noFill/>
          </a:ln>
        </p:spPr>
        <p:txBody>
          <a:bodyPr wrap="square" rtlCol="0">
            <a:spAutoFit/>
          </a:bodyPr>
          <a:lstStyle/>
          <a:p>
            <a:r>
              <a:rPr lang="en-IN" b="1" dirty="0" smtClean="0">
                <a:solidFill>
                  <a:schemeClr val="bg1"/>
                </a:solidFill>
              </a:rPr>
              <a:t>NN</a:t>
            </a:r>
            <a:endParaRPr lang="en-IN" b="1" dirty="0">
              <a:solidFill>
                <a:schemeClr val="bg1"/>
              </a:solidFill>
            </a:endParaRPr>
          </a:p>
        </p:txBody>
      </p:sp>
      <p:cxnSp>
        <p:nvCxnSpPr>
          <p:cNvPr id="12" name="Straight Arrow Connector 11"/>
          <p:cNvCxnSpPr>
            <a:endCxn id="9" idx="1"/>
          </p:cNvCxnSpPr>
          <p:nvPr/>
        </p:nvCxnSpPr>
        <p:spPr>
          <a:xfrm flipV="1">
            <a:off x="3470031" y="3379229"/>
            <a:ext cx="1477108" cy="484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3470031" y="2016369"/>
            <a:ext cx="1477108" cy="141133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1"/>
          </p:cNvCxnSpPr>
          <p:nvPr/>
        </p:nvCxnSpPr>
        <p:spPr>
          <a:xfrm>
            <a:off x="3470031" y="3487720"/>
            <a:ext cx="1477108" cy="12718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60431" y="2471387"/>
            <a:ext cx="855785" cy="230832"/>
          </a:xfrm>
          <a:prstGeom prst="rect">
            <a:avLst/>
          </a:prstGeom>
          <a:noFill/>
          <a:ln>
            <a:noFill/>
          </a:ln>
        </p:spPr>
        <p:txBody>
          <a:bodyPr wrap="square" rtlCol="0">
            <a:spAutoFit/>
          </a:bodyPr>
          <a:lstStyle/>
          <a:p>
            <a:r>
              <a:rPr lang="en-IN" sz="1000" b="1" dirty="0" smtClean="0">
                <a:solidFill>
                  <a:schemeClr val="bg1"/>
                </a:solidFill>
              </a:rPr>
              <a:t>MASTER</a:t>
            </a:r>
            <a:endParaRPr lang="en-IN" sz="1000" b="1" dirty="0">
              <a:solidFill>
                <a:schemeClr val="bg1"/>
              </a:solidFill>
            </a:endParaRPr>
          </a:p>
        </p:txBody>
      </p:sp>
      <p:sp>
        <p:nvSpPr>
          <p:cNvPr id="16" name="Snip Single Corner Rectangle 15"/>
          <p:cNvSpPr/>
          <p:nvPr/>
        </p:nvSpPr>
        <p:spPr>
          <a:xfrm>
            <a:off x="844062" y="3270738"/>
            <a:ext cx="562707" cy="574431"/>
          </a:xfrm>
          <a:prstGeom prst="snip1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7" name="Flowchart: Document 16"/>
          <p:cNvSpPr/>
          <p:nvPr/>
        </p:nvSpPr>
        <p:spPr>
          <a:xfrm>
            <a:off x="1617785" y="3270738"/>
            <a:ext cx="433753" cy="574431"/>
          </a:xfrm>
          <a:prstGeom prst="flowChartDocumen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8" name="TextBox 17"/>
          <p:cNvSpPr txBox="1"/>
          <p:nvPr/>
        </p:nvSpPr>
        <p:spPr>
          <a:xfrm>
            <a:off x="890953" y="3348626"/>
            <a:ext cx="468923" cy="4247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800" b="1" dirty="0" smtClean="0">
                <a:solidFill>
                  <a:schemeClr val="bg1"/>
                </a:solidFill>
              </a:rPr>
              <a:t>Namespace Image</a:t>
            </a:r>
            <a:endParaRPr lang="en-IN" sz="800" b="1" dirty="0">
              <a:solidFill>
                <a:schemeClr val="bg1"/>
              </a:solidFill>
            </a:endParaRPr>
          </a:p>
        </p:txBody>
      </p:sp>
      <p:sp>
        <p:nvSpPr>
          <p:cNvPr id="19" name="TextBox 18"/>
          <p:cNvSpPr txBox="1"/>
          <p:nvPr/>
        </p:nvSpPr>
        <p:spPr>
          <a:xfrm>
            <a:off x="1671957" y="3348626"/>
            <a:ext cx="379581" cy="313932"/>
          </a:xfrm>
          <a:prstGeom prst="rect">
            <a:avLst/>
          </a:prstGeom>
          <a:noFill/>
          <a:ln>
            <a:noFill/>
          </a:ln>
        </p:spPr>
        <p:txBody>
          <a:bodyPr wrap="square" rtlCol="0">
            <a:spAutoFit/>
          </a:bodyPr>
          <a:lstStyle/>
          <a:p>
            <a:r>
              <a:rPr lang="en-IN" sz="800" b="1" dirty="0" smtClean="0">
                <a:solidFill>
                  <a:schemeClr val="bg1"/>
                </a:solidFill>
              </a:rPr>
              <a:t>Edit Log</a:t>
            </a:r>
            <a:endParaRPr lang="en-IN" sz="800" b="1" dirty="0">
              <a:solidFill>
                <a:schemeClr val="bg1"/>
              </a:solidFill>
            </a:endParaRPr>
          </a:p>
        </p:txBody>
      </p:sp>
      <p:sp>
        <p:nvSpPr>
          <p:cNvPr id="20" name="Rounded Rectangle 19"/>
          <p:cNvSpPr/>
          <p:nvPr/>
        </p:nvSpPr>
        <p:spPr>
          <a:xfrm>
            <a:off x="703385" y="3094892"/>
            <a:ext cx="1617784" cy="926123"/>
          </a:xfrm>
          <a:prstGeom prst="roundRect">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1" name="TextBox 20"/>
          <p:cNvSpPr txBox="1"/>
          <p:nvPr/>
        </p:nvSpPr>
        <p:spPr>
          <a:xfrm>
            <a:off x="844062" y="2780960"/>
            <a:ext cx="1299842" cy="313932"/>
          </a:xfrm>
          <a:prstGeom prst="rect">
            <a:avLst/>
          </a:prstGeom>
          <a:noFill/>
          <a:ln>
            <a:noFill/>
          </a:ln>
        </p:spPr>
        <p:txBody>
          <a:bodyPr wrap="square" rtlCol="0">
            <a:spAutoFit/>
          </a:bodyPr>
          <a:lstStyle/>
          <a:p>
            <a:pPr algn="ctr"/>
            <a:r>
              <a:rPr lang="en-IN" sz="800" b="1" dirty="0" smtClean="0">
                <a:solidFill>
                  <a:schemeClr val="bg1"/>
                </a:solidFill>
              </a:rPr>
              <a:t>Complete File System </a:t>
            </a:r>
            <a:r>
              <a:rPr lang="en-IN" sz="800" b="1" dirty="0">
                <a:solidFill>
                  <a:schemeClr val="bg1"/>
                </a:solidFill>
              </a:rPr>
              <a:t> </a:t>
            </a:r>
            <a:r>
              <a:rPr lang="en-IN" sz="800" b="1" dirty="0" smtClean="0">
                <a:solidFill>
                  <a:schemeClr val="bg1"/>
                </a:solidFill>
              </a:rPr>
              <a:t>   Image</a:t>
            </a:r>
            <a:endParaRPr lang="en-IN" sz="800" b="1" dirty="0">
              <a:solidFill>
                <a:schemeClr val="bg1"/>
              </a:solidFill>
            </a:endParaRPr>
          </a:p>
        </p:txBody>
      </p:sp>
      <p:sp>
        <p:nvSpPr>
          <p:cNvPr id="22" name="Can 21"/>
          <p:cNvSpPr/>
          <p:nvPr/>
        </p:nvSpPr>
        <p:spPr>
          <a:xfrm>
            <a:off x="2989385" y="1500554"/>
            <a:ext cx="386861" cy="624306"/>
          </a:xfrm>
          <a:prstGeom prst="ca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cxnSp>
        <p:nvCxnSpPr>
          <p:cNvPr id="23" name="Curved Connector 22"/>
          <p:cNvCxnSpPr>
            <a:stCxn id="20" idx="3"/>
            <a:endCxn id="22" idx="2"/>
          </p:cNvCxnSpPr>
          <p:nvPr/>
        </p:nvCxnSpPr>
        <p:spPr>
          <a:xfrm flipV="1">
            <a:off x="2321169" y="1812707"/>
            <a:ext cx="668216" cy="1745247"/>
          </a:xfrm>
          <a:prstGeom prst="curvedConnector3">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470031" y="4651078"/>
            <a:ext cx="480646" cy="151227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5" name="TextBox 24"/>
          <p:cNvSpPr txBox="1"/>
          <p:nvPr/>
        </p:nvSpPr>
        <p:spPr>
          <a:xfrm>
            <a:off x="3470031" y="5190235"/>
            <a:ext cx="480646" cy="244682"/>
          </a:xfrm>
          <a:prstGeom prst="rect">
            <a:avLst/>
          </a:prstGeom>
          <a:noFill/>
          <a:ln>
            <a:noFill/>
          </a:ln>
        </p:spPr>
        <p:txBody>
          <a:bodyPr wrap="square" rtlCol="0">
            <a:spAutoFit/>
          </a:bodyPr>
          <a:lstStyle/>
          <a:p>
            <a:r>
              <a:rPr lang="en-IN" sz="1100" b="1" dirty="0" smtClean="0">
                <a:solidFill>
                  <a:schemeClr val="bg1"/>
                </a:solidFill>
              </a:rPr>
              <a:t>SNN</a:t>
            </a:r>
            <a:endParaRPr lang="en-IN" sz="1100" b="1" dirty="0">
              <a:solidFill>
                <a:schemeClr val="bg1"/>
              </a:solidFill>
            </a:endParaRPr>
          </a:p>
        </p:txBody>
      </p:sp>
      <p:cxnSp>
        <p:nvCxnSpPr>
          <p:cNvPr id="26" name="Straight Arrow Connector 25"/>
          <p:cNvCxnSpPr>
            <a:stCxn id="24" idx="1"/>
            <a:endCxn id="20" idx="2"/>
          </p:cNvCxnSpPr>
          <p:nvPr/>
        </p:nvCxnSpPr>
        <p:spPr>
          <a:xfrm flipH="1" flipV="1">
            <a:off x="1512277" y="4021015"/>
            <a:ext cx="1957754" cy="138620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44062" y="3084761"/>
            <a:ext cx="2532184" cy="840230"/>
          </a:xfrm>
          <a:prstGeom prst="rect">
            <a:avLst/>
          </a:prstGeom>
          <a:noFill/>
          <a:ln>
            <a:no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28" name="Elbow Connector 27"/>
          <p:cNvCxnSpPr>
            <a:stCxn id="24" idx="0"/>
            <a:endCxn id="22" idx="4"/>
          </p:cNvCxnSpPr>
          <p:nvPr/>
        </p:nvCxnSpPr>
        <p:spPr>
          <a:xfrm rot="16200000" flipV="1">
            <a:off x="2124115" y="3064839"/>
            <a:ext cx="2838371" cy="334108"/>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950677" y="2016369"/>
            <a:ext cx="996462" cy="329620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950677" y="3379229"/>
            <a:ext cx="996462" cy="19333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950677" y="4714116"/>
            <a:ext cx="996462" cy="5984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5300" y="647700"/>
            <a:ext cx="3713285" cy="535531"/>
          </a:xfrm>
          <a:prstGeom prst="rect">
            <a:avLst/>
          </a:prstGeom>
          <a:noFill/>
        </p:spPr>
        <p:txBody>
          <a:bodyPr wrap="square" rtlCol="0">
            <a:spAutoFit/>
          </a:bodyPr>
          <a:lstStyle/>
          <a:p>
            <a:r>
              <a:rPr lang="en-IN" sz="3200" dirty="0">
                <a:solidFill>
                  <a:schemeClr val="bg1"/>
                </a:solidFill>
                <a:latin typeface="Calibri" charset="0"/>
                <a:ea typeface="Microsoft YaHei" charset="-122"/>
              </a:rPr>
              <a:t>HDFS</a:t>
            </a:r>
            <a:r>
              <a:rPr lang="en-IN" dirty="0" smtClean="0"/>
              <a:t> </a:t>
            </a:r>
            <a:r>
              <a:rPr lang="en-IN" sz="3200" dirty="0">
                <a:solidFill>
                  <a:schemeClr val="bg1"/>
                </a:solidFill>
                <a:latin typeface="Calibri" charset="0"/>
                <a:ea typeface="Microsoft YaHei" charset="-122"/>
              </a:rPr>
              <a:t>Architecture</a:t>
            </a:r>
          </a:p>
        </p:txBody>
      </p:sp>
      <p:sp>
        <p:nvSpPr>
          <p:cNvPr id="33" name="TextBox 32"/>
          <p:cNvSpPr txBox="1"/>
          <p:nvPr/>
        </p:nvSpPr>
        <p:spPr>
          <a:xfrm>
            <a:off x="2655277" y="1219200"/>
            <a:ext cx="1060939" cy="230832"/>
          </a:xfrm>
          <a:prstGeom prst="rect">
            <a:avLst/>
          </a:prstGeom>
          <a:noFill/>
        </p:spPr>
        <p:txBody>
          <a:bodyPr wrap="square" rtlCol="0">
            <a:spAutoFit/>
          </a:bodyPr>
          <a:lstStyle/>
          <a:p>
            <a:r>
              <a:rPr lang="en-IN" sz="1000" dirty="0" smtClean="0">
                <a:solidFill>
                  <a:schemeClr val="bg1"/>
                </a:solidFill>
              </a:rPr>
              <a:t>Remote NFS</a:t>
            </a:r>
            <a:endParaRPr lang="en-IN" sz="1000" dirty="0">
              <a:solidFill>
                <a:schemeClr val="bg1"/>
              </a:solidFill>
            </a:endParaRPr>
          </a:p>
        </p:txBody>
      </p:sp>
    </p:spTree>
    <p:extLst>
      <p:ext uri="{BB962C8B-B14F-4D97-AF65-F5344CB8AC3E}">
        <p14:creationId xmlns:p14="http://schemas.microsoft.com/office/powerpoint/2010/main" val="42214845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p:bldP spid="8" grpId="0" animBg="1"/>
      <p:bldP spid="9" grpId="0"/>
      <p:bldP spid="10" grpId="0" animBg="1"/>
      <p:bldP spid="11" grpId="0"/>
      <p:bldP spid="15" grpId="0"/>
      <p:bldP spid="16" grpId="0" animBg="1"/>
      <p:bldP spid="17" grpId="0" animBg="1"/>
      <p:bldP spid="18" grpId="0"/>
      <p:bldP spid="19" grpId="0"/>
      <p:bldP spid="20" grpId="0" animBg="1"/>
      <p:bldP spid="21" grpId="0"/>
      <p:bldP spid="22" grpId="0" animBg="1"/>
      <p:bldP spid="24" grpId="0" animBg="1"/>
      <p:bldP spid="25" grpId="0"/>
      <p:bldP spid="27"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428320" y="478034"/>
            <a:ext cx="2979085" cy="535531"/>
          </a:xfrm>
          <a:prstGeom prst="rect">
            <a:avLst/>
          </a:prstGeom>
        </p:spPr>
        <p:txBody>
          <a:bodyPr wrap="none">
            <a:spAutoFit/>
          </a:bodyPr>
          <a:lstStyle/>
          <a:p>
            <a:r>
              <a:rPr lang="en-IN" sz="3200" dirty="0">
                <a:solidFill>
                  <a:schemeClr val="bg1"/>
                </a:solidFill>
                <a:latin typeface="Calibri" charset="0"/>
                <a:ea typeface="Microsoft YaHei" charset="-122"/>
              </a:rPr>
              <a:t>2.HDFS</a:t>
            </a:r>
            <a:r>
              <a:rPr lang="en-IN" dirty="0"/>
              <a:t> </a:t>
            </a:r>
            <a:r>
              <a:rPr lang="en-IN" sz="3200" dirty="0">
                <a:solidFill>
                  <a:schemeClr val="bg1"/>
                </a:solidFill>
                <a:latin typeface="Calibri" charset="0"/>
                <a:ea typeface="Microsoft YaHei" charset="-122"/>
              </a:rPr>
              <a:t>Concepts</a:t>
            </a:r>
          </a:p>
        </p:txBody>
      </p:sp>
      <p:sp>
        <p:nvSpPr>
          <p:cNvPr id="4" name="Rectangle 3"/>
          <p:cNvSpPr/>
          <p:nvPr/>
        </p:nvSpPr>
        <p:spPr>
          <a:xfrm>
            <a:off x="428320" y="1265245"/>
            <a:ext cx="8245780" cy="1200329"/>
          </a:xfrm>
          <a:prstGeom prst="rect">
            <a:avLst/>
          </a:prstGeom>
        </p:spPr>
        <p:txBody>
          <a:bodyPr wrap="square">
            <a:spAutoFit/>
          </a:bodyPr>
          <a:lstStyle/>
          <a:p>
            <a:r>
              <a:rPr lang="en-US" b="1" dirty="0">
                <a:solidFill>
                  <a:srgbClr val="FFFFFF"/>
                </a:solidFill>
                <a:latin typeface="Arial" charset="0"/>
              </a:rPr>
              <a:t>HDFS Blocks:</a:t>
            </a:r>
          </a:p>
          <a:p>
            <a:endParaRPr lang="en-US" dirty="0">
              <a:solidFill>
                <a:srgbClr val="FFFFFF"/>
              </a:solidFill>
              <a:latin typeface="Arial" charset="0"/>
            </a:endParaRPr>
          </a:p>
          <a:p>
            <a:pPr marL="285750" indent="-285750">
              <a:buFont typeface="Arial" pitchFamily="34" charset="0"/>
              <a:buChar char="•"/>
            </a:pPr>
            <a:r>
              <a:rPr lang="en-US" dirty="0">
                <a:solidFill>
                  <a:srgbClr val="FFFFFF"/>
                </a:solidFill>
                <a:latin typeface="Arial" charset="0"/>
              </a:rPr>
              <a:t>Block size is the minimum size of data that can be read or written to a file system.</a:t>
            </a:r>
          </a:p>
          <a:p>
            <a:pPr marL="285750" indent="-285750">
              <a:buFont typeface="Arial" pitchFamily="34" charset="0"/>
              <a:buChar char="•"/>
            </a:pPr>
            <a:r>
              <a:rPr lang="en-US" dirty="0">
                <a:solidFill>
                  <a:srgbClr val="FFFFFF"/>
                </a:solidFill>
                <a:latin typeface="Arial" charset="0"/>
              </a:rPr>
              <a:t>Typically for a disk it is 512 bytes, but for HDFS its default is 128MB.</a:t>
            </a:r>
          </a:p>
          <a:p>
            <a:pPr marL="285750" indent="-285750">
              <a:buFont typeface="Arial" pitchFamily="34" charset="0"/>
              <a:buChar char="•"/>
            </a:pPr>
            <a:r>
              <a:rPr lang="en-US" dirty="0">
                <a:solidFill>
                  <a:srgbClr val="FFFFFF"/>
                </a:solidFill>
                <a:latin typeface="Arial" charset="0"/>
              </a:rPr>
              <a:t>A file smaller then the block size does no occupy a full block in HDFS.</a:t>
            </a:r>
            <a:endParaRPr lang="en-US" dirty="0">
              <a:solidFill>
                <a:srgbClr val="FFFFFF"/>
              </a:solidFill>
              <a:latin typeface="Arial" charset="0"/>
            </a:endParaRPr>
          </a:p>
        </p:txBody>
      </p:sp>
      <p:sp>
        <p:nvSpPr>
          <p:cNvPr id="5" name="Rectangle 4"/>
          <p:cNvSpPr/>
          <p:nvPr/>
        </p:nvSpPr>
        <p:spPr>
          <a:xfrm>
            <a:off x="482925" y="2700534"/>
            <a:ext cx="2658100" cy="313932"/>
          </a:xfrm>
          <a:prstGeom prst="rect">
            <a:avLst/>
          </a:prstGeom>
        </p:spPr>
        <p:txBody>
          <a:bodyPr wrap="none">
            <a:spAutoFit/>
          </a:bodyPr>
          <a:lstStyle/>
          <a:p>
            <a:pPr marL="0" indent="0">
              <a:buNone/>
            </a:pPr>
            <a:r>
              <a:rPr lang="en-US" dirty="0">
                <a:solidFill>
                  <a:srgbClr val="FFFFFF"/>
                </a:solidFill>
                <a:latin typeface="Arial" charset="0"/>
              </a:rPr>
              <a:t>Why is block size so large?</a:t>
            </a:r>
          </a:p>
        </p:txBody>
      </p:sp>
      <p:sp>
        <p:nvSpPr>
          <p:cNvPr id="6" name="Rectangle 5"/>
          <p:cNvSpPr/>
          <p:nvPr/>
        </p:nvSpPr>
        <p:spPr>
          <a:xfrm>
            <a:off x="482925" y="3191842"/>
            <a:ext cx="8191175" cy="2308324"/>
          </a:xfrm>
          <a:prstGeom prst="rect">
            <a:avLst/>
          </a:prstGeom>
        </p:spPr>
        <p:txBody>
          <a:bodyPr wrap="square">
            <a:spAutoFit/>
          </a:bodyPr>
          <a:lstStyle/>
          <a:p>
            <a:pPr marL="0" indent="0">
              <a:buNone/>
            </a:pPr>
            <a:r>
              <a:rPr lang="en-IN" dirty="0">
                <a:solidFill>
                  <a:srgbClr val="FFFFFF"/>
                </a:solidFill>
                <a:latin typeface="Arial" charset="0"/>
              </a:rPr>
              <a:t>HDFS blocks are large compared to disk blocks, and the reason is to minimize the cost of seeks. If the block is large enough, the time it takes to transfer the data from the disk can be significantly longer than the time to seek to the start of the block. Thus, transferring a large file made of multiple blocks operates at the disk transfer rate.</a:t>
            </a:r>
            <a:endParaRPr lang="en-US" dirty="0">
              <a:solidFill>
                <a:srgbClr val="FFFFFF"/>
              </a:solidFill>
              <a:latin typeface="Arial" charset="0"/>
            </a:endParaRPr>
          </a:p>
          <a:p>
            <a:pPr marL="0" indent="0">
              <a:buNone/>
            </a:pPr>
            <a:endParaRPr lang="en-US" dirty="0">
              <a:solidFill>
                <a:srgbClr val="FFFFFF"/>
              </a:solidFill>
              <a:latin typeface="Arial" charset="0"/>
            </a:endParaRPr>
          </a:p>
          <a:p>
            <a:pPr marL="0" indent="0">
              <a:buNone/>
            </a:pPr>
            <a:r>
              <a:rPr lang="en-IN" dirty="0">
                <a:solidFill>
                  <a:srgbClr val="FFFFFF"/>
                </a:solidFill>
                <a:latin typeface="Arial" charset="0"/>
              </a:rPr>
              <a:t>A quick calculation shows that if the seek time is around 10 </a:t>
            </a:r>
            <a:r>
              <a:rPr lang="en-IN" dirty="0" err="1">
                <a:solidFill>
                  <a:srgbClr val="FFFFFF"/>
                </a:solidFill>
                <a:latin typeface="Arial" charset="0"/>
              </a:rPr>
              <a:t>ms</a:t>
            </a:r>
            <a:r>
              <a:rPr lang="en-IN" dirty="0">
                <a:solidFill>
                  <a:srgbClr val="FFFFFF"/>
                </a:solidFill>
                <a:latin typeface="Arial" charset="0"/>
              </a:rPr>
              <a:t> and the transfer rate is 100 MB/s, to make the seek time 1% of the transfer time, we need to make the block size around 100 MB. The default is actually 128 MB, although many HDFS installations use larger block sizes. This figure will continue to be revised upward as transfer speeds grow with new generations of disk drives.</a:t>
            </a:r>
            <a:endParaRPr lang="en-US" dirty="0">
              <a:solidFill>
                <a:srgbClr val="FFFFFF"/>
              </a:solidFill>
              <a:latin typeface="Arial" charset="0"/>
            </a:endParaRPr>
          </a:p>
        </p:txBody>
      </p:sp>
    </p:spTree>
    <p:extLst>
      <p:ext uri="{BB962C8B-B14F-4D97-AF65-F5344CB8AC3E}">
        <p14:creationId xmlns:p14="http://schemas.microsoft.com/office/powerpoint/2010/main" val="41507694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457200" y="1290590"/>
            <a:ext cx="8128000" cy="4967514"/>
          </a:xfrm>
          <a:prstGeom prst="rect">
            <a:avLst/>
          </a:prstGeom>
        </p:spPr>
        <p:txBody>
          <a:bodyPr wrap="square">
            <a:spAutoFit/>
          </a:bodyPr>
          <a:lstStyle/>
          <a:p>
            <a:pPr marL="0" indent="0">
              <a:buNone/>
            </a:pPr>
            <a:r>
              <a:rPr lang="en-US" dirty="0">
                <a:solidFill>
                  <a:srgbClr val="FFFFFF"/>
                </a:solidFill>
                <a:latin typeface="Arial" charset="0"/>
              </a:rPr>
              <a:t>Benefits of having a block abstraction:</a:t>
            </a:r>
          </a:p>
          <a:p>
            <a:pPr marL="0" indent="0">
              <a:buNone/>
            </a:pPr>
            <a:endParaRPr lang="en-US" dirty="0">
              <a:solidFill>
                <a:srgbClr val="FFFFFF"/>
              </a:solidFill>
              <a:latin typeface="Arial" charset="0"/>
            </a:endParaRPr>
          </a:p>
          <a:p>
            <a:pPr marL="285750" indent="-285750">
              <a:buFont typeface="Arial" pitchFamily="34" charset="0"/>
              <a:buChar char="•"/>
            </a:pPr>
            <a:r>
              <a:rPr lang="en-IN" dirty="0">
                <a:solidFill>
                  <a:srgbClr val="FFFFFF"/>
                </a:solidFill>
                <a:latin typeface="Arial" charset="0"/>
                <a:ea typeface="Microsoft YaHei" charset="-122"/>
              </a:rPr>
              <a:t>A file can be larger than any single disk in the network. There’s nothing that requires the blocks from a file to be stored on the same disk, so they can take advantage of any of the disks in the </a:t>
            </a:r>
            <a:r>
              <a:rPr lang="en-IN" dirty="0">
                <a:solidFill>
                  <a:srgbClr val="FFFFFF"/>
                </a:solidFill>
                <a:latin typeface="Arial" charset="0"/>
                <a:ea typeface="Microsoft YaHei" charset="-122"/>
              </a:rPr>
              <a:t>cluster.</a:t>
            </a:r>
          </a:p>
          <a:p>
            <a:endParaRPr lang="en-US" dirty="0">
              <a:solidFill>
                <a:srgbClr val="FFFFFF"/>
              </a:solidFill>
              <a:latin typeface="Arial" charset="0"/>
              <a:ea typeface="Microsoft YaHei" charset="-122"/>
            </a:endParaRPr>
          </a:p>
          <a:p>
            <a:pPr marL="285750" indent="-285750">
              <a:buFont typeface="Arial" pitchFamily="34" charset="0"/>
              <a:buChar char="•"/>
            </a:pPr>
            <a:r>
              <a:rPr lang="en-IN" dirty="0">
                <a:solidFill>
                  <a:srgbClr val="FFFFFF"/>
                </a:solidFill>
                <a:latin typeface="Arial" charset="0"/>
                <a:ea typeface="Microsoft YaHei" charset="-122"/>
              </a:rPr>
              <a:t>Making the unit of abstraction a block rather than a file simplifies the storage subsystem. Simplicity is something to strive for in all systems, but it is especially important for a distributed system in which the failure modes are so varied. The storage subsystem deals with blocks, simplifying storage management (because blocks are a fixed size, it is easy to calculate how many can be stored on a given disk) and eliminating metadata concerns (because blocks are just chunks of data to be stored, file metadata such as permissions information does not need to be stored with the blocks, so another system can handle metadata separately</a:t>
            </a:r>
            <a:r>
              <a:rPr lang="en-IN" dirty="0">
                <a:solidFill>
                  <a:srgbClr val="FFFFFF"/>
                </a:solidFill>
                <a:latin typeface="Arial" charset="0"/>
                <a:ea typeface="Microsoft YaHei" charset="-122"/>
              </a:rPr>
              <a:t>)</a:t>
            </a:r>
          </a:p>
          <a:p>
            <a:endParaRPr lang="en-IN" dirty="0">
              <a:solidFill>
                <a:srgbClr val="FFFFFF"/>
              </a:solidFill>
              <a:latin typeface="Arial" charset="0"/>
              <a:ea typeface="Microsoft YaHei" charset="-122"/>
            </a:endParaRPr>
          </a:p>
          <a:p>
            <a:pPr marL="285750" indent="-285750">
              <a:buFont typeface="Arial" pitchFamily="34" charset="0"/>
              <a:buChar char="•"/>
            </a:pPr>
            <a:r>
              <a:rPr lang="en-IN" dirty="0">
                <a:solidFill>
                  <a:srgbClr val="FFFFFF"/>
                </a:solidFill>
                <a:latin typeface="Arial" charset="0"/>
                <a:ea typeface="Microsoft YaHei" charset="-122"/>
              </a:rPr>
              <a:t>Furthermore, blocks fit well with replication for providing fault tolerance and availability. To insure against corrupted blocks and disk and machine failure, each block is replicated to a small number of physically separate machines (typically three). If a block becomes unavailable, a copy can be read from another location in a way that is transparent to the client. A block that is no longer available due to corruption or machine failure can be replicated from its alternative locations to other live machines to bring the replication factor back to the normal level</a:t>
            </a:r>
            <a:endParaRPr lang="en-US" dirty="0">
              <a:solidFill>
                <a:srgbClr val="FFFFFF"/>
              </a:solidFill>
              <a:latin typeface="Arial" charset="0"/>
              <a:ea typeface="Microsoft YaHei" charset="-122"/>
            </a:endParaRPr>
          </a:p>
        </p:txBody>
      </p:sp>
      <p:sp>
        <p:nvSpPr>
          <p:cNvPr id="4" name="Text Box 4"/>
          <p:cNvSpPr txBox="1">
            <a:spLocks noChangeArrowheads="1"/>
          </p:cNvSpPr>
          <p:nvPr/>
        </p:nvSpPr>
        <p:spPr bwMode="auto">
          <a:xfrm>
            <a:off x="457200" y="274638"/>
            <a:ext cx="82184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charset="0"/>
                <a:ea typeface="Microsoft YaHei" charset="-122"/>
              </a:defRPr>
            </a:lvl9pPr>
          </a:lstStyle>
          <a:p>
            <a:r>
              <a:rPr lang="en-IN" sz="3200" dirty="0"/>
              <a:t>2.HDFS Concepts</a:t>
            </a:r>
          </a:p>
        </p:txBody>
      </p:sp>
      <p:sp>
        <p:nvSpPr>
          <p:cNvPr id="5" name="Rectangle 4"/>
          <p:cNvSpPr/>
          <p:nvPr/>
        </p:nvSpPr>
        <p:spPr>
          <a:xfrm>
            <a:off x="457200" y="976509"/>
            <a:ext cx="1539204" cy="313932"/>
          </a:xfrm>
          <a:prstGeom prst="rect">
            <a:avLst/>
          </a:prstGeom>
        </p:spPr>
        <p:txBody>
          <a:bodyPr wrap="none">
            <a:spAutoFit/>
          </a:bodyPr>
          <a:lstStyle/>
          <a:p>
            <a:r>
              <a:rPr lang="en-US" b="1" dirty="0">
                <a:solidFill>
                  <a:srgbClr val="FFFFFF"/>
                </a:solidFill>
                <a:latin typeface="Arial" charset="0"/>
              </a:rPr>
              <a:t>HDFS Blocks:</a:t>
            </a:r>
          </a:p>
        </p:txBody>
      </p:sp>
    </p:spTree>
    <p:extLst>
      <p:ext uri="{BB962C8B-B14F-4D97-AF65-F5344CB8AC3E}">
        <p14:creationId xmlns:p14="http://schemas.microsoft.com/office/powerpoint/2010/main" val="23365315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rmwide Presentation—Print">
  <a:themeElements>
    <a:clrScheme name="---SCREEN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SCREEN">
      <a:majorFont>
        <a:latin typeface="Arial"/>
        <a:ea typeface=""/>
        <a:cs typeface="Arial"/>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CREEN 1">
        <a:dk1>
          <a:srgbClr val="F7834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8AA6D4"/>
        </a:hlink>
        <a:folHlink>
          <a:srgbClr val="9BEB87"/>
        </a:folHlink>
      </a:clrScheme>
      <a:clrMap bg1="dk2" tx1="lt1" bg2="dk1" tx2="lt2" accent1="accent1" accent2="accent2" accent3="accent3" accent4="accent4" accent5="accent5" accent6="accent6" hlink="hlink" folHlink="folHlink"/>
    </a:extraClrScheme>
    <a:extraClrScheme>
      <a:clrScheme name="---SCREEN 2">
        <a:dk1>
          <a:srgbClr val="F0714E"/>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94C0F0"/>
        </a:hlink>
        <a:folHlink>
          <a:srgbClr val="B1FD87"/>
        </a:folHlink>
      </a:clrScheme>
      <a:clrMap bg1="dk2" tx1="lt1" bg2="dk1" tx2="lt2" accent1="accent1" accent2="accent2" accent3="accent3" accent4="accent4" accent5="accent5" accent6="accent6" hlink="hlink" folHlink="folHlink"/>
    </a:extraClrScheme>
    <a:extraClrScheme>
      <a:clrScheme name="---SCREEN 3">
        <a:dk1>
          <a:srgbClr val="B1FD87"/>
        </a:dk1>
        <a:lt1>
          <a:srgbClr val="FFFFFF"/>
        </a:lt1>
        <a:dk2>
          <a:srgbClr val="002A6E"/>
        </a:dk2>
        <a:lt2>
          <a:srgbClr val="923E7A"/>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SCREEN 4">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0714E"/>
        </a:folHlink>
      </a:clrScheme>
      <a:clrMap bg1="dk2" tx1="lt1" bg2="dk1" tx2="lt2" accent1="accent1" accent2="accent2" accent3="accent3" accent4="accent4" accent5="accent5" accent6="accent6" hlink="hlink" folHlink="folHlink"/>
    </a:extraClrScheme>
    <a:extraClrScheme>
      <a:clrScheme name="---SCREEN 5">
        <a:dk1>
          <a:srgbClr val="B1FD87"/>
        </a:dk1>
        <a:lt1>
          <a:srgbClr val="FFFFFF"/>
        </a:lt1>
        <a:dk2>
          <a:srgbClr val="002A6E"/>
        </a:dk2>
        <a:lt2>
          <a:srgbClr val="AE4A2D"/>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SCREEN 6">
        <a:dk1>
          <a:srgbClr val="B1FD87"/>
        </a:dk1>
        <a:lt1>
          <a:srgbClr val="FFFFFF"/>
        </a:lt1>
        <a:dk2>
          <a:srgbClr val="002A6E"/>
        </a:dk2>
        <a:lt2>
          <a:srgbClr val="AE4A91"/>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2603C"/>
        </a:folHlink>
      </a:clrScheme>
      <a:clrMap bg1="dk2" tx1="lt1" bg2="dk1" tx2="lt2" accent1="accent1" accent2="accent2" accent3="accent3" accent4="accent4" accent5="accent5" accent6="accent6" hlink="hlink" folHlink="folHlink"/>
    </a:extraClrScheme>
    <a:extraClrScheme>
      <a:clrScheme name="---SCREEN 7">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E46B4A"/>
        </a:folHlink>
      </a:clrScheme>
      <a:clrMap bg1="dk2" tx1="lt1" bg2="dk1" tx2="lt2" accent1="accent1" accent2="accent2" accent3="accent3" accent4="accent4" accent5="accent5" accent6="accent6" hlink="hlink" folHlink="folHlink"/>
    </a:extraClrScheme>
    <a:extraClrScheme>
      <a:clrScheme name="---SCREEN 8">
        <a:dk1>
          <a:srgbClr val="B1FD87"/>
        </a:dk1>
        <a:lt1>
          <a:srgbClr val="FFFFFF"/>
        </a:lt1>
        <a:dk2>
          <a:srgbClr val="002A6E"/>
        </a:dk2>
        <a:lt2>
          <a:srgbClr val="AB5F85"/>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SCREEN 9">
        <a:dk1>
          <a:srgbClr val="B1FD87"/>
        </a:dk1>
        <a:lt1>
          <a:srgbClr val="FFFFFF"/>
        </a:lt1>
        <a:dk2>
          <a:srgbClr val="002A6E"/>
        </a:dk2>
        <a:lt2>
          <a:srgbClr val="6689D0"/>
        </a:lt2>
        <a:accent1>
          <a:srgbClr val="F4B71E"/>
        </a:accent1>
        <a:accent2>
          <a:srgbClr val="00B478"/>
        </a:accent2>
        <a:accent3>
          <a:srgbClr val="AAACBA"/>
        </a:accent3>
        <a:accent4>
          <a:srgbClr val="DADADA"/>
        </a:accent4>
        <a:accent5>
          <a:srgbClr val="F8D8AB"/>
        </a:accent5>
        <a:accent6>
          <a:srgbClr val="00A36C"/>
        </a:accent6>
        <a:hlink>
          <a:srgbClr val="BAD2FF"/>
        </a:hlink>
        <a:folHlink>
          <a:srgbClr val="F27548"/>
        </a:folHlink>
      </a:clrScheme>
      <a:clrMap bg1="dk2" tx1="lt1" bg2="dk1" tx2="lt2" accent1="accent1" accent2="accent2" accent3="accent3" accent4="accent4" accent5="accent5" accent6="accent6" hlink="hlink" folHlink="folHlink"/>
    </a:extraClrScheme>
    <a:extraClrScheme>
      <a:clrScheme name="---SCREEN 10">
        <a:dk1>
          <a:srgbClr val="B1FD87"/>
        </a:dk1>
        <a:lt1>
          <a:srgbClr val="FFFFFF"/>
        </a:lt1>
        <a:dk2>
          <a:srgbClr val="001428"/>
        </a:dk2>
        <a:lt2>
          <a:srgbClr val="1E88AD"/>
        </a:lt2>
        <a:accent1>
          <a:srgbClr val="F4B71E"/>
        </a:accent1>
        <a:accent2>
          <a:srgbClr val="00B478"/>
        </a:accent2>
        <a:accent3>
          <a:srgbClr val="AAAAAC"/>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SCREEN 11">
        <a:dk1>
          <a:srgbClr val="B1FD87"/>
        </a:dk1>
        <a:lt1>
          <a:srgbClr val="FFFFFF"/>
        </a:lt1>
        <a:dk2>
          <a:srgbClr val="061F3F"/>
        </a:dk2>
        <a:lt2>
          <a:srgbClr val="1E88AD"/>
        </a:lt2>
        <a:accent1>
          <a:srgbClr val="F4B71E"/>
        </a:accent1>
        <a:accent2>
          <a:srgbClr val="00B478"/>
        </a:accent2>
        <a:accent3>
          <a:srgbClr val="AAABAF"/>
        </a:accent3>
        <a:accent4>
          <a:srgbClr val="DADADA"/>
        </a:accent4>
        <a:accent5>
          <a:srgbClr val="F8D8AB"/>
        </a:accent5>
        <a:accent6>
          <a:srgbClr val="00A36C"/>
        </a:accent6>
        <a:hlink>
          <a:srgbClr val="29B7DE"/>
        </a:hlink>
        <a:folHlink>
          <a:srgbClr val="F27548"/>
        </a:folHlink>
      </a:clrScheme>
      <a:clrMap bg1="dk2" tx1="lt1" bg2="dk1" tx2="lt2" accent1="accent1" accent2="accent2" accent3="accent3" accent4="accent4" accent5="accent5" accent6="accent6" hlink="hlink" folHlink="folHlink"/>
    </a:extraClrScheme>
    <a:extraClrScheme>
      <a:clrScheme name="---SCREEN 12">
        <a:dk1>
          <a:srgbClr val="B9F391"/>
        </a:dk1>
        <a:lt1>
          <a:srgbClr val="FFFFFF"/>
        </a:lt1>
        <a:dk2>
          <a:srgbClr val="1B91BB"/>
        </a:dk2>
        <a:lt2>
          <a:srgbClr val="1E88AD"/>
        </a:lt2>
        <a:accent1>
          <a:srgbClr val="F6C54C"/>
        </a:accent1>
        <a:accent2>
          <a:srgbClr val="00AA73"/>
        </a:accent2>
        <a:accent3>
          <a:srgbClr val="ABC7DA"/>
        </a:accent3>
        <a:accent4>
          <a:srgbClr val="DADADA"/>
        </a:accent4>
        <a:accent5>
          <a:srgbClr val="FADFB2"/>
        </a:accent5>
        <a:accent6>
          <a:srgbClr val="009A68"/>
        </a:accent6>
        <a:hlink>
          <a:srgbClr val="74D1EA"/>
        </a:hlink>
        <a:folHlink>
          <a:srgbClr val="F27244"/>
        </a:folHlink>
      </a:clrScheme>
      <a:clrMap bg1="dk2" tx1="lt1" bg2="dk1" tx2="lt2" accent1="accent1" accent2="accent2" accent3="accent3" accent4="accent4" accent5="accent5" accent6="accent6" hlink="hlink" folHlink="folHlink"/>
    </a:extraClrScheme>
    <a:extraClrScheme>
      <a:clrScheme name="---SCREEN 13">
        <a:dk1>
          <a:srgbClr val="000000"/>
        </a:dk1>
        <a:lt1>
          <a:srgbClr val="4D4D4D"/>
        </a:lt1>
        <a:dk2>
          <a:srgbClr val="1E88AD"/>
        </a:dk2>
        <a:lt2>
          <a:srgbClr val="B9F391"/>
        </a:lt2>
        <a:accent1>
          <a:srgbClr val="F6C54C"/>
        </a:accent1>
        <a:accent2>
          <a:srgbClr val="00AA73"/>
        </a:accent2>
        <a:accent3>
          <a:srgbClr val="B2B2B2"/>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SCREEN 14">
        <a:dk1>
          <a:srgbClr val="000000"/>
        </a:dk1>
        <a:lt1>
          <a:srgbClr val="696969"/>
        </a:lt1>
        <a:dk2>
          <a:srgbClr val="1E88AD"/>
        </a:dk2>
        <a:lt2>
          <a:srgbClr val="B9F391"/>
        </a:lt2>
        <a:accent1>
          <a:srgbClr val="F6C54C"/>
        </a:accent1>
        <a:accent2>
          <a:srgbClr val="00AA73"/>
        </a:accent2>
        <a:accent3>
          <a:srgbClr val="B9B9B9"/>
        </a:accent3>
        <a:accent4>
          <a:srgbClr val="000000"/>
        </a:accent4>
        <a:accent5>
          <a:srgbClr val="FADFB2"/>
        </a:accent5>
        <a:accent6>
          <a:srgbClr val="009A68"/>
        </a:accent6>
        <a:hlink>
          <a:srgbClr val="74D1EA"/>
        </a:hlink>
        <a:folHlink>
          <a:srgbClr val="F27244"/>
        </a:folHlink>
      </a:clrScheme>
      <a:clrMap bg1="lt1" tx1="dk1" bg2="lt2" tx2="dk2" accent1="accent1" accent2="accent2" accent3="accent3" accent4="accent4" accent5="accent5" accent6="accent6" hlink="hlink" folHlink="folHlink"/>
    </a:extraClrScheme>
    <a:extraClrScheme>
      <a:clrScheme name="---SCREEN 15">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
      <a:dk1>
        <a:srgbClr val="000000"/>
      </a:dk1>
      <a:lt1>
        <a:srgbClr val="696969"/>
      </a:lt1>
      <a:dk2>
        <a:srgbClr val="0083C3"/>
      </a:dk2>
      <a:lt2>
        <a:srgbClr val="B9F391"/>
      </a:lt2>
      <a:accent1>
        <a:srgbClr val="F6C54C"/>
      </a:accent1>
      <a:accent2>
        <a:srgbClr val="32C464"/>
      </a:accent2>
      <a:accent3>
        <a:srgbClr val="B9B9B9"/>
      </a:accent3>
      <a:accent4>
        <a:srgbClr val="000000"/>
      </a:accent4>
      <a:accent5>
        <a:srgbClr val="FADFB2"/>
      </a:accent5>
      <a:accent6>
        <a:srgbClr val="2CB15A"/>
      </a:accent6>
      <a:hlink>
        <a:srgbClr val="9DDEED"/>
      </a:hlink>
      <a:folHlink>
        <a:srgbClr val="F37B53"/>
      </a:folHlink>
    </a:clrScheme>
    <a:fontScheme name="3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Firmwide Presentation—Print</Template>
  <TotalTime>13071</TotalTime>
  <Words>1448</Words>
  <Application>Microsoft Office PowerPoint</Application>
  <PresentationFormat>On-screen Show (4:3)</PresentationFormat>
  <Paragraphs>353</Paragraphs>
  <Slides>26</Slides>
  <Notes>4</Notes>
  <HiddenSlides>0</HiddenSlides>
  <MMClips>0</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Firmwide Presentation—Print</vt:lpstr>
      <vt:lpstr>2_Custom Design</vt:lpstr>
      <vt:lpstr>3_Custom Design</vt:lpstr>
      <vt:lpstr>3_Office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Morgan Stanley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Correll, Gregory P (IDEAS)</dc:creator>
  <cp:lastModifiedBy>Accolite</cp:lastModifiedBy>
  <cp:revision>1066</cp:revision>
  <cp:lastPrinted>2006-08-13T22:38:51Z</cp:lastPrinted>
  <dcterms:created xsi:type="dcterms:W3CDTF">2010-03-26T14:05:58Z</dcterms:created>
  <dcterms:modified xsi:type="dcterms:W3CDTF">2016-05-01T13:39:11Z</dcterms:modified>
</cp:coreProperties>
</file>