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9.xml" ContentType="application/vnd.openxmlformats-officedocument.presentationml.tags+xml"/>
  <Override PartName="/ppt/notesSlides/notesSlide21.xml" ContentType="application/vnd.openxmlformats-officedocument.presentationml.notesSlide+xml"/>
  <Override PartName="/ppt/tags/tag20.xml" ContentType="application/vnd.openxmlformats-officedocument.presentationml.tags+xml"/>
  <Override PartName="/ppt/notesSlides/notesSlide22.xml" ContentType="application/vnd.openxmlformats-officedocument.presentationml.notesSlide+xml"/>
  <Override PartName="/ppt/tags/tag21.xml" ContentType="application/vnd.openxmlformats-officedocument.presentationml.tags+xml"/>
  <Override PartName="/ppt/notesSlides/notesSlide23.xml" ContentType="application/vnd.openxmlformats-officedocument.presentationml.notesSlide+xml"/>
  <Override PartName="/ppt/tags/tag22.xml" ContentType="application/vnd.openxmlformats-officedocument.presentationml.tags+xml"/>
  <Override PartName="/ppt/notesSlides/notesSlide24.xml" ContentType="application/vnd.openxmlformats-officedocument.presentationml.notesSlide+xml"/>
  <Override PartName="/ppt/tags/tag23.xml" ContentType="application/vnd.openxmlformats-officedocument.presentationml.tags+xml"/>
  <Override PartName="/ppt/notesSlides/notesSlide25.xml" ContentType="application/vnd.openxmlformats-officedocument.presentationml.notesSlide+xml"/>
  <Override PartName="/ppt/tags/tag24.xml" ContentType="application/vnd.openxmlformats-officedocument.presentationml.tags+xml"/>
  <Override PartName="/ppt/notesSlides/notesSlide26.xml" ContentType="application/vnd.openxmlformats-officedocument.presentationml.notesSlide+xml"/>
  <Override PartName="/ppt/tags/tag25.xml" ContentType="application/vnd.openxmlformats-officedocument.presentationml.tags+xml"/>
  <Override PartName="/ppt/notesSlides/notesSlide27.xml" ContentType="application/vnd.openxmlformats-officedocument.presentationml.notesSlide+xml"/>
  <Override PartName="/ppt/tags/tag26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27.xml" ContentType="application/vnd.openxmlformats-officedocument.presentationml.tags+xml"/>
  <Override PartName="/ppt/notesSlides/notesSlide33.xml" ContentType="application/vnd.openxmlformats-officedocument.presentationml.notesSlide+xml"/>
  <Override PartName="/ppt/tags/tag28.xml" ContentType="application/vnd.openxmlformats-officedocument.presentationml.tags+xml"/>
  <Override PartName="/ppt/notesSlides/notesSlide34.xml" ContentType="application/vnd.openxmlformats-officedocument.presentationml.notesSlide+xml"/>
  <Override PartName="/ppt/tags/tag29.xml" ContentType="application/vnd.openxmlformats-officedocument.presentationml.tags+xml"/>
  <Override PartName="/ppt/notesSlides/notesSlide35.xml" ContentType="application/vnd.openxmlformats-officedocument.presentationml.notesSlide+xml"/>
  <Override PartName="/ppt/tags/tag30.xml" ContentType="application/vnd.openxmlformats-officedocument.presentationml.tags+xml"/>
  <Override PartName="/ppt/notesSlides/notesSlide36.xml" ContentType="application/vnd.openxmlformats-officedocument.presentationml.notesSlide+xml"/>
  <Override PartName="/ppt/tags/tag31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tags/tag32.xml" ContentType="application/vnd.openxmlformats-officedocument.presentationml.tags+xml"/>
  <Override PartName="/ppt/notesSlides/notesSlide72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75" r:id="rId2"/>
    <p:sldMasterId id="2147483687" r:id="rId3"/>
  </p:sldMasterIdLst>
  <p:notesMasterIdLst>
    <p:notesMasterId r:id="rId80"/>
  </p:notesMasterIdLst>
  <p:handoutMasterIdLst>
    <p:handoutMasterId r:id="rId81"/>
  </p:handoutMasterIdLst>
  <p:sldIdLst>
    <p:sldId id="306" r:id="rId4"/>
    <p:sldId id="425" r:id="rId5"/>
    <p:sldId id="436" r:id="rId6"/>
    <p:sldId id="463" r:id="rId7"/>
    <p:sldId id="710" r:id="rId8"/>
    <p:sldId id="629" r:id="rId9"/>
    <p:sldId id="712" r:id="rId10"/>
    <p:sldId id="713" r:id="rId11"/>
    <p:sldId id="619" r:id="rId12"/>
    <p:sldId id="506" r:id="rId13"/>
    <p:sldId id="630" r:id="rId14"/>
    <p:sldId id="711" r:id="rId15"/>
    <p:sldId id="632" r:id="rId16"/>
    <p:sldId id="633" r:id="rId17"/>
    <p:sldId id="631" r:id="rId18"/>
    <p:sldId id="634" r:id="rId19"/>
    <p:sldId id="635" r:id="rId20"/>
    <p:sldId id="636" r:id="rId21"/>
    <p:sldId id="637" r:id="rId22"/>
    <p:sldId id="696" r:id="rId23"/>
    <p:sldId id="639" r:id="rId24"/>
    <p:sldId id="640" r:id="rId25"/>
    <p:sldId id="641" r:id="rId26"/>
    <p:sldId id="642" r:id="rId27"/>
    <p:sldId id="643" r:id="rId28"/>
    <p:sldId id="720" r:id="rId29"/>
    <p:sldId id="721" r:id="rId30"/>
    <p:sldId id="644" r:id="rId31"/>
    <p:sldId id="645" r:id="rId32"/>
    <p:sldId id="646" r:id="rId33"/>
    <p:sldId id="647" r:id="rId34"/>
    <p:sldId id="657" r:id="rId35"/>
    <p:sldId id="658" r:id="rId36"/>
    <p:sldId id="659" r:id="rId37"/>
    <p:sldId id="660" r:id="rId38"/>
    <p:sldId id="661" r:id="rId39"/>
    <p:sldId id="709" r:id="rId40"/>
    <p:sldId id="705" r:id="rId41"/>
    <p:sldId id="706" r:id="rId42"/>
    <p:sldId id="707" r:id="rId43"/>
    <p:sldId id="664" r:id="rId44"/>
    <p:sldId id="692" r:id="rId45"/>
    <p:sldId id="691" r:id="rId46"/>
    <p:sldId id="693" r:id="rId47"/>
    <p:sldId id="694" r:id="rId48"/>
    <p:sldId id="695" r:id="rId49"/>
    <p:sldId id="669" r:id="rId50"/>
    <p:sldId id="670" r:id="rId51"/>
    <p:sldId id="671" r:id="rId52"/>
    <p:sldId id="672" r:id="rId53"/>
    <p:sldId id="673" r:id="rId54"/>
    <p:sldId id="674" r:id="rId55"/>
    <p:sldId id="675" r:id="rId56"/>
    <p:sldId id="676" r:id="rId57"/>
    <p:sldId id="690" r:id="rId58"/>
    <p:sldId id="677" r:id="rId59"/>
    <p:sldId id="678" r:id="rId60"/>
    <p:sldId id="679" r:id="rId61"/>
    <p:sldId id="680" r:id="rId62"/>
    <p:sldId id="681" r:id="rId63"/>
    <p:sldId id="682" r:id="rId64"/>
    <p:sldId id="683" r:id="rId65"/>
    <p:sldId id="714" r:id="rId66"/>
    <p:sldId id="715" r:id="rId67"/>
    <p:sldId id="716" r:id="rId68"/>
    <p:sldId id="717" r:id="rId69"/>
    <p:sldId id="718" r:id="rId70"/>
    <p:sldId id="719" r:id="rId71"/>
    <p:sldId id="684" r:id="rId72"/>
    <p:sldId id="685" r:id="rId73"/>
    <p:sldId id="686" r:id="rId74"/>
    <p:sldId id="687" r:id="rId75"/>
    <p:sldId id="688" r:id="rId76"/>
    <p:sldId id="689" r:id="rId77"/>
    <p:sldId id="503" r:id="rId78"/>
    <p:sldId id="504" r:id="rId79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191919"/>
        </a:solidFill>
        <a:latin typeface="HelvNeue Light for IBM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5" userDrawn="1">
          <p15:clr>
            <a:srgbClr val="A4A3A4"/>
          </p15:clr>
        </p15:guide>
        <p15:guide id="2" pos="2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00"/>
    <a:srgbClr val="00649F"/>
    <a:srgbClr val="EF4E38"/>
    <a:srgbClr val="FF9900"/>
    <a:srgbClr val="58BBD6"/>
    <a:srgbClr val="008000"/>
    <a:srgbClr val="9933FF"/>
    <a:srgbClr val="F19027"/>
    <a:srgbClr val="58B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09" autoAdjust="0"/>
    <p:restoredTop sz="92593" autoAdjust="0"/>
  </p:normalViewPr>
  <p:slideViewPr>
    <p:cSldViewPr snapToGrid="0">
      <p:cViewPr varScale="1">
        <p:scale>
          <a:sx n="88" d="100"/>
          <a:sy n="88" d="100"/>
        </p:scale>
        <p:origin x="972" y="84"/>
      </p:cViewPr>
      <p:guideLst>
        <p:guide orient="horz" pos="1295"/>
        <p:guide pos="2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4" d="100"/>
        <a:sy n="114" d="100"/>
      </p:scale>
      <p:origin x="0" y="-16938"/>
    </p:cViewPr>
  </p:sorterViewPr>
  <p:notesViewPr>
    <p:cSldViewPr snapToGrid="0">
      <p:cViewPr>
        <p:scale>
          <a:sx n="100" d="100"/>
          <a:sy n="100" d="100"/>
        </p:scale>
        <p:origin x="954" y="-234"/>
      </p:cViewPr>
      <p:guideLst>
        <p:guide orient="horz" pos="2880"/>
        <p:guide pos="2160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presProps" Target="presProps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2A8B7D-5DFE-4934-B2CC-EE879795234F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2FCF71-EECB-43C5-9CDC-766B5178DA03}" type="pres">
      <dgm:prSet presAssocID="{8E2A8B7D-5DFE-4934-B2CC-EE879795234F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05204D68-32F7-48CF-A396-BFBC43F84D44}" type="presOf" srcId="{8E2A8B7D-5DFE-4934-B2CC-EE879795234F}" destId="{352FCF71-EECB-43C5-9CDC-766B5178DA03}" srcOrd="0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E22051-DA02-4330-BB46-2FE99700B1B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0D95E7-0387-4A3F-A7FE-E79CDB930842}">
      <dgm:prSet phldrT="[Text]" custT="1"/>
      <dgm:spPr/>
      <dgm:t>
        <a:bodyPr/>
        <a:lstStyle/>
        <a:p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The team consists of 7 people, + or – 2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EE53CC-BC57-4D65-A8CD-7D46E9526F3E}" type="parTrans" cxnId="{B52EA8C6-CA60-42CA-B666-A3DD7D05E521}">
      <dgm:prSet/>
      <dgm:spPr/>
      <dgm:t>
        <a:bodyPr/>
        <a:lstStyle/>
        <a:p>
          <a:endParaRPr lang="en-US"/>
        </a:p>
      </dgm:t>
    </dgm:pt>
    <dgm:pt modelId="{CE850C43-59E6-4CED-8A9B-C2A442D8E555}" type="sibTrans" cxnId="{B52EA8C6-CA60-42CA-B666-A3DD7D05E521}">
      <dgm:prSet/>
      <dgm:spPr/>
      <dgm:t>
        <a:bodyPr/>
        <a:lstStyle/>
        <a:p>
          <a:endParaRPr lang="en-US"/>
        </a:p>
      </dgm:t>
    </dgm:pt>
    <dgm:pt modelId="{33997249-C0EF-467C-B410-70089F99285C}">
      <dgm:prSet phldrT="[Text]" custT="1"/>
      <dgm:spPr/>
      <dgm:t>
        <a:bodyPr/>
        <a:lstStyle/>
        <a:p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The team can be shared with other teams but this is not always suggested.</a:t>
          </a:r>
        </a:p>
        <a:p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EE68D7-5941-47B1-9B76-DEC336358266}" type="parTrans" cxnId="{654FA01B-8534-489A-A037-5542E3317E5D}">
      <dgm:prSet/>
      <dgm:spPr/>
      <dgm:t>
        <a:bodyPr/>
        <a:lstStyle/>
        <a:p>
          <a:endParaRPr lang="en-US"/>
        </a:p>
      </dgm:t>
    </dgm:pt>
    <dgm:pt modelId="{F622EBC7-02BA-4A4B-A2E7-EAFB0F9D0310}" type="sibTrans" cxnId="{654FA01B-8534-489A-A037-5542E3317E5D}">
      <dgm:prSet/>
      <dgm:spPr/>
      <dgm:t>
        <a:bodyPr/>
        <a:lstStyle/>
        <a:p>
          <a:endParaRPr lang="en-US"/>
        </a:p>
      </dgm:t>
    </dgm:pt>
    <dgm:pt modelId="{F6267F75-C110-4612-8CD7-C059BAD6A3A7}">
      <dgm:prSet phldrT="[Text]" custT="1"/>
      <dgm:spPr/>
      <dgm:t>
        <a:bodyPr/>
        <a:lstStyle/>
        <a:p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The team can change between Sprints but this is not always the best choice.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FBDFBB-A4F3-4008-9B12-5E3A3A332FFA}" type="parTrans" cxnId="{2965D6AA-36AE-411D-A7BA-DEB5B37CCD74}">
      <dgm:prSet/>
      <dgm:spPr/>
      <dgm:t>
        <a:bodyPr/>
        <a:lstStyle/>
        <a:p>
          <a:endParaRPr lang="en-US"/>
        </a:p>
      </dgm:t>
    </dgm:pt>
    <dgm:pt modelId="{8C1AB227-3BD1-42B6-B262-2C85EC53E037}" type="sibTrans" cxnId="{2965D6AA-36AE-411D-A7BA-DEB5B37CCD74}">
      <dgm:prSet/>
      <dgm:spPr/>
      <dgm:t>
        <a:bodyPr/>
        <a:lstStyle/>
        <a:p>
          <a:endParaRPr lang="en-US"/>
        </a:p>
      </dgm:t>
    </dgm:pt>
    <dgm:pt modelId="{43BA2428-9287-4860-A95E-82B8E3DDB92D}">
      <dgm:prSet phldrT="[Text]" custT="1"/>
      <dgm:spPr/>
      <dgm:t>
        <a:bodyPr/>
        <a:lstStyle/>
        <a:p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The team can be distributed but it is better when all members are collocated.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FCEF32-F14F-4747-A8FC-E9EC55EF1BA6}" type="parTrans" cxnId="{AF453F97-E2CF-47E7-BE7A-45F06055227E}">
      <dgm:prSet/>
      <dgm:spPr/>
      <dgm:t>
        <a:bodyPr/>
        <a:lstStyle/>
        <a:p>
          <a:endParaRPr lang="en-US"/>
        </a:p>
      </dgm:t>
    </dgm:pt>
    <dgm:pt modelId="{95EA3D8D-48E3-45C9-A13D-1B56A85CDD33}" type="sibTrans" cxnId="{AF453F97-E2CF-47E7-BE7A-45F06055227E}">
      <dgm:prSet/>
      <dgm:spPr/>
      <dgm:t>
        <a:bodyPr/>
        <a:lstStyle/>
        <a:p>
          <a:endParaRPr lang="en-US"/>
        </a:p>
      </dgm:t>
    </dgm:pt>
    <dgm:pt modelId="{B97A4FF0-0F9C-48FA-9F03-3D6709718D1F}">
      <dgm:prSet phldrT="[Text]" custT="1"/>
      <dgm:spPr/>
      <dgm:t>
        <a:bodyPr/>
        <a:lstStyle/>
        <a:p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The team is cross-functional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B8BE9B-7A19-44C2-A3DD-11DEBC4B7DE4}" type="parTrans" cxnId="{DC8299F3-9CF3-44AE-A216-F113295720F1}">
      <dgm:prSet/>
      <dgm:spPr/>
      <dgm:t>
        <a:bodyPr/>
        <a:lstStyle/>
        <a:p>
          <a:endParaRPr lang="en-US"/>
        </a:p>
      </dgm:t>
    </dgm:pt>
    <dgm:pt modelId="{61DC5DE7-3A19-4B69-AC8E-824C9AEDF150}" type="sibTrans" cxnId="{DC8299F3-9CF3-44AE-A216-F113295720F1}">
      <dgm:prSet/>
      <dgm:spPr/>
      <dgm:t>
        <a:bodyPr/>
        <a:lstStyle/>
        <a:p>
          <a:endParaRPr lang="en-US"/>
        </a:p>
      </dgm:t>
    </dgm:pt>
    <dgm:pt modelId="{81C5CBAF-CC82-4643-97F4-AB554F36C91C}">
      <dgm:prSet phldrT="[Text]" custT="1"/>
      <dgm:spPr/>
      <dgm:t>
        <a:bodyPr/>
        <a:lstStyle/>
        <a:p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The team possesses all the skills necessary to produce an increment of potentially shippable product.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4F33D7-654B-4FC3-8A51-C5E63B804CDB}" type="parTrans" cxnId="{41FE7E9D-A5AB-4625-80B6-DA875DC7A4B4}">
      <dgm:prSet/>
      <dgm:spPr/>
      <dgm:t>
        <a:bodyPr/>
        <a:lstStyle/>
        <a:p>
          <a:endParaRPr lang="en-US"/>
        </a:p>
      </dgm:t>
    </dgm:pt>
    <dgm:pt modelId="{F4B92DB7-BE88-494C-8C6D-290443614C94}" type="sibTrans" cxnId="{41FE7E9D-A5AB-4625-80B6-DA875DC7A4B4}">
      <dgm:prSet/>
      <dgm:spPr/>
      <dgm:t>
        <a:bodyPr/>
        <a:lstStyle/>
        <a:p>
          <a:endParaRPr lang="en-US"/>
        </a:p>
      </dgm:t>
    </dgm:pt>
    <dgm:pt modelId="{B09D806D-93EF-4835-B868-8BBB840B0E4A}">
      <dgm:prSet custT="1"/>
      <dgm:spPr/>
      <dgm:t>
        <a:bodyPr/>
        <a:lstStyle/>
        <a:p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The team takes on tasks based on skills, not just the official “role”.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9240DE-1734-4E72-8DDB-A085701D5095}" type="parTrans" cxnId="{715530ED-ACDA-4D5F-96EC-45E89103A66E}">
      <dgm:prSet/>
      <dgm:spPr/>
      <dgm:t>
        <a:bodyPr/>
        <a:lstStyle/>
        <a:p>
          <a:endParaRPr lang="en-US"/>
        </a:p>
      </dgm:t>
    </dgm:pt>
    <dgm:pt modelId="{10329B31-7295-4CC1-BF9C-13AF61884AB3}" type="sibTrans" cxnId="{715530ED-ACDA-4D5F-96EC-45E89103A66E}">
      <dgm:prSet/>
      <dgm:spPr/>
      <dgm:t>
        <a:bodyPr/>
        <a:lstStyle/>
        <a:p>
          <a:endParaRPr lang="en-US"/>
        </a:p>
      </dgm:t>
    </dgm:pt>
    <dgm:pt modelId="{5A6A7BD6-5A1D-49E2-8262-C97B3CED732C}">
      <dgm:prSet phldrT="[Text]" custT="1"/>
      <dgm:spPr/>
      <dgm:t>
        <a:bodyPr/>
        <a:lstStyle/>
        <a:p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The team is self-managing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3F257C-EC1D-4072-BD3E-BE19D182D06A}" type="parTrans" cxnId="{402D7815-16A2-44C6-BB32-F5016CE20F69}">
      <dgm:prSet/>
      <dgm:spPr/>
      <dgm:t>
        <a:bodyPr/>
        <a:lstStyle/>
        <a:p>
          <a:endParaRPr lang="en-US"/>
        </a:p>
      </dgm:t>
    </dgm:pt>
    <dgm:pt modelId="{FAB313A4-B00F-4EED-A85F-94D8C3085E3F}" type="sibTrans" cxnId="{402D7815-16A2-44C6-BB32-F5016CE20F69}">
      <dgm:prSet/>
      <dgm:spPr/>
      <dgm:t>
        <a:bodyPr/>
        <a:lstStyle/>
        <a:p>
          <a:endParaRPr lang="en-US"/>
        </a:p>
      </dgm:t>
    </dgm:pt>
    <dgm:pt modelId="{3FBC00A9-7E2A-4ADD-890B-B5C24D454341}">
      <dgm:prSet phldrT="[Text]" custT="1"/>
      <dgm:spPr/>
      <dgm:t>
        <a:bodyPr/>
        <a:lstStyle/>
        <a:p>
          <a:r>
            <a:rPr lang="en-US" sz="1600" dirty="0" smtClean="0">
              <a:latin typeface="Arial" panose="020B0604020202020204" pitchFamily="34" charset="0"/>
              <a:cs typeface="Arial" panose="020B0604020202020204" pitchFamily="34" charset="0"/>
            </a:rPr>
            <a:t>The team manages itself to achieve the Sprint commitment.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5F25FD-8DB9-4C59-B204-6CFF75E4CCA8}" type="sibTrans" cxnId="{DD0F3E23-3F36-4EF5-90C1-BE00E5F39605}">
      <dgm:prSet/>
      <dgm:spPr/>
      <dgm:t>
        <a:bodyPr/>
        <a:lstStyle/>
        <a:p>
          <a:endParaRPr lang="en-US"/>
        </a:p>
      </dgm:t>
    </dgm:pt>
    <dgm:pt modelId="{02CA2FDB-4136-4106-8528-1B131B5FC1A7}" type="parTrans" cxnId="{DD0F3E23-3F36-4EF5-90C1-BE00E5F39605}">
      <dgm:prSet/>
      <dgm:spPr/>
      <dgm:t>
        <a:bodyPr/>
        <a:lstStyle/>
        <a:p>
          <a:endParaRPr lang="en-US"/>
        </a:p>
      </dgm:t>
    </dgm:pt>
    <dgm:pt modelId="{7CC4F2E4-F254-4F40-A51C-B6D80031CB94}" type="pres">
      <dgm:prSet presAssocID="{55E22051-DA02-4330-BB46-2FE99700B1B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FD33FD9-215B-4E20-BC76-3DA104D1CB99}" type="pres">
      <dgm:prSet presAssocID="{FF0D95E7-0387-4A3F-A7FE-E79CDB930842}" presName="thickLine" presStyleLbl="alignNode1" presStyleIdx="0" presStyleCnt="3"/>
      <dgm:spPr/>
    </dgm:pt>
    <dgm:pt modelId="{F13E1A80-A6EF-4BF6-8D06-4CA39096E008}" type="pres">
      <dgm:prSet presAssocID="{FF0D95E7-0387-4A3F-A7FE-E79CDB930842}" presName="horz1" presStyleCnt="0"/>
      <dgm:spPr/>
    </dgm:pt>
    <dgm:pt modelId="{5FE947DB-BB18-4D79-B2F6-2C00EFB4DC72}" type="pres">
      <dgm:prSet presAssocID="{FF0D95E7-0387-4A3F-A7FE-E79CDB930842}" presName="tx1" presStyleLbl="revTx" presStyleIdx="0" presStyleCnt="9"/>
      <dgm:spPr/>
      <dgm:t>
        <a:bodyPr/>
        <a:lstStyle/>
        <a:p>
          <a:endParaRPr lang="en-US"/>
        </a:p>
      </dgm:t>
    </dgm:pt>
    <dgm:pt modelId="{CD84CD2B-8805-451A-8FFF-50D372219D9C}" type="pres">
      <dgm:prSet presAssocID="{FF0D95E7-0387-4A3F-A7FE-E79CDB930842}" presName="vert1" presStyleCnt="0"/>
      <dgm:spPr/>
    </dgm:pt>
    <dgm:pt modelId="{AA42186E-8EE7-4CD3-BD65-FA56AF278B01}" type="pres">
      <dgm:prSet presAssocID="{33997249-C0EF-467C-B410-70089F99285C}" presName="vertSpace2a" presStyleCnt="0"/>
      <dgm:spPr/>
    </dgm:pt>
    <dgm:pt modelId="{0C56039F-13B2-4934-934E-730FA2DCF3F0}" type="pres">
      <dgm:prSet presAssocID="{33997249-C0EF-467C-B410-70089F99285C}" presName="horz2" presStyleCnt="0"/>
      <dgm:spPr/>
    </dgm:pt>
    <dgm:pt modelId="{62745F28-CB5E-43EF-AF2D-F21F862CA739}" type="pres">
      <dgm:prSet presAssocID="{33997249-C0EF-467C-B410-70089F99285C}" presName="horzSpace2" presStyleCnt="0"/>
      <dgm:spPr/>
    </dgm:pt>
    <dgm:pt modelId="{93D5D21B-6687-43C2-ADBD-00E888E55537}" type="pres">
      <dgm:prSet presAssocID="{33997249-C0EF-467C-B410-70089F99285C}" presName="tx2" presStyleLbl="revTx" presStyleIdx="1" presStyleCnt="9" custScaleY="135254"/>
      <dgm:spPr/>
      <dgm:t>
        <a:bodyPr/>
        <a:lstStyle/>
        <a:p>
          <a:endParaRPr lang="en-US"/>
        </a:p>
      </dgm:t>
    </dgm:pt>
    <dgm:pt modelId="{F5C5386F-C4D2-4B50-B908-3AC43D8B4594}" type="pres">
      <dgm:prSet presAssocID="{33997249-C0EF-467C-B410-70089F99285C}" presName="vert2" presStyleCnt="0"/>
      <dgm:spPr/>
    </dgm:pt>
    <dgm:pt modelId="{F4DAB8EC-69BD-4CA4-A9F1-78FA9DAF5FCF}" type="pres">
      <dgm:prSet presAssocID="{33997249-C0EF-467C-B410-70089F99285C}" presName="thinLine2b" presStyleLbl="callout" presStyleIdx="0" presStyleCnt="6" custLinFactY="-1747852" custLinFactNeighborX="-2234" custLinFactNeighborY="-1800000"/>
      <dgm:spPr/>
    </dgm:pt>
    <dgm:pt modelId="{85FD5F8A-0BB5-4D01-9243-C06CC9EC482F}" type="pres">
      <dgm:prSet presAssocID="{33997249-C0EF-467C-B410-70089F99285C}" presName="vertSpace2b" presStyleCnt="0"/>
      <dgm:spPr/>
    </dgm:pt>
    <dgm:pt modelId="{7C2B0FD6-BB43-45D5-BBC1-714D5B3C0834}" type="pres">
      <dgm:prSet presAssocID="{F6267F75-C110-4612-8CD7-C059BAD6A3A7}" presName="horz2" presStyleCnt="0"/>
      <dgm:spPr/>
    </dgm:pt>
    <dgm:pt modelId="{3230CC75-D9C3-4E47-92AC-FC84C042F31C}" type="pres">
      <dgm:prSet presAssocID="{F6267F75-C110-4612-8CD7-C059BAD6A3A7}" presName="horzSpace2" presStyleCnt="0"/>
      <dgm:spPr/>
    </dgm:pt>
    <dgm:pt modelId="{C4C47CD8-3277-408E-B944-12F41DC20FE4}" type="pres">
      <dgm:prSet presAssocID="{F6267F75-C110-4612-8CD7-C059BAD6A3A7}" presName="tx2" presStyleLbl="revTx" presStyleIdx="2" presStyleCnt="9" custScaleY="150183" custLinFactNeighborX="0" custLinFactNeighborY="33202"/>
      <dgm:spPr/>
      <dgm:t>
        <a:bodyPr/>
        <a:lstStyle/>
        <a:p>
          <a:endParaRPr lang="en-US"/>
        </a:p>
      </dgm:t>
    </dgm:pt>
    <dgm:pt modelId="{CF429D1B-0CB7-4835-BCC4-A17E55131A88}" type="pres">
      <dgm:prSet presAssocID="{F6267F75-C110-4612-8CD7-C059BAD6A3A7}" presName="vert2" presStyleCnt="0"/>
      <dgm:spPr/>
    </dgm:pt>
    <dgm:pt modelId="{67A989F8-F753-4E1B-BE97-DB84E88FB73F}" type="pres">
      <dgm:prSet presAssocID="{F6267F75-C110-4612-8CD7-C059BAD6A3A7}" presName="thinLine2b" presStyleLbl="callout" presStyleIdx="1" presStyleCnt="6" custLinFactY="-2251254" custLinFactNeighborX="0" custLinFactNeighborY="-2300000"/>
      <dgm:spPr/>
    </dgm:pt>
    <dgm:pt modelId="{9E19F052-3AA7-41AA-BD92-1D8BABF37945}" type="pres">
      <dgm:prSet presAssocID="{F6267F75-C110-4612-8CD7-C059BAD6A3A7}" presName="vertSpace2b" presStyleCnt="0"/>
      <dgm:spPr/>
    </dgm:pt>
    <dgm:pt modelId="{8749FAED-1E25-40EE-9C8A-B7E39EDD52C6}" type="pres">
      <dgm:prSet presAssocID="{43BA2428-9287-4860-A95E-82B8E3DDB92D}" presName="horz2" presStyleCnt="0"/>
      <dgm:spPr/>
    </dgm:pt>
    <dgm:pt modelId="{5916014F-31C1-40FB-8940-B0964DE29E17}" type="pres">
      <dgm:prSet presAssocID="{43BA2428-9287-4860-A95E-82B8E3DDB92D}" presName="horzSpace2" presStyleCnt="0"/>
      <dgm:spPr/>
    </dgm:pt>
    <dgm:pt modelId="{34E66E8D-5971-4ACC-8F48-663051DF681B}" type="pres">
      <dgm:prSet presAssocID="{43BA2428-9287-4860-A95E-82B8E3DDB92D}" presName="tx2" presStyleLbl="revTx" presStyleIdx="3" presStyleCnt="9" custScaleY="179240" custLinFactNeighborX="0" custLinFactNeighborY="28201"/>
      <dgm:spPr/>
      <dgm:t>
        <a:bodyPr/>
        <a:lstStyle/>
        <a:p>
          <a:endParaRPr lang="en-US"/>
        </a:p>
      </dgm:t>
    </dgm:pt>
    <dgm:pt modelId="{814C2F7B-8E0E-48F5-B732-A921466EC876}" type="pres">
      <dgm:prSet presAssocID="{43BA2428-9287-4860-A95E-82B8E3DDB92D}" presName="vert2" presStyleCnt="0"/>
      <dgm:spPr/>
    </dgm:pt>
    <dgm:pt modelId="{67484E39-B2C2-460D-B111-5F84C4F41948}" type="pres">
      <dgm:prSet presAssocID="{43BA2428-9287-4860-A95E-82B8E3DDB92D}" presName="thinLine2b" presStyleLbl="callout" presStyleIdx="2" presStyleCnt="6" custLinFactY="5760613" custLinFactNeighborX="-24132" custLinFactNeighborY="5800000"/>
      <dgm:spPr/>
    </dgm:pt>
    <dgm:pt modelId="{5486A964-8161-47F3-9598-EF780DCE4A4D}" type="pres">
      <dgm:prSet presAssocID="{43BA2428-9287-4860-A95E-82B8E3DDB92D}" presName="vertSpace2b" presStyleCnt="0"/>
      <dgm:spPr/>
    </dgm:pt>
    <dgm:pt modelId="{90FBF5A2-EC92-4C89-A97B-34C19B50A5CE}" type="pres">
      <dgm:prSet presAssocID="{B97A4FF0-0F9C-48FA-9F03-3D6709718D1F}" presName="thickLine" presStyleLbl="alignNode1" presStyleIdx="1" presStyleCnt="3" custLinFactNeighborY="5238"/>
      <dgm:spPr/>
    </dgm:pt>
    <dgm:pt modelId="{4A9E0D89-F593-4BB6-8FEB-7F25D0741602}" type="pres">
      <dgm:prSet presAssocID="{B97A4FF0-0F9C-48FA-9F03-3D6709718D1F}" presName="horz1" presStyleCnt="0"/>
      <dgm:spPr/>
    </dgm:pt>
    <dgm:pt modelId="{5C23E4EC-E874-4B42-8E6D-7093080EA21A}" type="pres">
      <dgm:prSet presAssocID="{B97A4FF0-0F9C-48FA-9F03-3D6709718D1F}" presName="tx1" presStyleLbl="revTx" presStyleIdx="4" presStyleCnt="9" custScaleY="13400" custLinFactNeighborX="447" custLinFactNeighborY="9428"/>
      <dgm:spPr/>
      <dgm:t>
        <a:bodyPr/>
        <a:lstStyle/>
        <a:p>
          <a:endParaRPr lang="en-US"/>
        </a:p>
      </dgm:t>
    </dgm:pt>
    <dgm:pt modelId="{36FC119F-3FAA-4D08-A30C-0D138441D7D7}" type="pres">
      <dgm:prSet presAssocID="{B97A4FF0-0F9C-48FA-9F03-3D6709718D1F}" presName="vert1" presStyleCnt="0"/>
      <dgm:spPr/>
    </dgm:pt>
    <dgm:pt modelId="{326E3B41-00A8-46F2-B74B-26C9A0450AA6}" type="pres">
      <dgm:prSet presAssocID="{81C5CBAF-CC82-4643-97F4-AB554F36C91C}" presName="vertSpace2a" presStyleCnt="0"/>
      <dgm:spPr/>
    </dgm:pt>
    <dgm:pt modelId="{D3DCCEA5-BD16-43DC-AE1A-DDEBE4707877}" type="pres">
      <dgm:prSet presAssocID="{81C5CBAF-CC82-4643-97F4-AB554F36C91C}" presName="horz2" presStyleCnt="0"/>
      <dgm:spPr/>
    </dgm:pt>
    <dgm:pt modelId="{6349C329-1D75-4E59-B1A6-32E26004362E}" type="pres">
      <dgm:prSet presAssocID="{81C5CBAF-CC82-4643-97F4-AB554F36C91C}" presName="horzSpace2" presStyleCnt="0"/>
      <dgm:spPr/>
    </dgm:pt>
    <dgm:pt modelId="{32B1A20E-E6D8-4758-B25D-D51C9864FB10}" type="pres">
      <dgm:prSet presAssocID="{81C5CBAF-CC82-4643-97F4-AB554F36C91C}" presName="tx2" presStyleLbl="revTx" presStyleIdx="5" presStyleCnt="9" custLinFactNeighborX="0" custLinFactNeighborY="13522"/>
      <dgm:spPr/>
      <dgm:t>
        <a:bodyPr/>
        <a:lstStyle/>
        <a:p>
          <a:endParaRPr lang="en-US"/>
        </a:p>
      </dgm:t>
    </dgm:pt>
    <dgm:pt modelId="{CE476877-16E1-4944-A641-5BE82256BA05}" type="pres">
      <dgm:prSet presAssocID="{81C5CBAF-CC82-4643-97F4-AB554F36C91C}" presName="vert2" presStyleCnt="0"/>
      <dgm:spPr/>
    </dgm:pt>
    <dgm:pt modelId="{47E51438-35A5-4E36-BDF5-AFCE64FF40C0}" type="pres">
      <dgm:prSet presAssocID="{81C5CBAF-CC82-4643-97F4-AB554F36C91C}" presName="thinLine2b" presStyleLbl="callout" presStyleIdx="3" presStyleCnt="6" custLinFactY="3473124" custLinFactNeighborX="-5810" custLinFactNeighborY="3500000"/>
      <dgm:spPr/>
    </dgm:pt>
    <dgm:pt modelId="{C6339008-40CB-4500-B1F2-0F019C0DE76D}" type="pres">
      <dgm:prSet presAssocID="{81C5CBAF-CC82-4643-97F4-AB554F36C91C}" presName="vertSpace2b" presStyleCnt="0"/>
      <dgm:spPr/>
    </dgm:pt>
    <dgm:pt modelId="{31FAE417-60DA-4CCE-9EB1-A76CE4046A70}" type="pres">
      <dgm:prSet presAssocID="{B09D806D-93EF-4835-B868-8BBB840B0E4A}" presName="horz2" presStyleCnt="0"/>
      <dgm:spPr/>
    </dgm:pt>
    <dgm:pt modelId="{1ED061CE-C494-43F0-AE1A-789FA0EE995D}" type="pres">
      <dgm:prSet presAssocID="{B09D806D-93EF-4835-B868-8BBB840B0E4A}" presName="horzSpace2" presStyleCnt="0"/>
      <dgm:spPr/>
    </dgm:pt>
    <dgm:pt modelId="{F1B531E8-2D0C-4134-8383-2CE6C4A3A724}" type="pres">
      <dgm:prSet presAssocID="{B09D806D-93EF-4835-B868-8BBB840B0E4A}" presName="tx2" presStyleLbl="revTx" presStyleIdx="6" presStyleCnt="9"/>
      <dgm:spPr/>
      <dgm:t>
        <a:bodyPr/>
        <a:lstStyle/>
        <a:p>
          <a:endParaRPr lang="en-US"/>
        </a:p>
      </dgm:t>
    </dgm:pt>
    <dgm:pt modelId="{FC0DD8A3-C5EF-4BD6-9C7F-CBD366AD8E0E}" type="pres">
      <dgm:prSet presAssocID="{B09D806D-93EF-4835-B868-8BBB840B0E4A}" presName="vert2" presStyleCnt="0"/>
      <dgm:spPr/>
    </dgm:pt>
    <dgm:pt modelId="{AF71F900-3D61-4B77-A828-1D6B7A6A775E}" type="pres">
      <dgm:prSet presAssocID="{B09D806D-93EF-4835-B868-8BBB840B0E4A}" presName="thinLine2b" presStyleLbl="callout" presStyleIdx="4" presStyleCnt="6" custLinFactY="3800000" custLinFactNeighborX="-8491" custLinFactNeighborY="3870483"/>
      <dgm:spPr/>
    </dgm:pt>
    <dgm:pt modelId="{47E1BD69-3206-4875-803A-6A7C4F3410AC}" type="pres">
      <dgm:prSet presAssocID="{B09D806D-93EF-4835-B868-8BBB840B0E4A}" presName="vertSpace2b" presStyleCnt="0"/>
      <dgm:spPr/>
    </dgm:pt>
    <dgm:pt modelId="{360DC7DF-483C-4000-A7B6-748FF27A43EF}" type="pres">
      <dgm:prSet presAssocID="{5A6A7BD6-5A1D-49E2-8262-C97B3CED732C}" presName="thickLine" presStyleLbl="alignNode1" presStyleIdx="2" presStyleCnt="3" custLinFactNeighborY="-2266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70BE629-52D4-45C2-A614-90E39F216D63}" type="pres">
      <dgm:prSet presAssocID="{5A6A7BD6-5A1D-49E2-8262-C97B3CED732C}" presName="horz1" presStyleCnt="0"/>
      <dgm:spPr/>
    </dgm:pt>
    <dgm:pt modelId="{0F932FB0-621F-4099-8B9D-EA7F1956719E}" type="pres">
      <dgm:prSet presAssocID="{5A6A7BD6-5A1D-49E2-8262-C97B3CED732C}" presName="tx1" presStyleLbl="revTx" presStyleIdx="7" presStyleCnt="9" custScaleY="38320" custLinFactNeighborY="-10069"/>
      <dgm:spPr/>
      <dgm:t>
        <a:bodyPr/>
        <a:lstStyle/>
        <a:p>
          <a:endParaRPr lang="en-US"/>
        </a:p>
      </dgm:t>
    </dgm:pt>
    <dgm:pt modelId="{7781DA49-9D1B-41A5-B9BD-984FC1B42ED3}" type="pres">
      <dgm:prSet presAssocID="{5A6A7BD6-5A1D-49E2-8262-C97B3CED732C}" presName="vert1" presStyleCnt="0"/>
      <dgm:spPr/>
    </dgm:pt>
    <dgm:pt modelId="{AAFB0DFE-03AA-4F12-9F17-F4096257D8A2}" type="pres">
      <dgm:prSet presAssocID="{3FBC00A9-7E2A-4ADD-890B-B5C24D454341}" presName="vertSpace2a" presStyleCnt="0"/>
      <dgm:spPr/>
    </dgm:pt>
    <dgm:pt modelId="{F804D19A-CC12-4BB4-80B5-95A3C685EC08}" type="pres">
      <dgm:prSet presAssocID="{3FBC00A9-7E2A-4ADD-890B-B5C24D454341}" presName="horz2" presStyleCnt="0"/>
      <dgm:spPr/>
    </dgm:pt>
    <dgm:pt modelId="{90194696-EB73-46E9-B8EA-06C724A8107B}" type="pres">
      <dgm:prSet presAssocID="{3FBC00A9-7E2A-4ADD-890B-B5C24D454341}" presName="horzSpace2" presStyleCnt="0"/>
      <dgm:spPr/>
    </dgm:pt>
    <dgm:pt modelId="{7BB31250-C0A0-4AF9-8608-9182AA2CF51E}" type="pres">
      <dgm:prSet presAssocID="{3FBC00A9-7E2A-4ADD-890B-B5C24D454341}" presName="tx2" presStyleLbl="revTx" presStyleIdx="8" presStyleCnt="9" custScaleY="28409" custLinFactNeighborY="-11685"/>
      <dgm:spPr/>
      <dgm:t>
        <a:bodyPr/>
        <a:lstStyle/>
        <a:p>
          <a:endParaRPr lang="en-US"/>
        </a:p>
      </dgm:t>
    </dgm:pt>
    <dgm:pt modelId="{1DAC0C1D-D03C-4FFA-B7D2-6DA9B99B57C6}" type="pres">
      <dgm:prSet presAssocID="{3FBC00A9-7E2A-4ADD-890B-B5C24D454341}" presName="vert2" presStyleCnt="0"/>
      <dgm:spPr/>
    </dgm:pt>
    <dgm:pt modelId="{8268E467-3A40-4A63-BDAA-51481F93C89B}" type="pres">
      <dgm:prSet presAssocID="{3FBC00A9-7E2A-4ADD-890B-B5C24D454341}" presName="thinLine2b" presStyleLbl="callout" presStyleIdx="5" presStyleCnt="6" custLinFactY="2358784" custLinFactNeighborX="-6480" custLinFactNeighborY="2400000"/>
      <dgm:spPr/>
    </dgm:pt>
    <dgm:pt modelId="{6CE77469-2A8F-4BF8-AE03-AA091556BCB7}" type="pres">
      <dgm:prSet presAssocID="{3FBC00A9-7E2A-4ADD-890B-B5C24D454341}" presName="vertSpace2b" presStyleCnt="0"/>
      <dgm:spPr/>
    </dgm:pt>
  </dgm:ptLst>
  <dgm:cxnLst>
    <dgm:cxn modelId="{41FE7E9D-A5AB-4625-80B6-DA875DC7A4B4}" srcId="{B97A4FF0-0F9C-48FA-9F03-3D6709718D1F}" destId="{81C5CBAF-CC82-4643-97F4-AB554F36C91C}" srcOrd="0" destOrd="0" parTransId="{A64F33D7-654B-4FC3-8A51-C5E63B804CDB}" sibTransId="{F4B92DB7-BE88-494C-8C6D-290443614C94}"/>
    <dgm:cxn modelId="{D6266F73-5CF2-4EAB-8869-BE5BE8B3A115}" type="presOf" srcId="{B97A4FF0-0F9C-48FA-9F03-3D6709718D1F}" destId="{5C23E4EC-E874-4B42-8E6D-7093080EA21A}" srcOrd="0" destOrd="0" presId="urn:microsoft.com/office/officeart/2008/layout/LinedList"/>
    <dgm:cxn modelId="{6B7EC2B9-C2D7-4F6C-B5BF-7FC632BE20ED}" type="presOf" srcId="{FF0D95E7-0387-4A3F-A7FE-E79CDB930842}" destId="{5FE947DB-BB18-4D79-B2F6-2C00EFB4DC72}" srcOrd="0" destOrd="0" presId="urn:microsoft.com/office/officeart/2008/layout/LinedList"/>
    <dgm:cxn modelId="{197C87AC-96A2-474C-BAB9-9B87E18C8207}" type="presOf" srcId="{5A6A7BD6-5A1D-49E2-8262-C97B3CED732C}" destId="{0F932FB0-621F-4099-8B9D-EA7F1956719E}" srcOrd="0" destOrd="0" presId="urn:microsoft.com/office/officeart/2008/layout/LinedList"/>
    <dgm:cxn modelId="{C650FB9C-BFD0-4A62-8E62-2B79D0891BAC}" type="presOf" srcId="{81C5CBAF-CC82-4643-97F4-AB554F36C91C}" destId="{32B1A20E-E6D8-4758-B25D-D51C9864FB10}" srcOrd="0" destOrd="0" presId="urn:microsoft.com/office/officeart/2008/layout/LinedList"/>
    <dgm:cxn modelId="{402D7815-16A2-44C6-BB32-F5016CE20F69}" srcId="{55E22051-DA02-4330-BB46-2FE99700B1B5}" destId="{5A6A7BD6-5A1D-49E2-8262-C97B3CED732C}" srcOrd="2" destOrd="0" parTransId="{9E3F257C-EC1D-4072-BD3E-BE19D182D06A}" sibTransId="{FAB313A4-B00F-4EED-A85F-94D8C3085E3F}"/>
    <dgm:cxn modelId="{2965D6AA-36AE-411D-A7BA-DEB5B37CCD74}" srcId="{FF0D95E7-0387-4A3F-A7FE-E79CDB930842}" destId="{F6267F75-C110-4612-8CD7-C059BAD6A3A7}" srcOrd="1" destOrd="0" parTransId="{A9FBDFBB-A4F3-4008-9B12-5E3A3A332FFA}" sibTransId="{8C1AB227-3BD1-42B6-B262-2C85EC53E037}"/>
    <dgm:cxn modelId="{FE45BB11-1C40-41CF-86FB-6E8085C510ED}" type="presOf" srcId="{55E22051-DA02-4330-BB46-2FE99700B1B5}" destId="{7CC4F2E4-F254-4F40-A51C-B6D80031CB94}" srcOrd="0" destOrd="0" presId="urn:microsoft.com/office/officeart/2008/layout/LinedList"/>
    <dgm:cxn modelId="{36EF3742-5F94-45F1-9973-1D20DCC94FA8}" type="presOf" srcId="{B09D806D-93EF-4835-B868-8BBB840B0E4A}" destId="{F1B531E8-2D0C-4134-8383-2CE6C4A3A724}" srcOrd="0" destOrd="0" presId="urn:microsoft.com/office/officeart/2008/layout/LinedList"/>
    <dgm:cxn modelId="{B52EA8C6-CA60-42CA-B666-A3DD7D05E521}" srcId="{55E22051-DA02-4330-BB46-2FE99700B1B5}" destId="{FF0D95E7-0387-4A3F-A7FE-E79CDB930842}" srcOrd="0" destOrd="0" parTransId="{05EE53CC-BC57-4D65-A8CD-7D46E9526F3E}" sibTransId="{CE850C43-59E6-4CED-8A9B-C2A442D8E555}"/>
    <dgm:cxn modelId="{99980E25-8A5F-49C5-9507-99230E1A8456}" type="presOf" srcId="{3FBC00A9-7E2A-4ADD-890B-B5C24D454341}" destId="{7BB31250-C0A0-4AF9-8608-9182AA2CF51E}" srcOrd="0" destOrd="0" presId="urn:microsoft.com/office/officeart/2008/layout/LinedList"/>
    <dgm:cxn modelId="{AF453F97-E2CF-47E7-BE7A-45F06055227E}" srcId="{FF0D95E7-0387-4A3F-A7FE-E79CDB930842}" destId="{43BA2428-9287-4860-A95E-82B8E3DDB92D}" srcOrd="2" destOrd="0" parTransId="{4AFCEF32-F14F-4747-A8FC-E9EC55EF1BA6}" sibTransId="{95EA3D8D-48E3-45C9-A13D-1B56A85CDD33}"/>
    <dgm:cxn modelId="{20CA178A-3932-4502-A03E-E6C78F7B6954}" type="presOf" srcId="{F6267F75-C110-4612-8CD7-C059BAD6A3A7}" destId="{C4C47CD8-3277-408E-B944-12F41DC20FE4}" srcOrd="0" destOrd="0" presId="urn:microsoft.com/office/officeart/2008/layout/LinedList"/>
    <dgm:cxn modelId="{873CFAD1-B510-4281-B43D-7004F46B45D4}" type="presOf" srcId="{43BA2428-9287-4860-A95E-82B8E3DDB92D}" destId="{34E66E8D-5971-4ACC-8F48-663051DF681B}" srcOrd="0" destOrd="0" presId="urn:microsoft.com/office/officeart/2008/layout/LinedList"/>
    <dgm:cxn modelId="{DD0F3E23-3F36-4EF5-90C1-BE00E5F39605}" srcId="{5A6A7BD6-5A1D-49E2-8262-C97B3CED732C}" destId="{3FBC00A9-7E2A-4ADD-890B-B5C24D454341}" srcOrd="0" destOrd="0" parTransId="{02CA2FDB-4136-4106-8528-1B131B5FC1A7}" sibTransId="{7F5F25FD-8DB9-4C59-B204-6CFF75E4CCA8}"/>
    <dgm:cxn modelId="{715530ED-ACDA-4D5F-96EC-45E89103A66E}" srcId="{B97A4FF0-0F9C-48FA-9F03-3D6709718D1F}" destId="{B09D806D-93EF-4835-B868-8BBB840B0E4A}" srcOrd="1" destOrd="0" parTransId="{5B9240DE-1734-4E72-8DDB-A085701D5095}" sibTransId="{10329B31-7295-4CC1-BF9C-13AF61884AB3}"/>
    <dgm:cxn modelId="{D568C318-B9C3-4036-BD78-6C5FACC10564}" type="presOf" srcId="{33997249-C0EF-467C-B410-70089F99285C}" destId="{93D5D21B-6687-43C2-ADBD-00E888E55537}" srcOrd="0" destOrd="0" presId="urn:microsoft.com/office/officeart/2008/layout/LinedList"/>
    <dgm:cxn modelId="{DC8299F3-9CF3-44AE-A216-F113295720F1}" srcId="{55E22051-DA02-4330-BB46-2FE99700B1B5}" destId="{B97A4FF0-0F9C-48FA-9F03-3D6709718D1F}" srcOrd="1" destOrd="0" parTransId="{7BB8BE9B-7A19-44C2-A3DD-11DEBC4B7DE4}" sibTransId="{61DC5DE7-3A19-4B69-AC8E-824C9AEDF150}"/>
    <dgm:cxn modelId="{654FA01B-8534-489A-A037-5542E3317E5D}" srcId="{FF0D95E7-0387-4A3F-A7FE-E79CDB930842}" destId="{33997249-C0EF-467C-B410-70089F99285C}" srcOrd="0" destOrd="0" parTransId="{84EE68D7-5941-47B1-9B76-DEC336358266}" sibTransId="{F622EBC7-02BA-4A4B-A2E7-EAFB0F9D0310}"/>
    <dgm:cxn modelId="{39A855CD-D0E4-410F-9791-7C79FA8C50A8}" type="presParOf" srcId="{7CC4F2E4-F254-4F40-A51C-B6D80031CB94}" destId="{5FD33FD9-215B-4E20-BC76-3DA104D1CB99}" srcOrd="0" destOrd="0" presId="urn:microsoft.com/office/officeart/2008/layout/LinedList"/>
    <dgm:cxn modelId="{4F760196-BA19-4CEB-8EEA-42A3845F5ACD}" type="presParOf" srcId="{7CC4F2E4-F254-4F40-A51C-B6D80031CB94}" destId="{F13E1A80-A6EF-4BF6-8D06-4CA39096E008}" srcOrd="1" destOrd="0" presId="urn:microsoft.com/office/officeart/2008/layout/LinedList"/>
    <dgm:cxn modelId="{641F5B59-E8AC-4368-96D9-B461F4FD4F1A}" type="presParOf" srcId="{F13E1A80-A6EF-4BF6-8D06-4CA39096E008}" destId="{5FE947DB-BB18-4D79-B2F6-2C00EFB4DC72}" srcOrd="0" destOrd="0" presId="urn:microsoft.com/office/officeart/2008/layout/LinedList"/>
    <dgm:cxn modelId="{E3630DFF-83FA-4FC8-B530-93F3845A2677}" type="presParOf" srcId="{F13E1A80-A6EF-4BF6-8D06-4CA39096E008}" destId="{CD84CD2B-8805-451A-8FFF-50D372219D9C}" srcOrd="1" destOrd="0" presId="urn:microsoft.com/office/officeart/2008/layout/LinedList"/>
    <dgm:cxn modelId="{DDF1F889-B065-411B-A5E2-B1261A19456F}" type="presParOf" srcId="{CD84CD2B-8805-451A-8FFF-50D372219D9C}" destId="{AA42186E-8EE7-4CD3-BD65-FA56AF278B01}" srcOrd="0" destOrd="0" presId="urn:microsoft.com/office/officeart/2008/layout/LinedList"/>
    <dgm:cxn modelId="{3AC8D856-18BB-4FD4-A80D-EBF522546DB2}" type="presParOf" srcId="{CD84CD2B-8805-451A-8FFF-50D372219D9C}" destId="{0C56039F-13B2-4934-934E-730FA2DCF3F0}" srcOrd="1" destOrd="0" presId="urn:microsoft.com/office/officeart/2008/layout/LinedList"/>
    <dgm:cxn modelId="{333B059D-E850-4082-ABEC-18FFB00DD216}" type="presParOf" srcId="{0C56039F-13B2-4934-934E-730FA2DCF3F0}" destId="{62745F28-CB5E-43EF-AF2D-F21F862CA739}" srcOrd="0" destOrd="0" presId="urn:microsoft.com/office/officeart/2008/layout/LinedList"/>
    <dgm:cxn modelId="{4BC46660-E0BE-42F1-9651-633187C5E5CD}" type="presParOf" srcId="{0C56039F-13B2-4934-934E-730FA2DCF3F0}" destId="{93D5D21B-6687-43C2-ADBD-00E888E55537}" srcOrd="1" destOrd="0" presId="urn:microsoft.com/office/officeart/2008/layout/LinedList"/>
    <dgm:cxn modelId="{51E3644C-8BA0-4064-B43F-0C988433C096}" type="presParOf" srcId="{0C56039F-13B2-4934-934E-730FA2DCF3F0}" destId="{F5C5386F-C4D2-4B50-B908-3AC43D8B4594}" srcOrd="2" destOrd="0" presId="urn:microsoft.com/office/officeart/2008/layout/LinedList"/>
    <dgm:cxn modelId="{46148F4D-B5DC-4568-BCCC-1F324E92CC95}" type="presParOf" srcId="{CD84CD2B-8805-451A-8FFF-50D372219D9C}" destId="{F4DAB8EC-69BD-4CA4-A9F1-78FA9DAF5FCF}" srcOrd="2" destOrd="0" presId="urn:microsoft.com/office/officeart/2008/layout/LinedList"/>
    <dgm:cxn modelId="{449CFBFD-B575-46FC-9698-52EDBD490124}" type="presParOf" srcId="{CD84CD2B-8805-451A-8FFF-50D372219D9C}" destId="{85FD5F8A-0BB5-4D01-9243-C06CC9EC482F}" srcOrd="3" destOrd="0" presId="urn:microsoft.com/office/officeart/2008/layout/LinedList"/>
    <dgm:cxn modelId="{F5F69C1B-56B2-40FB-80BD-16858C508FB7}" type="presParOf" srcId="{CD84CD2B-8805-451A-8FFF-50D372219D9C}" destId="{7C2B0FD6-BB43-45D5-BBC1-714D5B3C0834}" srcOrd="4" destOrd="0" presId="urn:microsoft.com/office/officeart/2008/layout/LinedList"/>
    <dgm:cxn modelId="{D363D685-7378-488E-9046-87B1E8427872}" type="presParOf" srcId="{7C2B0FD6-BB43-45D5-BBC1-714D5B3C0834}" destId="{3230CC75-D9C3-4E47-92AC-FC84C042F31C}" srcOrd="0" destOrd="0" presId="urn:microsoft.com/office/officeart/2008/layout/LinedList"/>
    <dgm:cxn modelId="{24952EB9-FB41-4B31-8993-8E927D12470D}" type="presParOf" srcId="{7C2B0FD6-BB43-45D5-BBC1-714D5B3C0834}" destId="{C4C47CD8-3277-408E-B944-12F41DC20FE4}" srcOrd="1" destOrd="0" presId="urn:microsoft.com/office/officeart/2008/layout/LinedList"/>
    <dgm:cxn modelId="{BA55701F-E962-4BB3-9AA8-339535B7B738}" type="presParOf" srcId="{7C2B0FD6-BB43-45D5-BBC1-714D5B3C0834}" destId="{CF429D1B-0CB7-4835-BCC4-A17E55131A88}" srcOrd="2" destOrd="0" presId="urn:microsoft.com/office/officeart/2008/layout/LinedList"/>
    <dgm:cxn modelId="{CF838868-6BAC-4103-9086-81CEE332124E}" type="presParOf" srcId="{CD84CD2B-8805-451A-8FFF-50D372219D9C}" destId="{67A989F8-F753-4E1B-BE97-DB84E88FB73F}" srcOrd="5" destOrd="0" presId="urn:microsoft.com/office/officeart/2008/layout/LinedList"/>
    <dgm:cxn modelId="{B862CE26-2EDC-4B36-AB32-C9468D0C1146}" type="presParOf" srcId="{CD84CD2B-8805-451A-8FFF-50D372219D9C}" destId="{9E19F052-3AA7-41AA-BD92-1D8BABF37945}" srcOrd="6" destOrd="0" presId="urn:microsoft.com/office/officeart/2008/layout/LinedList"/>
    <dgm:cxn modelId="{1A603DD6-E70D-48FB-8465-7B4344DFA62F}" type="presParOf" srcId="{CD84CD2B-8805-451A-8FFF-50D372219D9C}" destId="{8749FAED-1E25-40EE-9C8A-B7E39EDD52C6}" srcOrd="7" destOrd="0" presId="urn:microsoft.com/office/officeart/2008/layout/LinedList"/>
    <dgm:cxn modelId="{431E9FB8-E5B4-4A2D-8B60-59EEBBE679D3}" type="presParOf" srcId="{8749FAED-1E25-40EE-9C8A-B7E39EDD52C6}" destId="{5916014F-31C1-40FB-8940-B0964DE29E17}" srcOrd="0" destOrd="0" presId="urn:microsoft.com/office/officeart/2008/layout/LinedList"/>
    <dgm:cxn modelId="{A3EDD2B4-21B6-4217-83D8-A640D198971D}" type="presParOf" srcId="{8749FAED-1E25-40EE-9C8A-B7E39EDD52C6}" destId="{34E66E8D-5971-4ACC-8F48-663051DF681B}" srcOrd="1" destOrd="0" presId="urn:microsoft.com/office/officeart/2008/layout/LinedList"/>
    <dgm:cxn modelId="{238593BF-C181-4C31-9710-4BC48443DB24}" type="presParOf" srcId="{8749FAED-1E25-40EE-9C8A-B7E39EDD52C6}" destId="{814C2F7B-8E0E-48F5-B732-A921466EC876}" srcOrd="2" destOrd="0" presId="urn:microsoft.com/office/officeart/2008/layout/LinedList"/>
    <dgm:cxn modelId="{C14AAA0C-8E86-4A2C-8024-8654D9B3D4DB}" type="presParOf" srcId="{CD84CD2B-8805-451A-8FFF-50D372219D9C}" destId="{67484E39-B2C2-460D-B111-5F84C4F41948}" srcOrd="8" destOrd="0" presId="urn:microsoft.com/office/officeart/2008/layout/LinedList"/>
    <dgm:cxn modelId="{9FAD01B7-517B-4AE4-BE8E-87E3F8690837}" type="presParOf" srcId="{CD84CD2B-8805-451A-8FFF-50D372219D9C}" destId="{5486A964-8161-47F3-9598-EF780DCE4A4D}" srcOrd="9" destOrd="0" presId="urn:microsoft.com/office/officeart/2008/layout/LinedList"/>
    <dgm:cxn modelId="{7F9CB49B-1CB0-4ED2-91DC-FEFFD5428782}" type="presParOf" srcId="{7CC4F2E4-F254-4F40-A51C-B6D80031CB94}" destId="{90FBF5A2-EC92-4C89-A97B-34C19B50A5CE}" srcOrd="2" destOrd="0" presId="urn:microsoft.com/office/officeart/2008/layout/LinedList"/>
    <dgm:cxn modelId="{868525B7-82BC-4A6F-A151-924D83C5BB84}" type="presParOf" srcId="{7CC4F2E4-F254-4F40-A51C-B6D80031CB94}" destId="{4A9E0D89-F593-4BB6-8FEB-7F25D0741602}" srcOrd="3" destOrd="0" presId="urn:microsoft.com/office/officeart/2008/layout/LinedList"/>
    <dgm:cxn modelId="{CF9984D5-2030-4B58-B651-4AD96450B64F}" type="presParOf" srcId="{4A9E0D89-F593-4BB6-8FEB-7F25D0741602}" destId="{5C23E4EC-E874-4B42-8E6D-7093080EA21A}" srcOrd="0" destOrd="0" presId="urn:microsoft.com/office/officeart/2008/layout/LinedList"/>
    <dgm:cxn modelId="{3F29F60C-2005-4080-BBD7-89A81F5869DC}" type="presParOf" srcId="{4A9E0D89-F593-4BB6-8FEB-7F25D0741602}" destId="{36FC119F-3FAA-4D08-A30C-0D138441D7D7}" srcOrd="1" destOrd="0" presId="urn:microsoft.com/office/officeart/2008/layout/LinedList"/>
    <dgm:cxn modelId="{59F0F8CA-D5B1-46E9-BFAB-10BD99D2DC11}" type="presParOf" srcId="{36FC119F-3FAA-4D08-A30C-0D138441D7D7}" destId="{326E3B41-00A8-46F2-B74B-26C9A0450AA6}" srcOrd="0" destOrd="0" presId="urn:microsoft.com/office/officeart/2008/layout/LinedList"/>
    <dgm:cxn modelId="{A5569300-F055-4B1A-B3B6-B64CDD18D365}" type="presParOf" srcId="{36FC119F-3FAA-4D08-A30C-0D138441D7D7}" destId="{D3DCCEA5-BD16-43DC-AE1A-DDEBE4707877}" srcOrd="1" destOrd="0" presId="urn:microsoft.com/office/officeart/2008/layout/LinedList"/>
    <dgm:cxn modelId="{B1B88165-0DE5-494B-8FB1-C7C1524AE31D}" type="presParOf" srcId="{D3DCCEA5-BD16-43DC-AE1A-DDEBE4707877}" destId="{6349C329-1D75-4E59-B1A6-32E26004362E}" srcOrd="0" destOrd="0" presId="urn:microsoft.com/office/officeart/2008/layout/LinedList"/>
    <dgm:cxn modelId="{72B673DD-F162-465F-8811-810E73224B95}" type="presParOf" srcId="{D3DCCEA5-BD16-43DC-AE1A-DDEBE4707877}" destId="{32B1A20E-E6D8-4758-B25D-D51C9864FB10}" srcOrd="1" destOrd="0" presId="urn:microsoft.com/office/officeart/2008/layout/LinedList"/>
    <dgm:cxn modelId="{43F781E1-8161-45AC-A9A0-302461156DB8}" type="presParOf" srcId="{D3DCCEA5-BD16-43DC-AE1A-DDEBE4707877}" destId="{CE476877-16E1-4944-A641-5BE82256BA05}" srcOrd="2" destOrd="0" presId="urn:microsoft.com/office/officeart/2008/layout/LinedList"/>
    <dgm:cxn modelId="{CF7C9C0C-6BB5-4456-9D7F-09DAF747861B}" type="presParOf" srcId="{36FC119F-3FAA-4D08-A30C-0D138441D7D7}" destId="{47E51438-35A5-4E36-BDF5-AFCE64FF40C0}" srcOrd="2" destOrd="0" presId="urn:microsoft.com/office/officeart/2008/layout/LinedList"/>
    <dgm:cxn modelId="{30C2B138-6F69-4503-85CF-D5943BFD7DFC}" type="presParOf" srcId="{36FC119F-3FAA-4D08-A30C-0D138441D7D7}" destId="{C6339008-40CB-4500-B1F2-0F019C0DE76D}" srcOrd="3" destOrd="0" presId="urn:microsoft.com/office/officeart/2008/layout/LinedList"/>
    <dgm:cxn modelId="{64AE63A9-AF7F-4747-9919-C71A3527735F}" type="presParOf" srcId="{36FC119F-3FAA-4D08-A30C-0D138441D7D7}" destId="{31FAE417-60DA-4CCE-9EB1-A76CE4046A70}" srcOrd="4" destOrd="0" presId="urn:microsoft.com/office/officeart/2008/layout/LinedList"/>
    <dgm:cxn modelId="{99EEBEEF-BF5C-484D-A66A-538E2574E661}" type="presParOf" srcId="{31FAE417-60DA-4CCE-9EB1-A76CE4046A70}" destId="{1ED061CE-C494-43F0-AE1A-789FA0EE995D}" srcOrd="0" destOrd="0" presId="urn:microsoft.com/office/officeart/2008/layout/LinedList"/>
    <dgm:cxn modelId="{11CC44C1-0696-4CCA-9E0E-466C65B1614D}" type="presParOf" srcId="{31FAE417-60DA-4CCE-9EB1-A76CE4046A70}" destId="{F1B531E8-2D0C-4134-8383-2CE6C4A3A724}" srcOrd="1" destOrd="0" presId="urn:microsoft.com/office/officeart/2008/layout/LinedList"/>
    <dgm:cxn modelId="{2F8C974F-4246-4EE8-91D7-A78B1D97BB9B}" type="presParOf" srcId="{31FAE417-60DA-4CCE-9EB1-A76CE4046A70}" destId="{FC0DD8A3-C5EF-4BD6-9C7F-CBD366AD8E0E}" srcOrd="2" destOrd="0" presId="urn:microsoft.com/office/officeart/2008/layout/LinedList"/>
    <dgm:cxn modelId="{161BF6AF-45D0-40B3-BBA3-DE4297BBB691}" type="presParOf" srcId="{36FC119F-3FAA-4D08-A30C-0D138441D7D7}" destId="{AF71F900-3D61-4B77-A828-1D6B7A6A775E}" srcOrd="5" destOrd="0" presId="urn:microsoft.com/office/officeart/2008/layout/LinedList"/>
    <dgm:cxn modelId="{F798332E-9698-4B5B-BAB8-22EDA80AA88A}" type="presParOf" srcId="{36FC119F-3FAA-4D08-A30C-0D138441D7D7}" destId="{47E1BD69-3206-4875-803A-6A7C4F3410AC}" srcOrd="6" destOrd="0" presId="urn:microsoft.com/office/officeart/2008/layout/LinedList"/>
    <dgm:cxn modelId="{5439F247-4273-46A9-A1A5-3EE1A92705B2}" type="presParOf" srcId="{7CC4F2E4-F254-4F40-A51C-B6D80031CB94}" destId="{360DC7DF-483C-4000-A7B6-748FF27A43EF}" srcOrd="4" destOrd="0" presId="urn:microsoft.com/office/officeart/2008/layout/LinedList"/>
    <dgm:cxn modelId="{C60A812F-A0F1-4F26-8ED0-6B8AAE5202E7}" type="presParOf" srcId="{7CC4F2E4-F254-4F40-A51C-B6D80031CB94}" destId="{C70BE629-52D4-45C2-A614-90E39F216D63}" srcOrd="5" destOrd="0" presId="urn:microsoft.com/office/officeart/2008/layout/LinedList"/>
    <dgm:cxn modelId="{D2F7E686-480E-4AE2-89FF-F318AD67CE40}" type="presParOf" srcId="{C70BE629-52D4-45C2-A614-90E39F216D63}" destId="{0F932FB0-621F-4099-8B9D-EA7F1956719E}" srcOrd="0" destOrd="0" presId="urn:microsoft.com/office/officeart/2008/layout/LinedList"/>
    <dgm:cxn modelId="{E328FD7A-DE57-495E-822A-2D95F0AA0C7C}" type="presParOf" srcId="{C70BE629-52D4-45C2-A614-90E39F216D63}" destId="{7781DA49-9D1B-41A5-B9BD-984FC1B42ED3}" srcOrd="1" destOrd="0" presId="urn:microsoft.com/office/officeart/2008/layout/LinedList"/>
    <dgm:cxn modelId="{88762343-39B7-43D2-B0A1-A8598DB08BAA}" type="presParOf" srcId="{7781DA49-9D1B-41A5-B9BD-984FC1B42ED3}" destId="{AAFB0DFE-03AA-4F12-9F17-F4096257D8A2}" srcOrd="0" destOrd="0" presId="urn:microsoft.com/office/officeart/2008/layout/LinedList"/>
    <dgm:cxn modelId="{02EEE249-43F9-4496-AF50-3BD608AE311F}" type="presParOf" srcId="{7781DA49-9D1B-41A5-B9BD-984FC1B42ED3}" destId="{F804D19A-CC12-4BB4-80B5-95A3C685EC08}" srcOrd="1" destOrd="0" presId="urn:microsoft.com/office/officeart/2008/layout/LinedList"/>
    <dgm:cxn modelId="{BCEE6F28-259D-4B62-B744-10B5E0DFF026}" type="presParOf" srcId="{F804D19A-CC12-4BB4-80B5-95A3C685EC08}" destId="{90194696-EB73-46E9-B8EA-06C724A8107B}" srcOrd="0" destOrd="0" presId="urn:microsoft.com/office/officeart/2008/layout/LinedList"/>
    <dgm:cxn modelId="{0D6DAD9E-2A97-4E69-BF34-D8D5DCB188F0}" type="presParOf" srcId="{F804D19A-CC12-4BB4-80B5-95A3C685EC08}" destId="{7BB31250-C0A0-4AF9-8608-9182AA2CF51E}" srcOrd="1" destOrd="0" presId="urn:microsoft.com/office/officeart/2008/layout/LinedList"/>
    <dgm:cxn modelId="{344E4402-4B2D-46BB-B345-D6B8E04E7101}" type="presParOf" srcId="{F804D19A-CC12-4BB4-80B5-95A3C685EC08}" destId="{1DAC0C1D-D03C-4FFA-B7D2-6DA9B99B57C6}" srcOrd="2" destOrd="0" presId="urn:microsoft.com/office/officeart/2008/layout/LinedList"/>
    <dgm:cxn modelId="{43F1D069-CD6F-46A8-8BCB-02A8A39C52B4}" type="presParOf" srcId="{7781DA49-9D1B-41A5-B9BD-984FC1B42ED3}" destId="{8268E467-3A40-4A63-BDAA-51481F93C89B}" srcOrd="2" destOrd="0" presId="urn:microsoft.com/office/officeart/2008/layout/LinedList"/>
    <dgm:cxn modelId="{AB4087DD-FFB2-4665-9909-AA94A3E5AD57}" type="presParOf" srcId="{7781DA49-9D1B-41A5-B9BD-984FC1B42ED3}" destId="{6CE77469-2A8F-4BF8-AE03-AA091556BCB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33FD9-215B-4E20-BC76-3DA104D1CB99}">
      <dsp:nvSpPr>
        <dsp:cNvPr id="0" name=""/>
        <dsp:cNvSpPr/>
      </dsp:nvSpPr>
      <dsp:spPr>
        <a:xfrm>
          <a:off x="0" y="419"/>
          <a:ext cx="74136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947DB-BB18-4D79-B2F6-2C00EFB4DC72}">
      <dsp:nvSpPr>
        <dsp:cNvPr id="0" name=""/>
        <dsp:cNvSpPr/>
      </dsp:nvSpPr>
      <dsp:spPr>
        <a:xfrm>
          <a:off x="0" y="419"/>
          <a:ext cx="1482725" cy="12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The team consists of 7 people, + or – 2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419"/>
        <a:ext cx="1482725" cy="1265000"/>
      </dsp:txXfrm>
    </dsp:sp>
    <dsp:sp modelId="{93D5D21B-6687-43C2-ADBD-00E888E55537}">
      <dsp:nvSpPr>
        <dsp:cNvPr id="0" name=""/>
        <dsp:cNvSpPr/>
      </dsp:nvSpPr>
      <dsp:spPr>
        <a:xfrm>
          <a:off x="1593929" y="13468"/>
          <a:ext cx="5819695" cy="352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The team can be shared with other teams but this is not always suggested.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93929" y="13468"/>
        <a:ext cx="5819695" cy="352969"/>
      </dsp:txXfrm>
    </dsp:sp>
    <dsp:sp modelId="{F4DAB8EC-69BD-4CA4-A9F1-78FA9DAF5FCF}">
      <dsp:nvSpPr>
        <dsp:cNvPr id="0" name=""/>
        <dsp:cNvSpPr/>
      </dsp:nvSpPr>
      <dsp:spPr>
        <a:xfrm>
          <a:off x="1350228" y="0"/>
          <a:ext cx="5930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C47CD8-3277-408E-B944-12F41DC20FE4}">
      <dsp:nvSpPr>
        <dsp:cNvPr id="0" name=""/>
        <dsp:cNvSpPr/>
      </dsp:nvSpPr>
      <dsp:spPr>
        <a:xfrm>
          <a:off x="1593929" y="466133"/>
          <a:ext cx="5819695" cy="391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The team can change between Sprints but this is not always the best choice.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93929" y="466133"/>
        <a:ext cx="5819695" cy="391929"/>
      </dsp:txXfrm>
    </dsp:sp>
    <dsp:sp modelId="{67A989F8-F753-4E1B-BE97-DB84E88FB73F}">
      <dsp:nvSpPr>
        <dsp:cNvPr id="0" name=""/>
        <dsp:cNvSpPr/>
      </dsp:nvSpPr>
      <dsp:spPr>
        <a:xfrm>
          <a:off x="1482724" y="0"/>
          <a:ext cx="5930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66E8D-5971-4ACC-8F48-663051DF681B}">
      <dsp:nvSpPr>
        <dsp:cNvPr id="0" name=""/>
        <dsp:cNvSpPr/>
      </dsp:nvSpPr>
      <dsp:spPr>
        <a:xfrm>
          <a:off x="1593929" y="858060"/>
          <a:ext cx="5819695" cy="467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The team can be distributed but it is better when all members are collocated.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93929" y="858060"/>
        <a:ext cx="5819695" cy="467759"/>
      </dsp:txXfrm>
    </dsp:sp>
    <dsp:sp modelId="{67484E39-B2C2-460D-B111-5F84C4F41948}">
      <dsp:nvSpPr>
        <dsp:cNvPr id="0" name=""/>
        <dsp:cNvSpPr/>
      </dsp:nvSpPr>
      <dsp:spPr>
        <a:xfrm>
          <a:off x="51480" y="3015973"/>
          <a:ext cx="5930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BF5A2-EC92-4C89-A97B-34C19B50A5CE}">
      <dsp:nvSpPr>
        <dsp:cNvPr id="0" name=""/>
        <dsp:cNvSpPr/>
      </dsp:nvSpPr>
      <dsp:spPr>
        <a:xfrm>
          <a:off x="0" y="1331642"/>
          <a:ext cx="74136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3E4EC-E874-4B42-8E6D-7093080EA21A}">
      <dsp:nvSpPr>
        <dsp:cNvPr id="0" name=""/>
        <dsp:cNvSpPr/>
      </dsp:nvSpPr>
      <dsp:spPr>
        <a:xfrm>
          <a:off x="26511" y="1384684"/>
          <a:ext cx="1482725" cy="169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The team is cross-functional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511" y="1384684"/>
        <a:ext cx="1482725" cy="169510"/>
      </dsp:txXfrm>
    </dsp:sp>
    <dsp:sp modelId="{32B1A20E-E6D8-4758-B25D-D51C9864FB10}">
      <dsp:nvSpPr>
        <dsp:cNvPr id="0" name=""/>
        <dsp:cNvSpPr/>
      </dsp:nvSpPr>
      <dsp:spPr>
        <a:xfrm>
          <a:off x="1593929" y="1374335"/>
          <a:ext cx="5819695" cy="588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The team possesses all the skills necessary to produce an increment of potentially shippable product.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93929" y="1374335"/>
        <a:ext cx="5819695" cy="588027"/>
      </dsp:txXfrm>
    </dsp:sp>
    <dsp:sp modelId="{47E51438-35A5-4E36-BDF5-AFCE64FF40C0}">
      <dsp:nvSpPr>
        <dsp:cNvPr id="0" name=""/>
        <dsp:cNvSpPr/>
      </dsp:nvSpPr>
      <dsp:spPr>
        <a:xfrm>
          <a:off x="1138139" y="3015973"/>
          <a:ext cx="5930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B531E8-2D0C-4134-8383-2CE6C4A3A724}">
      <dsp:nvSpPr>
        <dsp:cNvPr id="0" name=""/>
        <dsp:cNvSpPr/>
      </dsp:nvSpPr>
      <dsp:spPr>
        <a:xfrm>
          <a:off x="1593929" y="1912251"/>
          <a:ext cx="5819695" cy="588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The team takes on tasks based on skills, not just the official “role”.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93929" y="1912251"/>
        <a:ext cx="5819695" cy="588027"/>
      </dsp:txXfrm>
    </dsp:sp>
    <dsp:sp modelId="{AF71F900-3D61-4B77-A828-1D6B7A6A775E}">
      <dsp:nvSpPr>
        <dsp:cNvPr id="0" name=""/>
        <dsp:cNvSpPr/>
      </dsp:nvSpPr>
      <dsp:spPr>
        <a:xfrm>
          <a:off x="979132" y="3015973"/>
          <a:ext cx="5930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0DC7DF-483C-4000-A7B6-748FF27A43EF}">
      <dsp:nvSpPr>
        <dsp:cNvPr id="0" name=""/>
        <dsp:cNvSpPr/>
      </dsp:nvSpPr>
      <dsp:spPr>
        <a:xfrm>
          <a:off x="0" y="2419571"/>
          <a:ext cx="7413625" cy="0"/>
        </a:xfrm>
        <a:prstGeom prst="lin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32FB0-621F-4099-8B9D-EA7F1956719E}">
      <dsp:nvSpPr>
        <dsp:cNvPr id="0" name=""/>
        <dsp:cNvSpPr/>
      </dsp:nvSpPr>
      <dsp:spPr>
        <a:xfrm>
          <a:off x="0" y="2402307"/>
          <a:ext cx="1482725" cy="484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The team is self-managing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402307"/>
        <a:ext cx="1482725" cy="484748"/>
      </dsp:txXfrm>
    </dsp:sp>
    <dsp:sp modelId="{7BB31250-C0A0-4AF9-8608-9182AA2CF51E}">
      <dsp:nvSpPr>
        <dsp:cNvPr id="0" name=""/>
        <dsp:cNvSpPr/>
      </dsp:nvSpPr>
      <dsp:spPr>
        <a:xfrm>
          <a:off x="1593929" y="2445114"/>
          <a:ext cx="5819695" cy="359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The team manages itself to achieve the Sprint commitment.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93929" y="2445114"/>
        <a:ext cx="5819695" cy="359374"/>
      </dsp:txXfrm>
    </dsp:sp>
    <dsp:sp modelId="{8268E467-3A40-4A63-BDAA-51481F93C89B}">
      <dsp:nvSpPr>
        <dsp:cNvPr id="0" name=""/>
        <dsp:cNvSpPr/>
      </dsp:nvSpPr>
      <dsp:spPr>
        <a:xfrm>
          <a:off x="1098402" y="3015973"/>
          <a:ext cx="5930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99E1-2F6C-1143-9DF8-8ECBCD01D041}" type="datetimeFigureOut">
              <a:rPr lang="en-US" smtClean="0"/>
              <a:pPr/>
              <a:t>05/08/2015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54D96-FAC3-2D49-827B-F309FAD9DE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861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05C4898A-41A8-49D6-8E48-9D853EBFDD60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81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577516"/>
            <a:ext cx="5486400" cy="788068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55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8AC38F9-A2ED-48FE-BA15-CFA4A4393260}" type="slidenum">
              <a:rPr lang="en-US" altLang="en-US" b="0">
                <a:solidFill>
                  <a:srgbClr val="000000"/>
                </a:solidFill>
              </a:rPr>
              <a:pPr/>
              <a:t>13</a:t>
            </a:fld>
            <a:endParaRPr lang="en-US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216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507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8AC38F9-A2ED-48FE-BA15-CFA4A4393260}" type="slidenum">
              <a:rPr lang="en-US" altLang="en-US" b="0">
                <a:solidFill>
                  <a:srgbClr val="000000"/>
                </a:solidFill>
              </a:rPr>
              <a:pPr/>
              <a:t>15</a:t>
            </a:fld>
            <a:endParaRPr lang="en-US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071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8AC38F9-A2ED-48FE-BA15-CFA4A4393260}" type="slidenum">
              <a:rPr lang="en-US" altLang="en-US" b="0">
                <a:solidFill>
                  <a:srgbClr val="000000"/>
                </a:solidFill>
              </a:rPr>
              <a:pPr/>
              <a:t>16</a:t>
            </a:fld>
            <a:endParaRPr lang="en-US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000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8AC38F9-A2ED-48FE-BA15-CFA4A4393260}" type="slidenum">
              <a:rPr lang="en-US" altLang="en-US" b="0">
                <a:solidFill>
                  <a:srgbClr val="000000"/>
                </a:solidFill>
              </a:rPr>
              <a:pPr/>
              <a:t>17</a:t>
            </a:fld>
            <a:endParaRPr lang="en-US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909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8AC38F9-A2ED-48FE-BA15-CFA4A4393260}" type="slidenum">
              <a:rPr lang="en-US" altLang="en-US" b="0">
                <a:solidFill>
                  <a:srgbClr val="000000"/>
                </a:solidFill>
              </a:rPr>
              <a:pPr/>
              <a:t>18</a:t>
            </a:fld>
            <a:endParaRPr lang="en-US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482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CE: Click image to show larger readable version.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8AC38F9-A2ED-48FE-BA15-CFA4A4393260}" type="slidenum">
              <a:rPr lang="en-US" altLang="en-US" b="0">
                <a:solidFill>
                  <a:srgbClr val="000000"/>
                </a:solidFill>
              </a:rPr>
              <a:pPr/>
              <a:t>19</a:t>
            </a:fld>
            <a:endParaRPr lang="en-US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272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GA and CE: Show a group of 5 people, with their roles either written on them or beside their image. The VP of FB can be seen standing aside.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Click image to show respective blurbs.  </a:t>
            </a:r>
          </a:p>
          <a:p>
            <a:r>
              <a:rPr lang="en-US" altLang="en-US" baseline="0" dirty="0" smtClean="0"/>
              <a:t>Alternatively, we have one blurb where respective texts appear on click.</a:t>
            </a:r>
            <a:endParaRPr lang="en-US" altLang="en-US" dirty="0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8AC38F9-A2ED-48FE-BA15-CFA4A4393260}" type="slidenum">
              <a:rPr lang="en-US" altLang="en-US" b="0">
                <a:solidFill>
                  <a:srgbClr val="000000"/>
                </a:solidFill>
              </a:rPr>
              <a:pPr/>
              <a:t>20</a:t>
            </a:fld>
            <a:endParaRPr lang="en-US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5249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8AC38F9-A2ED-48FE-BA15-CFA4A4393260}" type="slidenum">
              <a:rPr lang="en-US" altLang="en-US" b="0">
                <a:solidFill>
                  <a:srgbClr val="000000"/>
                </a:solidFill>
              </a:rPr>
              <a:pPr/>
              <a:t>21</a:t>
            </a:fld>
            <a:endParaRPr lang="en-US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767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8AC38F9-A2ED-48FE-BA15-CFA4A4393260}" type="slidenum">
              <a:rPr lang="en-US" altLang="en-US" b="0">
                <a:solidFill>
                  <a:srgbClr val="000000"/>
                </a:solidFill>
              </a:rPr>
              <a:pPr/>
              <a:t>22</a:t>
            </a:fld>
            <a:endParaRPr lang="en-US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842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5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8AC38F9-A2ED-48FE-BA15-CFA4A4393260}" type="slidenum">
              <a:rPr lang="en-US" altLang="en-US" b="0">
                <a:solidFill>
                  <a:srgbClr val="000000"/>
                </a:solidFill>
              </a:rPr>
              <a:pPr/>
              <a:t>23</a:t>
            </a:fld>
            <a:endParaRPr lang="en-US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18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GA: Use this in a table/smart are similar to the previous slide.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8AC38F9-A2ED-48FE-BA15-CFA4A4393260}" type="slidenum">
              <a:rPr lang="en-US" altLang="en-US" b="0">
                <a:solidFill>
                  <a:srgbClr val="000000"/>
                </a:solidFill>
              </a:rPr>
              <a:pPr/>
              <a:t>24</a:t>
            </a:fld>
            <a:endParaRPr lang="en-US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122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8AC38F9-A2ED-48FE-BA15-CFA4A4393260}" type="slidenum">
              <a:rPr lang="en-US" altLang="en-US" b="0">
                <a:solidFill>
                  <a:srgbClr val="000000"/>
                </a:solidFill>
              </a:rPr>
              <a:pPr/>
              <a:t>25</a:t>
            </a:fld>
            <a:endParaRPr lang="en-US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483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8AC38F9-A2ED-48FE-BA15-CFA4A4393260}" type="slidenum">
              <a:rPr lang="en-US" altLang="en-US" b="0">
                <a:solidFill>
                  <a:srgbClr val="000000"/>
                </a:solidFill>
              </a:rPr>
              <a:pPr/>
              <a:t>26</a:t>
            </a:fld>
            <a:endParaRPr lang="en-US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5232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8AC38F9-A2ED-48FE-BA15-CFA4A4393260}" type="slidenum">
              <a:rPr lang="en-US" altLang="en-US" b="0">
                <a:solidFill>
                  <a:srgbClr val="000000"/>
                </a:solidFill>
              </a:rPr>
              <a:pPr/>
              <a:t>27</a:t>
            </a:fld>
            <a:endParaRPr lang="en-US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786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8AC38F9-A2ED-48FE-BA15-CFA4A4393260}" type="slidenum">
              <a:rPr lang="en-US" altLang="en-US" b="0">
                <a:solidFill>
                  <a:srgbClr val="000000"/>
                </a:solidFill>
              </a:rPr>
              <a:pPr/>
              <a:t>28</a:t>
            </a:fld>
            <a:endParaRPr lang="en-US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9384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8AC38F9-A2ED-48FE-BA15-CFA4A4393260}" type="slidenum">
              <a:rPr lang="en-US" altLang="en-US" b="0">
                <a:solidFill>
                  <a:srgbClr val="000000"/>
                </a:solidFill>
              </a:rPr>
              <a:pPr/>
              <a:t>29</a:t>
            </a:fld>
            <a:endParaRPr lang="en-US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607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GA, CE: It will be good to have the table visible alongside with the</a:t>
            </a:r>
            <a:r>
              <a:rPr lang="en-US" altLang="en-US" baseline="0" dirty="0" smtClean="0"/>
              <a:t> content. Only if that is not possible on a slide, we should have: </a:t>
            </a:r>
            <a:r>
              <a:rPr lang="en-US" altLang="en-US" i="1" dirty="0" smtClean="0"/>
              <a:t>Click to view an enlarged</a:t>
            </a:r>
            <a:r>
              <a:rPr lang="en-US" altLang="en-US" i="1" baseline="0" dirty="0" smtClean="0"/>
              <a:t> version.</a:t>
            </a:r>
            <a:endParaRPr lang="en-US" altLang="en-US" i="1" dirty="0" smtClean="0"/>
          </a:p>
          <a:p>
            <a:endParaRPr lang="en-US" altLang="en-US" dirty="0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8AC38F9-A2ED-48FE-BA15-CFA4A4393260}" type="slidenum">
              <a:rPr lang="en-US" altLang="en-US" b="0">
                <a:solidFill>
                  <a:srgbClr val="000000"/>
                </a:solidFill>
              </a:rPr>
              <a:pPr/>
              <a:t>30</a:t>
            </a:fld>
            <a:endParaRPr lang="en-US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849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8AC38F9-A2ED-48FE-BA15-CFA4A4393260}" type="slidenum">
              <a:rPr lang="en-US" altLang="en-US" b="0">
                <a:solidFill>
                  <a:srgbClr val="000000"/>
                </a:solidFill>
              </a:rPr>
              <a:pPr/>
              <a:t>31</a:t>
            </a:fld>
            <a:endParaRPr lang="en-US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0225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 -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72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2834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 -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6881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 -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009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>
                <a:solidFill>
                  <a:srgbClr val="000000"/>
                </a:solidFill>
              </a:rPr>
              <a:pPr/>
              <a:t>35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2453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8AC38F9-A2ED-48FE-BA15-CFA4A4393260}" type="slidenum">
              <a:rPr lang="en-US" altLang="en-US" b="0">
                <a:solidFill>
                  <a:srgbClr val="000000"/>
                </a:solidFill>
              </a:rPr>
              <a:pPr/>
              <a:t>36</a:t>
            </a:fld>
            <a:endParaRPr lang="en-US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457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GA and CE: Show a group of 4 people, with their roles either written on them or beside their image. We can show </a:t>
            </a:r>
            <a:r>
              <a:rPr lang="en-US" altLang="en-US" baseline="0" dirty="0" smtClean="0"/>
              <a:t>respective texts appear on click in call-outs. The characters can be placed around the blue box or as the GA decides. Add a cross mark on top right to close the call out. </a:t>
            </a:r>
            <a:endParaRPr lang="en-US" altLang="en-US" dirty="0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8AC38F9-A2ED-48FE-BA15-CFA4A4393260}" type="slidenum">
              <a:rPr lang="en-US" altLang="en-US" b="0">
                <a:solidFill>
                  <a:srgbClr val="000000"/>
                </a:solidFill>
              </a:rPr>
              <a:pPr/>
              <a:t>37</a:t>
            </a:fld>
            <a:endParaRPr lang="en-US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5961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GA and CE: Show a group of 4 people, with their roles either written on them or beside their image. We can show </a:t>
            </a:r>
            <a:r>
              <a:rPr lang="en-US" altLang="en-US" baseline="0" dirty="0" smtClean="0"/>
              <a:t>respective texts appear on click. The characters can be placed around the blue box or as the GA decides. Add a cross mark on top right to close the call out.</a:t>
            </a:r>
            <a:endParaRPr lang="en-US" altLang="en-US" dirty="0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8AC38F9-A2ED-48FE-BA15-CFA4A4393260}" type="slidenum">
              <a:rPr lang="en-US" altLang="en-US" b="0">
                <a:solidFill>
                  <a:srgbClr val="000000"/>
                </a:solidFill>
              </a:rPr>
              <a:pPr/>
              <a:t>38</a:t>
            </a:fld>
            <a:endParaRPr lang="en-US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9367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8AC38F9-A2ED-48FE-BA15-CFA4A4393260}" type="slidenum">
              <a:rPr lang="en-US" altLang="en-US" b="0">
                <a:solidFill>
                  <a:srgbClr val="000000"/>
                </a:solidFill>
              </a:rPr>
              <a:pPr/>
              <a:t>39</a:t>
            </a:fld>
            <a:endParaRPr lang="en-US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53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8AC38F9-A2ED-48FE-BA15-CFA4A4393260}" type="slidenum">
              <a:rPr lang="en-US" altLang="en-US" b="0">
                <a:solidFill>
                  <a:srgbClr val="000000"/>
                </a:solidFill>
              </a:rPr>
              <a:pPr/>
              <a:t>40</a:t>
            </a:fld>
            <a:endParaRPr lang="en-US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712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Sprint Backlog tracker</a:t>
            </a:r>
            <a:r>
              <a:rPr lang="en-US" baseline="0" dirty="0" smtClean="0"/>
              <a:t> which will be updated daily. Team will update the total number of hours we still need to burn for a particular task.</a:t>
            </a:r>
          </a:p>
          <a:p>
            <a:r>
              <a:rPr lang="en-US" baseline="0" dirty="0" smtClean="0"/>
              <a:t>This helps the Scrum Master monitor the progress of the tasks and the team.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958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42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GA: Please</a:t>
            </a:r>
            <a:r>
              <a:rPr lang="en-US" altLang="en-US" baseline="0" dirty="0" smtClean="0"/>
              <a:t> add graphic</a:t>
            </a:r>
            <a:endParaRPr lang="en-US" altLang="en-US" dirty="0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8AC38F9-A2ED-48FE-BA15-CFA4A4393260}" type="slidenum">
              <a:rPr lang="en-US" altLang="en-US" b="0">
                <a:solidFill>
                  <a:srgbClr val="000000"/>
                </a:solidFill>
              </a:rPr>
              <a:pPr/>
              <a:t>5</a:t>
            </a:fld>
            <a:endParaRPr lang="en-US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1231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957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734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461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588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Correct Answer: 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567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 -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726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>
                <a:solidFill>
                  <a:srgbClr val="000000"/>
                </a:solidFill>
              </a:rPr>
              <a:pPr/>
              <a:t>49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7022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315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786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Developers: Pl ignore the gray</a:t>
            </a:r>
            <a:r>
              <a:rPr lang="en-US" baseline="0" dirty="0" smtClean="0"/>
              <a:t> area on some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039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buClrTx/>
              <a:buNone/>
            </a:pPr>
            <a:r>
              <a:rPr lang="en-US" altLang="en-US" dirty="0" smtClean="0"/>
              <a:t>GA to suggest, CE to implement: For text</a:t>
            </a:r>
            <a:r>
              <a:rPr lang="en-US" altLang="en-US" baseline="0" dirty="0" smtClean="0"/>
              <a:t> in blue box, use two colors. We will then change text at the bottom to “</a:t>
            </a:r>
            <a:r>
              <a:rPr lang="en-US" sz="1200" dirty="0" smtClean="0">
                <a:solidFill>
                  <a:schemeClr val="tx2"/>
                </a:solidFill>
              </a:rPr>
              <a:t>That is, while there is value in the items in x color , </a:t>
            </a:r>
            <a:r>
              <a:rPr lang="en-US" sz="1200" u="sng" dirty="0" smtClean="0">
                <a:solidFill>
                  <a:schemeClr val="tx2"/>
                </a:solidFill>
              </a:rPr>
              <a:t>we value the items in y color more</a:t>
            </a:r>
            <a:r>
              <a:rPr lang="en-US" sz="1200" dirty="0" smtClean="0">
                <a:solidFill>
                  <a:schemeClr val="tx2"/>
                </a:solidFill>
              </a:rPr>
              <a:t>. </a:t>
            </a:r>
            <a:endParaRPr lang="en-IN" sz="1200" dirty="0" smtClean="0"/>
          </a:p>
          <a:p>
            <a:endParaRPr lang="en-US" altLang="en-US" dirty="0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8AC38F9-A2ED-48FE-BA15-CFA4A4393260}" type="slidenum">
              <a:rPr lang="en-US" altLang="en-US" b="0">
                <a:solidFill>
                  <a:srgbClr val="000000"/>
                </a:solidFill>
              </a:rPr>
              <a:pPr/>
              <a:t>6</a:t>
            </a:fld>
            <a:endParaRPr lang="en-US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9546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9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1182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click two columns will appear titled Before and After as shown in the next 4 screens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9658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781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6252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4812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6775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576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4852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24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GA: Please</a:t>
            </a:r>
            <a:r>
              <a:rPr lang="en-US" altLang="en-US" baseline="0" dirty="0" smtClean="0"/>
              <a:t> add graphic</a:t>
            </a:r>
            <a:endParaRPr lang="en-US" altLang="en-US" dirty="0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8AC38F9-A2ED-48FE-BA15-CFA4A4393260}" type="slidenum">
              <a:rPr lang="en-US" altLang="en-US" b="0">
                <a:solidFill>
                  <a:srgbClr val="000000"/>
                </a:solidFill>
              </a:rPr>
              <a:pPr/>
              <a:t>9</a:t>
            </a:fld>
            <a:endParaRPr lang="en-US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3682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4087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6038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3844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818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4017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 -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0369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5794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599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9526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GA: Use</a:t>
            </a:r>
            <a:r>
              <a:rPr lang="en-US" baseline="0" dirty="0" smtClean="0"/>
              <a:t> non-italics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269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GA; Add a relevant picture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8AC38F9-A2ED-48FE-BA15-CFA4A4393260}" type="slidenum">
              <a:rPr lang="en-US" altLang="en-US" b="0"/>
              <a:pPr/>
              <a:t>10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38033740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 -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8674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 --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C4898A-41A8-49D6-8E48-9D853EBFDD60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9119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91580EE-8762-49A6-828D-015B60961598}" type="slidenum">
              <a:rPr lang="en-US" altLang="en-US" b="0"/>
              <a:pPr/>
              <a:t>75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03315560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98AB360-0698-418B-806C-5AA27F023787}" type="slidenum">
              <a:rPr lang="en-US" altLang="en-US" b="0">
                <a:solidFill>
                  <a:srgbClr val="000000"/>
                </a:solidFill>
              </a:rPr>
              <a:pPr/>
              <a:t>76</a:t>
            </a:fld>
            <a:endParaRPr lang="en-US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640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8AC38F9-A2ED-48FE-BA15-CFA4A4393260}" type="slidenum">
              <a:rPr lang="en-US" altLang="en-US" b="0">
                <a:solidFill>
                  <a:srgbClr val="000000"/>
                </a:solidFill>
              </a:rPr>
              <a:pPr/>
              <a:t>11</a:t>
            </a:fld>
            <a:endParaRPr lang="en-US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931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8AC38F9-A2ED-48FE-BA15-CFA4A4393260}" type="slidenum">
              <a:rPr lang="en-US" altLang="en-US" b="0">
                <a:solidFill>
                  <a:srgbClr val="000000"/>
                </a:solidFill>
              </a:rPr>
              <a:pPr/>
              <a:t>12</a:t>
            </a:fld>
            <a:endParaRPr lang="en-US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023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52" name="Picture 4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"/>
            <a:ext cx="9144000" cy="6876289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8328" y="3703320"/>
            <a:ext cx="8503920" cy="338328"/>
          </a:xfrm>
        </p:spPr>
        <p:txBody>
          <a:bodyPr anchor="b" anchorCtr="0"/>
          <a:lstStyle>
            <a:lvl1pPr marL="0" indent="0">
              <a:spcBef>
                <a:spcPts val="1320"/>
              </a:spcBef>
              <a:buNone/>
              <a:defRPr sz="2200">
                <a:solidFill>
                  <a:schemeClr val="tx2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 smtClean="0"/>
              <a:t>Subtitle if needed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5120640"/>
            <a:ext cx="8503920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 dirty="0" smtClean="0"/>
              <a:t>Name of presenter, Title of presenter if needed</a:t>
            </a:r>
            <a:br>
              <a:rPr lang="en-US" dirty="0" smtClean="0"/>
            </a:br>
            <a:r>
              <a:rPr lang="en-US" dirty="0" smtClean="0"/>
              <a:t>Date in local format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" y="67247"/>
            <a:ext cx="3487783" cy="369332"/>
          </a:xfrm>
          <a:prstGeom prst="rect">
            <a:avLst/>
          </a:prstGeom>
          <a:solidFill>
            <a:srgbClr val="EEEEEE"/>
          </a:solidFill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11" name="Picture 4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" t="63" r="64667" b="93084"/>
          <a:stretch/>
        </p:blipFill>
        <p:spPr bwMode="auto">
          <a:xfrm>
            <a:off x="365761" y="208878"/>
            <a:ext cx="2942191" cy="471232"/>
          </a:xfrm>
          <a:prstGeom prst="rect">
            <a:avLst/>
          </a:prstGeom>
          <a:noFill/>
        </p:spPr>
      </p:pic>
      <p:pic>
        <p:nvPicPr>
          <p:cNvPr id="14" name="Picture 46" descr="blue-tri-color-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17428" y="6345128"/>
            <a:ext cx="517566" cy="209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 userDrawn="1"/>
        </p:nvSpPr>
        <p:spPr bwMode="auto">
          <a:xfrm>
            <a:off x="117565" y="821742"/>
            <a:ext cx="8817429" cy="2395146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38328" y="2597574"/>
            <a:ext cx="8503920" cy="553998"/>
          </a:xfrm>
        </p:spPr>
        <p:txBody>
          <a:bodyPr anchor="b" anchorCtr="0"/>
          <a:lstStyle>
            <a:lvl1pPr>
              <a:defRPr sz="4000">
                <a:solidFill>
                  <a:srgbClr val="00649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Course title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367801" y="261397"/>
            <a:ext cx="3278343" cy="640080"/>
            <a:chOff x="615995" y="2051009"/>
            <a:chExt cx="3278343" cy="640080"/>
          </a:xfrm>
        </p:grpSpPr>
        <p:sp>
          <p:nvSpPr>
            <p:cNvPr id="3" name="Oval 2"/>
            <p:cNvSpPr/>
            <p:nvPr userDrawn="1"/>
          </p:nvSpPr>
          <p:spPr bwMode="auto">
            <a:xfrm>
              <a:off x="615995" y="2051009"/>
              <a:ext cx="640080" cy="640080"/>
            </a:xfrm>
            <a:prstGeom prst="ellipse">
              <a:avLst/>
            </a:prstGeom>
            <a:solidFill>
              <a:srgbClr val="F2F2F2"/>
            </a:solidFill>
            <a:ln w="76200" cap="flat" cmpd="sng" algn="ctr">
              <a:solidFill>
                <a:srgbClr val="EF4E3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649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5" name="Oval 4"/>
            <p:cNvSpPr/>
            <p:nvPr userDrawn="1"/>
          </p:nvSpPr>
          <p:spPr bwMode="auto">
            <a:xfrm>
              <a:off x="1147218" y="2051009"/>
              <a:ext cx="640080" cy="640080"/>
            </a:xfrm>
            <a:prstGeom prst="ellipse">
              <a:avLst/>
            </a:prstGeom>
            <a:solidFill>
              <a:srgbClr val="F2F2F2"/>
            </a:solidFill>
            <a:ln w="76200" cap="flat" cmpd="sng" algn="ctr">
              <a:solidFill>
                <a:srgbClr val="9ABC5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649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6" name="Oval 5"/>
            <p:cNvSpPr/>
            <p:nvPr userDrawn="1"/>
          </p:nvSpPr>
          <p:spPr bwMode="auto">
            <a:xfrm>
              <a:off x="1669515" y="2051009"/>
              <a:ext cx="640080" cy="640080"/>
            </a:xfrm>
            <a:prstGeom prst="ellipse">
              <a:avLst/>
            </a:prstGeom>
            <a:solidFill>
              <a:srgbClr val="F2F2F2"/>
            </a:solidFill>
            <a:ln w="76200" cap="flat" cmpd="sng" algn="ctr">
              <a:solidFill>
                <a:srgbClr val="F1902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649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7" name="Oval 6"/>
            <p:cNvSpPr/>
            <p:nvPr userDrawn="1"/>
          </p:nvSpPr>
          <p:spPr bwMode="auto">
            <a:xfrm>
              <a:off x="2200738" y="2051009"/>
              <a:ext cx="640080" cy="640080"/>
            </a:xfrm>
            <a:prstGeom prst="ellipse">
              <a:avLst/>
            </a:prstGeom>
            <a:solidFill>
              <a:srgbClr val="F2F2F2"/>
            </a:solidFill>
            <a:ln w="76200" cap="flat" cmpd="sng" algn="ctr">
              <a:solidFill>
                <a:srgbClr val="58BBD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649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8" name="Oval 7"/>
            <p:cNvSpPr/>
            <p:nvPr userDrawn="1"/>
          </p:nvSpPr>
          <p:spPr bwMode="auto">
            <a:xfrm>
              <a:off x="2723035" y="2051009"/>
              <a:ext cx="640080" cy="640080"/>
            </a:xfrm>
            <a:prstGeom prst="ellipse">
              <a:avLst/>
            </a:prstGeom>
            <a:solidFill>
              <a:srgbClr val="F2F2F2"/>
            </a:solidFill>
            <a:ln w="76200" cap="flat" cmpd="sng" algn="ctr">
              <a:solidFill>
                <a:srgbClr val="00A29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649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9" name="Oval 8"/>
            <p:cNvSpPr/>
            <p:nvPr userDrawn="1"/>
          </p:nvSpPr>
          <p:spPr bwMode="auto">
            <a:xfrm>
              <a:off x="3254258" y="2051009"/>
              <a:ext cx="640080" cy="640080"/>
            </a:xfrm>
            <a:prstGeom prst="ellipse">
              <a:avLst/>
            </a:prstGeom>
            <a:solidFill>
              <a:srgbClr val="F2F2F2"/>
            </a:solidFill>
            <a:ln w="76200" cap="flat" cmpd="sng" algn="ctr">
              <a:solidFill>
                <a:srgbClr val="00649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649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4135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0856" b="3185"/>
          <a:stretch/>
        </p:blipFill>
        <p:spPr>
          <a:xfrm>
            <a:off x="-1" y="-21363"/>
            <a:ext cx="5408023" cy="665729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481944" y="1160058"/>
            <a:ext cx="6335487" cy="5029200"/>
          </a:xfr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9588" indent="-163513">
              <a:buClr>
                <a:srgbClr val="01A6A0"/>
              </a:buClr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5663" indent="-173038"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67801" y="261397"/>
            <a:ext cx="5392777" cy="640080"/>
            <a:chOff x="367801" y="0"/>
            <a:chExt cx="5392777" cy="640080"/>
          </a:xfrm>
        </p:grpSpPr>
        <p:sp>
          <p:nvSpPr>
            <p:cNvPr id="17" name="Oval 16"/>
            <p:cNvSpPr/>
            <p:nvPr userDrawn="1"/>
          </p:nvSpPr>
          <p:spPr bwMode="auto">
            <a:xfrm>
              <a:off x="367801" y="0"/>
              <a:ext cx="640080" cy="640080"/>
            </a:xfrm>
            <a:prstGeom prst="ellipse">
              <a:avLst/>
            </a:prstGeom>
            <a:solidFill>
              <a:srgbClr val="F2F2F2"/>
            </a:solidFill>
            <a:ln w="76200" cap="flat" cmpd="sng" algn="ctr">
              <a:solidFill>
                <a:srgbClr val="EF4E3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649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18" name="Oval 17"/>
            <p:cNvSpPr/>
            <p:nvPr userDrawn="1"/>
          </p:nvSpPr>
          <p:spPr bwMode="auto">
            <a:xfrm>
              <a:off x="899024" y="0"/>
              <a:ext cx="640080" cy="640080"/>
            </a:xfrm>
            <a:prstGeom prst="ellipse">
              <a:avLst/>
            </a:prstGeom>
            <a:solidFill>
              <a:srgbClr val="F2F2F2"/>
            </a:solidFill>
            <a:ln w="76200" cap="flat" cmpd="sng" algn="ctr">
              <a:solidFill>
                <a:srgbClr val="9ABC5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649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9" name="Oval 18"/>
            <p:cNvSpPr/>
            <p:nvPr userDrawn="1"/>
          </p:nvSpPr>
          <p:spPr bwMode="auto">
            <a:xfrm>
              <a:off x="1421321" y="0"/>
              <a:ext cx="640080" cy="640080"/>
            </a:xfrm>
            <a:prstGeom prst="ellipse">
              <a:avLst/>
            </a:prstGeom>
            <a:solidFill>
              <a:srgbClr val="F2F2F2"/>
            </a:solidFill>
            <a:ln w="76200" cap="flat" cmpd="sng" algn="ctr">
              <a:solidFill>
                <a:srgbClr val="F1902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649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</a:p>
          </p:txBody>
        </p:sp>
        <p:sp>
          <p:nvSpPr>
            <p:cNvPr id="20" name="Oval 19"/>
            <p:cNvSpPr/>
            <p:nvPr userDrawn="1"/>
          </p:nvSpPr>
          <p:spPr bwMode="auto">
            <a:xfrm>
              <a:off x="1952544" y="0"/>
              <a:ext cx="640080" cy="640080"/>
            </a:xfrm>
            <a:prstGeom prst="ellipse">
              <a:avLst/>
            </a:prstGeom>
            <a:solidFill>
              <a:srgbClr val="F2F2F2"/>
            </a:solidFill>
            <a:ln w="76200" cap="flat" cmpd="sng" algn="ctr">
              <a:solidFill>
                <a:srgbClr val="58BBD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649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21" name="Oval 20"/>
            <p:cNvSpPr/>
            <p:nvPr userDrawn="1"/>
          </p:nvSpPr>
          <p:spPr bwMode="auto">
            <a:xfrm>
              <a:off x="2474841" y="0"/>
              <a:ext cx="640080" cy="640080"/>
            </a:xfrm>
            <a:prstGeom prst="ellipse">
              <a:avLst/>
            </a:prstGeom>
            <a:solidFill>
              <a:srgbClr val="F2F2F2"/>
            </a:solidFill>
            <a:ln w="76200" cap="flat" cmpd="sng" algn="ctr">
              <a:solidFill>
                <a:srgbClr val="00A29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649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22" name="Oval 21"/>
            <p:cNvSpPr/>
            <p:nvPr userDrawn="1"/>
          </p:nvSpPr>
          <p:spPr bwMode="auto">
            <a:xfrm>
              <a:off x="3006064" y="0"/>
              <a:ext cx="640080" cy="640080"/>
            </a:xfrm>
            <a:prstGeom prst="ellipse">
              <a:avLst/>
            </a:prstGeom>
            <a:solidFill>
              <a:srgbClr val="F2F2F2"/>
            </a:solidFill>
            <a:ln w="76200" cap="flat" cmpd="sng" algn="ctr">
              <a:solidFill>
                <a:srgbClr val="00649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649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3" name="Oval 22"/>
            <p:cNvSpPr/>
            <p:nvPr userDrawn="1"/>
          </p:nvSpPr>
          <p:spPr bwMode="auto">
            <a:xfrm>
              <a:off x="3528361" y="0"/>
              <a:ext cx="640080" cy="640080"/>
            </a:xfrm>
            <a:prstGeom prst="ellipse">
              <a:avLst/>
            </a:prstGeom>
            <a:solidFill>
              <a:srgbClr val="F2F2F2"/>
            </a:solidFill>
            <a:ln w="76200" cap="flat" cmpd="sng" algn="ctr">
              <a:solidFill>
                <a:srgbClr val="58BCD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649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24" name="Oval 23"/>
            <p:cNvSpPr/>
            <p:nvPr userDrawn="1"/>
          </p:nvSpPr>
          <p:spPr bwMode="auto">
            <a:xfrm>
              <a:off x="4071627" y="0"/>
              <a:ext cx="640080" cy="640080"/>
            </a:xfrm>
            <a:prstGeom prst="ellipse">
              <a:avLst/>
            </a:prstGeom>
            <a:solidFill>
              <a:srgbClr val="F2F2F2"/>
            </a:solidFill>
            <a:ln w="76200" cap="flat" cmpd="sng" algn="ctr">
              <a:solidFill>
                <a:srgbClr val="58BCD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649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25" name="Oval 24"/>
            <p:cNvSpPr/>
            <p:nvPr userDrawn="1"/>
          </p:nvSpPr>
          <p:spPr bwMode="auto">
            <a:xfrm>
              <a:off x="4578251" y="0"/>
              <a:ext cx="640080" cy="640080"/>
            </a:xfrm>
            <a:prstGeom prst="ellipse">
              <a:avLst/>
            </a:prstGeom>
            <a:solidFill>
              <a:srgbClr val="F2F2F2"/>
            </a:solidFill>
            <a:ln w="76200" cap="flat" cmpd="sng" algn="ctr">
              <a:solidFill>
                <a:srgbClr val="9ABD5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649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26" name="Oval 25"/>
            <p:cNvSpPr/>
            <p:nvPr userDrawn="1"/>
          </p:nvSpPr>
          <p:spPr bwMode="auto">
            <a:xfrm>
              <a:off x="5120498" y="0"/>
              <a:ext cx="640080" cy="640080"/>
            </a:xfrm>
            <a:prstGeom prst="ellipse">
              <a:avLst/>
            </a:prstGeom>
            <a:solidFill>
              <a:srgbClr val="F2F2F2"/>
            </a:solidFill>
            <a:ln w="76200" cap="flat" cmpd="sng" algn="ctr">
              <a:solidFill>
                <a:srgbClr val="F1902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649F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1923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14" b="3238"/>
          <a:stretch/>
        </p:blipFill>
        <p:spPr>
          <a:xfrm>
            <a:off x="1" y="9730"/>
            <a:ext cx="7798526" cy="663593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8614" y="3071211"/>
            <a:ext cx="366168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Lunch Break</a:t>
            </a:r>
            <a:endParaRPr lang="en-US" sz="4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14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899" y="0"/>
            <a:ext cx="822070" cy="6629400"/>
          </a:xfrm>
          <a:prstGeom prst="rect">
            <a:avLst/>
          </a:prstGeom>
          <a:solidFill>
            <a:srgbClr val="00AFD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00" b="3477"/>
          <a:stretch/>
        </p:blipFill>
        <p:spPr>
          <a:xfrm>
            <a:off x="822968" y="-1226"/>
            <a:ext cx="6949440" cy="6637158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28614" y="3071211"/>
            <a:ext cx="366168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 Break</a:t>
            </a:r>
            <a:endParaRPr lang="en-US" sz="4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36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00" b="3238"/>
          <a:stretch/>
        </p:blipFill>
        <p:spPr>
          <a:xfrm>
            <a:off x="0" y="2"/>
            <a:ext cx="2103120" cy="66359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298" y="409669"/>
            <a:ext cx="8686800" cy="3841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733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ftr" sz="quarter" idx="10"/>
          </p:nvPr>
        </p:nvSpPr>
        <p:spPr>
          <a:xfrm>
            <a:off x="317500" y="6499225"/>
            <a:ext cx="5702300" cy="222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2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434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939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7454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" y="1600200"/>
            <a:ext cx="43370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50" y="1600200"/>
            <a:ext cx="43370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58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71588" y="1160058"/>
            <a:ext cx="8445843" cy="5029200"/>
          </a:xfr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9588" indent="-163513">
              <a:buClr>
                <a:srgbClr val="01A6A0"/>
              </a:buClr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5663" indent="-173038"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37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428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3607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546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591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3544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53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3375" y="693738"/>
            <a:ext cx="2206625" cy="5432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" y="693738"/>
            <a:ext cx="6467475" cy="5432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6033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5417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8037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6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75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" y="1600200"/>
            <a:ext cx="43370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50" y="1600200"/>
            <a:ext cx="43370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1258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6589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3588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475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543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1164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0902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3375" y="693738"/>
            <a:ext cx="2206625" cy="5432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" y="693738"/>
            <a:ext cx="6467475" cy="5432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87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img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2" y="1160058"/>
            <a:ext cx="4245430" cy="5029200"/>
          </a:xfr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9588" indent="-163513">
              <a:buClr>
                <a:srgbClr val="01A6A0"/>
              </a:buClr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5663" indent="-173038"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" y="1160058"/>
            <a:ext cx="4467496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68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_img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71588" y="1160058"/>
            <a:ext cx="4200412" cy="5029200"/>
          </a:xfr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9588" indent="-163513">
              <a:buClr>
                <a:srgbClr val="01A6A0"/>
              </a:buClr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5663" indent="-173038"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4702630" y="1160058"/>
            <a:ext cx="4441371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993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_img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71589" y="1160060"/>
            <a:ext cx="8458904" cy="890811"/>
          </a:xfr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9588" indent="-163513">
              <a:buClr>
                <a:srgbClr val="01A6A0"/>
              </a:buClr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5663" indent="-173038"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898" y="2050870"/>
            <a:ext cx="9143102" cy="41383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876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_img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71589" y="5298449"/>
            <a:ext cx="8458904" cy="890811"/>
          </a:xfr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9588" indent="-163513">
              <a:buClr>
                <a:srgbClr val="01A6A0"/>
              </a:buClr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5663" indent="-173038"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1160060"/>
            <a:ext cx="9144000" cy="41383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29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1" y="2"/>
            <a:ext cx="9143999" cy="6646025"/>
          </a:xfrm>
          <a:prstGeom prst="rect">
            <a:avLst/>
          </a:prstGeom>
          <a:solidFill>
            <a:srgbClr val="00223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/>
          <a:srcRect r="12512"/>
          <a:stretch/>
        </p:blipFill>
        <p:spPr>
          <a:xfrm>
            <a:off x="686666" y="441212"/>
            <a:ext cx="6798352" cy="5763603"/>
          </a:xfrm>
          <a:prstGeom prst="rect">
            <a:avLst/>
          </a:prstGeom>
        </p:spPr>
      </p:pic>
      <p:sp>
        <p:nvSpPr>
          <p:cNvPr id="9" name="Text Placeholder 5"/>
          <p:cNvSpPr txBox="1">
            <a:spLocks/>
          </p:cNvSpPr>
          <p:nvPr userDrawn="1"/>
        </p:nvSpPr>
        <p:spPr bwMode="white">
          <a:xfrm>
            <a:off x="1947687" y="1840375"/>
            <a:ext cx="5137265" cy="1966854"/>
          </a:xfrm>
          <a:prstGeom prst="rect">
            <a:avLst/>
          </a:prstGeom>
        </p:spPr>
        <p:txBody>
          <a:bodyPr anchor="ctr" anchorCtr="0"/>
          <a:lstStyle>
            <a:lvl1pPr marL="173038" indent="-173038" algn="l" rtl="0" fontAlgn="base"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defRPr sz="1600">
                <a:solidFill>
                  <a:srgbClr val="6D6E7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9588" indent="-163513" algn="l" rtl="0" fontAlgn="base"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Arial" charset="0"/>
              <a:buChar char="–"/>
              <a:defRPr sz="160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2pPr>
            <a:lvl3pPr marL="855663" indent="-173038" algn="l" rtl="0" fontAlgn="base"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defRPr sz="160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3pPr>
            <a:lvl4pPr marL="1203325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>
                <a:solidFill>
                  <a:schemeClr val="bg1"/>
                </a:solidFill>
                <a:latin typeface="Arial" charset="0"/>
              </a:defRPr>
            </a:lvl4pPr>
            <a:lvl5pPr marL="15398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5pPr>
            <a:lvl6pPr marL="19970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6pPr>
            <a:lvl7pPr marL="24542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7pPr>
            <a:lvl8pPr marL="29114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8pPr>
            <a:lvl9pPr marL="33686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itchFamily="2" charset="2"/>
              <a:buNone/>
            </a:pPr>
            <a:r>
              <a:rPr lang="en-US" sz="4800" b="1" kern="0" dirty="0" smtClean="0">
                <a:solidFill>
                  <a:schemeClr val="bg1"/>
                </a:solidFill>
              </a:rPr>
              <a:t>Questions?</a:t>
            </a:r>
            <a:endParaRPr lang="en-US" sz="4800" b="1" kern="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9" y="6629400"/>
            <a:ext cx="370690" cy="228600"/>
          </a:xfrm>
        </p:spPr>
        <p:txBody>
          <a:bodyPr/>
          <a:lstStyle/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2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dul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" y="0"/>
            <a:ext cx="9139237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0168" y="3507882"/>
            <a:ext cx="886264" cy="553998"/>
          </a:xfrm>
        </p:spPr>
        <p:txBody>
          <a:bodyPr/>
          <a:lstStyle>
            <a:lvl1pPr>
              <a:defRPr>
                <a:solidFill>
                  <a:srgbClr val="83D3F6"/>
                </a:solidFill>
              </a:defRPr>
            </a:lvl1pPr>
          </a:lstStyle>
          <a:p>
            <a:pPr algn="ctr"/>
            <a:r>
              <a:rPr lang="en-US" sz="4000" dirty="0" smtClean="0">
                <a:latin typeface="Arial" panose="020B0604020202020204" pitchFamily="34" charset="0"/>
              </a:rPr>
              <a:t>01</a:t>
            </a:r>
            <a:endParaRPr lang="en-US" sz="4000" dirty="0">
              <a:latin typeface="Arial" panose="020B0604020202020204" pitchFamily="34" charset="0"/>
            </a:endParaRP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336432" y="3158837"/>
            <a:ext cx="6057145" cy="1280159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0" indent="0">
              <a:buNone/>
            </a:pPr>
            <a:r>
              <a:rPr lang="en-US" sz="4000" dirty="0" smtClean="0">
                <a:solidFill>
                  <a:schemeClr val="bg1"/>
                </a:solidFill>
                <a:latin typeface="Arial" panose="020B0604020202020204" pitchFamily="34" charset="0"/>
              </a:rPr>
              <a:t>Module title comes here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39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1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flip="none" rotWithShape="1">
          <a:gsLst>
            <a:gs pos="37000">
              <a:srgbClr val="87DBA8"/>
            </a:gs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white">
          <a:xfrm>
            <a:off x="349311" y="6242413"/>
            <a:ext cx="7645158" cy="3984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589" y="1160057"/>
            <a:ext cx="844584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marL="173038" marR="0" lvl="0" indent="-1730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D6E70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text styles</a:t>
            </a:r>
          </a:p>
          <a:p>
            <a:pPr marL="509588" marR="0" lvl="1" indent="-163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6D6E7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Second level</a:t>
            </a:r>
          </a:p>
          <a:p>
            <a:pPr marL="855663" marR="0" lvl="2" indent="-1730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6D6E7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Third level</a:t>
            </a:r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71589" y="371711"/>
            <a:ext cx="8445842" cy="43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7636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9" y="6629400"/>
            <a:ext cx="37069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0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2EDDE8C-FCD3-47EF-B8D4-5308179AEE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963887" y="64196"/>
            <a:ext cx="41810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 Agile for Developers</a:t>
            </a:r>
            <a:endParaRPr lang="en-US" sz="1000" dirty="0">
              <a:solidFill>
                <a:srgbClr val="005E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55993" y="6360214"/>
            <a:ext cx="1562100" cy="209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6" r:id="rId2"/>
    <p:sldLayoutId id="2147483672" r:id="rId3"/>
    <p:sldLayoutId id="2147483666" r:id="rId4"/>
    <p:sldLayoutId id="2147483667" r:id="rId5"/>
    <p:sldLayoutId id="2147483668" r:id="rId6"/>
    <p:sldLayoutId id="2147483669" r:id="rId7"/>
    <p:sldLayoutId id="2147483671" r:id="rId8"/>
    <p:sldLayoutId id="2147483657" r:id="rId9"/>
    <p:sldLayoutId id="2147483655" r:id="rId10"/>
    <p:sldLayoutId id="2147483665" r:id="rId11"/>
    <p:sldLayoutId id="2147483660" r:id="rId12"/>
    <p:sldLayoutId id="2147483662" r:id="rId13"/>
    <p:sldLayoutId id="2147483663" r:id="rId14"/>
    <p:sldLayoutId id="214748367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>
              <a:lumMod val="50000"/>
              <a:lumOff val="50000"/>
            </a:schemeClr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1919"/>
          </a:solidFill>
          <a:latin typeface="HelvNeue Light for IBM" pitchFamily="34" charset="0"/>
        </a:defRPr>
      </a:lvl9pPr>
    </p:titleStyle>
    <p:bodyStyle>
      <a:lvl1pPr marL="173038" marR="0" indent="-173038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tabLst/>
        <a:defRPr sz="1800">
          <a:solidFill>
            <a:schemeClr val="tx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509588" marR="0" indent="-163513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1A6A0"/>
        </a:buClr>
        <a:buSzPct val="90000"/>
        <a:buFont typeface="Wingdings" panose="05000000000000000000" pitchFamily="2" charset="2"/>
        <a:buChar char="§"/>
        <a:tabLst/>
        <a:defRPr sz="1600">
          <a:solidFill>
            <a:srgbClr val="6D6E70"/>
          </a:solidFill>
          <a:latin typeface="Arial" pitchFamily="34" charset="0"/>
          <a:cs typeface="Arial" pitchFamily="34" charset="0"/>
        </a:defRPr>
      </a:lvl2pPr>
      <a:lvl3pPr marL="855663" marR="0" indent="-17303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Char char="§"/>
        <a:tabLst/>
        <a:defRPr sz="1600">
          <a:solidFill>
            <a:srgbClr val="6D6E70"/>
          </a:solidFill>
          <a:latin typeface="Arial" pitchFamily="34" charset="0"/>
          <a:cs typeface="Arial" pitchFamily="34" charset="0"/>
        </a:defRPr>
      </a:lvl3pPr>
      <a:lvl4pPr marL="1203325" indent="-173038" algn="l" rtl="0" fontAlgn="base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Arial" charset="0"/>
        </a:defRPr>
      </a:lvl4pPr>
      <a:lvl5pPr marL="15398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37000">
              <a:srgbClr val="87DBA8"/>
            </a:gs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627063"/>
          </a:xfrm>
          <a:prstGeom prst="rect">
            <a:avLst/>
          </a:prstGeom>
          <a:solidFill>
            <a:srgbClr val="0064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ct val="100000"/>
              </a:lnSpc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633413"/>
            <a:ext cx="9144000" cy="514350"/>
          </a:xfrm>
          <a:prstGeom prst="rect">
            <a:avLst/>
          </a:prstGeom>
          <a:gradFill rotWithShape="1">
            <a:gsLst>
              <a:gs pos="0">
                <a:srgbClr val="0E7FD4">
                  <a:alpha val="25000"/>
                </a:srgb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6148" name="Line 2"/>
          <p:cNvSpPr>
            <a:spLocks noChangeShapeType="1"/>
          </p:cNvSpPr>
          <p:nvPr userDrawn="1"/>
        </p:nvSpPr>
        <p:spPr bwMode="auto">
          <a:xfrm flipV="1">
            <a:off x="0" y="627063"/>
            <a:ext cx="9144000" cy="0"/>
          </a:xfrm>
          <a:prstGeom prst="line">
            <a:avLst/>
          </a:prstGeom>
          <a:noFill/>
          <a:ln w="12700">
            <a:solidFill>
              <a:srgbClr val="0E7FD4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>
              <a:lnSpc>
                <a:spcPct val="100000"/>
              </a:lnSpc>
            </a:pPr>
            <a:endParaRPr lang="en-US" sz="1800" b="1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630238"/>
            <a:ext cx="9144000" cy="42862"/>
          </a:xfrm>
          <a:prstGeom prst="rect">
            <a:avLst/>
          </a:prstGeom>
          <a:solidFill>
            <a:srgbClr val="0D70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6150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3500" y="693738"/>
            <a:ext cx="88265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Generic content slide</a:t>
            </a:r>
          </a:p>
        </p:txBody>
      </p:sp>
      <p:sp>
        <p:nvSpPr>
          <p:cNvPr id="6151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" y="1600200"/>
            <a:ext cx="88265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52" name="Line 17"/>
          <p:cNvSpPr>
            <a:spLocks noChangeShapeType="1"/>
          </p:cNvSpPr>
          <p:nvPr userDrawn="1"/>
        </p:nvSpPr>
        <p:spPr bwMode="auto">
          <a:xfrm flipV="1">
            <a:off x="0" y="627063"/>
            <a:ext cx="9144000" cy="0"/>
          </a:xfrm>
          <a:prstGeom prst="line">
            <a:avLst/>
          </a:prstGeom>
          <a:noFill/>
          <a:ln w="12700">
            <a:solidFill>
              <a:srgbClr val="0E7FD4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>
              <a:lnSpc>
                <a:spcPct val="100000"/>
              </a:lnSpc>
            </a:pPr>
            <a:endParaRPr lang="en-US" sz="1800" b="1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26"/>
          <p:cNvSpPr>
            <a:spLocks noChangeArrowheads="1"/>
          </p:cNvSpPr>
          <p:nvPr userDrawn="1"/>
        </p:nvSpPr>
        <p:spPr bwMode="auto">
          <a:xfrm>
            <a:off x="0" y="6303963"/>
            <a:ext cx="9144000" cy="554037"/>
          </a:xfrm>
          <a:prstGeom prst="rect">
            <a:avLst/>
          </a:prstGeom>
          <a:solidFill>
            <a:srgbClr val="0064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6156" name="Rectangle 35"/>
          <p:cNvSpPr>
            <a:spLocks noChangeArrowheads="1"/>
          </p:cNvSpPr>
          <p:nvPr userDrawn="1"/>
        </p:nvSpPr>
        <p:spPr bwMode="auto">
          <a:xfrm>
            <a:off x="0" y="6815138"/>
            <a:ext cx="9144000" cy="42862"/>
          </a:xfrm>
          <a:prstGeom prst="rect">
            <a:avLst/>
          </a:prstGeom>
          <a:solidFill>
            <a:srgbClr val="008A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6157" name="Rectangle 6"/>
          <p:cNvSpPr>
            <a:spLocks noChangeArrowheads="1"/>
          </p:cNvSpPr>
          <p:nvPr userDrawn="1"/>
        </p:nvSpPr>
        <p:spPr bwMode="auto">
          <a:xfrm>
            <a:off x="4737100" y="6524625"/>
            <a:ext cx="4364038" cy="161925"/>
          </a:xfrm>
          <a:prstGeom prst="rect">
            <a:avLst/>
          </a:prstGeom>
          <a:solidFill>
            <a:srgbClr val="000000">
              <a:alpha val="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en-US" sz="900" b="0" smtClean="0">
                <a:solidFill>
                  <a:srgbClr val="FFFFFF"/>
                </a:solidFill>
                <a:latin typeface="Helv"/>
              </a:rPr>
              <a:t>©</a:t>
            </a:r>
            <a:r>
              <a:rPr lang="en-US" altLang="en-US" sz="900" b="0" smtClean="0">
                <a:solidFill>
                  <a:srgbClr val="FFFFFF"/>
                </a:solidFill>
              </a:rPr>
              <a:t> International Business Machines Corporation 2014</a:t>
            </a:r>
          </a:p>
        </p:txBody>
      </p:sp>
      <p:pic>
        <p:nvPicPr>
          <p:cNvPr id="5" name="Picture 45" descr="rhs_new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8100"/>
            <a:ext cx="99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1183" name="Rectangle 4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7500" y="6499225"/>
            <a:ext cx="5702300" cy="222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160" name="Rectangle 77"/>
          <p:cNvSpPr>
            <a:spLocks noChangeArrowheads="1"/>
          </p:cNvSpPr>
          <p:nvPr userDrawn="1"/>
        </p:nvSpPr>
        <p:spPr bwMode="auto">
          <a:xfrm>
            <a:off x="3803650" y="6518275"/>
            <a:ext cx="156845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altLang="en-US" sz="900" b="0" smtClean="0">
                <a:solidFill>
                  <a:srgbClr val="FFFFFF"/>
                </a:solidFill>
              </a:rPr>
              <a:t>IBM Confidential</a:t>
            </a:r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358539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649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649D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649D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649D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649D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rgbClr val="00649D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rgbClr val="00649D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rgbClr val="00649D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rgbClr val="00649D"/>
          </a:solidFill>
          <a:latin typeface="Arial" pitchFamily="34" charset="0"/>
          <a:cs typeface="Arial" pitchFamily="34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00649D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20000"/>
        </a:spcBef>
        <a:spcAft>
          <a:spcPct val="0"/>
        </a:spcAft>
        <a:buClr>
          <a:srgbClr val="00649D"/>
        </a:buClr>
        <a:buFont typeface="Arial" panose="020B0604020202020204" pitchFamily="34" charset="0"/>
        <a:buChar char="»"/>
        <a:defRPr sz="1400">
          <a:solidFill>
            <a:schemeClr val="tx1"/>
          </a:solidFill>
          <a:latin typeface="+mn-lt"/>
          <a:cs typeface="+mn-cs"/>
        </a:defRPr>
      </a:lvl2pPr>
      <a:lvl3pPr marL="1028700" indent="-228600" algn="l" rtl="0" eaLnBrk="0" fontAlgn="base" hangingPunct="0">
        <a:spcBef>
          <a:spcPct val="20000"/>
        </a:spcBef>
        <a:spcAft>
          <a:spcPct val="0"/>
        </a:spcAft>
        <a:buClr>
          <a:srgbClr val="00649D"/>
        </a:buClr>
        <a:buChar char="•"/>
        <a:defRPr sz="1400">
          <a:solidFill>
            <a:schemeClr val="tx1"/>
          </a:solidFill>
          <a:latin typeface="+mn-lt"/>
          <a:cs typeface="+mn-cs"/>
        </a:defRPr>
      </a:lvl3pPr>
      <a:lvl4pPr marL="1435100" indent="-177800" algn="l" rtl="0" eaLnBrk="0" fontAlgn="base" hangingPunct="0">
        <a:spcBef>
          <a:spcPct val="20000"/>
        </a:spcBef>
        <a:spcAft>
          <a:spcPct val="0"/>
        </a:spcAft>
        <a:buClr>
          <a:srgbClr val="00649D"/>
        </a:buClr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4pPr>
      <a:lvl5pPr marL="1828800" indent="-228600" algn="l" rtl="0" eaLnBrk="0" fontAlgn="base" hangingPunct="0">
        <a:spcBef>
          <a:spcPct val="20000"/>
        </a:spcBef>
        <a:spcAft>
          <a:spcPct val="0"/>
        </a:spcAft>
        <a:buClr>
          <a:srgbClr val="00649D"/>
        </a:buClr>
        <a:buChar char="•"/>
        <a:defRPr sz="1400">
          <a:solidFill>
            <a:schemeClr val="tx1"/>
          </a:solidFill>
          <a:latin typeface="+mn-lt"/>
          <a:cs typeface="+mn-cs"/>
        </a:defRPr>
      </a:lvl5pPr>
      <a:lvl6pPr marL="2286000" indent="-228600" algn="l" rtl="0" fontAlgn="base">
        <a:spcBef>
          <a:spcPct val="20000"/>
        </a:spcBef>
        <a:spcAft>
          <a:spcPct val="0"/>
        </a:spcAft>
        <a:buClr>
          <a:srgbClr val="00649D"/>
        </a:buClr>
        <a:buChar char="•"/>
        <a:defRPr sz="1400">
          <a:solidFill>
            <a:schemeClr val="tx1"/>
          </a:solidFill>
          <a:latin typeface="+mn-lt"/>
          <a:cs typeface="+mn-cs"/>
        </a:defRPr>
      </a:lvl6pPr>
      <a:lvl7pPr marL="2743200" indent="-228600" algn="l" rtl="0" fontAlgn="base">
        <a:spcBef>
          <a:spcPct val="20000"/>
        </a:spcBef>
        <a:spcAft>
          <a:spcPct val="0"/>
        </a:spcAft>
        <a:buClr>
          <a:srgbClr val="00649D"/>
        </a:buClr>
        <a:buChar char="•"/>
        <a:defRPr sz="1400">
          <a:solidFill>
            <a:schemeClr val="tx1"/>
          </a:solidFill>
          <a:latin typeface="+mn-lt"/>
          <a:cs typeface="+mn-cs"/>
        </a:defRPr>
      </a:lvl7pPr>
      <a:lvl8pPr marL="3200400" indent="-228600" algn="l" rtl="0" fontAlgn="base">
        <a:spcBef>
          <a:spcPct val="20000"/>
        </a:spcBef>
        <a:spcAft>
          <a:spcPct val="0"/>
        </a:spcAft>
        <a:buClr>
          <a:srgbClr val="00649D"/>
        </a:buClr>
        <a:buChar char="•"/>
        <a:defRPr sz="1400">
          <a:solidFill>
            <a:schemeClr val="tx1"/>
          </a:solidFill>
          <a:latin typeface="+mn-lt"/>
          <a:cs typeface="+mn-cs"/>
        </a:defRPr>
      </a:lvl8pPr>
      <a:lvl9pPr marL="3657600" indent="-228600" algn="l" rtl="0" fontAlgn="base">
        <a:spcBef>
          <a:spcPct val="20000"/>
        </a:spcBef>
        <a:spcAft>
          <a:spcPct val="0"/>
        </a:spcAft>
        <a:buClr>
          <a:srgbClr val="00649D"/>
        </a:buClr>
        <a:buChar char="•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37000">
              <a:srgbClr val="87DBA8"/>
            </a:gs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627063"/>
          </a:xfrm>
          <a:prstGeom prst="rect">
            <a:avLst/>
          </a:prstGeom>
          <a:solidFill>
            <a:srgbClr val="0064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ct val="100000"/>
              </a:lnSpc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633413"/>
            <a:ext cx="9144000" cy="514350"/>
          </a:xfrm>
          <a:prstGeom prst="rect">
            <a:avLst/>
          </a:prstGeom>
          <a:gradFill rotWithShape="1">
            <a:gsLst>
              <a:gs pos="0">
                <a:srgbClr val="0E7FD4">
                  <a:alpha val="25000"/>
                </a:srgb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6148" name="Line 2"/>
          <p:cNvSpPr>
            <a:spLocks noChangeShapeType="1"/>
          </p:cNvSpPr>
          <p:nvPr userDrawn="1"/>
        </p:nvSpPr>
        <p:spPr bwMode="auto">
          <a:xfrm flipV="1">
            <a:off x="0" y="627063"/>
            <a:ext cx="9144000" cy="0"/>
          </a:xfrm>
          <a:prstGeom prst="line">
            <a:avLst/>
          </a:prstGeom>
          <a:noFill/>
          <a:ln w="12700">
            <a:solidFill>
              <a:srgbClr val="0E7FD4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>
              <a:lnSpc>
                <a:spcPct val="100000"/>
              </a:lnSpc>
            </a:pPr>
            <a:endParaRPr lang="en-US" sz="1800" b="1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630238"/>
            <a:ext cx="9144000" cy="42862"/>
          </a:xfrm>
          <a:prstGeom prst="rect">
            <a:avLst/>
          </a:prstGeom>
          <a:solidFill>
            <a:srgbClr val="0D70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6150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3500" y="693738"/>
            <a:ext cx="88265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Generic content slide</a:t>
            </a:r>
          </a:p>
        </p:txBody>
      </p:sp>
      <p:sp>
        <p:nvSpPr>
          <p:cNvPr id="6151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" y="1600200"/>
            <a:ext cx="88265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52" name="Line 17"/>
          <p:cNvSpPr>
            <a:spLocks noChangeShapeType="1"/>
          </p:cNvSpPr>
          <p:nvPr userDrawn="1"/>
        </p:nvSpPr>
        <p:spPr bwMode="auto">
          <a:xfrm flipV="1">
            <a:off x="0" y="627063"/>
            <a:ext cx="9144000" cy="0"/>
          </a:xfrm>
          <a:prstGeom prst="line">
            <a:avLst/>
          </a:prstGeom>
          <a:noFill/>
          <a:ln w="12700">
            <a:solidFill>
              <a:srgbClr val="0E7FD4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>
              <a:lnSpc>
                <a:spcPct val="100000"/>
              </a:lnSpc>
            </a:pPr>
            <a:endParaRPr lang="en-US" sz="1800" b="1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26"/>
          <p:cNvSpPr>
            <a:spLocks noChangeArrowheads="1"/>
          </p:cNvSpPr>
          <p:nvPr userDrawn="1"/>
        </p:nvSpPr>
        <p:spPr bwMode="auto">
          <a:xfrm>
            <a:off x="0" y="6303963"/>
            <a:ext cx="9144000" cy="554037"/>
          </a:xfrm>
          <a:prstGeom prst="rect">
            <a:avLst/>
          </a:prstGeom>
          <a:solidFill>
            <a:srgbClr val="0064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6156" name="Rectangle 35"/>
          <p:cNvSpPr>
            <a:spLocks noChangeArrowheads="1"/>
          </p:cNvSpPr>
          <p:nvPr userDrawn="1"/>
        </p:nvSpPr>
        <p:spPr bwMode="auto">
          <a:xfrm>
            <a:off x="0" y="6815138"/>
            <a:ext cx="9144000" cy="42862"/>
          </a:xfrm>
          <a:prstGeom prst="rect">
            <a:avLst/>
          </a:prstGeom>
          <a:solidFill>
            <a:srgbClr val="008A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defRPr/>
            </a:pPr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6157" name="Rectangle 6"/>
          <p:cNvSpPr>
            <a:spLocks noChangeArrowheads="1"/>
          </p:cNvSpPr>
          <p:nvPr userDrawn="1"/>
        </p:nvSpPr>
        <p:spPr bwMode="auto">
          <a:xfrm>
            <a:off x="4737100" y="6524625"/>
            <a:ext cx="4364038" cy="161925"/>
          </a:xfrm>
          <a:prstGeom prst="rect">
            <a:avLst/>
          </a:prstGeom>
          <a:solidFill>
            <a:srgbClr val="000000">
              <a:alpha val="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en-US" sz="900" b="0" smtClean="0">
                <a:solidFill>
                  <a:srgbClr val="FFFFFF"/>
                </a:solidFill>
                <a:latin typeface="Helv"/>
              </a:rPr>
              <a:t>©</a:t>
            </a:r>
            <a:r>
              <a:rPr lang="en-US" altLang="en-US" sz="900" b="0" smtClean="0">
                <a:solidFill>
                  <a:srgbClr val="FFFFFF"/>
                </a:solidFill>
              </a:rPr>
              <a:t> International Business Machines Corporation 2014</a:t>
            </a:r>
          </a:p>
        </p:txBody>
      </p:sp>
      <p:pic>
        <p:nvPicPr>
          <p:cNvPr id="5" name="Picture 45" descr="rhs_new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8100"/>
            <a:ext cx="99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1183" name="Rectangle 4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7500" y="6499225"/>
            <a:ext cx="5702300" cy="222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160" name="Rectangle 77"/>
          <p:cNvSpPr>
            <a:spLocks noChangeArrowheads="1"/>
          </p:cNvSpPr>
          <p:nvPr userDrawn="1"/>
        </p:nvSpPr>
        <p:spPr bwMode="auto">
          <a:xfrm>
            <a:off x="3803650" y="6518275"/>
            <a:ext cx="156845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altLang="en-US" sz="900" b="0" smtClean="0">
                <a:solidFill>
                  <a:srgbClr val="FFFFFF"/>
                </a:solidFill>
              </a:rPr>
              <a:t>IBM Confidential</a:t>
            </a:r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41490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649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649D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649D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649D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649D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rgbClr val="00649D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rgbClr val="00649D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rgbClr val="00649D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rgbClr val="00649D"/>
          </a:solidFill>
          <a:latin typeface="Arial" pitchFamily="34" charset="0"/>
          <a:cs typeface="Arial" pitchFamily="34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00649D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20000"/>
        </a:spcBef>
        <a:spcAft>
          <a:spcPct val="0"/>
        </a:spcAft>
        <a:buClr>
          <a:srgbClr val="00649D"/>
        </a:buClr>
        <a:buFont typeface="Arial" panose="020B0604020202020204" pitchFamily="34" charset="0"/>
        <a:buChar char="»"/>
        <a:defRPr sz="1400">
          <a:solidFill>
            <a:schemeClr val="tx1"/>
          </a:solidFill>
          <a:latin typeface="+mn-lt"/>
          <a:cs typeface="+mn-cs"/>
        </a:defRPr>
      </a:lvl2pPr>
      <a:lvl3pPr marL="1028700" indent="-228600" algn="l" rtl="0" eaLnBrk="0" fontAlgn="base" hangingPunct="0">
        <a:spcBef>
          <a:spcPct val="20000"/>
        </a:spcBef>
        <a:spcAft>
          <a:spcPct val="0"/>
        </a:spcAft>
        <a:buClr>
          <a:srgbClr val="00649D"/>
        </a:buClr>
        <a:buChar char="•"/>
        <a:defRPr sz="1400">
          <a:solidFill>
            <a:schemeClr val="tx1"/>
          </a:solidFill>
          <a:latin typeface="+mn-lt"/>
          <a:cs typeface="+mn-cs"/>
        </a:defRPr>
      </a:lvl3pPr>
      <a:lvl4pPr marL="1435100" indent="-177800" algn="l" rtl="0" eaLnBrk="0" fontAlgn="base" hangingPunct="0">
        <a:spcBef>
          <a:spcPct val="20000"/>
        </a:spcBef>
        <a:spcAft>
          <a:spcPct val="0"/>
        </a:spcAft>
        <a:buClr>
          <a:srgbClr val="00649D"/>
        </a:buClr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4pPr>
      <a:lvl5pPr marL="1828800" indent="-228600" algn="l" rtl="0" eaLnBrk="0" fontAlgn="base" hangingPunct="0">
        <a:spcBef>
          <a:spcPct val="20000"/>
        </a:spcBef>
        <a:spcAft>
          <a:spcPct val="0"/>
        </a:spcAft>
        <a:buClr>
          <a:srgbClr val="00649D"/>
        </a:buClr>
        <a:buChar char="•"/>
        <a:defRPr sz="1400">
          <a:solidFill>
            <a:schemeClr val="tx1"/>
          </a:solidFill>
          <a:latin typeface="+mn-lt"/>
          <a:cs typeface="+mn-cs"/>
        </a:defRPr>
      </a:lvl5pPr>
      <a:lvl6pPr marL="2286000" indent="-228600" algn="l" rtl="0" fontAlgn="base">
        <a:spcBef>
          <a:spcPct val="20000"/>
        </a:spcBef>
        <a:spcAft>
          <a:spcPct val="0"/>
        </a:spcAft>
        <a:buClr>
          <a:srgbClr val="00649D"/>
        </a:buClr>
        <a:buChar char="•"/>
        <a:defRPr sz="1400">
          <a:solidFill>
            <a:schemeClr val="tx1"/>
          </a:solidFill>
          <a:latin typeface="+mn-lt"/>
          <a:cs typeface="+mn-cs"/>
        </a:defRPr>
      </a:lvl6pPr>
      <a:lvl7pPr marL="2743200" indent="-228600" algn="l" rtl="0" fontAlgn="base">
        <a:spcBef>
          <a:spcPct val="20000"/>
        </a:spcBef>
        <a:spcAft>
          <a:spcPct val="0"/>
        </a:spcAft>
        <a:buClr>
          <a:srgbClr val="00649D"/>
        </a:buClr>
        <a:buChar char="•"/>
        <a:defRPr sz="1400">
          <a:solidFill>
            <a:schemeClr val="tx1"/>
          </a:solidFill>
          <a:latin typeface="+mn-lt"/>
          <a:cs typeface="+mn-cs"/>
        </a:defRPr>
      </a:lvl7pPr>
      <a:lvl8pPr marL="3200400" indent="-228600" algn="l" rtl="0" fontAlgn="base">
        <a:spcBef>
          <a:spcPct val="20000"/>
        </a:spcBef>
        <a:spcAft>
          <a:spcPct val="0"/>
        </a:spcAft>
        <a:buClr>
          <a:srgbClr val="00649D"/>
        </a:buClr>
        <a:buChar char="•"/>
        <a:defRPr sz="1400">
          <a:solidFill>
            <a:schemeClr val="tx1"/>
          </a:solidFill>
          <a:latin typeface="+mn-lt"/>
          <a:cs typeface="+mn-cs"/>
        </a:defRPr>
      </a:lvl8pPr>
      <a:lvl9pPr marL="3657600" indent="-228600" algn="l" rtl="0" fontAlgn="base">
        <a:spcBef>
          <a:spcPct val="20000"/>
        </a:spcBef>
        <a:spcAft>
          <a:spcPct val="0"/>
        </a:spcAft>
        <a:buClr>
          <a:srgbClr val="00649D"/>
        </a:buClr>
        <a:buChar char="•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0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4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7.xml"/><Relationship Id="rId4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notesSlide" Target="../notesSlides/notesSlide20.xml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8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0" Type="http://schemas.openxmlformats.org/officeDocument/2006/relationships/diagramData" Target="../diagrams/data2.xml"/><Relationship Id="rId4" Type="http://schemas.openxmlformats.org/officeDocument/2006/relationships/image" Target="../media/image26.jpeg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0.xml"/><Relationship Id="rId4" Type="http://schemas.openxmlformats.org/officeDocument/2006/relationships/image" Target="../media/image2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5.xml"/><Relationship Id="rId4" Type="http://schemas.openxmlformats.org/officeDocument/2006/relationships/image" Target="../media/image3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6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7.xml"/><Relationship Id="rId4" Type="http://schemas.openxmlformats.org/officeDocument/2006/relationships/image" Target="../media/image3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.xml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43.jp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hyperlink" Target="https://w3-connections.ibm.com/wikis/home?lang=en#!/wiki/W9d84733e3267_4565_a7b4_7ff0f9177fa5/page/Agile Books" TargetMode="External"/><Relationship Id="rId5" Type="http://schemas.openxmlformats.org/officeDocument/2006/relationships/hyperlink" Target="https://w3-connections.ibm.com/wikis/home?lang=en#!/wiki/W9d84733e3267_4565_a7b4_7ff0f9177fa5/page/Trainings" TargetMode="External"/><Relationship Id="rId4" Type="http://schemas.openxmlformats.org/officeDocument/2006/relationships/notesSlide" Target="../notesSlides/notesSlide7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</a:t>
            </a:r>
            <a:r>
              <a:rPr lang="en-US" dirty="0"/>
              <a:t>for Developers</a:t>
            </a:r>
          </a:p>
        </p:txBody>
      </p:sp>
    </p:spTree>
    <p:extLst>
      <p:ext uri="{BB962C8B-B14F-4D97-AF65-F5344CB8AC3E}">
        <p14:creationId xmlns:p14="http://schemas.microsoft.com/office/powerpoint/2010/main" val="156207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 smtClean="0">
                <a:solidFill>
                  <a:srgbClr val="00AFDA"/>
                </a:solidFill>
              </a:rPr>
              <a:t>Why use Agile for software development?</a:t>
            </a:r>
            <a:endParaRPr lang="en-US" altLang="en-US" sz="1800" b="1" dirty="0" smtClean="0"/>
          </a:p>
        </p:txBody>
      </p:sp>
      <p:sp>
        <p:nvSpPr>
          <p:cNvPr id="77829" name="Slide Number Placeholder 5"/>
          <p:cNvSpPr txBox="1">
            <a:spLocks noGrp="1"/>
          </p:cNvSpPr>
          <p:nvPr/>
        </p:nvSpPr>
        <p:spPr bwMode="auto">
          <a:xfrm>
            <a:off x="0" y="6534150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49D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CA8AA23-77AA-490D-9EE1-E32C49B0D723}" type="slidenum">
              <a:rPr lang="en-US" altLang="en-US" sz="1000" b="0">
                <a:solidFill>
                  <a:srgbClr val="FFFFFF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000" b="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solidFill>
                  <a:schemeClr val="tx2"/>
                </a:solidFill>
              </a:rPr>
              <a:t>Software development </a:t>
            </a:r>
            <a:r>
              <a:rPr lang="en-US" sz="1600" dirty="0" smtClean="0">
                <a:solidFill>
                  <a:schemeClr val="tx2"/>
                </a:solidFill>
              </a:rPr>
              <a:t>must </a:t>
            </a:r>
            <a:r>
              <a:rPr lang="en-US" sz="1600" dirty="0">
                <a:solidFill>
                  <a:schemeClr val="tx2"/>
                </a:solidFill>
              </a:rPr>
              <a:t>be </a:t>
            </a:r>
            <a:r>
              <a:rPr lang="en-US" sz="1600" dirty="0" smtClean="0">
                <a:solidFill>
                  <a:schemeClr val="tx2"/>
                </a:solidFill>
              </a:rPr>
              <a:t>adapted to include new ways </a:t>
            </a:r>
            <a:r>
              <a:rPr lang="en-US" sz="1600" dirty="0">
                <a:solidFill>
                  <a:schemeClr val="tx2"/>
                </a:solidFill>
              </a:rPr>
              <a:t>of working and technology </a:t>
            </a:r>
            <a:r>
              <a:rPr lang="en-US" sz="1600" dirty="0" smtClean="0">
                <a:solidFill>
                  <a:schemeClr val="tx2"/>
                </a:solidFill>
              </a:rPr>
              <a:t>changes. These include: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359435" y="3899373"/>
            <a:ext cx="2054225" cy="320977"/>
          </a:xfrm>
          <a:prstGeom prst="downArrow">
            <a:avLst>
              <a:gd name="adj1" fmla="val 58111"/>
              <a:gd name="adj2" fmla="val 61931"/>
            </a:avLst>
          </a:prstGeom>
          <a:solidFill>
            <a:srgbClr val="F190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1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en-US" altLang="en-US" sz="1800"/>
          </a:p>
        </p:txBody>
      </p:sp>
      <p:grpSp>
        <p:nvGrpSpPr>
          <p:cNvPr id="8" name="Group 17"/>
          <p:cNvGrpSpPr>
            <a:grpSpLocks/>
          </p:cNvGrpSpPr>
          <p:nvPr/>
        </p:nvGrpSpPr>
        <p:grpSpPr bwMode="auto">
          <a:xfrm>
            <a:off x="208248" y="4363730"/>
            <a:ext cx="8634413" cy="1909568"/>
            <a:chOff x="1059" y="2905"/>
            <a:chExt cx="5439" cy="1172"/>
          </a:xfrm>
        </p:grpSpPr>
        <p:pic>
          <p:nvPicPr>
            <p:cNvPr id="18" name="AutoShape 20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" y="2905"/>
              <a:ext cx="5413" cy="1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26"/>
            <p:cNvSpPr>
              <a:spLocks noChangeArrowheads="1"/>
            </p:cNvSpPr>
            <p:nvPr/>
          </p:nvSpPr>
          <p:spPr bwMode="auto">
            <a:xfrm>
              <a:off x="1220" y="3273"/>
              <a:ext cx="2562" cy="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173038" indent="-173038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</a:pPr>
              <a:r>
                <a:rPr lang="en-US" altLang="en-US" sz="1600" dirty="0">
                  <a:solidFill>
                    <a:schemeClr val="tx2"/>
                  </a:solidFill>
                  <a:ea typeface="MS PGothic" panose="020B0600070205080204" pitchFamily="34" charset="-128"/>
                </a:rPr>
                <a:t>Demand for Rapid product lifecycles </a:t>
              </a:r>
            </a:p>
            <a:p>
              <a:pPr eaLnBrk="1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</a:pPr>
              <a:r>
                <a:rPr lang="en-US" altLang="en-US" sz="1600" dirty="0" smtClean="0">
                  <a:solidFill>
                    <a:schemeClr val="tx2"/>
                  </a:solidFill>
                  <a:ea typeface="MS PGothic" panose="020B0600070205080204" pitchFamily="34" charset="-128"/>
                </a:rPr>
                <a:t>Increased </a:t>
              </a:r>
              <a:r>
                <a:rPr lang="en-US" altLang="en-US" sz="1600" dirty="0">
                  <a:solidFill>
                    <a:schemeClr val="tx2"/>
                  </a:solidFill>
                  <a:ea typeface="MS PGothic" panose="020B0600070205080204" pitchFamily="34" charset="-128"/>
                </a:rPr>
                <a:t>interactions with customer</a:t>
              </a:r>
            </a:p>
            <a:p>
              <a:pPr eaLnBrk="1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</a:pPr>
              <a:r>
                <a:rPr lang="en-US" altLang="ja-JP" sz="1600" dirty="0" smtClean="0">
                  <a:solidFill>
                    <a:schemeClr val="tx2"/>
                  </a:solidFill>
                  <a:ea typeface="MS PGothic" panose="020B0600070205080204" pitchFamily="34" charset="-128"/>
                </a:rPr>
                <a:t>Move to </a:t>
              </a:r>
              <a:r>
                <a:rPr lang="en-US" altLang="ja-JP" sz="1600" dirty="0">
                  <a:solidFill>
                    <a:schemeClr val="tx2"/>
                  </a:solidFill>
                  <a:ea typeface="MS PGothic" panose="020B0600070205080204" pitchFamily="34" charset="-128"/>
                </a:rPr>
                <a:t>adjacent or new markets</a:t>
              </a:r>
              <a:endParaRPr lang="en-US" altLang="en-US" sz="1600" dirty="0">
                <a:solidFill>
                  <a:schemeClr val="tx2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1647" y="2975"/>
              <a:ext cx="401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0"/>
                </a:spcAft>
                <a:buClrTx/>
                <a:buNone/>
              </a:pPr>
              <a:r>
                <a:rPr lang="en-US" altLang="en-US" sz="1400" b="1" dirty="0">
                  <a:solidFill>
                    <a:schemeClr val="tx2"/>
                  </a:solidFill>
                  <a:ea typeface="MS PGothic" panose="020B0600070205080204" pitchFamily="34" charset="-128"/>
                </a:rPr>
                <a:t>Impacts on Business and Software Development</a:t>
              </a: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auto">
            <a:xfrm>
              <a:off x="3672" y="3273"/>
              <a:ext cx="2826" cy="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173038" indent="-173038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</a:pPr>
              <a:r>
                <a:rPr lang="en-US" altLang="en-US" sz="1600" dirty="0" smtClean="0">
                  <a:solidFill>
                    <a:schemeClr val="tx2"/>
                  </a:solidFill>
                  <a:ea typeface="MS PGothic" panose="020B0600070205080204" pitchFamily="34" charset="-128"/>
                </a:rPr>
                <a:t>Need for new </a:t>
              </a:r>
              <a:r>
                <a:rPr lang="en-US" altLang="en-US" sz="1600" dirty="0">
                  <a:solidFill>
                    <a:schemeClr val="tx2"/>
                  </a:solidFill>
                  <a:ea typeface="MS PGothic" panose="020B0600070205080204" pitchFamily="34" charset="-128"/>
                </a:rPr>
                <a:t>skills and </a:t>
              </a:r>
              <a:r>
                <a:rPr lang="en-US" altLang="en-US" sz="1600" dirty="0" smtClean="0">
                  <a:solidFill>
                    <a:schemeClr val="tx2"/>
                  </a:solidFill>
                  <a:ea typeface="MS PGothic" panose="020B0600070205080204" pitchFamily="34" charset="-128"/>
                </a:rPr>
                <a:t>competencies</a:t>
              </a:r>
            </a:p>
            <a:p>
              <a:pPr eaLnBrk="1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</a:pPr>
              <a:r>
                <a:rPr lang="en-US" altLang="en-US" sz="1600" dirty="0" smtClean="0">
                  <a:solidFill>
                    <a:schemeClr val="tx2"/>
                  </a:solidFill>
                  <a:ea typeface="MS PGothic" panose="020B0600070205080204" pitchFamily="34" charset="-128"/>
                </a:rPr>
                <a:t>Increased </a:t>
              </a:r>
              <a:r>
                <a:rPr lang="en-US" altLang="en-US" sz="1600" dirty="0">
                  <a:solidFill>
                    <a:schemeClr val="tx2"/>
                  </a:solidFill>
                  <a:ea typeface="MS PGothic" panose="020B0600070205080204" pitchFamily="34" charset="-128"/>
                </a:rPr>
                <a:t>security and privacy requirements</a:t>
              </a:r>
            </a:p>
            <a:p>
              <a:pPr eaLnBrk="1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</a:pPr>
              <a:r>
                <a:rPr lang="en-US" altLang="en-US" sz="1600" dirty="0">
                  <a:solidFill>
                    <a:schemeClr val="tx2"/>
                  </a:solidFill>
                  <a:ea typeface="MS PGothic" panose="020B0600070205080204" pitchFamily="34" charset="-128"/>
                </a:rPr>
                <a:t>Greater need to align with strategic priorities</a:t>
              </a:r>
            </a:p>
          </p:txBody>
        </p:sp>
      </p:grp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98710" y="2006098"/>
            <a:ext cx="8226425" cy="1710790"/>
            <a:chOff x="1171" y="1039"/>
            <a:chExt cx="5182" cy="1050"/>
          </a:xfrm>
        </p:grpSpPr>
        <p:pic>
          <p:nvPicPr>
            <p:cNvPr id="10" name="Picture 5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9" y="1039"/>
              <a:ext cx="648" cy="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5239" y="1829"/>
              <a:ext cx="1114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200" b="1" dirty="0" smtClean="0">
                  <a:solidFill>
                    <a:schemeClr val="tx2"/>
                  </a:solidFill>
                  <a:ea typeface="MS PGothic" panose="020B0600070205080204" pitchFamily="34" charset="-128"/>
                </a:rPr>
                <a:t>Intelligent / Connected </a:t>
              </a:r>
              <a:r>
                <a:rPr lang="en-US" altLang="en-US" sz="1200" b="1" dirty="0">
                  <a:solidFill>
                    <a:schemeClr val="tx2"/>
                  </a:solidFill>
                  <a:ea typeface="MS PGothic" panose="020B0600070205080204" pitchFamily="34" charset="-128"/>
                </a:rPr>
                <a:t>Systems</a:t>
              </a:r>
              <a:r>
                <a:rPr lang="en-US" altLang="en-US" sz="1200" dirty="0">
                  <a:solidFill>
                    <a:schemeClr val="tx2"/>
                  </a:solidFill>
                  <a:ea typeface="MS PGothic" panose="020B0600070205080204" pitchFamily="34" charset="-128"/>
                </a:rPr>
                <a:t> </a:t>
              </a:r>
              <a:endParaRPr lang="en-US" altLang="en-US" sz="1200" b="1" dirty="0">
                <a:solidFill>
                  <a:schemeClr val="tx2"/>
                </a:solidFill>
                <a:ea typeface="MS PGothic" panose="020B0600070205080204" pitchFamily="34" charset="-128"/>
              </a:endParaRPr>
            </a:p>
          </p:txBody>
        </p:sp>
        <p:pic>
          <p:nvPicPr>
            <p:cNvPr id="12" name="Picture 5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2" y="1040"/>
              <a:ext cx="648" cy="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4151" y="1806"/>
              <a:ext cx="48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200" b="1">
                  <a:solidFill>
                    <a:schemeClr val="tx2"/>
                  </a:solidFill>
                  <a:ea typeface="MS PGothic" panose="020B0600070205080204" pitchFamily="34" charset="-128"/>
                </a:rPr>
                <a:t>Cloud Delivery</a:t>
              </a:r>
              <a:r>
                <a:rPr lang="en-US" altLang="en-US" sz="1200">
                  <a:solidFill>
                    <a:schemeClr val="tx2"/>
                  </a:solidFill>
                  <a:ea typeface="MS PGothic" panose="020B0600070205080204" pitchFamily="34" charset="-128"/>
                </a:rPr>
                <a:t> 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2643" y="1806"/>
              <a:ext cx="82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200" b="1" dirty="0">
                  <a:solidFill>
                    <a:schemeClr val="tx2"/>
                  </a:solidFill>
                  <a:ea typeface="MS PGothic" panose="020B0600070205080204" pitchFamily="34" charset="-128"/>
                </a:rPr>
                <a:t>Collaborative </a:t>
              </a:r>
              <a:r>
                <a:rPr lang="en-US" altLang="en-US" sz="1200" b="1" dirty="0" smtClean="0">
                  <a:solidFill>
                    <a:schemeClr val="tx2"/>
                  </a:solidFill>
                  <a:ea typeface="MS PGothic" panose="020B0600070205080204" pitchFamily="34" charset="-128"/>
                </a:rPr>
                <a:t>Development</a:t>
              </a:r>
              <a:r>
                <a:rPr lang="en-US" altLang="en-US" sz="1200" dirty="0" smtClean="0">
                  <a:solidFill>
                    <a:schemeClr val="tx2"/>
                  </a:solidFill>
                  <a:ea typeface="MS PGothic" panose="020B0600070205080204" pitchFamily="34" charset="-128"/>
                </a:rPr>
                <a:t> </a:t>
              </a:r>
              <a:endParaRPr lang="en-US" altLang="en-US" sz="1200" dirty="0">
                <a:solidFill>
                  <a:schemeClr val="tx2"/>
                </a:solidFill>
                <a:ea typeface="MS PGothic" panose="020B0600070205080204" pitchFamily="34" charset="-128"/>
              </a:endParaRPr>
            </a:p>
          </p:txBody>
        </p:sp>
        <p:pic>
          <p:nvPicPr>
            <p:cNvPr id="15" name="Picture 5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5" y="1050"/>
              <a:ext cx="648" cy="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1171" y="1793"/>
              <a:ext cx="1114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200" b="1" dirty="0">
                  <a:solidFill>
                    <a:schemeClr val="tx2"/>
                  </a:solidFill>
                  <a:ea typeface="MS PGothic" panose="020B0600070205080204" pitchFamily="34" charset="-128"/>
                </a:rPr>
                <a:t>Multi Platform </a:t>
              </a:r>
              <a:r>
                <a:rPr lang="en-US" altLang="en-US" sz="1200" b="1" dirty="0" smtClean="0">
                  <a:solidFill>
                    <a:schemeClr val="tx2"/>
                  </a:solidFill>
                  <a:ea typeface="MS PGothic" panose="020B0600070205080204" pitchFamily="34" charset="-128"/>
                </a:rPr>
                <a:t>Delivery</a:t>
              </a:r>
              <a:endParaRPr lang="en-US" altLang="en-US" sz="1200" b="1" dirty="0">
                <a:solidFill>
                  <a:schemeClr val="tx2"/>
                </a:solidFill>
                <a:ea typeface="MS PGothic" panose="020B0600070205080204" pitchFamily="34" charset="-128"/>
              </a:endParaRPr>
            </a:p>
          </p:txBody>
        </p:sp>
        <p:pic>
          <p:nvPicPr>
            <p:cNvPr id="17" name="Picture 5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1" y="1048"/>
              <a:ext cx="648" cy="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1892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 smtClean="0">
                <a:solidFill>
                  <a:srgbClr val="00AFDA"/>
                </a:solidFill>
              </a:rPr>
              <a:t>The problem with the Waterfall Model</a:t>
            </a:r>
            <a:endParaRPr lang="en-US" altLang="en-US" sz="1800" b="1" dirty="0" smtClean="0"/>
          </a:p>
        </p:txBody>
      </p:sp>
      <p:sp>
        <p:nvSpPr>
          <p:cNvPr id="77829" name="Slide Number Placeholder 5"/>
          <p:cNvSpPr txBox="1">
            <a:spLocks noGrp="1"/>
          </p:cNvSpPr>
          <p:nvPr/>
        </p:nvSpPr>
        <p:spPr bwMode="auto">
          <a:xfrm>
            <a:off x="0" y="6534150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49D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A8AA23-77AA-490D-9EE1-E32C49B0D723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1589" y="1160057"/>
            <a:ext cx="7449797" cy="5029200"/>
          </a:xfrm>
        </p:spPr>
        <p:txBody>
          <a:bodyPr/>
          <a:lstStyle/>
          <a:p>
            <a:pPr marL="0" indent="0">
              <a:buNone/>
            </a:pPr>
            <a:endParaRPr lang="en-IN" sz="1600" dirty="0"/>
          </a:p>
          <a:p>
            <a:endParaRPr lang="en-US" sz="1600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907628" y="2064152"/>
            <a:ext cx="6093992" cy="2492082"/>
            <a:chOff x="152400" y="1371600"/>
            <a:chExt cx="8763000" cy="4876800"/>
          </a:xfrm>
        </p:grpSpPr>
        <p:sp>
          <p:nvSpPr>
            <p:cNvPr id="6" name="Rectangle 5"/>
            <p:cNvSpPr/>
            <p:nvPr/>
          </p:nvSpPr>
          <p:spPr>
            <a:xfrm>
              <a:off x="152400" y="1371600"/>
              <a:ext cx="8763000" cy="4876800"/>
            </a:xfrm>
            <a:prstGeom prst="rect">
              <a:avLst/>
            </a:prstGeom>
            <a:solidFill>
              <a:srgbClr val="D5E6FB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7" name="Group 28"/>
            <p:cNvGrpSpPr>
              <a:grpSpLocks/>
            </p:cNvGrpSpPr>
            <p:nvPr/>
          </p:nvGrpSpPr>
          <p:grpSpPr bwMode="auto">
            <a:xfrm>
              <a:off x="381000" y="2209800"/>
              <a:ext cx="8382000" cy="3048000"/>
              <a:chOff x="240" y="1392"/>
              <a:chExt cx="5280" cy="1920"/>
            </a:xfrm>
            <a:solidFill>
              <a:srgbClr val="1267AE"/>
            </a:solidFill>
          </p:grpSpPr>
          <p:sp>
            <p:nvSpPr>
              <p:cNvPr id="30" name="Rectangle 4"/>
              <p:cNvSpPr>
                <a:spLocks noChangeArrowheads="1"/>
              </p:cNvSpPr>
              <p:nvPr/>
            </p:nvSpPr>
            <p:spPr bwMode="auto">
              <a:xfrm>
                <a:off x="240" y="1392"/>
                <a:ext cx="1056" cy="384"/>
              </a:xfrm>
              <a:prstGeom prst="rect">
                <a:avLst/>
              </a:prstGeom>
              <a:grpFill/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200" dirty="0">
                    <a:latin typeface="+mj-lt"/>
                  </a:rPr>
                  <a:t>Requirements Gathering</a:t>
                </a:r>
              </a:p>
            </p:txBody>
          </p:sp>
          <p:sp>
            <p:nvSpPr>
              <p:cNvPr id="31" name="Rectangle 5"/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1056" cy="384"/>
              </a:xfrm>
              <a:prstGeom prst="rect">
                <a:avLst/>
              </a:prstGeom>
              <a:grpFill/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200" dirty="0">
                    <a:latin typeface="+mj-lt"/>
                  </a:rPr>
                  <a:t>Design</a:t>
                </a:r>
              </a:p>
            </p:txBody>
          </p:sp>
          <p:sp>
            <p:nvSpPr>
              <p:cNvPr id="32" name="Rectangle 6"/>
              <p:cNvSpPr>
                <a:spLocks noChangeArrowheads="1"/>
              </p:cNvSpPr>
              <p:nvPr/>
            </p:nvSpPr>
            <p:spPr bwMode="auto">
              <a:xfrm>
                <a:off x="2352" y="2160"/>
                <a:ext cx="1056" cy="384"/>
              </a:xfrm>
              <a:prstGeom prst="rect">
                <a:avLst/>
              </a:prstGeom>
              <a:grpFill/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200" dirty="0">
                    <a:latin typeface="+mj-lt"/>
                  </a:rPr>
                  <a:t>Development</a:t>
                </a:r>
              </a:p>
            </p:txBody>
          </p:sp>
          <p:sp>
            <p:nvSpPr>
              <p:cNvPr id="33" name="Rectangle 7"/>
              <p:cNvSpPr>
                <a:spLocks noChangeArrowheads="1"/>
              </p:cNvSpPr>
              <p:nvPr/>
            </p:nvSpPr>
            <p:spPr bwMode="auto">
              <a:xfrm>
                <a:off x="3408" y="2544"/>
                <a:ext cx="1056" cy="384"/>
              </a:xfrm>
              <a:prstGeom prst="rect">
                <a:avLst/>
              </a:prstGeom>
              <a:grpFill/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400" dirty="0">
                    <a:latin typeface="+mj-lt"/>
                  </a:rPr>
                  <a:t>Testing</a:t>
                </a:r>
              </a:p>
            </p:txBody>
          </p:sp>
          <p:sp>
            <p:nvSpPr>
              <p:cNvPr id="34" name="Rectangle 8"/>
              <p:cNvSpPr>
                <a:spLocks noChangeArrowheads="1"/>
              </p:cNvSpPr>
              <p:nvPr/>
            </p:nvSpPr>
            <p:spPr bwMode="auto">
              <a:xfrm>
                <a:off x="4464" y="2928"/>
                <a:ext cx="1056" cy="384"/>
              </a:xfrm>
              <a:prstGeom prst="rect">
                <a:avLst/>
              </a:prstGeom>
              <a:grpFill/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200" dirty="0">
                    <a:latin typeface="+mj-lt"/>
                  </a:rPr>
                  <a:t>Launch </a:t>
                </a:r>
                <a:r>
                  <a:rPr lang="en-US" sz="1200" dirty="0" smtClean="0">
                    <a:latin typeface="+mj-lt"/>
                  </a:rPr>
                  <a:t>and </a:t>
                </a:r>
                <a:r>
                  <a:rPr lang="en-US" sz="1200" dirty="0">
                    <a:latin typeface="+mj-lt"/>
                  </a:rPr>
                  <a:t>Maintain</a:t>
                </a:r>
              </a:p>
            </p:txBody>
          </p:sp>
        </p:grpSp>
        <p:grpSp>
          <p:nvGrpSpPr>
            <p:cNvPr id="8" name="Group 30"/>
            <p:cNvGrpSpPr>
              <a:grpSpLocks/>
            </p:cNvGrpSpPr>
            <p:nvPr/>
          </p:nvGrpSpPr>
          <p:grpSpPr bwMode="auto">
            <a:xfrm>
              <a:off x="1482725" y="3429000"/>
              <a:ext cx="6180138" cy="2428875"/>
              <a:chOff x="934" y="2160"/>
              <a:chExt cx="3893" cy="1530"/>
            </a:xfrm>
          </p:grpSpPr>
          <p:sp>
            <p:nvSpPr>
              <p:cNvPr id="21" name="Line 9"/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11"/>
              <p:cNvSpPr>
                <a:spLocks noChangeShapeType="1"/>
              </p:cNvSpPr>
              <p:nvPr/>
            </p:nvSpPr>
            <p:spPr bwMode="auto">
              <a:xfrm>
                <a:off x="2352" y="254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13"/>
              <p:cNvSpPr>
                <a:spLocks noChangeShapeType="1"/>
              </p:cNvSpPr>
              <p:nvPr/>
            </p:nvSpPr>
            <p:spPr bwMode="auto">
              <a:xfrm>
                <a:off x="3408" y="292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4" name="Group 29"/>
              <p:cNvGrpSpPr>
                <a:grpSpLocks/>
              </p:cNvGrpSpPr>
              <p:nvPr/>
            </p:nvGrpSpPr>
            <p:grpSpPr bwMode="auto">
              <a:xfrm>
                <a:off x="934" y="2289"/>
                <a:ext cx="3893" cy="1401"/>
                <a:chOff x="934" y="2289"/>
                <a:chExt cx="3893" cy="1401"/>
              </a:xfrm>
            </p:grpSpPr>
            <p:sp>
              <p:nvSpPr>
                <p:cNvPr id="2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934" y="2289"/>
                  <a:ext cx="72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Aft>
                      <a:spcPct val="5000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Aft>
                      <a:spcPct val="50000"/>
                    </a:spcAft>
                    <a:buClr>
                      <a:schemeClr val="accent1"/>
                    </a:buClr>
                    <a:buFont typeface="Arial" panose="020B0604020202020204" pitchFamily="34" charset="0"/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Aft>
                      <a:spcPct val="5000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Aft>
                      <a:spcPct val="50000"/>
                    </a:spcAft>
                    <a:buClr>
                      <a:schemeClr val="accent1"/>
                    </a:buClr>
                    <a:buFont typeface="SimSun" panose="02010600030101010101" pitchFamily="2" charset="-122"/>
                    <a:buChar char="-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Aft>
                      <a:spcPct val="5000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5000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5000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5000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5000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sz="1000">
                      <a:latin typeface="Myriad Pro Light" pitchFamily="34" charset="0"/>
                    </a:rPr>
                    <a:t>Documentation, </a:t>
                  </a:r>
                  <a:br>
                    <a:rPr lang="en-US" sz="1000">
                      <a:latin typeface="Myriad Pro Light" pitchFamily="34" charset="0"/>
                    </a:rPr>
                  </a:br>
                  <a:r>
                    <a:rPr lang="en-US" sz="1000">
                      <a:latin typeface="Myriad Pro Light" pitchFamily="34" charset="0"/>
                    </a:rPr>
                    <a:t>Signoffs, Handoff</a:t>
                  </a:r>
                </a:p>
              </p:txBody>
            </p:sp>
            <p:sp>
              <p:nvSpPr>
                <p:cNvPr id="2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986" y="2673"/>
                  <a:ext cx="72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Aft>
                      <a:spcPct val="5000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Aft>
                      <a:spcPct val="50000"/>
                    </a:spcAft>
                    <a:buClr>
                      <a:schemeClr val="accent1"/>
                    </a:buClr>
                    <a:buFont typeface="Arial" panose="020B0604020202020204" pitchFamily="34" charset="0"/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Aft>
                      <a:spcPct val="5000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Aft>
                      <a:spcPct val="50000"/>
                    </a:spcAft>
                    <a:buClr>
                      <a:schemeClr val="accent1"/>
                    </a:buClr>
                    <a:buFont typeface="SimSun" panose="02010600030101010101" pitchFamily="2" charset="-122"/>
                    <a:buChar char="-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Aft>
                      <a:spcPct val="5000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5000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5000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5000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5000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sz="1000">
                      <a:latin typeface="Myriad Pro Light" pitchFamily="34" charset="0"/>
                    </a:rPr>
                    <a:t>Documentation, </a:t>
                  </a:r>
                  <a:br>
                    <a:rPr lang="en-US" sz="1000">
                      <a:latin typeface="Myriad Pro Light" pitchFamily="34" charset="0"/>
                    </a:rPr>
                  </a:br>
                  <a:r>
                    <a:rPr lang="en-US" sz="1000">
                      <a:latin typeface="Myriad Pro Light" pitchFamily="34" charset="0"/>
                    </a:rPr>
                    <a:t>Signoffs, Handoff</a:t>
                  </a:r>
                </a:p>
              </p:txBody>
            </p:sp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42" y="3057"/>
                  <a:ext cx="72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Aft>
                      <a:spcPct val="5000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Aft>
                      <a:spcPct val="50000"/>
                    </a:spcAft>
                    <a:buClr>
                      <a:schemeClr val="accent1"/>
                    </a:buClr>
                    <a:buFont typeface="Arial" panose="020B0604020202020204" pitchFamily="34" charset="0"/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Aft>
                      <a:spcPct val="5000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Aft>
                      <a:spcPct val="50000"/>
                    </a:spcAft>
                    <a:buClr>
                      <a:schemeClr val="accent1"/>
                    </a:buClr>
                    <a:buFont typeface="SimSun" panose="02010600030101010101" pitchFamily="2" charset="-122"/>
                    <a:buChar char="-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Aft>
                      <a:spcPct val="5000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5000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5000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5000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5000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sz="1000" dirty="0">
                      <a:latin typeface="Myriad Pro Light" pitchFamily="34" charset="0"/>
                    </a:rPr>
                    <a:t>Documentation, </a:t>
                  </a:r>
                  <a:br>
                    <a:rPr lang="en-US" sz="1000" dirty="0">
                      <a:latin typeface="Myriad Pro Light" pitchFamily="34" charset="0"/>
                    </a:rPr>
                  </a:br>
                  <a:r>
                    <a:rPr lang="en-US" sz="1000" dirty="0">
                      <a:latin typeface="Myriad Pro Light" pitchFamily="34" charset="0"/>
                    </a:rPr>
                    <a:t>Signoffs, Handoff</a:t>
                  </a:r>
                </a:p>
              </p:txBody>
            </p:sp>
            <p:sp>
              <p:nvSpPr>
                <p:cNvPr id="28" name="Line 15"/>
                <p:cNvSpPr>
                  <a:spLocks noChangeShapeType="1"/>
                </p:cNvSpPr>
                <p:nvPr/>
              </p:nvSpPr>
              <p:spPr bwMode="auto">
                <a:xfrm>
                  <a:off x="4464" y="3311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098" y="3440"/>
                  <a:ext cx="72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Aft>
                      <a:spcPct val="5000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Aft>
                      <a:spcPct val="50000"/>
                    </a:spcAft>
                    <a:buClr>
                      <a:schemeClr val="accent1"/>
                    </a:buClr>
                    <a:buFont typeface="Arial" panose="020B0604020202020204" pitchFamily="34" charset="0"/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Aft>
                      <a:spcPct val="5000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Aft>
                      <a:spcPct val="50000"/>
                    </a:spcAft>
                    <a:buClr>
                      <a:schemeClr val="accent1"/>
                    </a:buClr>
                    <a:buFont typeface="SimSun" panose="02010600030101010101" pitchFamily="2" charset="-122"/>
                    <a:buChar char="-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Aft>
                      <a:spcPct val="5000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5000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5000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5000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50000"/>
                    </a:spcAft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n-US" sz="1000">
                      <a:latin typeface="Myriad Pro Light" pitchFamily="34" charset="0"/>
                    </a:rPr>
                    <a:t>Documentation, </a:t>
                  </a:r>
                  <a:br>
                    <a:rPr lang="en-US" sz="1000">
                      <a:latin typeface="Myriad Pro Light" pitchFamily="34" charset="0"/>
                    </a:rPr>
                  </a:br>
                  <a:r>
                    <a:rPr lang="en-US" sz="1000">
                      <a:latin typeface="Myriad Pro Light" pitchFamily="34" charset="0"/>
                    </a:rPr>
                    <a:t>Signoffs, Handoff</a:t>
                  </a:r>
                </a:p>
              </p:txBody>
            </p:sp>
          </p:grpSp>
        </p:grp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381000" y="1477963"/>
              <a:ext cx="8382000" cy="503237"/>
              <a:chOff x="240" y="931"/>
              <a:chExt cx="5280" cy="31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AutoShape 17"/>
              <p:cNvSpPr>
                <a:spLocks/>
              </p:cNvSpPr>
              <p:nvPr/>
            </p:nvSpPr>
            <p:spPr bwMode="auto">
              <a:xfrm rot="5400000">
                <a:off x="696" y="648"/>
                <a:ext cx="144" cy="1056"/>
              </a:xfrm>
              <a:prstGeom prst="leftBrace">
                <a:avLst>
                  <a:gd name="adj1" fmla="val 61111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rot="10800000" vert="eaVert" wrap="none" anchor="ctr"/>
              <a:lstStyle/>
              <a:p>
                <a:pPr algn="ctr" eaLnBrk="1" hangingPunct="1">
                  <a:defRPr/>
                </a:pPr>
                <a:endParaRPr lang="en-US" sz="1800">
                  <a:latin typeface="+mn-lt"/>
                  <a:cs typeface="+mn-cs"/>
                </a:endParaRPr>
              </a:p>
            </p:txBody>
          </p:sp>
          <p:sp>
            <p:nvSpPr>
              <p:cNvPr id="12" name="AutoShape 18"/>
              <p:cNvSpPr>
                <a:spLocks/>
              </p:cNvSpPr>
              <p:nvPr/>
            </p:nvSpPr>
            <p:spPr bwMode="auto">
              <a:xfrm rot="5400000">
                <a:off x="1752" y="648"/>
                <a:ext cx="144" cy="1056"/>
              </a:xfrm>
              <a:prstGeom prst="leftBrace">
                <a:avLst>
                  <a:gd name="adj1" fmla="val 61111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 eaLnBrk="1" hangingPunct="1">
                  <a:defRPr/>
                </a:pPr>
                <a:endParaRPr lang="en-US" sz="1800">
                  <a:latin typeface="+mn-lt"/>
                  <a:cs typeface="+mn-cs"/>
                </a:endParaRPr>
              </a:p>
            </p:txBody>
          </p:sp>
          <p:sp>
            <p:nvSpPr>
              <p:cNvPr id="13" name="AutoShape 19"/>
              <p:cNvSpPr>
                <a:spLocks/>
              </p:cNvSpPr>
              <p:nvPr/>
            </p:nvSpPr>
            <p:spPr bwMode="auto">
              <a:xfrm rot="5400000">
                <a:off x="2808" y="648"/>
                <a:ext cx="144" cy="1056"/>
              </a:xfrm>
              <a:prstGeom prst="leftBrace">
                <a:avLst>
                  <a:gd name="adj1" fmla="val 61111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 eaLnBrk="1" hangingPunct="1">
                  <a:defRPr/>
                </a:pPr>
                <a:endParaRPr lang="en-US" sz="1800">
                  <a:latin typeface="+mn-lt"/>
                  <a:cs typeface="+mn-cs"/>
                </a:endParaRPr>
              </a:p>
            </p:txBody>
          </p:sp>
          <p:sp>
            <p:nvSpPr>
              <p:cNvPr id="14" name="AutoShape 20"/>
              <p:cNvSpPr>
                <a:spLocks/>
              </p:cNvSpPr>
              <p:nvPr/>
            </p:nvSpPr>
            <p:spPr bwMode="auto">
              <a:xfrm rot="5400000">
                <a:off x="3864" y="648"/>
                <a:ext cx="144" cy="1056"/>
              </a:xfrm>
              <a:prstGeom prst="leftBrace">
                <a:avLst>
                  <a:gd name="adj1" fmla="val 61111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 eaLnBrk="1" hangingPunct="1">
                  <a:defRPr/>
                </a:pPr>
                <a:endParaRPr lang="en-US" sz="1800">
                  <a:latin typeface="+mn-lt"/>
                  <a:cs typeface="+mn-cs"/>
                </a:endParaRPr>
              </a:p>
            </p:txBody>
          </p:sp>
          <p:sp>
            <p:nvSpPr>
              <p:cNvPr id="15" name="AutoShape 21"/>
              <p:cNvSpPr>
                <a:spLocks/>
              </p:cNvSpPr>
              <p:nvPr/>
            </p:nvSpPr>
            <p:spPr bwMode="auto">
              <a:xfrm rot="5400000">
                <a:off x="4920" y="648"/>
                <a:ext cx="144" cy="1056"/>
              </a:xfrm>
              <a:prstGeom prst="leftBrace">
                <a:avLst>
                  <a:gd name="adj1" fmla="val 61111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 eaLnBrk="1" hangingPunct="1">
                  <a:defRPr/>
                </a:pPr>
                <a:endParaRPr lang="en-US" sz="1800">
                  <a:latin typeface="+mn-lt"/>
                  <a:cs typeface="+mn-cs"/>
                </a:endParaRPr>
              </a:p>
            </p:txBody>
          </p:sp>
          <p:sp>
            <p:nvSpPr>
              <p:cNvPr id="16" name="Text Box 22"/>
              <p:cNvSpPr txBox="1">
                <a:spLocks noChangeArrowheads="1"/>
              </p:cNvSpPr>
              <p:nvPr/>
            </p:nvSpPr>
            <p:spPr bwMode="auto">
              <a:xfrm>
                <a:off x="394" y="931"/>
                <a:ext cx="75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200" dirty="0"/>
                  <a:t>Job Function A</a:t>
                </a:r>
              </a:p>
              <a:p>
                <a:pPr eaLnBrk="1" hangingPunct="1">
                  <a:defRPr/>
                </a:pPr>
                <a:endParaRPr lang="en-US" sz="1200" dirty="0">
                  <a:latin typeface="+mn-lt"/>
                  <a:cs typeface="+mn-cs"/>
                </a:endParaRPr>
              </a:p>
            </p:txBody>
          </p:sp>
          <p:sp>
            <p:nvSpPr>
              <p:cNvPr id="17" name="Text Box 23"/>
              <p:cNvSpPr txBox="1">
                <a:spLocks noChangeArrowheads="1"/>
              </p:cNvSpPr>
              <p:nvPr/>
            </p:nvSpPr>
            <p:spPr bwMode="auto">
              <a:xfrm>
                <a:off x="1450" y="932"/>
                <a:ext cx="75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200">
                    <a:latin typeface="+mn-lt"/>
                    <a:cs typeface="+mn-cs"/>
                  </a:rPr>
                  <a:t>Job Function B</a:t>
                </a:r>
              </a:p>
            </p:txBody>
          </p:sp>
          <p:sp>
            <p:nvSpPr>
              <p:cNvPr id="18" name="Text Box 24"/>
              <p:cNvSpPr txBox="1">
                <a:spLocks noChangeArrowheads="1"/>
              </p:cNvSpPr>
              <p:nvPr/>
            </p:nvSpPr>
            <p:spPr bwMode="auto">
              <a:xfrm>
                <a:off x="2496" y="932"/>
                <a:ext cx="76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200" dirty="0">
                    <a:latin typeface="+mn-lt"/>
                    <a:cs typeface="+mn-cs"/>
                  </a:rPr>
                  <a:t>Job Function C</a:t>
                </a:r>
              </a:p>
            </p:txBody>
          </p:sp>
          <p:sp>
            <p:nvSpPr>
              <p:cNvPr id="19" name="Text Box 25"/>
              <p:cNvSpPr txBox="1">
                <a:spLocks noChangeArrowheads="1"/>
              </p:cNvSpPr>
              <p:nvPr/>
            </p:nvSpPr>
            <p:spPr bwMode="auto">
              <a:xfrm>
                <a:off x="3552" y="933"/>
                <a:ext cx="76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200">
                    <a:latin typeface="+mn-lt"/>
                    <a:cs typeface="+mn-cs"/>
                  </a:rPr>
                  <a:t>Job Function D</a:t>
                </a:r>
              </a:p>
            </p:txBody>
          </p:sp>
          <p:sp>
            <p:nvSpPr>
              <p:cNvPr id="20" name="Text Box 26"/>
              <p:cNvSpPr txBox="1">
                <a:spLocks noChangeArrowheads="1"/>
              </p:cNvSpPr>
              <p:nvPr/>
            </p:nvSpPr>
            <p:spPr bwMode="auto">
              <a:xfrm>
                <a:off x="4627" y="932"/>
                <a:ext cx="75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200">
                    <a:latin typeface="+mn-lt"/>
                    <a:cs typeface="+mn-cs"/>
                  </a:rPr>
                  <a:t>Job Function E</a:t>
                </a:r>
              </a:p>
            </p:txBody>
          </p:sp>
        </p:grpSp>
        <p:sp>
          <p:nvSpPr>
            <p:cNvPr id="10" name="Text Box 27"/>
            <p:cNvSpPr txBox="1">
              <a:spLocks noChangeArrowheads="1"/>
            </p:cNvSpPr>
            <p:nvPr/>
          </p:nvSpPr>
          <p:spPr bwMode="auto">
            <a:xfrm>
              <a:off x="209549" y="4558230"/>
              <a:ext cx="3948113" cy="1618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tIns="228600" bIns="228600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lang="en-US" sz="1400" dirty="0">
                  <a:latin typeface="Myriad Pro Light" pitchFamily="34" charset="0"/>
                  <a:cs typeface="+mn-cs"/>
                </a:rPr>
                <a:t>Advantage: Highly </a:t>
              </a:r>
              <a:r>
                <a:rPr lang="en-US" sz="1400" dirty="0">
                  <a:latin typeface="+mn-lt"/>
                  <a:cs typeface="+mn-cs"/>
                </a:rPr>
                <a:t>Logical</a:t>
              </a:r>
            </a:p>
            <a:p>
              <a:pPr eaLnBrk="1" hangingPunct="1">
                <a:lnSpc>
                  <a:spcPct val="120000"/>
                </a:lnSpc>
                <a:defRPr/>
              </a:pPr>
              <a:r>
                <a:rPr lang="en-US" sz="1400" dirty="0">
                  <a:latin typeface="Myriad Pro Light" pitchFamily="34" charset="0"/>
                  <a:cs typeface="+mn-cs"/>
                </a:rPr>
                <a:t>Disadvantage: </a:t>
              </a:r>
              <a:r>
                <a:rPr lang="en-US" sz="1400" dirty="0" smtClean="0">
                  <a:latin typeface="Myriad Pro Light" pitchFamily="34" charset="0"/>
                  <a:cs typeface="+mn-cs"/>
                </a:rPr>
                <a:t>Time to market</a:t>
              </a:r>
              <a:endParaRPr lang="en-US" sz="1400" dirty="0">
                <a:latin typeface="Myriad Pro Light" pitchFamily="34" charset="0"/>
                <a:cs typeface="+mn-cs"/>
              </a:endParaRPr>
            </a:p>
          </p:txBody>
        </p:sp>
      </p:grpSp>
      <p:sp>
        <p:nvSpPr>
          <p:cNvPr id="36" name="Content Placeholder 1"/>
          <p:cNvSpPr txBox="1">
            <a:spLocks/>
          </p:cNvSpPr>
          <p:nvPr/>
        </p:nvSpPr>
        <p:spPr bwMode="auto">
          <a:xfrm>
            <a:off x="303840" y="941564"/>
            <a:ext cx="8513591" cy="90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lvl1pPr marL="173038" marR="0" indent="-1730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tabLst/>
              <a:defRPr sz="1800" b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9588" marR="0" indent="-163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1A6A0"/>
              </a:buClr>
              <a:buSzPct val="90000"/>
              <a:buFont typeface="Wingdings" panose="05000000000000000000" pitchFamily="2" charset="2"/>
              <a:buChar char="§"/>
              <a:tabLst/>
              <a:defRPr sz="1600" b="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2pPr>
            <a:lvl3pPr marL="855663" marR="0" indent="-1730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tabLst/>
              <a:defRPr sz="1600" b="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3pPr>
            <a:lvl4pPr marL="1203325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 b="0">
                <a:solidFill>
                  <a:schemeClr val="bg1"/>
                </a:solidFill>
                <a:latin typeface="Arial" charset="0"/>
              </a:defRPr>
            </a:lvl4pPr>
            <a:lvl5pPr marL="15398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 b="0">
                <a:solidFill>
                  <a:schemeClr val="bg1"/>
                </a:solidFill>
                <a:latin typeface="Arial" charset="0"/>
              </a:defRPr>
            </a:lvl5pPr>
            <a:lvl6pPr marL="19970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6pPr>
            <a:lvl7pPr marL="24542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7pPr>
            <a:lvl8pPr marL="29114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8pPr>
            <a:lvl9pPr marL="33686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indent="0">
              <a:spcBef>
                <a:spcPct val="30000"/>
              </a:spcBef>
              <a:buClrTx/>
              <a:buSzTx/>
              <a:buNone/>
              <a:defRPr/>
            </a:pPr>
            <a:r>
              <a:rPr lang="en-US" sz="1600" kern="0" dirty="0" smtClean="0">
                <a:ea typeface="SimSun" panose="02010600030101010101" pitchFamily="2" charset="-122"/>
              </a:rPr>
              <a:t>As you saw in the previous module, t</a:t>
            </a:r>
            <a:r>
              <a:rPr lang="en-US" sz="1600" dirty="0" smtClean="0"/>
              <a:t>raditional </a:t>
            </a:r>
            <a:r>
              <a:rPr lang="en-US" sz="1600" dirty="0"/>
              <a:t>Waterfall treats Requirements </a:t>
            </a:r>
            <a:r>
              <a:rPr lang="en-US" sz="1600" dirty="0" smtClean="0"/>
              <a:t>Gathering , </a:t>
            </a:r>
            <a:r>
              <a:rPr lang="en-US" sz="1600" dirty="0"/>
              <a:t>design, </a:t>
            </a:r>
            <a:r>
              <a:rPr lang="en-US" sz="1600" dirty="0" smtClean="0"/>
              <a:t>development, testing etc. as </a:t>
            </a:r>
            <a:r>
              <a:rPr lang="en-US" sz="1600" dirty="0"/>
              <a:t>discrete phases in a software </a:t>
            </a:r>
            <a:r>
              <a:rPr lang="en-US" sz="1600" dirty="0" smtClean="0"/>
              <a:t>project as shown below.</a:t>
            </a:r>
            <a:endParaRPr lang="en-US" sz="1600" kern="0" dirty="0"/>
          </a:p>
          <a:p>
            <a:pPr marL="0" indent="0">
              <a:spcBef>
                <a:spcPct val="30000"/>
              </a:spcBef>
              <a:buClrTx/>
              <a:buSzTx/>
              <a:buNone/>
              <a:defRPr/>
            </a:pPr>
            <a:r>
              <a:rPr lang="en-US" sz="1600" kern="0" dirty="0" smtClean="0">
                <a:ea typeface="SimSun" panose="02010600030101010101" pitchFamily="2" charset="-122"/>
              </a:rPr>
              <a:t>The </a:t>
            </a:r>
            <a:r>
              <a:rPr lang="en-US" sz="1600" kern="0" dirty="0">
                <a:ea typeface="SimSun" panose="02010600030101010101" pitchFamily="2" charset="-122"/>
              </a:rPr>
              <a:t>entire product is tested at a much later stage.</a:t>
            </a:r>
            <a:endParaRPr lang="en-US" sz="1600" kern="0" dirty="0" smtClean="0"/>
          </a:p>
        </p:txBody>
      </p:sp>
      <p:sp>
        <p:nvSpPr>
          <p:cNvPr id="37" name="Content Placeholder 1"/>
          <p:cNvSpPr txBox="1">
            <a:spLocks/>
          </p:cNvSpPr>
          <p:nvPr/>
        </p:nvSpPr>
        <p:spPr bwMode="auto">
          <a:xfrm>
            <a:off x="303840" y="4680739"/>
            <a:ext cx="8672169" cy="736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lvl1pPr marL="173038" marR="0" indent="-1730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tabLst/>
              <a:defRPr sz="1800" b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9588" marR="0" indent="-163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1A6A0"/>
              </a:buClr>
              <a:buSzPct val="90000"/>
              <a:buFont typeface="Wingdings" panose="05000000000000000000" pitchFamily="2" charset="2"/>
              <a:buChar char="§"/>
              <a:tabLst/>
              <a:defRPr sz="1600" b="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2pPr>
            <a:lvl3pPr marL="855663" marR="0" indent="-1730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tabLst/>
              <a:defRPr sz="1600" b="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3pPr>
            <a:lvl4pPr marL="1203325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 b="0">
                <a:solidFill>
                  <a:schemeClr val="bg1"/>
                </a:solidFill>
                <a:latin typeface="Arial" charset="0"/>
              </a:defRPr>
            </a:lvl4pPr>
            <a:lvl5pPr marL="15398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 b="0">
                <a:solidFill>
                  <a:schemeClr val="bg1"/>
                </a:solidFill>
                <a:latin typeface="Arial" charset="0"/>
              </a:defRPr>
            </a:lvl5pPr>
            <a:lvl6pPr marL="19970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6pPr>
            <a:lvl7pPr marL="24542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7pPr>
            <a:lvl8pPr marL="29114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8pPr>
            <a:lvl9pPr marL="33686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indent="0">
              <a:spcBef>
                <a:spcPct val="30000"/>
              </a:spcBef>
              <a:buClrTx/>
              <a:buSzTx/>
              <a:buNone/>
              <a:defRPr/>
            </a:pPr>
            <a:r>
              <a:rPr lang="en-US" sz="1600" kern="0" dirty="0" smtClean="0"/>
              <a:t>When working on projects with complex and changing requirements, the waterfall model has some shortcomings:</a:t>
            </a:r>
          </a:p>
          <a:p>
            <a:pPr>
              <a:spcBef>
                <a:spcPct val="30000"/>
              </a:spcBef>
              <a:buClrTx/>
              <a:buSzTx/>
              <a:defRPr/>
            </a:pPr>
            <a:r>
              <a:rPr lang="en-US" sz="1600" kern="0" dirty="0" smtClean="0"/>
              <a:t>Poor visibility: </a:t>
            </a:r>
            <a:r>
              <a:rPr lang="en-US" sz="1600" dirty="0"/>
              <a:t>W</a:t>
            </a:r>
            <a:r>
              <a:rPr lang="en-US" sz="1600" dirty="0" smtClean="0"/>
              <a:t>orking </a:t>
            </a:r>
            <a:r>
              <a:rPr lang="en-US" sz="1600" dirty="0"/>
              <a:t>software isn't produced until the end of the project, you never really know where you are on a Waterfall project. That last 20% of the project always seems to take 80% of the time.</a:t>
            </a:r>
            <a:endParaRPr lang="en-US" sz="1600" kern="0" dirty="0" smtClean="0"/>
          </a:p>
        </p:txBody>
      </p:sp>
      <p:sp>
        <p:nvSpPr>
          <p:cNvPr id="38" name="Rectangle 37"/>
          <p:cNvSpPr/>
          <p:nvPr/>
        </p:nvSpPr>
        <p:spPr bwMode="auto">
          <a:xfrm>
            <a:off x="9071624" y="805677"/>
            <a:ext cx="3436883" cy="75511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rPr>
              <a:t> GV – added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rPr>
              <a:t> some more text for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rPr>
              <a:t>transtition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rPr>
              <a:t>. Please validate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114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 smtClean="0">
                <a:solidFill>
                  <a:srgbClr val="00AFDA"/>
                </a:solidFill>
              </a:rPr>
              <a:t>The problem with the Waterfall Model (continued)</a:t>
            </a:r>
            <a:endParaRPr lang="en-US" altLang="en-US" sz="1800" b="1" dirty="0" smtClean="0"/>
          </a:p>
        </p:txBody>
      </p:sp>
      <p:sp>
        <p:nvSpPr>
          <p:cNvPr id="77829" name="Slide Number Placeholder 5"/>
          <p:cNvSpPr txBox="1">
            <a:spLocks noGrp="1"/>
          </p:cNvSpPr>
          <p:nvPr/>
        </p:nvSpPr>
        <p:spPr bwMode="auto">
          <a:xfrm>
            <a:off x="0" y="6534150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49D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A8AA23-77AA-490D-9EE1-E32C49B0D723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36" name="Content Placeholder 1"/>
          <p:cNvSpPr txBox="1">
            <a:spLocks/>
          </p:cNvSpPr>
          <p:nvPr/>
        </p:nvSpPr>
        <p:spPr bwMode="auto">
          <a:xfrm>
            <a:off x="303840" y="941564"/>
            <a:ext cx="8513591" cy="481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lvl1pPr marL="173038" marR="0" indent="-1730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tabLst/>
              <a:defRPr sz="1800" b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9588" marR="0" indent="-163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1A6A0"/>
              </a:buClr>
              <a:buSzPct val="90000"/>
              <a:buFont typeface="Wingdings" panose="05000000000000000000" pitchFamily="2" charset="2"/>
              <a:buChar char="§"/>
              <a:tabLst/>
              <a:defRPr sz="1600" b="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2pPr>
            <a:lvl3pPr marL="855663" marR="0" indent="-1730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tabLst/>
              <a:defRPr sz="1600" b="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3pPr>
            <a:lvl4pPr marL="1203325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 b="0">
                <a:solidFill>
                  <a:schemeClr val="bg1"/>
                </a:solidFill>
                <a:latin typeface="Arial" charset="0"/>
              </a:defRPr>
            </a:lvl4pPr>
            <a:lvl5pPr marL="15398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 b="0">
                <a:solidFill>
                  <a:schemeClr val="bg1"/>
                </a:solidFill>
                <a:latin typeface="Arial" charset="0"/>
              </a:defRPr>
            </a:lvl5pPr>
            <a:lvl6pPr marL="19970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6pPr>
            <a:lvl7pPr marL="24542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7pPr>
            <a:lvl8pPr marL="29114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8pPr>
            <a:lvl9pPr marL="33686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indent="0">
              <a:spcBef>
                <a:spcPct val="30000"/>
              </a:spcBef>
              <a:buClrTx/>
              <a:buSzTx/>
              <a:buNone/>
              <a:defRPr/>
            </a:pPr>
            <a:r>
              <a:rPr lang="en-US" sz="1600" kern="0" dirty="0"/>
              <a:t>When working on projects </a:t>
            </a:r>
            <a:r>
              <a:rPr lang="en-US" sz="1600" kern="0" dirty="0" smtClean="0"/>
              <a:t>with complex </a:t>
            </a:r>
            <a:r>
              <a:rPr lang="en-US" sz="1600" kern="0" dirty="0"/>
              <a:t>and changing requirements, the waterfall model </a:t>
            </a:r>
            <a:r>
              <a:rPr lang="en-US" sz="1600" kern="0" dirty="0" smtClean="0"/>
              <a:t>potentially exposes us to some serious risks, including:</a:t>
            </a:r>
          </a:p>
          <a:p>
            <a:pPr>
              <a:spcBef>
                <a:spcPct val="30000"/>
              </a:spcBef>
              <a:buClrTx/>
              <a:buSzTx/>
              <a:defRPr/>
            </a:pPr>
            <a:r>
              <a:rPr lang="en-US" sz="1600" b="1" kern="0" dirty="0" smtClean="0"/>
              <a:t>Accuracy of requirements: </a:t>
            </a:r>
            <a:r>
              <a:rPr lang="en-US" sz="1600" dirty="0"/>
              <a:t>Waterfall methodology relies heavily on initial requirements. However, if these requirements are faulty in any manner, the project is doomed</a:t>
            </a:r>
            <a:r>
              <a:rPr lang="en-US" sz="1600" dirty="0" smtClean="0"/>
              <a:t>. </a:t>
            </a:r>
            <a:r>
              <a:rPr lang="en-US" sz="1600" dirty="0"/>
              <a:t> </a:t>
            </a:r>
            <a:r>
              <a:rPr lang="en-US" sz="1600" dirty="0" smtClean="0"/>
              <a:t>As working software is only produced at the end - You don't </a:t>
            </a:r>
            <a:r>
              <a:rPr lang="en-US" sz="1600" dirty="0"/>
              <a:t>even know if you are building the </a:t>
            </a:r>
            <a:r>
              <a:rPr lang="en-US" sz="1600" dirty="0" smtClean="0"/>
              <a:t>right solution </a:t>
            </a:r>
            <a:r>
              <a:rPr lang="en-US" sz="1600" dirty="0"/>
              <a:t>until it's too late to make any changes.</a:t>
            </a:r>
            <a:endParaRPr lang="en-US" sz="1600" b="1" kern="0" dirty="0" smtClean="0"/>
          </a:p>
          <a:p>
            <a:pPr>
              <a:spcBef>
                <a:spcPct val="30000"/>
              </a:spcBef>
              <a:buClrTx/>
              <a:buSzTx/>
              <a:defRPr/>
            </a:pPr>
            <a:r>
              <a:rPr lang="en-US" sz="1600" b="1" kern="0" dirty="0" smtClean="0"/>
              <a:t>Schedule compression and poor Quality</a:t>
            </a:r>
            <a:r>
              <a:rPr lang="en-US" sz="1600" kern="0" dirty="0" smtClean="0"/>
              <a:t>: </a:t>
            </a:r>
            <a:r>
              <a:rPr lang="en-US" sz="1600" dirty="0" smtClean="0"/>
              <a:t>When </a:t>
            </a:r>
            <a:r>
              <a:rPr lang="en-US" sz="1600" dirty="0"/>
              <a:t>the project starts to run out of time and money, testing is the only phase left. This means good projects are forced to cut testing short and quality suffers</a:t>
            </a:r>
            <a:r>
              <a:rPr lang="en-US" sz="1600" dirty="0" smtClean="0"/>
              <a:t>.</a:t>
            </a:r>
          </a:p>
          <a:p>
            <a:pPr>
              <a:spcBef>
                <a:spcPct val="30000"/>
              </a:spcBef>
              <a:buClrTx/>
              <a:buSzTx/>
              <a:defRPr/>
            </a:pPr>
            <a:r>
              <a:rPr lang="en-US" sz="1600" b="1" dirty="0" smtClean="0"/>
              <a:t>Inflexible to change: </a:t>
            </a:r>
            <a:r>
              <a:rPr lang="en-US" sz="1600" dirty="0" smtClean="0"/>
              <a:t>If </a:t>
            </a:r>
            <a:r>
              <a:rPr lang="en-US" sz="1600" dirty="0"/>
              <a:t>the client realizes that they need more than they initially thought, and demand change, the project will come in late and impact budget</a:t>
            </a:r>
            <a:r>
              <a:rPr lang="en-US" sz="1600" dirty="0" smtClean="0"/>
              <a:t>.</a:t>
            </a:r>
          </a:p>
          <a:p>
            <a:pPr>
              <a:spcBef>
                <a:spcPct val="30000"/>
              </a:spcBef>
              <a:buClrTx/>
              <a:buSzTx/>
              <a:defRPr/>
            </a:pPr>
            <a:r>
              <a:rPr lang="en-US" sz="1600" b="1" dirty="0" smtClean="0"/>
              <a:t>Integration issues: </a:t>
            </a:r>
            <a:r>
              <a:rPr lang="en-US" sz="1600" dirty="0" smtClean="0"/>
              <a:t>Integration of all the modules happen at much later stage and any major integration issues which might impact the initial architecture/design will prove costly </a:t>
            </a:r>
          </a:p>
          <a:p>
            <a:pPr>
              <a:spcBef>
                <a:spcPct val="30000"/>
              </a:spcBef>
              <a:buClrTx/>
              <a:buSzTx/>
              <a:defRPr/>
            </a:pPr>
            <a:endParaRPr lang="en-US" sz="1600" kern="0" dirty="0"/>
          </a:p>
          <a:p>
            <a:endParaRPr lang="en-US" sz="1600" dirty="0" smtClean="0"/>
          </a:p>
          <a:p>
            <a:pPr>
              <a:spcBef>
                <a:spcPct val="30000"/>
              </a:spcBef>
              <a:buClrTx/>
              <a:buSzTx/>
              <a:defRPr/>
            </a:pPr>
            <a:endParaRPr lang="en-US" b="1" dirty="0">
              <a:solidFill>
                <a:srgbClr val="00AFDA"/>
              </a:solidFill>
              <a:ea typeface="+mj-ea"/>
            </a:endParaRPr>
          </a:p>
          <a:p>
            <a:pPr>
              <a:spcBef>
                <a:spcPct val="30000"/>
              </a:spcBef>
              <a:buClrTx/>
              <a:buSzTx/>
              <a:defRPr/>
            </a:pPr>
            <a:endParaRPr lang="en-US" sz="1600" dirty="0" smtClean="0"/>
          </a:p>
          <a:p>
            <a:pPr>
              <a:spcBef>
                <a:spcPct val="30000"/>
              </a:spcBef>
              <a:buClrTx/>
              <a:buSzTx/>
              <a:defRPr/>
            </a:pPr>
            <a:endParaRPr lang="en-US" sz="1600" kern="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9071624" y="805676"/>
            <a:ext cx="3436883" cy="1539317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rPr>
              <a:t> GV – added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rPr>
              <a:t> some more content for better </a:t>
            </a:r>
            <a:r>
              <a:rPr kumimoji="0" lang="en-US" sz="2000" b="0" i="0" u="none" strike="noStrike" cap="none" normalizeH="0" dirty="0" err="1" smtClean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rPr>
              <a:t>transtition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rPr>
              <a:t>. Please validate. What are the other risks we should include 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HelvNeue Light for IBM" pitchFamily="34" charset="0"/>
              </a:rPr>
              <a:t>– Included one more risk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060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 smtClean="0">
                <a:solidFill>
                  <a:srgbClr val="00AFDA"/>
                </a:solidFill>
              </a:rPr>
              <a:t>Empirical processes used in Agile development</a:t>
            </a:r>
            <a:endParaRPr lang="en-US" altLang="en-US" sz="1800" b="1" dirty="0" smtClean="0"/>
          </a:p>
        </p:txBody>
      </p:sp>
      <p:sp>
        <p:nvSpPr>
          <p:cNvPr id="77829" name="Slide Number Placeholder 5"/>
          <p:cNvSpPr txBox="1">
            <a:spLocks noGrp="1"/>
          </p:cNvSpPr>
          <p:nvPr/>
        </p:nvSpPr>
        <p:spPr bwMode="auto">
          <a:xfrm>
            <a:off x="0" y="6534150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49D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A8AA23-77AA-490D-9EE1-E32C49B0D723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1589" y="1160057"/>
            <a:ext cx="7449797" cy="5029200"/>
          </a:xfrm>
        </p:spPr>
        <p:txBody>
          <a:bodyPr/>
          <a:lstStyle/>
          <a:p>
            <a:pPr marL="0" indent="0">
              <a:buNone/>
            </a:pPr>
            <a:r>
              <a:rPr lang="en-US" sz="1600" i="1" dirty="0" smtClean="0"/>
              <a:t> </a:t>
            </a:r>
            <a:endParaRPr lang="en-US" sz="1600" i="1" dirty="0"/>
          </a:p>
          <a:p>
            <a:pPr marL="0" indent="0">
              <a:buNone/>
            </a:pPr>
            <a:endParaRPr lang="en-IN" sz="1600" dirty="0"/>
          </a:p>
          <a:p>
            <a:endParaRPr lang="en-US" sz="1600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949044" y="2962032"/>
            <a:ext cx="5105400" cy="2362200"/>
            <a:chOff x="1296" y="2496"/>
            <a:chExt cx="3216" cy="1488"/>
          </a:xfrm>
        </p:grpSpPr>
        <p:sp>
          <p:nvSpPr>
            <p:cNvPr id="6" name="Rectangle 5"/>
            <p:cNvSpPr/>
            <p:nvPr/>
          </p:nvSpPr>
          <p:spPr>
            <a:xfrm>
              <a:off x="1296" y="2496"/>
              <a:ext cx="3216" cy="1488"/>
            </a:xfrm>
            <a:prstGeom prst="rect">
              <a:avLst/>
            </a:prstGeom>
            <a:solidFill>
              <a:srgbClr val="E4EFFC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2309" y="2688"/>
              <a:ext cx="1200" cy="72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800" dirty="0">
                  <a:latin typeface="+mn-lt"/>
                  <a:cs typeface="+mn-cs"/>
                </a:rPr>
                <a:t>Process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680" y="3024"/>
              <a:ext cx="528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567" y="3024"/>
              <a:ext cx="480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4032" y="3024"/>
              <a:ext cx="0" cy="72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208" y="3600"/>
              <a:ext cx="1440" cy="213"/>
            </a:xfrm>
            <a:prstGeom prst="rect">
              <a:avLst/>
            </a:prstGeom>
            <a:solidFill>
              <a:srgbClr val="F59961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600" dirty="0">
                  <a:latin typeface="+mn-lt"/>
                  <a:cs typeface="+mn-cs"/>
                </a:rPr>
                <a:t>Inspect &amp; Adapt</a:t>
              </a:r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1510" y="2736"/>
              <a:ext cx="410" cy="194"/>
            </a:xfrm>
            <a:prstGeom prst="rect">
              <a:avLst/>
            </a:prstGeom>
            <a:solidFill>
              <a:srgbClr val="95BAE3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400" dirty="0">
                  <a:latin typeface="+mn-lt"/>
                  <a:cs typeface="+mn-cs"/>
                </a:rPr>
                <a:t>Input</a:t>
              </a:r>
              <a:r>
                <a:rPr lang="el-GR" sz="1400" baseline="30000" dirty="0">
                  <a:latin typeface="+mn-lt"/>
                  <a:cs typeface="+mn-cs"/>
                </a:rPr>
                <a:t>α</a:t>
              </a: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3774" y="2734"/>
              <a:ext cx="498" cy="194"/>
            </a:xfrm>
            <a:prstGeom prst="rect">
              <a:avLst/>
            </a:prstGeom>
            <a:solidFill>
              <a:srgbClr val="95BAE3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400" dirty="0">
                  <a:latin typeface="+mn-lt"/>
                  <a:cs typeface="+mn-cs"/>
                </a:rPr>
                <a:t>Output</a:t>
              </a:r>
              <a:r>
                <a:rPr lang="el-GR" sz="1400" baseline="30000" dirty="0">
                  <a:latin typeface="+mn-lt"/>
                  <a:cs typeface="+mn-cs"/>
                </a:rPr>
                <a:t>β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5400000">
              <a:off x="1321" y="3383"/>
              <a:ext cx="720" cy="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ine 5"/>
            <p:cNvSpPr>
              <a:spLocks noChangeShapeType="1"/>
            </p:cNvSpPr>
            <p:nvPr/>
          </p:nvSpPr>
          <p:spPr bwMode="auto">
            <a:xfrm flipH="1">
              <a:off x="3648" y="3744"/>
              <a:ext cx="384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 flipH="1">
              <a:off x="1680" y="3744"/>
              <a:ext cx="480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Content Placeholder 1"/>
          <p:cNvSpPr txBox="1">
            <a:spLocks/>
          </p:cNvSpPr>
          <p:nvPr/>
        </p:nvSpPr>
        <p:spPr bwMode="auto">
          <a:xfrm>
            <a:off x="303840" y="941564"/>
            <a:ext cx="8672169" cy="1868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lvl1pPr marL="173038" marR="0" indent="-1730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tabLst/>
              <a:defRPr sz="1800" b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9588" marR="0" indent="-163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1A6A0"/>
              </a:buClr>
              <a:buSzPct val="90000"/>
              <a:buFont typeface="Wingdings" panose="05000000000000000000" pitchFamily="2" charset="2"/>
              <a:buChar char="§"/>
              <a:tabLst/>
              <a:defRPr sz="1600" b="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2pPr>
            <a:lvl3pPr marL="855663" marR="0" indent="-1730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tabLst/>
              <a:defRPr sz="1600" b="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3pPr>
            <a:lvl4pPr marL="1203325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 b="0">
                <a:solidFill>
                  <a:schemeClr val="bg1"/>
                </a:solidFill>
                <a:latin typeface="Arial" charset="0"/>
              </a:defRPr>
            </a:lvl4pPr>
            <a:lvl5pPr marL="15398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 b="0">
                <a:solidFill>
                  <a:schemeClr val="bg1"/>
                </a:solidFill>
                <a:latin typeface="Arial" charset="0"/>
              </a:defRPr>
            </a:lvl5pPr>
            <a:lvl6pPr marL="19970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6pPr>
            <a:lvl7pPr marL="24542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7pPr>
            <a:lvl8pPr marL="29114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8pPr>
            <a:lvl9pPr marL="33686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indent="0">
              <a:spcBef>
                <a:spcPct val="30000"/>
              </a:spcBef>
              <a:buClrTx/>
              <a:buSzTx/>
              <a:buFont typeface="Wingdings" pitchFamily="2" charset="2"/>
              <a:buNone/>
              <a:defRPr/>
            </a:pPr>
            <a:r>
              <a:rPr lang="en-US" sz="1600" kern="0" dirty="0" smtClean="0">
                <a:ea typeface="SimSun" panose="02010600030101010101" pitchFamily="2" charset="-122"/>
              </a:rPr>
              <a:t>Agile can help manage the risk we just saw as it </a:t>
            </a:r>
            <a:r>
              <a:rPr lang="en-US" sz="1600" kern="0" dirty="0">
                <a:ea typeface="SimSun" panose="02010600030101010101" pitchFamily="2" charset="-122"/>
              </a:rPr>
              <a:t>e</a:t>
            </a:r>
            <a:r>
              <a:rPr lang="en-US" sz="1600" kern="0" dirty="0" smtClean="0">
                <a:ea typeface="SimSun" panose="02010600030101010101" pitchFamily="2" charset="-122"/>
              </a:rPr>
              <a:t>mploys an empirical process. </a:t>
            </a:r>
          </a:p>
          <a:p>
            <a:pPr marL="0" indent="0">
              <a:spcBef>
                <a:spcPct val="30000"/>
              </a:spcBef>
              <a:buClrTx/>
              <a:buSzTx/>
              <a:buFont typeface="Wingdings" pitchFamily="2" charset="2"/>
              <a:buNone/>
              <a:defRPr/>
            </a:pPr>
            <a:r>
              <a:rPr lang="en-US" sz="1600" kern="0" dirty="0" smtClean="0">
                <a:ea typeface="SimSun" panose="02010600030101010101" pitchFamily="2" charset="-122"/>
              </a:rPr>
              <a:t>The Empirical process is an inspect and adapt process where the product is built incrementally. Each feature is implemented, tested, and any improvements observed are taken care of and re-tested. This continues till the feature meets the acceptance criteria. </a:t>
            </a:r>
          </a:p>
          <a:p>
            <a:pPr marL="0" indent="0">
              <a:spcBef>
                <a:spcPct val="30000"/>
              </a:spcBef>
              <a:buClrTx/>
              <a:buSzTx/>
              <a:buFont typeface="Wingdings" pitchFamily="2" charset="2"/>
              <a:buNone/>
              <a:defRPr/>
            </a:pPr>
            <a:endParaRPr lang="en-US" sz="1600" kern="0" dirty="0">
              <a:ea typeface="SimSun" panose="02010600030101010101" pitchFamily="2" charset="-122"/>
            </a:endParaRPr>
          </a:p>
          <a:p>
            <a:pPr marL="0" indent="0">
              <a:spcBef>
                <a:spcPct val="30000"/>
              </a:spcBef>
              <a:buClrTx/>
              <a:buSzTx/>
              <a:buFont typeface="Wingdings" pitchFamily="2" charset="2"/>
              <a:buNone/>
              <a:defRPr/>
            </a:pPr>
            <a:r>
              <a:rPr lang="en-US" sz="1600" kern="0" dirty="0" smtClean="0">
                <a:ea typeface="SimSun" panose="02010600030101010101" pitchFamily="2" charset="-122"/>
              </a:rPr>
              <a:t>The process continues till all the features are implemented incrementally. </a:t>
            </a:r>
            <a:endParaRPr lang="en-US" sz="1600" kern="0" dirty="0" smtClean="0"/>
          </a:p>
          <a:p>
            <a:pPr marL="0" indent="0">
              <a:buFont typeface="Wingdings" pitchFamily="2" charset="2"/>
              <a:buNone/>
            </a:pPr>
            <a:endParaRPr lang="en-IN" sz="1600" kern="0" dirty="0" smtClean="0"/>
          </a:p>
          <a:p>
            <a:endParaRPr lang="en-US" sz="1600" kern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756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pPr algn="ctr"/>
            <a:r>
              <a:rPr lang="en-US" sz="4000" dirty="0" smtClean="0"/>
              <a:t>02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en-US" sz="4000" dirty="0" smtClean="0">
                <a:solidFill>
                  <a:schemeClr val="bg1"/>
                </a:solidFill>
              </a:rPr>
              <a:t>Scrum Basics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81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 smtClean="0">
                <a:solidFill>
                  <a:srgbClr val="00AFDA"/>
                </a:solidFill>
              </a:rPr>
              <a:t>What </a:t>
            </a:r>
            <a:r>
              <a:rPr lang="en-US" sz="1800" b="1" dirty="0">
                <a:solidFill>
                  <a:srgbClr val="00AFDA"/>
                </a:solidFill>
              </a:rPr>
              <a:t>i</a:t>
            </a:r>
            <a:r>
              <a:rPr lang="en-US" sz="1800" b="1" dirty="0" smtClean="0">
                <a:solidFill>
                  <a:srgbClr val="00AFDA"/>
                </a:solidFill>
              </a:rPr>
              <a:t>s </a:t>
            </a:r>
            <a:r>
              <a:rPr lang="en-US" sz="1800" b="1" dirty="0">
                <a:solidFill>
                  <a:srgbClr val="00AFDA"/>
                </a:solidFill>
              </a:rPr>
              <a:t>t</a:t>
            </a:r>
            <a:r>
              <a:rPr lang="en-US" sz="1800" b="1" dirty="0" smtClean="0">
                <a:solidFill>
                  <a:srgbClr val="00AFDA"/>
                </a:solidFill>
              </a:rPr>
              <a:t>he Scrum Framework?</a:t>
            </a:r>
            <a:endParaRPr lang="en-US" altLang="en-US" sz="1800" b="1" dirty="0" smtClean="0"/>
          </a:p>
        </p:txBody>
      </p:sp>
      <p:sp>
        <p:nvSpPr>
          <p:cNvPr id="77829" name="Slide Number Placeholder 5"/>
          <p:cNvSpPr txBox="1">
            <a:spLocks noGrp="1"/>
          </p:cNvSpPr>
          <p:nvPr/>
        </p:nvSpPr>
        <p:spPr bwMode="auto">
          <a:xfrm>
            <a:off x="0" y="6534150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49D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A8AA23-77AA-490D-9EE1-E32C49B0D723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1589" y="1160057"/>
            <a:ext cx="7941138" cy="50292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You now have an </a:t>
            </a:r>
            <a:r>
              <a:rPr lang="en-US" sz="1600" dirty="0"/>
              <a:t>understanding of the values and principles of </a:t>
            </a:r>
            <a:r>
              <a:rPr lang="en-US" sz="1600" dirty="0" smtClean="0"/>
              <a:t>Agile. Let us learn about </a:t>
            </a:r>
            <a:r>
              <a:rPr lang="en-US" sz="1600" dirty="0"/>
              <a:t>one of the implementations called </a:t>
            </a:r>
            <a:r>
              <a:rPr lang="en-US" sz="1600" dirty="0" smtClean="0"/>
              <a:t>the </a:t>
            </a:r>
            <a:r>
              <a:rPr lang="en-US" sz="1600" b="1" dirty="0" smtClean="0"/>
              <a:t>Scrum </a:t>
            </a:r>
            <a:r>
              <a:rPr lang="en-US" sz="1600" b="1" dirty="0"/>
              <a:t>F</a:t>
            </a:r>
            <a:r>
              <a:rPr lang="en-US" sz="1600" b="1" dirty="0" smtClean="0"/>
              <a:t>ramework</a:t>
            </a:r>
            <a:r>
              <a:rPr lang="en-US" sz="1600" dirty="0"/>
              <a:t>.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Scrum </a:t>
            </a:r>
            <a:r>
              <a:rPr lang="en-US" sz="1600" dirty="0"/>
              <a:t>refers to a holistic or “rugby” </a:t>
            </a:r>
            <a:r>
              <a:rPr lang="en-US" sz="1600" dirty="0" smtClean="0"/>
              <a:t>approach. Teams go </a:t>
            </a:r>
            <a:r>
              <a:rPr lang="en-US" sz="1600" dirty="0"/>
              <a:t>the distance as a unit, passing the ball back and </a:t>
            </a:r>
            <a:r>
              <a:rPr lang="en-US" sz="1600" dirty="0" smtClean="0"/>
              <a:t>forth </a:t>
            </a:r>
            <a:r>
              <a:rPr lang="en-US" sz="1600" dirty="0"/>
              <a:t>to get the ball back into </a:t>
            </a:r>
            <a:r>
              <a:rPr lang="en-US" sz="1600" dirty="0" smtClean="0"/>
              <a:t>play as opposed to the traditional and </a:t>
            </a:r>
            <a:r>
              <a:rPr lang="en-US" sz="1600" dirty="0"/>
              <a:t>sequential </a:t>
            </a:r>
            <a:r>
              <a:rPr lang="en-US" sz="1600" dirty="0" smtClean="0"/>
              <a:t> “</a:t>
            </a:r>
            <a:r>
              <a:rPr lang="en-US" sz="1600" dirty="0"/>
              <a:t>relay race” approach for managing new product </a:t>
            </a:r>
            <a:r>
              <a:rPr lang="en-US" sz="1600" dirty="0" smtClean="0"/>
              <a:t>development.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It is not </a:t>
            </a:r>
            <a:r>
              <a:rPr lang="en-US" sz="1600" dirty="0"/>
              <a:t>individual effort but the best coordination of the team that will determine </a:t>
            </a:r>
            <a:r>
              <a:rPr lang="en-US" sz="1600" dirty="0" smtClean="0"/>
              <a:t>success.</a:t>
            </a:r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IN" sz="1600" dirty="0"/>
          </a:p>
          <a:p>
            <a:endParaRPr lang="en-US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371589" y="3611157"/>
            <a:ext cx="7756525" cy="2578100"/>
            <a:chOff x="609600" y="3276600"/>
            <a:chExt cx="7756525" cy="2578100"/>
          </a:xfrm>
        </p:grpSpPr>
        <p:pic>
          <p:nvPicPr>
            <p:cNvPr id="6" name="Picture 2" descr="quinnell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562600" y="3276600"/>
              <a:ext cx="2803525" cy="25781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pic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4038600" y="4000500"/>
              <a:ext cx="1384300" cy="1011238"/>
            </a:xfrm>
            <a:prstGeom prst="rightArrow">
              <a:avLst>
                <a:gd name="adj1" fmla="val 53750"/>
                <a:gd name="adj2" fmla="val 46977"/>
              </a:avLst>
            </a:prstGeom>
            <a:solidFill>
              <a:srgbClr val="F4FEBA"/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en-US" sz="3200">
                <a:ea typeface="ＭＳ Ｐゴシック"/>
                <a:cs typeface="ＭＳ Ｐゴシック"/>
              </a:endParaRPr>
            </a:p>
          </p:txBody>
        </p:sp>
        <p:pic>
          <p:nvPicPr>
            <p:cNvPr id="8" name="Picture 18" descr="http://graphics8.nytimes.com/packages/images/photo/2008/08/21/0822-OLYPOD2/24635709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09600" y="3352800"/>
              <a:ext cx="3194050" cy="24384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02760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 smtClean="0">
                <a:solidFill>
                  <a:srgbClr val="00AFDA"/>
                </a:solidFill>
              </a:rPr>
              <a:t>Purpose of a </a:t>
            </a:r>
            <a:r>
              <a:rPr lang="en-US" sz="1800" b="1" dirty="0">
                <a:solidFill>
                  <a:srgbClr val="00AFDA"/>
                </a:solidFill>
              </a:rPr>
              <a:t>u</a:t>
            </a:r>
            <a:r>
              <a:rPr lang="en-US" sz="1800" b="1" dirty="0" smtClean="0">
                <a:solidFill>
                  <a:srgbClr val="00AFDA"/>
                </a:solidFill>
              </a:rPr>
              <a:t>ser </a:t>
            </a:r>
            <a:r>
              <a:rPr lang="en-US" sz="1800" b="1" dirty="0">
                <a:solidFill>
                  <a:srgbClr val="00AFDA"/>
                </a:solidFill>
              </a:rPr>
              <a:t>s</a:t>
            </a:r>
            <a:r>
              <a:rPr lang="en-US" sz="1800" b="1" dirty="0" smtClean="0">
                <a:solidFill>
                  <a:srgbClr val="00AFDA"/>
                </a:solidFill>
              </a:rPr>
              <a:t>tory</a:t>
            </a:r>
            <a:endParaRPr lang="en-US" altLang="en-US" sz="1800" b="1" dirty="0" smtClean="0"/>
          </a:p>
        </p:txBody>
      </p:sp>
      <p:sp>
        <p:nvSpPr>
          <p:cNvPr id="77829" name="Slide Number Placeholder 5"/>
          <p:cNvSpPr txBox="1">
            <a:spLocks noGrp="1"/>
          </p:cNvSpPr>
          <p:nvPr/>
        </p:nvSpPr>
        <p:spPr bwMode="auto">
          <a:xfrm>
            <a:off x="0" y="6534150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49D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A8AA23-77AA-490D-9EE1-E32C49B0D723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157" y="1828800"/>
            <a:ext cx="3399739" cy="3591339"/>
          </a:xfrm>
        </p:spPr>
        <p:txBody>
          <a:bodyPr/>
          <a:lstStyle/>
          <a:p>
            <a:pPr marL="0" indent="0">
              <a:spcBef>
                <a:spcPct val="30000"/>
              </a:spcBef>
              <a:buClrTx/>
              <a:buSzTx/>
              <a:buNone/>
              <a:defRPr/>
            </a:pPr>
            <a:r>
              <a:rPr lang="en-GB" sz="1600" dirty="0">
                <a:ea typeface="SimSun" panose="02010600030101010101" pitchFamily="2" charset="-122"/>
              </a:rPr>
              <a:t>The industry standard user story has </a:t>
            </a:r>
            <a:r>
              <a:rPr lang="en-GB" sz="1600" dirty="0" smtClean="0">
                <a:ea typeface="SimSun" panose="02010600030101010101" pitchFamily="2" charset="-122"/>
              </a:rPr>
              <a:t>three components:</a:t>
            </a:r>
          </a:p>
          <a:p>
            <a:pPr marL="342900" indent="-342900">
              <a:spcBef>
                <a:spcPct val="30000"/>
              </a:spcBef>
              <a:buClrTx/>
              <a:buSzTx/>
              <a:buFont typeface="+mj-lt"/>
              <a:buAutoNum type="arabicPeriod"/>
              <a:defRPr/>
            </a:pPr>
            <a:r>
              <a:rPr lang="en-US" sz="1600" dirty="0"/>
              <a:t>A brief description of the story used for </a:t>
            </a:r>
            <a:r>
              <a:rPr lang="en-US" sz="1600" dirty="0" smtClean="0"/>
              <a:t>planning</a:t>
            </a:r>
          </a:p>
          <a:p>
            <a:pPr marL="342900" indent="-342900">
              <a:spcBef>
                <a:spcPct val="30000"/>
              </a:spcBef>
              <a:buClrTx/>
              <a:buSzTx/>
              <a:buFont typeface="+mj-lt"/>
              <a:buAutoNum type="arabicPeriod"/>
              <a:defRPr/>
            </a:pPr>
            <a:r>
              <a:rPr lang="en-US" sz="1600" dirty="0" smtClean="0"/>
              <a:t>Conversations </a:t>
            </a:r>
            <a:r>
              <a:rPr lang="en-US" sz="1600" dirty="0"/>
              <a:t>about the </a:t>
            </a:r>
            <a:r>
              <a:rPr lang="en-US" sz="1600" dirty="0" smtClean="0"/>
              <a:t>story</a:t>
            </a:r>
          </a:p>
          <a:p>
            <a:pPr marL="342900" indent="-342900">
              <a:spcBef>
                <a:spcPct val="30000"/>
              </a:spcBef>
              <a:buClrTx/>
              <a:buSzTx/>
              <a:buFont typeface="+mj-lt"/>
              <a:buAutoNum type="arabicPeriod"/>
              <a:defRPr/>
            </a:pPr>
            <a:r>
              <a:rPr lang="en-US" sz="1600" dirty="0" smtClean="0"/>
              <a:t>Tests </a:t>
            </a:r>
            <a:r>
              <a:rPr lang="en-US" sz="1600" dirty="0"/>
              <a:t>that convey and document </a:t>
            </a:r>
            <a:r>
              <a:rPr lang="en-US" sz="1600" dirty="0" smtClean="0"/>
              <a:t>details</a:t>
            </a:r>
          </a:p>
          <a:p>
            <a:pPr marL="0" indent="0">
              <a:spcBef>
                <a:spcPct val="30000"/>
              </a:spcBef>
              <a:buClrTx/>
              <a:buSzTx/>
              <a:buNone/>
              <a:defRPr/>
            </a:pPr>
            <a:r>
              <a:rPr lang="en-GB" sz="1600" dirty="0" smtClean="0">
                <a:ea typeface="SimSun" panose="02010600030101010101" pitchFamily="2" charset="-122"/>
              </a:rPr>
              <a:t>IBM </a:t>
            </a:r>
            <a:r>
              <a:rPr lang="en-GB" sz="1600" dirty="0">
                <a:ea typeface="SimSun" panose="02010600030101010101" pitchFamily="2" charset="-122"/>
              </a:rPr>
              <a:t>has </a:t>
            </a:r>
            <a:r>
              <a:rPr lang="en-GB" sz="1600" dirty="0" smtClean="0">
                <a:ea typeface="SimSun" panose="02010600030101010101" pitchFamily="2" charset="-122"/>
              </a:rPr>
              <a:t>customized and added two </a:t>
            </a:r>
            <a:r>
              <a:rPr lang="en-GB" sz="1600" dirty="0">
                <a:ea typeface="SimSun" panose="02010600030101010101" pitchFamily="2" charset="-122"/>
              </a:rPr>
              <a:t>additional </a:t>
            </a:r>
            <a:r>
              <a:rPr lang="en-GB" sz="1600" dirty="0" smtClean="0">
                <a:ea typeface="SimSun" panose="02010600030101010101" pitchFamily="2" charset="-122"/>
              </a:rPr>
              <a:t>components</a:t>
            </a:r>
            <a:r>
              <a:rPr lang="en-US" sz="1600" dirty="0" smtClean="0">
                <a:ea typeface="SimSun" panose="02010600030101010101" pitchFamily="2" charset="-122"/>
              </a:rPr>
              <a:t>: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sz="1600" dirty="0" smtClean="0"/>
              <a:t>Assumptions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sz="1600" dirty="0" smtClean="0"/>
              <a:t>Estimating </a:t>
            </a:r>
            <a:r>
              <a:rPr lang="en-US" sz="1600" dirty="0"/>
              <a:t>Elements  </a:t>
            </a:r>
          </a:p>
          <a:p>
            <a:pPr marL="0" indent="0">
              <a:buNone/>
            </a:pPr>
            <a:endParaRPr lang="en-IN" sz="1600" dirty="0"/>
          </a:p>
          <a:p>
            <a:endParaRPr lang="en-US" sz="16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3639563" y="1828800"/>
            <a:ext cx="5463349" cy="3725798"/>
            <a:chOff x="1027113" y="2000251"/>
            <a:chExt cx="6503987" cy="4435474"/>
          </a:xfrm>
        </p:grpSpPr>
        <p:sp>
          <p:nvSpPr>
            <p:cNvPr id="44" name="Rectangle 2"/>
            <p:cNvSpPr>
              <a:spLocks noChangeArrowheads="1"/>
            </p:cNvSpPr>
            <p:nvPr/>
          </p:nvSpPr>
          <p:spPr bwMode="auto">
            <a:xfrm>
              <a:off x="1135063" y="4208463"/>
              <a:ext cx="6284912" cy="22272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50000"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/>
            <a:lstStyle/>
            <a:p>
              <a:pPr algn="ctr" eaLnBrk="1" hangingPunct="1">
                <a:defRPr/>
              </a:pPr>
              <a:r>
                <a:rPr lang="en-US" b="1"/>
                <a:t>IBM Customized Additional Elements</a:t>
              </a:r>
            </a:p>
          </p:txBody>
        </p:sp>
        <p:sp>
          <p:nvSpPr>
            <p:cNvPr id="45" name="AutoShape 41"/>
            <p:cNvSpPr>
              <a:spLocks noChangeArrowheads="1"/>
            </p:cNvSpPr>
            <p:nvPr/>
          </p:nvSpPr>
          <p:spPr bwMode="auto">
            <a:xfrm rot="5400000">
              <a:off x="5765800" y="4957763"/>
              <a:ext cx="1611313" cy="242887"/>
            </a:xfrm>
            <a:prstGeom prst="triangle">
              <a:avLst>
                <a:gd name="adj" fmla="val 50000"/>
              </a:avLst>
            </a:prstGeom>
            <a:solidFill>
              <a:srgbClr val="B4B4B4"/>
            </a:solidFill>
            <a:ln w="9525">
              <a:solidFill>
                <a:srgbClr val="B4B4B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endParaRPr lang="en-US" sz="1400" b="1"/>
            </a:p>
          </p:txBody>
        </p:sp>
        <p:sp>
          <p:nvSpPr>
            <p:cNvPr id="46" name="Rectangle 11"/>
            <p:cNvSpPr>
              <a:spLocks noChangeArrowheads="1"/>
            </p:cNvSpPr>
            <p:nvPr/>
          </p:nvSpPr>
          <p:spPr bwMode="auto">
            <a:xfrm>
              <a:off x="1027113" y="2000251"/>
              <a:ext cx="6503987" cy="496889"/>
            </a:xfrm>
            <a:prstGeom prst="rect">
              <a:avLst/>
            </a:prstGeom>
            <a:solidFill>
              <a:srgbClr val="1A6E9B"/>
            </a:solidFill>
            <a:ln w="38100">
              <a:solidFill>
                <a:srgbClr val="B4B4B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endParaRPr lang="en-US" sz="1400" b="1"/>
            </a:p>
          </p:txBody>
        </p:sp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2657701" y="2088483"/>
              <a:ext cx="3517446" cy="373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GB" sz="1600" b="1" dirty="0" smtClean="0">
                  <a:solidFill>
                    <a:schemeClr val="bg1"/>
                  </a:solidFill>
                </a:rPr>
                <a:t>Components of a User Story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Rectangle 23"/>
            <p:cNvSpPr>
              <a:spLocks noChangeArrowheads="1"/>
            </p:cNvSpPr>
            <p:nvPr/>
          </p:nvSpPr>
          <p:spPr bwMode="auto">
            <a:xfrm>
              <a:off x="1027113" y="2589213"/>
              <a:ext cx="2114550" cy="496887"/>
            </a:xfrm>
            <a:prstGeom prst="rect">
              <a:avLst/>
            </a:prstGeom>
            <a:solidFill>
              <a:srgbClr val="4AA1C1"/>
            </a:solidFill>
            <a:ln w="38100">
              <a:solidFill>
                <a:srgbClr val="B4B4B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endParaRPr lang="en-US" sz="1400" b="1"/>
            </a:p>
          </p:txBody>
        </p:sp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3221038" y="2589213"/>
              <a:ext cx="2114550" cy="496887"/>
            </a:xfrm>
            <a:prstGeom prst="rect">
              <a:avLst/>
            </a:prstGeom>
            <a:solidFill>
              <a:srgbClr val="4AA1C1"/>
            </a:solidFill>
            <a:ln w="38100">
              <a:solidFill>
                <a:srgbClr val="B4B4B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endParaRPr lang="en-US" sz="1400" b="1"/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5414963" y="2589213"/>
              <a:ext cx="2114550" cy="496887"/>
            </a:xfrm>
            <a:prstGeom prst="rect">
              <a:avLst/>
            </a:prstGeom>
            <a:solidFill>
              <a:srgbClr val="4AA1C1"/>
            </a:solidFill>
            <a:ln w="38100">
              <a:solidFill>
                <a:srgbClr val="B4B4B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endParaRPr lang="en-US" sz="1400" b="1"/>
            </a:p>
          </p:txBody>
        </p:sp>
        <p:sp>
          <p:nvSpPr>
            <p:cNvPr id="51" name="Text Box 16"/>
            <p:cNvSpPr txBox="1">
              <a:spLocks noChangeArrowheads="1"/>
            </p:cNvSpPr>
            <p:nvPr/>
          </p:nvSpPr>
          <p:spPr bwMode="auto">
            <a:xfrm>
              <a:off x="1141413" y="2609850"/>
              <a:ext cx="8620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2" name="Text Box 17"/>
            <p:cNvSpPr txBox="1">
              <a:spLocks noChangeArrowheads="1"/>
            </p:cNvSpPr>
            <p:nvPr/>
          </p:nvSpPr>
          <p:spPr bwMode="auto">
            <a:xfrm>
              <a:off x="3335338" y="2609850"/>
              <a:ext cx="8620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3" name="Text Box 18"/>
            <p:cNvSpPr txBox="1">
              <a:spLocks noChangeArrowheads="1"/>
            </p:cNvSpPr>
            <p:nvPr/>
          </p:nvSpPr>
          <p:spPr bwMode="auto">
            <a:xfrm>
              <a:off x="5529263" y="2609850"/>
              <a:ext cx="8620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4" name="Rectangle 27"/>
            <p:cNvSpPr>
              <a:spLocks noChangeArrowheads="1"/>
            </p:cNvSpPr>
            <p:nvPr/>
          </p:nvSpPr>
          <p:spPr bwMode="auto">
            <a:xfrm>
              <a:off x="1027113" y="3140075"/>
              <a:ext cx="2114550" cy="1027113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rgbClr val="B4B4B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endParaRPr lang="en-US" sz="1200" b="1"/>
            </a:p>
          </p:txBody>
        </p:sp>
        <p:sp>
          <p:nvSpPr>
            <p:cNvPr id="55" name="Rectangle 28"/>
            <p:cNvSpPr>
              <a:spLocks noChangeArrowheads="1"/>
            </p:cNvSpPr>
            <p:nvPr/>
          </p:nvSpPr>
          <p:spPr bwMode="auto">
            <a:xfrm>
              <a:off x="3221038" y="3140075"/>
              <a:ext cx="2114550" cy="1027113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rgbClr val="B4B4B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endParaRPr lang="en-US" sz="1400" b="1"/>
            </a:p>
          </p:txBody>
        </p:sp>
        <p:sp>
          <p:nvSpPr>
            <p:cNvPr id="56" name="Rectangle 29"/>
            <p:cNvSpPr>
              <a:spLocks noChangeArrowheads="1"/>
            </p:cNvSpPr>
            <p:nvPr/>
          </p:nvSpPr>
          <p:spPr bwMode="auto">
            <a:xfrm>
              <a:off x="5414963" y="3140075"/>
              <a:ext cx="2114550" cy="1027113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rgbClr val="B4B4B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endParaRPr lang="en-US" sz="1400" b="1"/>
            </a:p>
          </p:txBody>
        </p:sp>
        <p:sp>
          <p:nvSpPr>
            <p:cNvPr id="57" name="Rectangle 30"/>
            <p:cNvSpPr>
              <a:spLocks noChangeArrowheads="1"/>
            </p:cNvSpPr>
            <p:nvPr/>
          </p:nvSpPr>
          <p:spPr bwMode="auto">
            <a:xfrm>
              <a:off x="1141413" y="3289300"/>
              <a:ext cx="1887537" cy="73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GB" sz="1200" dirty="0">
                  <a:solidFill>
                    <a:srgbClr val="000000"/>
                  </a:solidFill>
                </a:rPr>
                <a:t>A brief description of the story used for planning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58" name="Rectangle 31"/>
            <p:cNvSpPr>
              <a:spLocks noChangeArrowheads="1"/>
            </p:cNvSpPr>
            <p:nvPr/>
          </p:nvSpPr>
          <p:spPr bwMode="auto">
            <a:xfrm>
              <a:off x="3335338" y="3395663"/>
              <a:ext cx="1887537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GB" sz="1200" dirty="0">
                  <a:solidFill>
                    <a:srgbClr val="000000"/>
                  </a:solidFill>
                </a:rPr>
                <a:t>Conversations about the story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59" name="Rectangle 32"/>
            <p:cNvSpPr>
              <a:spLocks noChangeArrowheads="1"/>
            </p:cNvSpPr>
            <p:nvPr/>
          </p:nvSpPr>
          <p:spPr bwMode="auto">
            <a:xfrm>
              <a:off x="5529263" y="3395663"/>
              <a:ext cx="1887537" cy="703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GB" sz="1200" dirty="0">
                  <a:solidFill>
                    <a:srgbClr val="000000"/>
                  </a:solidFill>
                </a:rPr>
                <a:t>Tests that convey and document details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0" name="Rectangle 33"/>
            <p:cNvSpPr>
              <a:spLocks noChangeArrowheads="1"/>
            </p:cNvSpPr>
            <p:nvPr/>
          </p:nvSpPr>
          <p:spPr bwMode="auto">
            <a:xfrm>
              <a:off x="2108200" y="4289425"/>
              <a:ext cx="2114550" cy="496888"/>
            </a:xfrm>
            <a:prstGeom prst="rect">
              <a:avLst/>
            </a:prstGeom>
            <a:solidFill>
              <a:srgbClr val="4AA1C1"/>
            </a:solidFill>
            <a:ln w="38100">
              <a:solidFill>
                <a:srgbClr val="B4B4B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endParaRPr lang="en-US" sz="1400" b="1"/>
            </a:p>
          </p:txBody>
        </p:sp>
        <p:sp>
          <p:nvSpPr>
            <p:cNvPr id="61" name="Rectangle 34"/>
            <p:cNvSpPr>
              <a:spLocks noChangeArrowheads="1"/>
            </p:cNvSpPr>
            <p:nvPr/>
          </p:nvSpPr>
          <p:spPr bwMode="auto">
            <a:xfrm>
              <a:off x="4302125" y="4289425"/>
              <a:ext cx="2114550" cy="496888"/>
            </a:xfrm>
            <a:prstGeom prst="rect">
              <a:avLst/>
            </a:prstGeom>
            <a:solidFill>
              <a:srgbClr val="4AA1C1"/>
            </a:solidFill>
            <a:ln w="38100">
              <a:solidFill>
                <a:srgbClr val="B4B4B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endParaRPr lang="en-US" sz="1400" b="1"/>
            </a:p>
          </p:txBody>
        </p:sp>
        <p:sp>
          <p:nvSpPr>
            <p:cNvPr id="62" name="Text Box 35"/>
            <p:cNvSpPr txBox="1">
              <a:spLocks noChangeArrowheads="1"/>
            </p:cNvSpPr>
            <p:nvPr/>
          </p:nvSpPr>
          <p:spPr bwMode="auto">
            <a:xfrm>
              <a:off x="2211388" y="4310063"/>
              <a:ext cx="8620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63" name="Text Box 36"/>
            <p:cNvSpPr txBox="1">
              <a:spLocks noChangeArrowheads="1"/>
            </p:cNvSpPr>
            <p:nvPr/>
          </p:nvSpPr>
          <p:spPr bwMode="auto">
            <a:xfrm>
              <a:off x="4416425" y="4310063"/>
              <a:ext cx="862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2400" b="1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64" name="Rectangle 37"/>
            <p:cNvSpPr>
              <a:spLocks noChangeArrowheads="1"/>
            </p:cNvSpPr>
            <p:nvPr/>
          </p:nvSpPr>
          <p:spPr bwMode="auto">
            <a:xfrm>
              <a:off x="2108200" y="4840288"/>
              <a:ext cx="2114550" cy="1027112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rgbClr val="B4B4B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endParaRPr lang="en-US" sz="1400" b="1"/>
            </a:p>
          </p:txBody>
        </p:sp>
        <p:sp>
          <p:nvSpPr>
            <p:cNvPr id="65" name="Rectangle 38"/>
            <p:cNvSpPr>
              <a:spLocks noChangeArrowheads="1"/>
            </p:cNvSpPr>
            <p:nvPr/>
          </p:nvSpPr>
          <p:spPr bwMode="auto">
            <a:xfrm>
              <a:off x="4302125" y="4840288"/>
              <a:ext cx="2114550" cy="1027112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rgbClr val="B4B4B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endParaRPr lang="en-US" sz="1400" b="1"/>
            </a:p>
          </p:txBody>
        </p:sp>
        <p:sp>
          <p:nvSpPr>
            <p:cNvPr id="66" name="Rectangle 39"/>
            <p:cNvSpPr>
              <a:spLocks noChangeArrowheads="1"/>
            </p:cNvSpPr>
            <p:nvPr/>
          </p:nvSpPr>
          <p:spPr bwMode="auto">
            <a:xfrm>
              <a:off x="2211388" y="5200650"/>
              <a:ext cx="18875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GB" sz="1200" dirty="0">
                  <a:solidFill>
                    <a:srgbClr val="000000"/>
                  </a:solidFill>
                </a:rPr>
                <a:t>Assumptions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67" name="Rectangle 40"/>
            <p:cNvSpPr>
              <a:spLocks noChangeArrowheads="1"/>
            </p:cNvSpPr>
            <p:nvPr/>
          </p:nvSpPr>
          <p:spPr bwMode="auto">
            <a:xfrm>
              <a:off x="4416425" y="5200650"/>
              <a:ext cx="18875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Tx/>
                <a:buFontTx/>
                <a:buNone/>
              </a:pPr>
              <a:r>
                <a:rPr lang="en-GB" sz="1200">
                  <a:solidFill>
                    <a:srgbClr val="000000"/>
                  </a:solidFill>
                </a:rPr>
                <a:t>Estimating Elements</a:t>
              </a:r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68" name="AutoShape 42"/>
            <p:cNvSpPr>
              <a:spLocks noChangeArrowheads="1"/>
            </p:cNvSpPr>
            <p:nvPr/>
          </p:nvSpPr>
          <p:spPr bwMode="auto">
            <a:xfrm rot="16200000" flipH="1">
              <a:off x="1138237" y="4957763"/>
              <a:ext cx="1611313" cy="242888"/>
            </a:xfrm>
            <a:prstGeom prst="triangle">
              <a:avLst>
                <a:gd name="adj" fmla="val 50000"/>
              </a:avLst>
            </a:prstGeom>
            <a:solidFill>
              <a:srgbClr val="B4B4B4"/>
            </a:solidFill>
            <a:ln w="9525">
              <a:solidFill>
                <a:srgbClr val="B4B4B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endParaRPr lang="en-US" sz="1400" b="1"/>
            </a:p>
          </p:txBody>
        </p:sp>
      </p:grpSp>
      <p:sp>
        <p:nvSpPr>
          <p:cNvPr id="31" name="Content Placeholder 1"/>
          <p:cNvSpPr txBox="1">
            <a:spLocks/>
          </p:cNvSpPr>
          <p:nvPr/>
        </p:nvSpPr>
        <p:spPr bwMode="auto">
          <a:xfrm>
            <a:off x="446047" y="1068654"/>
            <a:ext cx="8027235" cy="554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lvl1pPr marL="173038" marR="0" indent="-1730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tabLst/>
              <a:defRPr sz="1800" b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9588" marR="0" indent="-163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1A6A0"/>
              </a:buClr>
              <a:buSzPct val="90000"/>
              <a:buFont typeface="Wingdings" panose="05000000000000000000" pitchFamily="2" charset="2"/>
              <a:buChar char="§"/>
              <a:tabLst/>
              <a:defRPr sz="1600" b="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2pPr>
            <a:lvl3pPr marL="855663" marR="0" indent="-1730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tabLst/>
              <a:defRPr sz="1600" b="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3pPr>
            <a:lvl4pPr marL="1203325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 b="0">
                <a:solidFill>
                  <a:schemeClr val="bg1"/>
                </a:solidFill>
                <a:latin typeface="Arial" charset="0"/>
              </a:defRPr>
            </a:lvl4pPr>
            <a:lvl5pPr marL="15398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 b="0">
                <a:solidFill>
                  <a:schemeClr val="bg1"/>
                </a:solidFill>
                <a:latin typeface="Arial" charset="0"/>
              </a:defRPr>
            </a:lvl5pPr>
            <a:lvl6pPr marL="19970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6pPr>
            <a:lvl7pPr marL="24542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7pPr>
            <a:lvl8pPr marL="29114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8pPr>
            <a:lvl9pPr marL="33686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indent="0">
              <a:spcBef>
                <a:spcPct val="30000"/>
              </a:spcBef>
              <a:buClrTx/>
              <a:buSzTx/>
              <a:buNone/>
              <a:defRPr/>
            </a:pPr>
            <a:r>
              <a:rPr lang="en-US" sz="1600" kern="0" dirty="0">
                <a:ea typeface="SimSun" panose="02010600030101010101" pitchFamily="2" charset="-122"/>
              </a:rPr>
              <a:t>A user story describes functionality that will be useful to a stakeholder of the system</a:t>
            </a:r>
            <a:r>
              <a:rPr lang="en-US" sz="1600" kern="0" dirty="0" smtClean="0"/>
              <a:t>  </a:t>
            </a:r>
          </a:p>
          <a:p>
            <a:pPr marL="0" indent="0">
              <a:buFont typeface="Wingdings" pitchFamily="2" charset="2"/>
              <a:buNone/>
            </a:pPr>
            <a:endParaRPr lang="en-IN" sz="1600" kern="0" dirty="0" smtClean="0"/>
          </a:p>
          <a:p>
            <a:endParaRPr lang="en-US" sz="1600" kern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660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 smtClean="0">
                <a:solidFill>
                  <a:srgbClr val="00AFDA"/>
                </a:solidFill>
              </a:rPr>
              <a:t>User stories: An example</a:t>
            </a:r>
            <a:endParaRPr lang="en-US" altLang="en-US" sz="1800" b="1" dirty="0" smtClean="0"/>
          </a:p>
        </p:txBody>
      </p:sp>
      <p:sp>
        <p:nvSpPr>
          <p:cNvPr id="77829" name="Slide Number Placeholder 5"/>
          <p:cNvSpPr txBox="1">
            <a:spLocks noGrp="1"/>
          </p:cNvSpPr>
          <p:nvPr/>
        </p:nvSpPr>
        <p:spPr bwMode="auto">
          <a:xfrm>
            <a:off x="0" y="6534150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49D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A8AA23-77AA-490D-9EE1-E32C49B0D723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1589" y="1160057"/>
            <a:ext cx="7449797" cy="5029200"/>
          </a:xfrm>
        </p:spPr>
        <p:txBody>
          <a:bodyPr/>
          <a:lstStyle/>
          <a:p>
            <a:pPr marL="0" indent="0">
              <a:buNone/>
            </a:pPr>
            <a:r>
              <a:rPr lang="en-US" sz="1600" i="1" dirty="0" smtClean="0"/>
              <a:t> </a:t>
            </a:r>
            <a:endParaRPr lang="en-US" sz="1600" i="1" dirty="0"/>
          </a:p>
          <a:p>
            <a:pPr marL="0" indent="0">
              <a:buNone/>
            </a:pPr>
            <a:endParaRPr lang="en-IN" sz="1600" dirty="0"/>
          </a:p>
          <a:p>
            <a:endParaRPr lang="en-US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1158021" y="1710285"/>
            <a:ext cx="6872977" cy="4478972"/>
            <a:chOff x="839788" y="1409700"/>
            <a:chExt cx="7500937" cy="4916488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10800000">
              <a:off x="839788" y="1409700"/>
              <a:ext cx="2816225" cy="2362200"/>
            </a:xfrm>
            <a:prstGeom prst="foldedCorner">
              <a:avLst>
                <a:gd name="adj" fmla="val 12500"/>
              </a:avLst>
            </a:prstGeom>
            <a:solidFill>
              <a:srgbClr val="238AC1"/>
            </a:solidFill>
            <a:ln w="38100">
              <a:solidFill>
                <a:srgbClr val="B4B4B4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endParaRPr lang="en-US" sz="1400" b="1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 rot="10800000" flipH="1">
              <a:off x="5521325" y="1409700"/>
              <a:ext cx="2819400" cy="2362200"/>
            </a:xfrm>
            <a:prstGeom prst="foldedCorner">
              <a:avLst>
                <a:gd name="adj" fmla="val 12500"/>
              </a:avLst>
            </a:prstGeom>
            <a:solidFill>
              <a:srgbClr val="7FC6E6"/>
            </a:solidFill>
            <a:ln w="38100">
              <a:solidFill>
                <a:srgbClr val="B4B4B4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endParaRPr lang="en-US" sz="1400" b="1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 rot="10800000">
              <a:off x="839788" y="3963988"/>
              <a:ext cx="2816225" cy="2362200"/>
            </a:xfrm>
            <a:prstGeom prst="foldedCorner">
              <a:avLst>
                <a:gd name="adj" fmla="val 12500"/>
              </a:avLst>
            </a:prstGeom>
            <a:solidFill>
              <a:srgbClr val="238AC1"/>
            </a:solidFill>
            <a:ln w="38100">
              <a:solidFill>
                <a:srgbClr val="B4B4B4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endParaRPr lang="en-US" sz="1400" b="1"/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 rot="10800000" flipH="1">
              <a:off x="5521325" y="3963988"/>
              <a:ext cx="2819400" cy="2362200"/>
            </a:xfrm>
            <a:prstGeom prst="foldedCorner">
              <a:avLst>
                <a:gd name="adj" fmla="val 12500"/>
              </a:avLst>
            </a:prstGeom>
            <a:solidFill>
              <a:srgbClr val="7FC6E6"/>
            </a:solidFill>
            <a:ln w="38100">
              <a:solidFill>
                <a:srgbClr val="B4B4B4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endParaRPr lang="en-US" sz="1400" b="1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952500" y="4413250"/>
              <a:ext cx="2590800" cy="146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>
                  <a:srgbClr val="FFFFFF"/>
                </a:buClr>
                <a:buFont typeface="Arial" panose="020B0604020202020204" pitchFamily="34" charset="0"/>
                <a:buNone/>
              </a:pPr>
              <a:r>
                <a:rPr lang="en-GB" sz="1800" dirty="0">
                  <a:solidFill>
                    <a:srgbClr val="FFFFFF"/>
                  </a:solidFill>
                </a:rPr>
                <a:t>As a </a:t>
              </a:r>
              <a:r>
                <a:rPr lang="en-GB" sz="1800" b="1" dirty="0">
                  <a:solidFill>
                    <a:srgbClr val="FFFFFF"/>
                  </a:solidFill>
                </a:rPr>
                <a:t>sys admin at </a:t>
              </a:r>
              <a:r>
                <a:rPr lang="en-GB" sz="1800" b="1" dirty="0" err="1">
                  <a:solidFill>
                    <a:srgbClr val="FFFFFF"/>
                  </a:solidFill>
                </a:rPr>
                <a:t>Wal</a:t>
              </a:r>
              <a:r>
                <a:rPr lang="en-GB" sz="1800" b="1" dirty="0">
                  <a:solidFill>
                    <a:srgbClr val="FFFFFF"/>
                  </a:solidFill>
                </a:rPr>
                <a:t>*Mart</a:t>
              </a:r>
              <a:r>
                <a:rPr lang="en-GB" sz="1800" dirty="0">
                  <a:solidFill>
                    <a:srgbClr val="FFFFFF"/>
                  </a:solidFill>
                </a:rPr>
                <a:t>, I want to </a:t>
              </a:r>
              <a:r>
                <a:rPr lang="en-GB" sz="1800" b="1" dirty="0">
                  <a:solidFill>
                    <a:srgbClr val="FFFFFF"/>
                  </a:solidFill>
                </a:rPr>
                <a:t>configure WAS</a:t>
              </a:r>
              <a:r>
                <a:rPr lang="en-GB" sz="1800" dirty="0">
                  <a:solidFill>
                    <a:srgbClr val="FFFFFF"/>
                  </a:solidFill>
                </a:rPr>
                <a:t> so I can </a:t>
              </a:r>
              <a:r>
                <a:rPr lang="en-GB" sz="1800" b="1" dirty="0">
                  <a:solidFill>
                    <a:srgbClr val="FFFFFF"/>
                  </a:solidFill>
                </a:rPr>
                <a:t>manage my applications 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5592763" y="2178050"/>
              <a:ext cx="2743200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>
                  <a:srgbClr val="FFFFFF"/>
                </a:buClr>
                <a:buFont typeface="Arial" panose="020B0604020202020204" pitchFamily="34" charset="0"/>
                <a:buNone/>
              </a:pPr>
              <a:r>
                <a:rPr lang="en-GB" sz="1600" b="1">
                  <a:solidFill>
                    <a:srgbClr val="FFFFFF"/>
                  </a:solidFill>
                </a:rPr>
                <a:t>Success would be…</a:t>
              </a:r>
            </a:p>
            <a:p>
              <a:pPr eaLnBrk="1" hangingPunct="1">
                <a:spcAft>
                  <a:spcPct val="0"/>
                </a:spcAft>
                <a:buClr>
                  <a:srgbClr val="FFFFFF"/>
                </a:buClr>
                <a:buFont typeface="Arial" panose="020B0604020202020204" pitchFamily="34" charset="0"/>
                <a:buChar char="•"/>
              </a:pPr>
              <a:r>
                <a:rPr lang="en-GB" sz="1600">
                  <a:solidFill>
                    <a:srgbClr val="FFFFFF"/>
                  </a:solidFill>
                </a:rPr>
                <a:t> Acceptance Test #1</a:t>
              </a:r>
            </a:p>
            <a:p>
              <a:pPr eaLnBrk="1" hangingPunct="1">
                <a:spcAft>
                  <a:spcPct val="0"/>
                </a:spcAft>
                <a:buClr>
                  <a:srgbClr val="FFFFFF"/>
                </a:buClr>
                <a:buFont typeface="Arial" panose="020B0604020202020204" pitchFamily="34" charset="0"/>
                <a:buChar char="•"/>
              </a:pPr>
              <a:r>
                <a:rPr lang="en-GB" sz="1600">
                  <a:solidFill>
                    <a:srgbClr val="FFFFFF"/>
                  </a:solidFill>
                </a:rPr>
                <a:t> Acceptance Test #2</a:t>
              </a:r>
              <a:endParaRPr lang="en-GB" sz="1600" b="1">
                <a:solidFill>
                  <a:srgbClr val="FFFFFF"/>
                </a:solidFill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952500" y="2408238"/>
              <a:ext cx="2590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>
                  <a:srgbClr val="FFFFFF"/>
                </a:buClr>
                <a:buFont typeface="Arial" panose="020B0604020202020204" pitchFamily="34" charset="0"/>
                <a:buNone/>
              </a:pPr>
              <a:r>
                <a:rPr lang="en-GB" sz="1800" b="1" dirty="0">
                  <a:solidFill>
                    <a:srgbClr val="FFFFFF"/>
                  </a:solidFill>
                </a:rPr>
                <a:t>User Story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5592763" y="4487863"/>
              <a:ext cx="2540000" cy="156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Aft>
                  <a:spcPct val="0"/>
                </a:spcAft>
                <a:buClr>
                  <a:srgbClr val="FFFFFF"/>
                </a:buClr>
                <a:buFont typeface="Arial" panose="020B0604020202020204" pitchFamily="34" charset="0"/>
                <a:buNone/>
              </a:pPr>
              <a:r>
                <a:rPr lang="en-GB" sz="1600" b="1" dirty="0">
                  <a:solidFill>
                    <a:srgbClr val="FFFFFF"/>
                  </a:solidFill>
                </a:rPr>
                <a:t>Success would be…</a:t>
              </a:r>
            </a:p>
            <a:p>
              <a:pPr marL="285750" indent="-285750">
                <a:spcAft>
                  <a:spcPct val="0"/>
                </a:spcAft>
                <a:buClr>
                  <a:srgbClr val="FFFFFF"/>
                </a:buClr>
              </a:pPr>
              <a:r>
                <a:rPr lang="en-GB" sz="1600" dirty="0">
                  <a:solidFill>
                    <a:srgbClr val="FFFFFF"/>
                  </a:solidFill>
                </a:rPr>
                <a:t>WAS is configured</a:t>
              </a:r>
            </a:p>
            <a:p>
              <a:pPr marL="285750" indent="-285750">
                <a:spcAft>
                  <a:spcPct val="0"/>
                </a:spcAft>
                <a:buClr>
                  <a:srgbClr val="FFFFFF"/>
                </a:buClr>
              </a:pPr>
              <a:r>
                <a:rPr lang="en-GB" sz="1600" dirty="0">
                  <a:solidFill>
                    <a:srgbClr val="FFFFFF"/>
                  </a:solidFill>
                </a:rPr>
                <a:t>No critical errors occurred in the process</a:t>
              </a:r>
            </a:p>
            <a:p>
              <a:pPr marL="285750" indent="-285750">
                <a:spcAft>
                  <a:spcPct val="0"/>
                </a:spcAft>
                <a:buClr>
                  <a:srgbClr val="FFFFFF"/>
                </a:buClr>
              </a:pPr>
              <a:r>
                <a:rPr lang="en-GB" sz="1600" dirty="0">
                  <a:solidFill>
                    <a:srgbClr val="FFFFFF"/>
                  </a:solidFill>
                </a:rPr>
                <a:t>No data was lost</a:t>
              </a:r>
            </a:p>
          </p:txBody>
        </p:sp>
        <p:sp>
          <p:nvSpPr>
            <p:cNvPr id="14" name="AutoShape 17"/>
            <p:cNvSpPr>
              <a:spLocks noChangeArrowheads="1"/>
            </p:cNvSpPr>
            <p:nvPr/>
          </p:nvSpPr>
          <p:spPr bwMode="auto">
            <a:xfrm>
              <a:off x="3935413" y="2417763"/>
              <a:ext cx="1335087" cy="346075"/>
            </a:xfrm>
            <a:prstGeom prst="curvedDownArrow">
              <a:avLst>
                <a:gd name="adj1" fmla="val 77156"/>
                <a:gd name="adj2" fmla="val 154312"/>
                <a:gd name="adj3" fmla="val 33333"/>
              </a:avLst>
            </a:prstGeom>
            <a:solidFill>
              <a:srgbClr val="4AA1C1"/>
            </a:solidFill>
            <a:ln w="38100">
              <a:solidFill>
                <a:srgbClr val="B4B4B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endParaRPr lang="en-US" sz="1400" b="1"/>
            </a:p>
          </p:txBody>
        </p:sp>
        <p:sp>
          <p:nvSpPr>
            <p:cNvPr id="15" name="AutoShape 18"/>
            <p:cNvSpPr>
              <a:spLocks noChangeArrowheads="1"/>
            </p:cNvSpPr>
            <p:nvPr/>
          </p:nvSpPr>
          <p:spPr bwMode="auto">
            <a:xfrm>
              <a:off x="3935413" y="4972050"/>
              <a:ext cx="1335087" cy="346075"/>
            </a:xfrm>
            <a:prstGeom prst="curvedDownArrow">
              <a:avLst>
                <a:gd name="adj1" fmla="val 77156"/>
                <a:gd name="adj2" fmla="val 154312"/>
                <a:gd name="adj3" fmla="val 33333"/>
              </a:avLst>
            </a:prstGeom>
            <a:solidFill>
              <a:srgbClr val="4AA1C1"/>
            </a:solidFill>
            <a:ln w="38100">
              <a:solidFill>
                <a:srgbClr val="B4B4B4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endParaRPr lang="en-US" sz="1400" b="1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4410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>
                <a:solidFill>
                  <a:srgbClr val="00AFDA"/>
                </a:solidFill>
              </a:rPr>
              <a:t>Epic</a:t>
            </a:r>
            <a:endParaRPr lang="en-US" altLang="en-US" sz="1800" b="1" dirty="0" smtClean="0"/>
          </a:p>
        </p:txBody>
      </p:sp>
      <p:sp>
        <p:nvSpPr>
          <p:cNvPr id="77829" name="Slide Number Placeholder 5"/>
          <p:cNvSpPr txBox="1">
            <a:spLocks noGrp="1"/>
          </p:cNvSpPr>
          <p:nvPr/>
        </p:nvSpPr>
        <p:spPr bwMode="auto">
          <a:xfrm>
            <a:off x="0" y="6534150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49D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A8AA23-77AA-490D-9EE1-E32C49B0D723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grpSp>
        <p:nvGrpSpPr>
          <p:cNvPr id="77831" name="Group 77830"/>
          <p:cNvGrpSpPr/>
          <p:nvPr/>
        </p:nvGrpSpPr>
        <p:grpSpPr>
          <a:xfrm>
            <a:off x="371589" y="2027791"/>
            <a:ext cx="8445842" cy="4109536"/>
            <a:chOff x="371589" y="1535070"/>
            <a:chExt cx="8445842" cy="4602258"/>
          </a:xfrm>
        </p:grpSpPr>
        <p:sp>
          <p:nvSpPr>
            <p:cNvPr id="18" name="AutoShape 3"/>
            <p:cNvSpPr>
              <a:spLocks noChangeArrowheads="1"/>
            </p:cNvSpPr>
            <p:nvPr/>
          </p:nvSpPr>
          <p:spPr bwMode="auto">
            <a:xfrm rot="10800000">
              <a:off x="2830441" y="1535070"/>
              <a:ext cx="3504478" cy="1933591"/>
            </a:xfrm>
            <a:prstGeom prst="foldedCorner">
              <a:avLst>
                <a:gd name="adj" fmla="val 12500"/>
              </a:avLst>
            </a:prstGeom>
            <a:solidFill>
              <a:srgbClr val="1A6E9B"/>
            </a:solidFill>
            <a:ln w="9360">
              <a:solidFill>
                <a:srgbClr val="B4B4B4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endParaRPr lang="en-US" sz="1400" b="1"/>
            </a:p>
          </p:txBody>
        </p:sp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3002452" y="1693698"/>
              <a:ext cx="3088692" cy="1047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4572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7000"/>
                </a:lnSpc>
                <a:spcAft>
                  <a:spcPct val="0"/>
                </a:spcAft>
                <a:buClr>
                  <a:srgbClr val="FFFFFF"/>
                </a:buClr>
                <a:buFont typeface="Arial" panose="020B0604020202020204" pitchFamily="34" charset="0"/>
                <a:buNone/>
              </a:pPr>
              <a:r>
                <a:rPr lang="en-GB" sz="1600" dirty="0" smtClean="0">
                  <a:solidFill>
                    <a:srgbClr val="FFFFFF"/>
                  </a:solidFill>
                </a:rPr>
                <a:t>As a </a:t>
              </a:r>
              <a:r>
                <a:rPr lang="en-GB" sz="1600" b="1" dirty="0" smtClean="0">
                  <a:solidFill>
                    <a:srgbClr val="FFFFFF"/>
                  </a:solidFill>
                </a:rPr>
                <a:t>user</a:t>
              </a:r>
              <a:r>
                <a:rPr lang="en-GB" sz="1600" dirty="0" smtClean="0">
                  <a:solidFill>
                    <a:srgbClr val="FFFFFF"/>
                  </a:solidFill>
                </a:rPr>
                <a:t>, I want to </a:t>
              </a:r>
              <a:r>
                <a:rPr lang="en-GB" sz="1600" b="1" dirty="0" smtClean="0">
                  <a:solidFill>
                    <a:srgbClr val="FFFFFF"/>
                  </a:solidFill>
                </a:rPr>
                <a:t>cancel a reservation</a:t>
              </a:r>
              <a:r>
                <a:rPr lang="en-GB" sz="1600" dirty="0" smtClean="0">
                  <a:solidFill>
                    <a:srgbClr val="FFFFFF"/>
                  </a:solidFill>
                </a:rPr>
                <a:t> so I am </a:t>
              </a:r>
              <a:r>
                <a:rPr lang="en-GB" sz="1600" b="1" dirty="0" smtClean="0">
                  <a:solidFill>
                    <a:srgbClr val="FFFFFF"/>
                  </a:solidFill>
                </a:rPr>
                <a:t>not charged for a travel arrangement I no longer need</a:t>
              </a:r>
              <a:endParaRPr lang="en-GB" sz="1600" b="1" dirty="0">
                <a:solidFill>
                  <a:srgbClr val="FFFFFF"/>
                </a:solidFill>
              </a:endParaRPr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 rot="10800000">
              <a:off x="371589" y="3863104"/>
              <a:ext cx="2717403" cy="2274224"/>
            </a:xfrm>
            <a:prstGeom prst="foldedCorner">
              <a:avLst>
                <a:gd name="adj" fmla="val 12500"/>
              </a:avLst>
            </a:prstGeom>
            <a:solidFill>
              <a:srgbClr val="1A6E9B"/>
            </a:solidFill>
            <a:ln w="9360">
              <a:solidFill>
                <a:srgbClr val="B4B4B4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endParaRPr lang="en-US" sz="1400" b="1"/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481049" y="3901174"/>
              <a:ext cx="2500220" cy="22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7000"/>
                </a:lnSpc>
                <a:spcAft>
                  <a:spcPct val="0"/>
                </a:spcAft>
                <a:buClr>
                  <a:srgbClr val="FFFFFF"/>
                </a:buClr>
                <a:buFont typeface="Arial" panose="020B0604020202020204" pitchFamily="34" charset="0"/>
                <a:buNone/>
              </a:pPr>
              <a:r>
                <a:rPr lang="en-GB" sz="1400" dirty="0">
                  <a:solidFill>
                    <a:srgbClr val="FFFFFF"/>
                  </a:solidFill>
                </a:rPr>
                <a:t>As a </a:t>
              </a:r>
              <a:r>
                <a:rPr lang="en-GB" sz="1400" b="1" dirty="0">
                  <a:solidFill>
                    <a:srgbClr val="FFFFFF"/>
                  </a:solidFill>
                </a:rPr>
                <a:t>premium site member,</a:t>
              </a:r>
              <a:r>
                <a:rPr lang="en-GB" sz="1400" dirty="0">
                  <a:solidFill>
                    <a:srgbClr val="FFFFFF"/>
                  </a:solidFill>
                </a:rPr>
                <a:t> I want to </a:t>
              </a:r>
              <a:r>
                <a:rPr lang="en-GB" sz="1400" b="1" dirty="0">
                  <a:solidFill>
                    <a:srgbClr val="FFFFFF"/>
                  </a:solidFill>
                </a:rPr>
                <a:t>cancel a reservation up to the last minute</a:t>
              </a:r>
              <a:r>
                <a:rPr lang="en-GB" sz="1400" dirty="0">
                  <a:solidFill>
                    <a:srgbClr val="FFFFFF"/>
                  </a:solidFill>
                </a:rPr>
                <a:t> </a:t>
              </a:r>
              <a:r>
                <a:rPr lang="en-GB" sz="1400" b="1" dirty="0">
                  <a:solidFill>
                    <a:srgbClr val="FFFFFF"/>
                  </a:solidFill>
                </a:rPr>
                <a:t>with no cancellation fee</a:t>
              </a:r>
              <a:r>
                <a:rPr lang="en-GB" sz="1400" dirty="0">
                  <a:solidFill>
                    <a:srgbClr val="FFFFFF"/>
                  </a:solidFill>
                </a:rPr>
                <a:t> so I am </a:t>
              </a:r>
              <a:r>
                <a:rPr lang="en-GB" sz="1400" b="1" dirty="0">
                  <a:solidFill>
                    <a:srgbClr val="FFFFFF"/>
                  </a:solidFill>
                </a:rPr>
                <a:t>not charged for a travel arrangement I no longer need</a:t>
              </a:r>
            </a:p>
          </p:txBody>
        </p:sp>
        <p:sp>
          <p:nvSpPr>
            <p:cNvPr id="22" name="AutoShape 21"/>
            <p:cNvSpPr>
              <a:spLocks noChangeArrowheads="1"/>
            </p:cNvSpPr>
            <p:nvPr/>
          </p:nvSpPr>
          <p:spPr bwMode="auto">
            <a:xfrm rot="10800000">
              <a:off x="3224515" y="3863104"/>
              <a:ext cx="2717403" cy="2274224"/>
            </a:xfrm>
            <a:prstGeom prst="foldedCorner">
              <a:avLst>
                <a:gd name="adj" fmla="val 12500"/>
              </a:avLst>
            </a:prstGeom>
            <a:solidFill>
              <a:srgbClr val="1A6E9B"/>
            </a:solidFill>
            <a:ln w="9360">
              <a:solidFill>
                <a:srgbClr val="B4B4B4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endParaRPr lang="en-US" sz="1400" b="1"/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3332238" y="4031416"/>
              <a:ext cx="2500219" cy="1939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7000"/>
                </a:lnSpc>
                <a:spcAft>
                  <a:spcPct val="0"/>
                </a:spcAft>
                <a:buClr>
                  <a:srgbClr val="FFFFFF"/>
                </a:buClr>
                <a:buFont typeface="Arial" panose="020B0604020202020204" pitchFamily="34" charset="0"/>
                <a:buNone/>
              </a:pPr>
              <a:r>
                <a:rPr lang="en-GB" sz="1400">
                  <a:solidFill>
                    <a:srgbClr val="FFFFFF"/>
                  </a:solidFill>
                </a:rPr>
                <a:t>As a </a:t>
              </a:r>
              <a:r>
                <a:rPr lang="en-GB" sz="1400" b="1">
                  <a:solidFill>
                    <a:srgbClr val="FFFFFF"/>
                  </a:solidFill>
                </a:rPr>
                <a:t>non-premium member</a:t>
              </a:r>
              <a:r>
                <a:rPr lang="en-GB" sz="1400">
                  <a:solidFill>
                    <a:srgbClr val="FFFFFF"/>
                  </a:solidFill>
                </a:rPr>
                <a:t>, I want to </a:t>
              </a:r>
              <a:r>
                <a:rPr lang="en-GB" sz="1400" b="1">
                  <a:solidFill>
                    <a:srgbClr val="FFFFFF"/>
                  </a:solidFill>
                </a:rPr>
                <a:t>cancel up to 24 hours in advance</a:t>
              </a:r>
              <a:r>
                <a:rPr lang="en-GB" sz="1400">
                  <a:solidFill>
                    <a:srgbClr val="FFFFFF"/>
                  </a:solidFill>
                </a:rPr>
                <a:t> so I </a:t>
              </a:r>
              <a:r>
                <a:rPr lang="en-GB" sz="1400" b="1">
                  <a:solidFill>
                    <a:srgbClr val="FFFFFF"/>
                  </a:solidFill>
                </a:rPr>
                <a:t>am not charged for a travel arrangement I no longer need</a:t>
              </a:r>
            </a:p>
          </p:txBody>
        </p:sp>
        <p:sp>
          <p:nvSpPr>
            <p:cNvPr id="24" name="AutoShape 23"/>
            <p:cNvSpPr>
              <a:spLocks noChangeArrowheads="1"/>
            </p:cNvSpPr>
            <p:nvPr/>
          </p:nvSpPr>
          <p:spPr bwMode="auto">
            <a:xfrm rot="10800000">
              <a:off x="6100028" y="3863104"/>
              <a:ext cx="2717403" cy="2274224"/>
            </a:xfrm>
            <a:prstGeom prst="foldedCorner">
              <a:avLst>
                <a:gd name="adj" fmla="val 12500"/>
              </a:avLst>
            </a:prstGeom>
            <a:solidFill>
              <a:srgbClr val="1A6E9B"/>
            </a:solidFill>
            <a:ln w="9360">
              <a:solidFill>
                <a:srgbClr val="B4B4B4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Aft>
                  <a:spcPct val="0"/>
                </a:spcAft>
                <a:buClrTx/>
                <a:buFontTx/>
                <a:buNone/>
              </a:pPr>
              <a:endParaRPr lang="en-US" sz="1400" b="1"/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6209489" y="4291900"/>
              <a:ext cx="2500219" cy="1418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4572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457200">
                <a:spcAft>
                  <a:spcPct val="50000"/>
                </a:spcAft>
                <a:buClr>
                  <a:schemeClr val="accent1"/>
                </a:buClr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4572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457200">
                <a:spcAft>
                  <a:spcPct val="50000"/>
                </a:spcAft>
                <a:buClr>
                  <a:schemeClr val="accent1"/>
                </a:buClr>
                <a:buFont typeface="SimSun" panose="02010600030101010101" pitchFamily="2" charset="-122"/>
                <a:buChar char="-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457200"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7000"/>
                </a:lnSpc>
                <a:spcAft>
                  <a:spcPct val="0"/>
                </a:spcAft>
                <a:buClr>
                  <a:srgbClr val="FFFFFF"/>
                </a:buClr>
                <a:buFont typeface="Arial" panose="020B0604020202020204" pitchFamily="34" charset="0"/>
                <a:buNone/>
              </a:pPr>
              <a:r>
                <a:rPr lang="en-GB" sz="1400">
                  <a:solidFill>
                    <a:srgbClr val="FFFFFF"/>
                  </a:solidFill>
                </a:rPr>
                <a:t>As a </a:t>
              </a:r>
              <a:r>
                <a:rPr lang="en-GB" sz="1400" b="1">
                  <a:solidFill>
                    <a:srgbClr val="FFFFFF"/>
                  </a:solidFill>
                </a:rPr>
                <a:t>site visitor</a:t>
              </a:r>
              <a:r>
                <a:rPr lang="en-GB" sz="1400">
                  <a:solidFill>
                    <a:srgbClr val="FFFFFF"/>
                  </a:solidFill>
                </a:rPr>
                <a:t>, I want to </a:t>
              </a:r>
              <a:r>
                <a:rPr lang="en-GB" sz="1400" b="1">
                  <a:solidFill>
                    <a:srgbClr val="FFFFFF"/>
                  </a:solidFill>
                </a:rPr>
                <a:t>receive a confirmation of any cancelled reservation</a:t>
              </a:r>
              <a:r>
                <a:rPr lang="en-GB" sz="1400">
                  <a:solidFill>
                    <a:srgbClr val="FFFFFF"/>
                  </a:solidFill>
                </a:rPr>
                <a:t> so I can </a:t>
              </a:r>
              <a:r>
                <a:rPr lang="en-GB" sz="1400" b="1">
                  <a:solidFill>
                    <a:srgbClr val="FFFFFF"/>
                  </a:solidFill>
                </a:rPr>
                <a:t>have proof of cancellations </a:t>
              </a:r>
            </a:p>
          </p:txBody>
        </p:sp>
        <p:cxnSp>
          <p:nvCxnSpPr>
            <p:cNvPr id="26" name="AutoShape 26"/>
            <p:cNvCxnSpPr>
              <a:cxnSpLocks noChangeShapeType="1"/>
              <a:stCxn id="18" idx="0"/>
              <a:endCxn id="20" idx="2"/>
            </p:cNvCxnSpPr>
            <p:nvPr/>
          </p:nvCxnSpPr>
          <p:spPr bwMode="auto">
            <a:xfrm flipH="1">
              <a:off x="1730290" y="3468661"/>
              <a:ext cx="2852390" cy="394443"/>
            </a:xfrm>
            <a:prstGeom prst="straightConnector1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7"/>
            <p:cNvCxnSpPr>
              <a:cxnSpLocks noChangeShapeType="1"/>
              <a:stCxn id="18" idx="0"/>
              <a:endCxn id="22" idx="2"/>
            </p:cNvCxnSpPr>
            <p:nvPr/>
          </p:nvCxnSpPr>
          <p:spPr bwMode="auto">
            <a:xfrm>
              <a:off x="4582680" y="3468661"/>
              <a:ext cx="536" cy="394443"/>
            </a:xfrm>
            <a:prstGeom prst="straightConnector1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28"/>
            <p:cNvCxnSpPr>
              <a:cxnSpLocks noChangeShapeType="1"/>
              <a:stCxn id="18" idx="0"/>
              <a:endCxn id="24" idx="2"/>
            </p:cNvCxnSpPr>
            <p:nvPr/>
          </p:nvCxnSpPr>
          <p:spPr bwMode="auto">
            <a:xfrm>
              <a:off x="4582680" y="3468661"/>
              <a:ext cx="2876049" cy="394443"/>
            </a:xfrm>
            <a:prstGeom prst="straightConnector1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" name="Explosion 1 28"/>
          <p:cNvSpPr/>
          <p:nvPr/>
        </p:nvSpPr>
        <p:spPr bwMode="auto">
          <a:xfrm>
            <a:off x="5542661" y="3184694"/>
            <a:ext cx="666828" cy="547844"/>
          </a:xfrm>
          <a:prstGeom prst="irregularSeal1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rgbClr val="1267A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18288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40" name="5-Point Star 39"/>
          <p:cNvSpPr/>
          <p:nvPr/>
        </p:nvSpPr>
        <p:spPr bwMode="auto">
          <a:xfrm>
            <a:off x="1846724" y="5466149"/>
            <a:ext cx="702362" cy="505095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41" name="5-Point Star 40"/>
          <p:cNvSpPr/>
          <p:nvPr/>
        </p:nvSpPr>
        <p:spPr bwMode="auto">
          <a:xfrm>
            <a:off x="4683095" y="5296532"/>
            <a:ext cx="702362" cy="505095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42" name="5-Point Star 41"/>
          <p:cNvSpPr/>
          <p:nvPr/>
        </p:nvSpPr>
        <p:spPr bwMode="auto">
          <a:xfrm>
            <a:off x="7829376" y="5457987"/>
            <a:ext cx="702362" cy="505095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43" name="5-Point Star 42"/>
          <p:cNvSpPr/>
          <p:nvPr/>
        </p:nvSpPr>
        <p:spPr bwMode="auto">
          <a:xfrm>
            <a:off x="7986578" y="2032988"/>
            <a:ext cx="830853" cy="547844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19191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Story</a:t>
            </a:r>
          </a:p>
        </p:txBody>
      </p:sp>
      <p:sp>
        <p:nvSpPr>
          <p:cNvPr id="32" name="Explosion 1 31"/>
          <p:cNvSpPr/>
          <p:nvPr/>
        </p:nvSpPr>
        <p:spPr bwMode="auto">
          <a:xfrm>
            <a:off x="6908642" y="2093945"/>
            <a:ext cx="666828" cy="547844"/>
          </a:xfrm>
          <a:prstGeom prst="irregularSeal1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rgbClr val="1267A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18288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rgbClr val="19191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1589" y="981364"/>
            <a:ext cx="695455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Epic is a large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user story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that can be broken down into a number of smaller stories. It may take several sprints to complete an epic.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808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 smtClean="0">
                <a:solidFill>
                  <a:srgbClr val="00AFDA"/>
                </a:solidFill>
              </a:rPr>
              <a:t>Scrum Product Backlog</a:t>
            </a:r>
            <a:endParaRPr lang="en-US" altLang="en-US" sz="1800" b="1" dirty="0" smtClean="0"/>
          </a:p>
        </p:txBody>
      </p:sp>
      <p:sp>
        <p:nvSpPr>
          <p:cNvPr id="77829" name="Slide Number Placeholder 5"/>
          <p:cNvSpPr txBox="1">
            <a:spLocks noGrp="1"/>
          </p:cNvSpPr>
          <p:nvPr/>
        </p:nvSpPr>
        <p:spPr bwMode="auto">
          <a:xfrm>
            <a:off x="0" y="6534150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49D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A8AA23-77AA-490D-9EE1-E32C49B0D723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1589" y="1160057"/>
            <a:ext cx="7982015" cy="50292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Scrum Product Backlog is </a:t>
            </a:r>
            <a:r>
              <a:rPr lang="en-US" sz="1600" dirty="0" smtClean="0"/>
              <a:t>a document with a </a:t>
            </a:r>
            <a:r>
              <a:rPr lang="en-US" sz="1600" dirty="0"/>
              <a:t>list of </a:t>
            </a:r>
            <a:r>
              <a:rPr lang="en-US" sz="1600" dirty="0" smtClean="0"/>
              <a:t>requirements.</a:t>
            </a:r>
          </a:p>
          <a:p>
            <a:pPr marL="0" indent="0">
              <a:buNone/>
            </a:pPr>
            <a:r>
              <a:rPr lang="en-US" sz="1600" dirty="0" smtClean="0"/>
              <a:t>This list </a:t>
            </a:r>
            <a:r>
              <a:rPr lang="en-US" sz="1600" dirty="0"/>
              <a:t>of requirements </a:t>
            </a:r>
            <a:r>
              <a:rPr lang="en-US" sz="1600" dirty="0" smtClean="0"/>
              <a:t>has the following </a:t>
            </a:r>
            <a:r>
              <a:rPr lang="en-US" sz="1600" dirty="0"/>
              <a:t>characteristics:</a:t>
            </a:r>
          </a:p>
          <a:p>
            <a:r>
              <a:rPr lang="en-US" sz="1600" dirty="0" smtClean="0"/>
              <a:t>An </a:t>
            </a:r>
            <a:r>
              <a:rPr lang="en-US" sz="1600" dirty="0"/>
              <a:t>entry in the Scrum Product Backlog always </a:t>
            </a:r>
            <a:r>
              <a:rPr lang="en-US" sz="1600" dirty="0" smtClean="0"/>
              <a:t>adds </a:t>
            </a:r>
            <a:r>
              <a:rPr lang="en-US" sz="1600" dirty="0"/>
              <a:t>value for the </a:t>
            </a:r>
            <a:r>
              <a:rPr lang="en-US" sz="1600" dirty="0" smtClean="0"/>
              <a:t>customer.</a:t>
            </a:r>
            <a:endParaRPr lang="en-US" sz="1600" dirty="0"/>
          </a:p>
          <a:p>
            <a:r>
              <a:rPr lang="en-US" sz="1600" dirty="0" smtClean="0"/>
              <a:t>The </a:t>
            </a:r>
            <a:r>
              <a:rPr lang="en-US" sz="1600" dirty="0"/>
              <a:t>entries in the Scrum Product Backlog are prioritized and ordered </a:t>
            </a:r>
            <a:r>
              <a:rPr lang="en-US" sz="1600" dirty="0" smtClean="0"/>
              <a:t>accordingly.</a:t>
            </a:r>
            <a:endParaRPr lang="en-US" sz="1600" dirty="0"/>
          </a:p>
          <a:p>
            <a:r>
              <a:rPr lang="en-US" sz="1600" dirty="0" smtClean="0"/>
              <a:t>The </a:t>
            </a:r>
            <a:r>
              <a:rPr lang="en-US" sz="1600" dirty="0"/>
              <a:t>level of detail depends on the position of the entry within the Scrum Product </a:t>
            </a:r>
            <a:r>
              <a:rPr lang="en-US" sz="1600" dirty="0" smtClean="0"/>
              <a:t>Backlog.</a:t>
            </a:r>
            <a:endParaRPr lang="en-US" sz="1600" dirty="0"/>
          </a:p>
          <a:p>
            <a:r>
              <a:rPr lang="en-US" sz="1600" dirty="0" smtClean="0"/>
              <a:t>All </a:t>
            </a:r>
            <a:r>
              <a:rPr lang="en-US" sz="1600" dirty="0"/>
              <a:t>entries are </a:t>
            </a:r>
            <a:r>
              <a:rPr lang="en-US" sz="1600" dirty="0" smtClean="0"/>
              <a:t>estimated.</a:t>
            </a:r>
            <a:endParaRPr lang="en-US" sz="1600" dirty="0"/>
          </a:p>
          <a:p>
            <a:r>
              <a:rPr lang="en-US" sz="1600" dirty="0" smtClean="0"/>
              <a:t>The </a:t>
            </a:r>
            <a:r>
              <a:rPr lang="en-US" sz="1600" dirty="0"/>
              <a:t>Scrum Product Backlog is a living </a:t>
            </a:r>
            <a:r>
              <a:rPr lang="en-US" sz="1600" dirty="0" smtClean="0"/>
              <a:t>document.</a:t>
            </a:r>
            <a:endParaRPr lang="en-US" sz="1600" dirty="0"/>
          </a:p>
          <a:p>
            <a:r>
              <a:rPr lang="en-US" sz="1600" dirty="0" smtClean="0"/>
              <a:t>There </a:t>
            </a:r>
            <a:r>
              <a:rPr lang="en-US" sz="1600" dirty="0"/>
              <a:t>are no action-items or low-level tasks in the Scrum Product </a:t>
            </a:r>
            <a:r>
              <a:rPr lang="en-US" sz="1600" dirty="0" smtClean="0"/>
              <a:t>Backlog.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i="1" dirty="0" smtClean="0">
                <a:solidFill>
                  <a:srgbClr val="C00000"/>
                </a:solidFill>
              </a:rPr>
              <a:t>Click the image to view a larger version.</a:t>
            </a:r>
            <a:endParaRPr lang="en-US" sz="1600" i="1" dirty="0">
              <a:solidFill>
                <a:srgbClr val="C00000"/>
              </a:solidFill>
            </a:endParaRPr>
          </a:p>
          <a:p>
            <a:endParaRPr lang="en-US" sz="1600" dirty="0"/>
          </a:p>
          <a:p>
            <a:pPr marL="0" indent="0">
              <a:buNone/>
            </a:pPr>
            <a:endParaRPr lang="en-IN" sz="1600" dirty="0"/>
          </a:p>
          <a:p>
            <a:endParaRPr lang="en-US" sz="1600" dirty="0"/>
          </a:p>
        </p:txBody>
      </p:sp>
      <p:pic>
        <p:nvPicPr>
          <p:cNvPr id="9" name="Picture 11" descr="Example_Scrum_Product_Backl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596" y="4307828"/>
            <a:ext cx="3273287" cy="203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31387" y="6342576"/>
            <a:ext cx="1928733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 Product Backlog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799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438996" y="1160058"/>
            <a:ext cx="4378436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module will introduce you to </a:t>
            </a:r>
            <a:r>
              <a:rPr lang="en-US" dirty="0" smtClean="0"/>
              <a:t>Agile and takes approximately 2 hours to </a:t>
            </a:r>
            <a:r>
              <a:rPr lang="en-US" dirty="0"/>
              <a:t>complete.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Overview of Agile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Scrum Basics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Sprint 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Technical Best Practices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Agile - Testing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Sprint Review and Retrospective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 smtClean="0">
                <a:solidFill>
                  <a:srgbClr val="00AFDA"/>
                </a:solidFill>
              </a:rPr>
              <a:t>Agile for Developers: </a:t>
            </a:r>
            <a:r>
              <a:rPr lang="en-US" sz="1800" b="1" dirty="0">
                <a:solidFill>
                  <a:srgbClr val="00AFDA"/>
                </a:solidFill>
              </a:rPr>
              <a:t>Menu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0504" y="3163540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7030A0"/>
                </a:solidFill>
              </a:rPr>
              <a:t>Menu page will be designed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96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 smtClean="0">
                <a:solidFill>
                  <a:srgbClr val="00AFDA"/>
                </a:solidFill>
              </a:rPr>
              <a:t>Case study: What could be some possible user stories?</a:t>
            </a:r>
            <a:endParaRPr lang="en-US" altLang="en-US" sz="1800" b="1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1589" y="1160057"/>
            <a:ext cx="5319763" cy="5029200"/>
          </a:xfrm>
        </p:spPr>
        <p:txBody>
          <a:bodyPr/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Suppose that the Vice President of Facebook (FB) requires a portal for FB. What </a:t>
            </a:r>
            <a:r>
              <a:rPr lang="en-US" sz="1600" dirty="0"/>
              <a:t>could be some possible user stories? </a:t>
            </a:r>
          </a:p>
          <a:p>
            <a:pPr marL="0" indent="0">
              <a:buNone/>
            </a:pPr>
            <a:r>
              <a:rPr lang="en-US" sz="1600" i="1" dirty="0" smtClean="0">
                <a:solidFill>
                  <a:srgbClr val="C00000"/>
                </a:solidFill>
              </a:rPr>
              <a:t>Click each character to learn more.</a:t>
            </a:r>
            <a:endParaRPr lang="en-US" sz="1600" i="1" dirty="0">
              <a:solidFill>
                <a:srgbClr val="C00000"/>
              </a:solidFill>
            </a:endParaRPr>
          </a:p>
          <a:p>
            <a:endParaRPr lang="en-US" sz="1600" dirty="0"/>
          </a:p>
          <a:p>
            <a:pPr marL="0" indent="0">
              <a:buNone/>
            </a:pPr>
            <a:endParaRPr lang="en-IN" sz="1600" dirty="0"/>
          </a:p>
          <a:p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80868" y="5785098"/>
            <a:ext cx="2303294" cy="3139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Administrator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514137" y="4958157"/>
            <a:ext cx="2290452" cy="3139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Authorized </a:t>
            </a:r>
            <a:r>
              <a:rPr lang="en-US" sz="1600" dirty="0" smtClean="0"/>
              <a:t>User 3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12399" y="4485078"/>
            <a:ext cx="2303294" cy="3139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Authorized </a:t>
            </a:r>
            <a:r>
              <a:rPr lang="en-US" sz="1600" dirty="0" smtClean="0"/>
              <a:t>User 2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482606" y="3674657"/>
            <a:ext cx="2334825" cy="3139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Authorized User 1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80868" y="3203054"/>
            <a:ext cx="2334825" cy="3139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New User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82252" y="1437111"/>
            <a:ext cx="3448314" cy="313932"/>
          </a:xfrm>
          <a:prstGeom prst="rect">
            <a:avLst/>
          </a:prstGeom>
          <a:solidFill>
            <a:srgbClr val="00649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Vice President, Facebook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130566" y="1891862"/>
            <a:ext cx="2383571" cy="797185"/>
          </a:xfrm>
          <a:prstGeom prst="wedgeRoundRectCallou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861691" y="2973713"/>
            <a:ext cx="2785347" cy="538695"/>
          </a:xfrm>
          <a:prstGeom prst="wedgeRoundRectCallout">
            <a:avLst>
              <a:gd name="adj1" fmla="val -60512"/>
              <a:gd name="adj2" fmla="val 11788"/>
              <a:gd name="adj3" fmla="val 16667"/>
            </a:avLst>
          </a:prstGeom>
          <a:gradFill>
            <a:gsLst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bg1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I want to create an account on FB so that I can login.</a:t>
            </a: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2674883" y="4337144"/>
            <a:ext cx="2827283" cy="914987"/>
          </a:xfrm>
          <a:prstGeom prst="wedgeRoundRectCallout">
            <a:avLst>
              <a:gd name="adj1" fmla="val -60512"/>
              <a:gd name="adj2" fmla="val 11788"/>
              <a:gd name="adj3" fmla="val 16667"/>
            </a:avLst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bg1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I want to search by Names / e-mail ID / FB login ID so that I can contact my friend.</a:t>
            </a: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2974727" y="5949507"/>
            <a:ext cx="3239565" cy="574554"/>
          </a:xfrm>
          <a:prstGeom prst="wedgeRoundRectCallout">
            <a:avLst>
              <a:gd name="adj1" fmla="val -62943"/>
              <a:gd name="adj2" fmla="val -32329"/>
              <a:gd name="adj3" fmla="val 16667"/>
            </a:avLst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bg1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I want to access the profile of a user so that I can delete the user.</a:t>
            </a: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3436883" y="3629138"/>
            <a:ext cx="2791426" cy="490207"/>
          </a:xfrm>
          <a:prstGeom prst="wedgeRoundRectCallout">
            <a:avLst>
              <a:gd name="adj1" fmla="val 55733"/>
              <a:gd name="adj2" fmla="val -23041"/>
              <a:gd name="adj3" fmla="val 16667"/>
            </a:avLst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bg1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I want to edit my profile so that I can update my </a:t>
            </a:r>
            <a:r>
              <a:rPr lang="en-US" sz="1600" dirty="0" smtClean="0">
                <a:solidFill>
                  <a:schemeClr val="tx2"/>
                </a:solidFill>
              </a:rPr>
              <a:t>details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4009019" y="5343587"/>
            <a:ext cx="2579498" cy="525849"/>
          </a:xfrm>
          <a:prstGeom prst="wedgeRoundRectCallout">
            <a:avLst>
              <a:gd name="adj1" fmla="val 57133"/>
              <a:gd name="adj2" fmla="val -43938"/>
              <a:gd name="adj3" fmla="val 16667"/>
            </a:avLst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0">
                <a:schemeClr val="bg1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I want to edit my profile so that I can update my </a:t>
            </a:r>
            <a:r>
              <a:rPr lang="en-US" sz="1600" dirty="0" smtClean="0">
                <a:solidFill>
                  <a:schemeClr val="tx2"/>
                </a:solidFill>
              </a:rPr>
              <a:t>details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 bwMode="auto">
          <a:xfrm>
            <a:off x="4832596" y="1186474"/>
            <a:ext cx="1989118" cy="678972"/>
          </a:xfrm>
          <a:prstGeom prst="wedgeRoundRectCallout">
            <a:avLst>
              <a:gd name="adj1" fmla="val -86051"/>
              <a:gd name="adj2" fmla="val 15529"/>
              <a:gd name="adj3" fmla="val 16667"/>
            </a:avLst>
          </a:prstGeom>
          <a:solidFill>
            <a:srgbClr val="00649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 want to build an attractive FB portal.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Explosion 1 21"/>
          <p:cNvSpPr/>
          <p:nvPr/>
        </p:nvSpPr>
        <p:spPr bwMode="auto">
          <a:xfrm>
            <a:off x="7060384" y="997392"/>
            <a:ext cx="1658318" cy="1193369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/>
              <a:t>EPIC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191919"/>
              </a:solidFill>
              <a:effectLst/>
            </a:endParaRPr>
          </a:p>
        </p:txBody>
      </p:sp>
      <p:sp>
        <p:nvSpPr>
          <p:cNvPr id="23" name="Explosion 1 22"/>
          <p:cNvSpPr/>
          <p:nvPr/>
        </p:nvSpPr>
        <p:spPr bwMode="auto">
          <a:xfrm>
            <a:off x="5893810" y="2550026"/>
            <a:ext cx="2095453" cy="1025020"/>
          </a:xfrm>
          <a:prstGeom prst="irregularSeal1">
            <a:avLst/>
          </a:prstGeom>
          <a:solidFill>
            <a:srgbClr val="FFFF00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/>
              <a:t>User Stories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191919"/>
              </a:solidFill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438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>
                <a:solidFill>
                  <a:srgbClr val="00AFDA"/>
                </a:solidFill>
              </a:rPr>
              <a:t>Scrum </a:t>
            </a:r>
            <a:r>
              <a:rPr lang="en-US" sz="1800" b="1" dirty="0" smtClean="0">
                <a:solidFill>
                  <a:srgbClr val="00AFDA"/>
                </a:solidFill>
              </a:rPr>
              <a:t>roles </a:t>
            </a:r>
            <a:r>
              <a:rPr lang="en-US" sz="1800" b="1" dirty="0">
                <a:solidFill>
                  <a:srgbClr val="00AFDA"/>
                </a:solidFill>
              </a:rPr>
              <a:t>and </a:t>
            </a:r>
            <a:r>
              <a:rPr lang="en-US" sz="1800" b="1" dirty="0" smtClean="0">
                <a:solidFill>
                  <a:srgbClr val="00AFDA"/>
                </a:solidFill>
              </a:rPr>
              <a:t>responsibilities</a:t>
            </a:r>
            <a:endParaRPr lang="en-US" altLang="en-US" sz="1800" b="1" dirty="0" smtClean="0"/>
          </a:p>
        </p:txBody>
      </p:sp>
      <p:sp>
        <p:nvSpPr>
          <p:cNvPr id="77829" name="Slide Number Placeholder 5"/>
          <p:cNvSpPr txBox="1">
            <a:spLocks noGrp="1"/>
          </p:cNvSpPr>
          <p:nvPr/>
        </p:nvSpPr>
        <p:spPr bwMode="auto">
          <a:xfrm>
            <a:off x="0" y="6534150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49D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A8AA23-77AA-490D-9EE1-E32C49B0D723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1589" y="1199813"/>
            <a:ext cx="7449797" cy="5029200"/>
          </a:xfrm>
        </p:spPr>
        <p:txBody>
          <a:bodyPr/>
          <a:lstStyle/>
          <a:p>
            <a:pPr marL="0" indent="0">
              <a:buNone/>
            </a:pPr>
            <a:r>
              <a:rPr lang="en-US" sz="1600" i="1" dirty="0" smtClean="0"/>
              <a:t> </a:t>
            </a:r>
            <a:endParaRPr lang="en-US" sz="1600" i="1" dirty="0"/>
          </a:p>
          <a:p>
            <a:pPr marL="0" indent="0">
              <a:buNone/>
            </a:pPr>
            <a:endParaRPr lang="en-IN" sz="1600" dirty="0"/>
          </a:p>
          <a:p>
            <a:endParaRPr lang="en-US" sz="1600" dirty="0"/>
          </a:p>
        </p:txBody>
      </p:sp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89" y="1765852"/>
            <a:ext cx="7708381" cy="429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6228" y="4538991"/>
            <a:ext cx="876300" cy="533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8186" y="6036469"/>
            <a:ext cx="7156575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Note: This </a:t>
            </a:r>
            <a:r>
              <a:rPr lang="en-US" sz="1200" dirty="0"/>
              <a:t>split list is planned </a:t>
            </a:r>
            <a:r>
              <a:rPr lang="en-US" sz="1200" dirty="0" smtClean="0"/>
              <a:t>by the Product Owner for </a:t>
            </a:r>
            <a:r>
              <a:rPr lang="en-US" sz="1200" dirty="0"/>
              <a:t>a particular Sprint. Sprint is an execution </a:t>
            </a:r>
            <a:r>
              <a:rPr lang="en-US" sz="1200" dirty="0" smtClean="0"/>
              <a:t>cycle.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385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>
                <a:solidFill>
                  <a:srgbClr val="00AFDA"/>
                </a:solidFill>
              </a:rPr>
              <a:t>Roles and </a:t>
            </a:r>
            <a:r>
              <a:rPr lang="en-US" sz="1800" b="1" dirty="0" smtClean="0">
                <a:solidFill>
                  <a:srgbClr val="00AFDA"/>
                </a:solidFill>
              </a:rPr>
              <a:t>responsibilities of Scrum </a:t>
            </a:r>
            <a:r>
              <a:rPr lang="en-US" sz="1800" b="1" dirty="0">
                <a:solidFill>
                  <a:srgbClr val="00AFDA"/>
                </a:solidFill>
              </a:rPr>
              <a:t>P</a:t>
            </a:r>
            <a:r>
              <a:rPr lang="en-US" sz="1800" b="1" dirty="0" smtClean="0">
                <a:solidFill>
                  <a:srgbClr val="00AFDA"/>
                </a:solidFill>
              </a:rPr>
              <a:t>roduct Owner</a:t>
            </a:r>
            <a:endParaRPr lang="en-US" altLang="en-US" sz="1800" b="1" dirty="0" smtClean="0"/>
          </a:p>
        </p:txBody>
      </p:sp>
      <p:sp>
        <p:nvSpPr>
          <p:cNvPr id="77829" name="Slide Number Placeholder 5"/>
          <p:cNvSpPr txBox="1">
            <a:spLocks noGrp="1"/>
          </p:cNvSpPr>
          <p:nvPr/>
        </p:nvSpPr>
        <p:spPr bwMode="auto">
          <a:xfrm>
            <a:off x="0" y="6534150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49D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A8AA23-77AA-490D-9EE1-E32C49B0D723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1589" y="1160057"/>
            <a:ext cx="7449797" cy="50292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2"/>
                </a:solidFill>
              </a:rPr>
              <a:t>The Product Owner is responsible </a:t>
            </a:r>
            <a:r>
              <a:rPr lang="en-US" sz="1600" dirty="0">
                <a:solidFill>
                  <a:schemeClr val="tx2"/>
                </a:solidFill>
              </a:rPr>
              <a:t>for the overall project vision and </a:t>
            </a:r>
            <a:r>
              <a:rPr lang="en-US" sz="1600" dirty="0" smtClean="0">
                <a:solidFill>
                  <a:schemeClr val="tx2"/>
                </a:solidFill>
              </a:rPr>
              <a:t>goals.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/>
                </a:solidFill>
              </a:rPr>
              <a:t>The </a:t>
            </a:r>
            <a:r>
              <a:rPr lang="en-US" sz="1600" dirty="0">
                <a:solidFill>
                  <a:schemeClr val="tx2"/>
                </a:solidFill>
              </a:rPr>
              <a:t>Product </a:t>
            </a:r>
            <a:r>
              <a:rPr lang="en-US" sz="1600" dirty="0" smtClean="0">
                <a:solidFill>
                  <a:schemeClr val="tx2"/>
                </a:solidFill>
              </a:rPr>
              <a:t>Owner: 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 smtClean="0">
                <a:solidFill>
                  <a:schemeClr val="tx2"/>
                </a:solidFill>
              </a:rPr>
              <a:t>Manages project Return On Investment (ROI) versus </a:t>
            </a:r>
            <a:r>
              <a:rPr lang="en-US" sz="1600" dirty="0">
                <a:solidFill>
                  <a:schemeClr val="tx2"/>
                </a:solidFill>
              </a:rPr>
              <a:t>risk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Takes all </a:t>
            </a:r>
            <a:r>
              <a:rPr lang="en-US" sz="1600" dirty="0">
                <a:solidFill>
                  <a:schemeClr val="tx2"/>
                </a:solidFill>
              </a:rPr>
              <a:t>inputs </a:t>
            </a:r>
            <a:r>
              <a:rPr lang="en-US" sz="1600" dirty="0" smtClean="0">
                <a:solidFill>
                  <a:schemeClr val="tx2"/>
                </a:solidFill>
              </a:rPr>
              <a:t>for what </a:t>
            </a:r>
            <a:r>
              <a:rPr lang="en-US" sz="1600" dirty="0">
                <a:solidFill>
                  <a:schemeClr val="tx2"/>
                </a:solidFill>
              </a:rPr>
              <a:t>the team should produce and turns it into a prioritized </a:t>
            </a:r>
            <a:r>
              <a:rPr lang="en-US" sz="1600" dirty="0" smtClean="0">
                <a:solidFill>
                  <a:schemeClr val="tx2"/>
                </a:solidFill>
              </a:rPr>
              <a:t>list—the Scrum Product Backlog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 smtClean="0">
                <a:solidFill>
                  <a:schemeClr val="tx2"/>
                </a:solidFill>
              </a:rPr>
              <a:t>Actively participates in </a:t>
            </a:r>
            <a:r>
              <a:rPr lang="en-US" sz="1600" dirty="0">
                <a:solidFill>
                  <a:schemeClr val="tx2"/>
                </a:solidFill>
              </a:rPr>
              <a:t>Sprint </a:t>
            </a:r>
            <a:r>
              <a:rPr lang="en-US" sz="1600" dirty="0" smtClean="0">
                <a:solidFill>
                  <a:schemeClr val="tx2"/>
                </a:solidFill>
              </a:rPr>
              <a:t>planning </a:t>
            </a:r>
            <a:r>
              <a:rPr lang="en-US" sz="1600" dirty="0">
                <a:solidFill>
                  <a:schemeClr val="tx2"/>
                </a:solidFill>
              </a:rPr>
              <a:t>and Sprint </a:t>
            </a:r>
            <a:r>
              <a:rPr lang="en-US" sz="1600" dirty="0" smtClean="0">
                <a:solidFill>
                  <a:schemeClr val="tx2"/>
                </a:solidFill>
              </a:rPr>
              <a:t>review </a:t>
            </a:r>
            <a:r>
              <a:rPr lang="en-US" sz="1600" dirty="0">
                <a:solidFill>
                  <a:schemeClr val="tx2"/>
                </a:solidFill>
              </a:rPr>
              <a:t>meetings and is available for the team throughout the Sprint</a:t>
            </a:r>
          </a:p>
          <a:p>
            <a:r>
              <a:rPr lang="en-US" sz="1600" dirty="0">
                <a:solidFill>
                  <a:schemeClr val="tx2"/>
                </a:solidFill>
              </a:rPr>
              <a:t>Determines release plan and communicates it to </a:t>
            </a:r>
            <a:r>
              <a:rPr lang="en-US" sz="1600" dirty="0" smtClean="0">
                <a:solidFill>
                  <a:schemeClr val="tx2"/>
                </a:solidFill>
              </a:rPr>
              <a:t>the upper </a:t>
            </a:r>
            <a:r>
              <a:rPr lang="en-US" sz="1600" dirty="0">
                <a:solidFill>
                  <a:schemeClr val="tx2"/>
                </a:solidFill>
              </a:rPr>
              <a:t>management and the customer</a:t>
            </a:r>
          </a:p>
          <a:p>
            <a:pPr marL="0" indent="0">
              <a:buNone/>
            </a:pPr>
            <a:endParaRPr lang="en-IN" sz="1600" dirty="0"/>
          </a:p>
          <a:p>
            <a:endParaRPr lang="en-US" sz="1600" dirty="0"/>
          </a:p>
        </p:txBody>
      </p:sp>
      <p:pic>
        <p:nvPicPr>
          <p:cNvPr id="31" name="Picture 7" descr="C:\Aparajita\ibm_adobe Images\ibm_pictures\dv052011b_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15"/>
          <a:stretch>
            <a:fillRect/>
          </a:stretch>
        </p:blipFill>
        <p:spPr bwMode="auto">
          <a:xfrm>
            <a:off x="6574213" y="4228104"/>
            <a:ext cx="1620838" cy="21336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386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>
                <a:solidFill>
                  <a:srgbClr val="00AFDA"/>
                </a:solidFill>
              </a:rPr>
              <a:t>Roles and </a:t>
            </a:r>
            <a:r>
              <a:rPr lang="en-US" sz="1800" b="1" dirty="0" smtClean="0">
                <a:solidFill>
                  <a:srgbClr val="00AFDA"/>
                </a:solidFill>
              </a:rPr>
              <a:t>responsibilities </a:t>
            </a:r>
            <a:r>
              <a:rPr lang="en-US" sz="1800" b="1" dirty="0">
                <a:solidFill>
                  <a:srgbClr val="00AFDA"/>
                </a:solidFill>
              </a:rPr>
              <a:t>of </a:t>
            </a:r>
            <a:r>
              <a:rPr lang="en-US" sz="1800" b="1" dirty="0" smtClean="0">
                <a:solidFill>
                  <a:srgbClr val="00AFDA"/>
                </a:solidFill>
              </a:rPr>
              <a:t>the Scrum team</a:t>
            </a:r>
            <a:endParaRPr lang="en-US" altLang="en-US" sz="1800" b="1" dirty="0" smtClean="0"/>
          </a:p>
        </p:txBody>
      </p:sp>
      <p:sp>
        <p:nvSpPr>
          <p:cNvPr id="77829" name="Slide Number Placeholder 5"/>
          <p:cNvSpPr txBox="1">
            <a:spLocks noGrp="1"/>
          </p:cNvSpPr>
          <p:nvPr/>
        </p:nvSpPr>
        <p:spPr bwMode="auto">
          <a:xfrm>
            <a:off x="0" y="6534150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49D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A8AA23-77AA-490D-9EE1-E32C49B0D723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pic>
        <p:nvPicPr>
          <p:cNvPr id="9" name="Picture 4" descr="4S_Self-directed_casu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096" y="4139730"/>
            <a:ext cx="2635250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94240321"/>
              </p:ext>
            </p:extLst>
          </p:nvPr>
        </p:nvGraphicFramePr>
        <p:xfrm>
          <a:off x="1524000" y="1397000"/>
          <a:ext cx="6096000" cy="2901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306268482"/>
              </p:ext>
            </p:extLst>
          </p:nvPr>
        </p:nvGraphicFramePr>
        <p:xfrm>
          <a:off x="1018721" y="1304236"/>
          <a:ext cx="7413625" cy="3015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1858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>
                <a:solidFill>
                  <a:srgbClr val="00AFDA"/>
                </a:solidFill>
              </a:rPr>
              <a:t>Roles and </a:t>
            </a:r>
            <a:r>
              <a:rPr lang="en-US" sz="1800" b="1" dirty="0" smtClean="0">
                <a:solidFill>
                  <a:srgbClr val="00AFDA"/>
                </a:solidFill>
              </a:rPr>
              <a:t>responsibilities of the </a:t>
            </a:r>
            <a:r>
              <a:rPr lang="en-US" sz="1800" b="1" dirty="0">
                <a:solidFill>
                  <a:srgbClr val="00AFDA"/>
                </a:solidFill>
              </a:rPr>
              <a:t>Scrum M</a:t>
            </a:r>
            <a:r>
              <a:rPr lang="en-US" sz="1800" b="1" dirty="0" smtClean="0">
                <a:solidFill>
                  <a:srgbClr val="00AFDA"/>
                </a:solidFill>
              </a:rPr>
              <a:t>aster</a:t>
            </a:r>
            <a:endParaRPr lang="en-US" altLang="en-US" sz="1800" b="1" dirty="0" smtClean="0"/>
          </a:p>
        </p:txBody>
      </p:sp>
      <p:sp>
        <p:nvSpPr>
          <p:cNvPr id="77829" name="Slide Number Placeholder 5"/>
          <p:cNvSpPr txBox="1">
            <a:spLocks noGrp="1"/>
          </p:cNvSpPr>
          <p:nvPr/>
        </p:nvSpPr>
        <p:spPr bwMode="auto">
          <a:xfrm>
            <a:off x="0" y="6534150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49D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A8AA23-77AA-490D-9EE1-E32C49B0D723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2"/>
                </a:solidFill>
              </a:rPr>
              <a:t>Serves the team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The Scrum Master takes action to help remove impediments to the team’s effectiveness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The Scrum Master facilitates the team’s group interactions to help the team achieve its full potential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chemeClr val="tx2"/>
                </a:solidFill>
              </a:rPr>
              <a:t>Protects </a:t>
            </a:r>
            <a:r>
              <a:rPr lang="en-US" sz="1600" dirty="0">
                <a:solidFill>
                  <a:schemeClr val="tx2"/>
                </a:solidFill>
              </a:rPr>
              <a:t>the team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The Scrum Master protects the team from anything that threatens its effectiveness, such as outside interference or disruption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The Scrum Master </a:t>
            </a:r>
            <a:r>
              <a:rPr lang="en-US" dirty="0" smtClean="0">
                <a:solidFill>
                  <a:schemeClr val="tx2"/>
                </a:solidFill>
              </a:rPr>
              <a:t>confronts </a:t>
            </a:r>
            <a:r>
              <a:rPr lang="en-US" dirty="0">
                <a:solidFill>
                  <a:schemeClr val="tx2"/>
                </a:solidFill>
              </a:rPr>
              <a:t>uncomfortable issues, both inside and outside the team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chemeClr val="tx2"/>
                </a:solidFill>
              </a:rPr>
              <a:t>Guides </a:t>
            </a:r>
            <a:r>
              <a:rPr lang="en-US" sz="1600" dirty="0">
                <a:solidFill>
                  <a:schemeClr val="tx2"/>
                </a:solidFill>
              </a:rPr>
              <a:t>the team’s use of </a:t>
            </a:r>
            <a:r>
              <a:rPr lang="en-US" sz="1600" dirty="0" smtClean="0">
                <a:solidFill>
                  <a:schemeClr val="tx2"/>
                </a:solidFill>
              </a:rPr>
              <a:t>Scrum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chemeClr val="tx2"/>
                </a:solidFill>
              </a:rPr>
              <a:t>Teaches </a:t>
            </a:r>
            <a:r>
              <a:rPr lang="en-US" sz="1600" dirty="0">
                <a:solidFill>
                  <a:schemeClr val="tx2"/>
                </a:solidFill>
              </a:rPr>
              <a:t>Scrum to the team and </a:t>
            </a:r>
            <a:r>
              <a:rPr lang="en-US" sz="1600" dirty="0" smtClean="0">
                <a:solidFill>
                  <a:schemeClr val="tx2"/>
                </a:solidFill>
              </a:rPr>
              <a:t>to the organization</a:t>
            </a:r>
            <a:endParaRPr lang="en-US" sz="1600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The Scrum Master ensures that all standard Scrum rules and practices are followed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The Scrum Master organizes all Scrum-related practices</a:t>
            </a:r>
          </a:p>
          <a:p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744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 descr="C:\Aparajita\Projects\Agile-Sanjib\chain 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17" y="1285875"/>
            <a:ext cx="7213600" cy="5410200"/>
          </a:xfrm>
          <a:prstGeom prst="rect">
            <a:avLst/>
          </a:prstGeom>
          <a:solidFill>
            <a:srgbClr val="96A2F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8100" dir="2700000" algn="tl" rotWithShape="0">
              <a:srgbClr val="000000">
                <a:alpha val="39998"/>
              </a:srgbClr>
            </a:outerShdw>
          </a:effectLst>
        </p:spPr>
      </p:pic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>
                <a:solidFill>
                  <a:srgbClr val="00AFDA"/>
                </a:solidFill>
              </a:rPr>
              <a:t>Scrum </a:t>
            </a:r>
            <a:r>
              <a:rPr lang="en-US" sz="1800" b="1" dirty="0" smtClean="0">
                <a:solidFill>
                  <a:srgbClr val="00AFDA"/>
                </a:solidFill>
              </a:rPr>
              <a:t>project roles </a:t>
            </a:r>
            <a:r>
              <a:rPr lang="en-US" sz="1800" b="1" dirty="0">
                <a:solidFill>
                  <a:srgbClr val="00AFDA"/>
                </a:solidFill>
              </a:rPr>
              <a:t>in </a:t>
            </a:r>
            <a:r>
              <a:rPr lang="en-US" sz="1800" b="1" dirty="0" smtClean="0">
                <a:solidFill>
                  <a:srgbClr val="00AFDA"/>
                </a:solidFill>
              </a:rPr>
              <a:t>a nutshell</a:t>
            </a:r>
            <a:endParaRPr lang="en-US" altLang="en-US" sz="1800" b="1" dirty="0" smtClean="0"/>
          </a:p>
        </p:txBody>
      </p:sp>
      <p:sp>
        <p:nvSpPr>
          <p:cNvPr id="77829" name="Slide Number Placeholder 5"/>
          <p:cNvSpPr txBox="1">
            <a:spLocks noGrp="1"/>
          </p:cNvSpPr>
          <p:nvPr/>
        </p:nvSpPr>
        <p:spPr bwMode="auto">
          <a:xfrm>
            <a:off x="0" y="6534150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49D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A8AA23-77AA-490D-9EE1-E32C49B0D723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1589" y="1160057"/>
            <a:ext cx="7449797" cy="50292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39668" y="951504"/>
            <a:ext cx="844584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lvl1pPr marL="173038" marR="0" indent="-1730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tabLst/>
              <a:defRPr sz="1800" b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9588" marR="0" indent="-163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1A6A0"/>
              </a:buClr>
              <a:buSzPct val="90000"/>
              <a:buFont typeface="Wingdings" panose="05000000000000000000" pitchFamily="2" charset="2"/>
              <a:buChar char="§"/>
              <a:tabLst/>
              <a:defRPr sz="1600" b="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2pPr>
            <a:lvl3pPr marL="855663" marR="0" indent="-1730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tabLst/>
              <a:defRPr sz="1600" b="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3pPr>
            <a:lvl4pPr marL="1203325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 b="0">
                <a:solidFill>
                  <a:schemeClr val="bg1"/>
                </a:solidFill>
                <a:latin typeface="Arial" charset="0"/>
              </a:defRPr>
            </a:lvl4pPr>
            <a:lvl5pPr marL="15398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 b="0">
                <a:solidFill>
                  <a:schemeClr val="bg1"/>
                </a:solidFill>
                <a:latin typeface="Arial" charset="0"/>
              </a:defRPr>
            </a:lvl5pPr>
            <a:lvl6pPr marL="19970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6pPr>
            <a:lvl7pPr marL="24542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7pPr>
            <a:lvl8pPr marL="29114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8pPr>
            <a:lvl9pPr marL="33686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600" kern="0" dirty="0" smtClean="0">
                <a:solidFill>
                  <a:schemeClr val="tx2"/>
                </a:solidFill>
              </a:rPr>
              <a:t>This diagram summarizes the roles and responsibilities of the members of a Scrum project.</a:t>
            </a:r>
            <a:endParaRPr lang="en-US" kern="0" dirty="0" smtClean="0">
              <a:solidFill>
                <a:schemeClr val="tx2"/>
              </a:solidFill>
            </a:endParaRPr>
          </a:p>
          <a:p>
            <a:endParaRPr lang="en-US" sz="1600" kern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851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 smtClean="0">
                <a:solidFill>
                  <a:srgbClr val="00AFDA"/>
                </a:solidFill>
              </a:rPr>
              <a:t>Estimation with Story Points</a:t>
            </a:r>
            <a:endParaRPr lang="en-US" altLang="en-US" sz="1800" b="1" dirty="0" smtClean="0"/>
          </a:p>
        </p:txBody>
      </p:sp>
      <p:sp>
        <p:nvSpPr>
          <p:cNvPr id="77829" name="Slide Number Placeholder 5"/>
          <p:cNvSpPr txBox="1">
            <a:spLocks noGrp="1"/>
          </p:cNvSpPr>
          <p:nvPr/>
        </p:nvSpPr>
        <p:spPr bwMode="auto">
          <a:xfrm>
            <a:off x="0" y="6534150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49D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A8AA23-77AA-490D-9EE1-E32C49B0D723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1589" y="1027322"/>
            <a:ext cx="7449797" cy="50292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71589" y="1150570"/>
            <a:ext cx="6206191" cy="18429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/>
            <a:r>
              <a:rPr lang="de-DE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Story Points are relative and are an estimate of: </a:t>
            </a:r>
          </a:p>
          <a:p>
            <a:pPr lvl="1" defTabSz="914400" eaLnBrk="1" hangingPunct="1"/>
            <a:r>
              <a:rPr lang="de-DE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the amount of effort involved</a:t>
            </a:r>
          </a:p>
          <a:p>
            <a:pPr lvl="1" defTabSz="914400" eaLnBrk="1" hangingPunct="1"/>
            <a:r>
              <a:rPr lang="de-DE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the complexity</a:t>
            </a:r>
          </a:p>
          <a:p>
            <a:pPr lvl="1" defTabSz="914400" eaLnBrk="1" hangingPunct="1"/>
            <a:r>
              <a:rPr lang="de-DE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the risk inherent in </a:t>
            </a:r>
            <a:r>
              <a:rPr lang="de-DE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endParaRPr lang="de-DE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1" hangingPunct="1"/>
            <a:r>
              <a:rPr lang="de-DE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Story Points allow to completly seperate the </a:t>
            </a:r>
            <a:r>
              <a:rPr lang="de-DE" alt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estimation of effort</a:t>
            </a:r>
            <a:r>
              <a:rPr lang="de-DE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from the </a:t>
            </a:r>
            <a:r>
              <a:rPr lang="de-DE" alt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estimation of duration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971809" y="3218253"/>
            <a:ext cx="6346281" cy="209581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normAutofit/>
          </a:bodyPr>
          <a:lstStyle>
            <a:lvl1pPr marL="90488" indent="-90488" algn="l" rtl="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fontAlgn="base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0025" lvl="1" indent="0">
              <a:lnSpc>
                <a:spcPct val="110000"/>
              </a:lnSpc>
              <a:buNone/>
              <a:defRPr/>
            </a:pPr>
            <a:r>
              <a:rPr lang="de-DE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There are 2 ways to estimate Size with story points: </a:t>
            </a:r>
            <a:endParaRPr lang="de-DE" alt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  <a:defRPr/>
            </a:pPr>
            <a:r>
              <a:rPr lang="de-DE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Start </a:t>
            </a:r>
            <a:r>
              <a:rPr lang="de-DE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with the smallest user story and assign it 1 Story Point. Estimate every other user story in relation to </a:t>
            </a:r>
            <a:r>
              <a:rPr lang="de-DE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endParaRPr lang="de-DE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  <a:defRPr/>
            </a:pPr>
            <a:r>
              <a:rPr lang="de-DE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Start with a user story of middle size, and assign the middle number on your scale to it. Proceed as </a:t>
            </a:r>
            <a:r>
              <a:rPr lang="de-DE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above</a:t>
            </a:r>
            <a:endParaRPr lang="de-DE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169709" y="5476839"/>
            <a:ext cx="5767813" cy="8013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defTabSz="914400" eaLnBrk="1" hangingPunct="1"/>
            <a:r>
              <a:rPr lang="de-DE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End of estimation exercise, each User Story is assigend with a Story Point</a:t>
            </a:r>
            <a:endParaRPr lang="de-DE" alt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46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 smtClean="0">
                <a:solidFill>
                  <a:srgbClr val="00AFDA"/>
                </a:solidFill>
              </a:rPr>
              <a:t>Estimation – Planning Poker</a:t>
            </a:r>
            <a:endParaRPr lang="en-US" altLang="en-US" sz="1800" b="1" dirty="0" smtClean="0"/>
          </a:p>
        </p:txBody>
      </p:sp>
      <p:sp>
        <p:nvSpPr>
          <p:cNvPr id="77829" name="Slide Number Placeholder 5"/>
          <p:cNvSpPr txBox="1">
            <a:spLocks noGrp="1"/>
          </p:cNvSpPr>
          <p:nvPr/>
        </p:nvSpPr>
        <p:spPr bwMode="auto">
          <a:xfrm>
            <a:off x="0" y="6534150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49D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A8AA23-77AA-490D-9EE1-E32C49B0D723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1589" y="1027322"/>
            <a:ext cx="7449797" cy="50292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US" sz="1600" dirty="0"/>
          </a:p>
        </p:txBody>
      </p:sp>
      <p:sp>
        <p:nvSpPr>
          <p:cNvPr id="11" name="AutoShape 31"/>
          <p:cNvSpPr>
            <a:spLocks noChangeArrowheads="1"/>
          </p:cNvSpPr>
          <p:nvPr/>
        </p:nvSpPr>
        <p:spPr bwMode="auto">
          <a:xfrm flipV="1">
            <a:off x="509588" y="3533775"/>
            <a:ext cx="7972425" cy="385763"/>
          </a:xfrm>
          <a:custGeom>
            <a:avLst/>
            <a:gdLst>
              <a:gd name="T0" fmla="*/ 2147483646 w 21600"/>
              <a:gd name="T1" fmla="*/ 61521269 h 21600"/>
              <a:gd name="T2" fmla="*/ 2147483646 w 21600"/>
              <a:gd name="T3" fmla="*/ 123042234 h 21600"/>
              <a:gd name="T4" fmla="*/ 2147483646 w 21600"/>
              <a:gd name="T5" fmla="*/ 61521269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5378 w 21600"/>
              <a:gd name="T13" fmla="*/ 5378 h 21600"/>
              <a:gd name="T14" fmla="*/ 16222 w 21600"/>
              <a:gd name="T15" fmla="*/ 1622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156" y="21600"/>
                </a:lnTo>
                <a:lnTo>
                  <a:pt x="14444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557338" y="2771775"/>
            <a:ext cx="5853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1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sz="1400" b="1" dirty="0"/>
              <a:t>An iterative approach to estimating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341563" y="3101975"/>
            <a:ext cx="4284662" cy="520700"/>
          </a:xfrm>
          <a:prstGeom prst="rect">
            <a:avLst/>
          </a:prstGeom>
          <a:solidFill>
            <a:schemeClr val="hlink"/>
          </a:solidFill>
          <a:ln w="38100">
            <a:solidFill>
              <a:srgbClr val="C9C9C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1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endParaRPr lang="en-GB" sz="1400" b="1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721100" y="3178175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1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b="1">
                <a:solidFill>
                  <a:schemeClr val="bg1"/>
                </a:solidFill>
              </a:rPr>
              <a:t>Steps</a:t>
            </a:r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>
            <a:off x="474663" y="3897313"/>
            <a:ext cx="1535112" cy="1082675"/>
          </a:xfrm>
          <a:prstGeom prst="chevron">
            <a:avLst>
              <a:gd name="adj" fmla="val 21275"/>
            </a:avLst>
          </a:prstGeom>
          <a:solidFill>
            <a:srgbClr val="3157C8"/>
          </a:solidFill>
          <a:ln w="19050">
            <a:solidFill>
              <a:srgbClr val="C9C9C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1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endParaRPr lang="en-GB" sz="1400" b="1"/>
          </a:p>
        </p:txBody>
      </p:sp>
      <p:sp>
        <p:nvSpPr>
          <p:cNvPr id="16" name="AutoShape 11"/>
          <p:cNvSpPr>
            <a:spLocks noChangeArrowheads="1"/>
          </p:cNvSpPr>
          <p:nvPr/>
        </p:nvSpPr>
        <p:spPr bwMode="auto">
          <a:xfrm>
            <a:off x="1820863" y="3897313"/>
            <a:ext cx="1535112" cy="1082675"/>
          </a:xfrm>
          <a:prstGeom prst="chevron">
            <a:avLst>
              <a:gd name="adj" fmla="val 21275"/>
            </a:avLst>
          </a:prstGeom>
          <a:solidFill>
            <a:srgbClr val="3157C8"/>
          </a:solidFill>
          <a:ln w="19050">
            <a:solidFill>
              <a:srgbClr val="C9C9C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1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endParaRPr lang="en-GB" sz="1400" b="1"/>
          </a:p>
        </p:txBody>
      </p:sp>
      <p:sp>
        <p:nvSpPr>
          <p:cNvPr id="17" name="AutoShape 12"/>
          <p:cNvSpPr>
            <a:spLocks noChangeArrowheads="1"/>
          </p:cNvSpPr>
          <p:nvPr/>
        </p:nvSpPr>
        <p:spPr bwMode="auto">
          <a:xfrm>
            <a:off x="3165475" y="3897313"/>
            <a:ext cx="1536700" cy="1082675"/>
          </a:xfrm>
          <a:prstGeom prst="chevron">
            <a:avLst>
              <a:gd name="adj" fmla="val 21297"/>
            </a:avLst>
          </a:prstGeom>
          <a:solidFill>
            <a:srgbClr val="3157C8"/>
          </a:solidFill>
          <a:ln w="19050">
            <a:solidFill>
              <a:srgbClr val="C9C9C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1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endParaRPr lang="en-GB" sz="1400" b="1"/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4511675" y="3897313"/>
            <a:ext cx="1535113" cy="1082675"/>
          </a:xfrm>
          <a:prstGeom prst="chevron">
            <a:avLst>
              <a:gd name="adj" fmla="val 21275"/>
            </a:avLst>
          </a:prstGeom>
          <a:solidFill>
            <a:srgbClr val="3157C8"/>
          </a:solidFill>
          <a:ln w="19050">
            <a:solidFill>
              <a:srgbClr val="C9C9C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1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endParaRPr lang="en-GB" sz="1400" b="1"/>
          </a:p>
        </p:txBody>
      </p: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5857875" y="3897313"/>
            <a:ext cx="1535113" cy="1082675"/>
          </a:xfrm>
          <a:prstGeom prst="chevron">
            <a:avLst>
              <a:gd name="adj" fmla="val 21275"/>
            </a:avLst>
          </a:prstGeom>
          <a:solidFill>
            <a:srgbClr val="3157C8"/>
          </a:solidFill>
          <a:ln w="19050">
            <a:solidFill>
              <a:srgbClr val="C9C9C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1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endParaRPr lang="en-GB" sz="1400" b="1"/>
          </a:p>
        </p:txBody>
      </p:sp>
      <p:sp>
        <p:nvSpPr>
          <p:cNvPr id="20" name="AutoShape 15"/>
          <p:cNvSpPr>
            <a:spLocks noChangeArrowheads="1"/>
          </p:cNvSpPr>
          <p:nvPr/>
        </p:nvSpPr>
        <p:spPr bwMode="auto">
          <a:xfrm>
            <a:off x="7202488" y="3897313"/>
            <a:ext cx="1535112" cy="1082675"/>
          </a:xfrm>
          <a:prstGeom prst="chevron">
            <a:avLst>
              <a:gd name="adj" fmla="val 21275"/>
            </a:avLst>
          </a:prstGeom>
          <a:solidFill>
            <a:srgbClr val="3157C8"/>
          </a:solidFill>
          <a:ln w="19050">
            <a:solidFill>
              <a:srgbClr val="C9C9C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1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endParaRPr lang="en-GB" sz="1400" b="1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639763" y="3967163"/>
            <a:ext cx="130333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1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sz="1400" b="1">
                <a:solidFill>
                  <a:schemeClr val="bg1"/>
                </a:solidFill>
              </a:rPr>
              <a:t>Each estimator gets a deck of cards</a:t>
            </a: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1974850" y="3967163"/>
            <a:ext cx="13033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1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sz="1400" b="1">
                <a:solidFill>
                  <a:schemeClr val="bg1"/>
                </a:solidFill>
              </a:rPr>
              <a:t>Customer/ Product owner reads a story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3378200" y="4179888"/>
            <a:ext cx="13033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1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sz="1400" b="1">
                <a:solidFill>
                  <a:schemeClr val="bg1"/>
                </a:solidFill>
              </a:rPr>
              <a:t>Estimators select cards</a:t>
            </a: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4713288" y="4179888"/>
            <a:ext cx="13033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1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sz="1400" b="1">
                <a:solidFill>
                  <a:schemeClr val="bg1"/>
                </a:solidFill>
              </a:rPr>
              <a:t>Cards are turned over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103938" y="4179888"/>
            <a:ext cx="13033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1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sz="1400" b="1">
                <a:solidFill>
                  <a:schemeClr val="bg1"/>
                </a:solidFill>
              </a:rPr>
              <a:t>Discuss differences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7418388" y="4286250"/>
            <a:ext cx="13033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1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sz="1400" b="1">
                <a:solidFill>
                  <a:schemeClr val="bg1"/>
                </a:solidFill>
              </a:rPr>
              <a:t>Re-estimate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574675" y="5022850"/>
            <a:ext cx="12922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1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sz="1200"/>
              <a:t>Each estimator is given a deck of cards, each card has a valid estimate written on it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1922463" y="5022850"/>
            <a:ext cx="12922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1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sz="1200"/>
              <a:t>Customer/ Product owner reads a story and it’s discussed briefly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3281363" y="5022850"/>
            <a:ext cx="12922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1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sz="1200"/>
              <a:t>Each estimator selects a card that’s his or her estimate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4651375" y="5022850"/>
            <a:ext cx="12922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1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sz="1200"/>
              <a:t>Cards are turned over so all can see them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5986463" y="5022850"/>
            <a:ext cx="12922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1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sz="1200"/>
              <a:t>Discuss differences (especially outliers)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7312025" y="5022850"/>
            <a:ext cx="12922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1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sz="1200"/>
              <a:t>Re-estimate until estimates converge</a:t>
            </a:r>
          </a:p>
        </p:txBody>
      </p:sp>
      <p:sp>
        <p:nvSpPr>
          <p:cNvPr id="33" name="AutoShape 30" descr="2Q=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4" name="AutoShape 31" descr="2Q=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5" name="AutoShape 32" descr="2Q=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6" name="AutoShape 33" descr="2Q=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7" name="AutoShape 34" descr="2Q=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8" name="AutoShape 35" descr="2Q=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39" name="Picture 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418" y="848538"/>
            <a:ext cx="36576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708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>
                <a:solidFill>
                  <a:srgbClr val="00AFDA"/>
                </a:solidFill>
              </a:rPr>
              <a:t>Sprint </a:t>
            </a:r>
            <a:r>
              <a:rPr lang="en-US" sz="1800" b="1" dirty="0" smtClean="0">
                <a:solidFill>
                  <a:srgbClr val="00AFDA"/>
                </a:solidFill>
              </a:rPr>
              <a:t>planning</a:t>
            </a:r>
            <a:endParaRPr lang="en-US" altLang="en-US" sz="1800" b="1" dirty="0" smtClean="0"/>
          </a:p>
        </p:txBody>
      </p:sp>
      <p:sp>
        <p:nvSpPr>
          <p:cNvPr id="77829" name="Slide Number Placeholder 5"/>
          <p:cNvSpPr txBox="1">
            <a:spLocks noGrp="1"/>
          </p:cNvSpPr>
          <p:nvPr/>
        </p:nvSpPr>
        <p:spPr bwMode="auto">
          <a:xfrm>
            <a:off x="0" y="6534150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49D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A8AA23-77AA-490D-9EE1-E32C49B0D723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589" y="2847852"/>
            <a:ext cx="5671402" cy="295948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 smtClean="0">
                <a:solidFill>
                  <a:schemeClr val="tx2"/>
                </a:solidFill>
              </a:rPr>
              <a:t>Following activities happen during the Sprint Planning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chemeClr val="tx2"/>
                </a:solidFill>
              </a:rPr>
              <a:t>The team </a:t>
            </a:r>
            <a:r>
              <a:rPr lang="en-US" sz="1600" dirty="0">
                <a:solidFill>
                  <a:schemeClr val="tx2"/>
                </a:solidFill>
              </a:rPr>
              <a:t>understands details of what </a:t>
            </a:r>
            <a:r>
              <a:rPr lang="en-US" sz="1600" dirty="0" smtClean="0">
                <a:solidFill>
                  <a:schemeClr val="tx2"/>
                </a:solidFill>
              </a:rPr>
              <a:t>the Product </a:t>
            </a:r>
            <a:r>
              <a:rPr lang="en-US" sz="1600" dirty="0">
                <a:solidFill>
                  <a:schemeClr val="tx2"/>
                </a:solidFill>
              </a:rPr>
              <a:t>Owner has prioritized on Product Backlog</a:t>
            </a:r>
          </a:p>
          <a:p>
            <a:pPr lvl="1">
              <a:lnSpc>
                <a:spcPct val="90000"/>
              </a:lnSpc>
              <a:buNone/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chemeClr val="tx2"/>
                </a:solidFill>
              </a:rPr>
              <a:t>The team </a:t>
            </a:r>
            <a:r>
              <a:rPr lang="en-US" sz="1600" dirty="0">
                <a:solidFill>
                  <a:schemeClr val="tx2"/>
                </a:solidFill>
              </a:rPr>
              <a:t>decides how much productive time it has available during the Sprint</a:t>
            </a:r>
          </a:p>
          <a:p>
            <a:pPr lvl="1">
              <a:lnSpc>
                <a:spcPct val="90000"/>
              </a:lnSpc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chemeClr val="tx2"/>
                </a:solidFill>
              </a:rPr>
              <a:t>The team </a:t>
            </a:r>
            <a:r>
              <a:rPr lang="en-US" sz="1600" dirty="0">
                <a:solidFill>
                  <a:schemeClr val="tx2"/>
                </a:solidFill>
              </a:rPr>
              <a:t>decides how many Product Backlog items it can commit to complete during Sprint</a:t>
            </a:r>
          </a:p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042991" y="3445564"/>
            <a:ext cx="2819400" cy="2359958"/>
            <a:chOff x="6172200" y="1219200"/>
            <a:chExt cx="2819400" cy="2359958"/>
          </a:xfrm>
        </p:grpSpPr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6172200" y="1219200"/>
              <a:ext cx="2819400" cy="53553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chemeClr val="tx2"/>
                  </a:solidFill>
                </a:rPr>
                <a:t>What’s on the Product Owner’s “shopping list”?</a:t>
              </a:r>
            </a:p>
          </p:txBody>
        </p:sp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6172200" y="2020614"/>
              <a:ext cx="2819400" cy="53553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How much “money” do we have in our bank account?</a:t>
              </a:r>
            </a:p>
          </p:txBody>
        </p: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6172200" y="2822028"/>
              <a:ext cx="2819400" cy="75713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>
                  <a:solidFill>
                    <a:schemeClr val="tx2"/>
                  </a:solidFill>
                </a:rPr>
                <a:t>How many items on the shopping list can we afford to “buy” with that “money”?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71589" y="1237583"/>
            <a:ext cx="8490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Sprint </a:t>
            </a:r>
            <a:r>
              <a:rPr lang="en-US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(or iteration) is a consistent period of time in which the development team develops specific features of the 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product, end-to-end.</a:t>
            </a:r>
          </a:p>
          <a:p>
            <a:endParaRPr lang="en-US" sz="16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Features to be implemented in 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one Sprint </a:t>
            </a:r>
            <a:r>
              <a:rPr lang="en-US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are discussed and locked for the 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Sprint </a:t>
            </a:r>
            <a:r>
              <a:rPr lang="en-US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during Sprint Planning meeting and 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1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Sprint Backlog 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is created.</a:t>
            </a:r>
            <a:endParaRPr lang="en-US" sz="16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846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>
                <a:solidFill>
                  <a:srgbClr val="00AFDA"/>
                </a:solidFill>
              </a:rPr>
              <a:t>Sprint </a:t>
            </a:r>
            <a:r>
              <a:rPr lang="en-US" sz="1800" b="1" dirty="0" smtClean="0">
                <a:solidFill>
                  <a:srgbClr val="00AFDA"/>
                </a:solidFill>
              </a:rPr>
              <a:t>backlog: A sample</a:t>
            </a:r>
            <a:endParaRPr lang="en-US" altLang="en-US" sz="1800" b="1" dirty="0" smtClean="0"/>
          </a:p>
        </p:txBody>
      </p:sp>
      <p:sp>
        <p:nvSpPr>
          <p:cNvPr id="77829" name="Slide Number Placeholder 5"/>
          <p:cNvSpPr txBox="1">
            <a:spLocks noGrp="1"/>
          </p:cNvSpPr>
          <p:nvPr/>
        </p:nvSpPr>
        <p:spPr bwMode="auto">
          <a:xfrm>
            <a:off x="0" y="6534150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49D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A8AA23-77AA-490D-9EE1-E32C49B0D723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735457"/>
              </p:ext>
            </p:extLst>
          </p:nvPr>
        </p:nvGraphicFramePr>
        <p:xfrm>
          <a:off x="304800" y="1038386"/>
          <a:ext cx="8509000" cy="5535453"/>
        </p:xfrm>
        <a:graphic>
          <a:graphicData uri="http://schemas.openxmlformats.org/drawingml/2006/table">
            <a:tbl>
              <a:tblPr/>
              <a:tblGrid>
                <a:gridCol w="1143000"/>
                <a:gridCol w="1676400"/>
                <a:gridCol w="866775"/>
                <a:gridCol w="688975"/>
                <a:gridCol w="688975"/>
                <a:gridCol w="688975"/>
                <a:gridCol w="688975"/>
                <a:gridCol w="688975"/>
                <a:gridCol w="688975"/>
                <a:gridCol w="688975"/>
              </a:tblGrid>
              <a:tr h="343572"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gridSpan="7"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of Sprint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9880"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Backlog Item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Owner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 Est.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3445">
                <a:tc rowSpan="7"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Enable all users to place book in shopping cart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 business logic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Sanjay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3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 user interface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Jing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0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 back-end code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Tracy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0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 front-end code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Tracy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0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 documentation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Joe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3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testing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Philip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3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 testing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Philip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0555">
                <a:tc rowSpan="4"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Upgrade transaction processing module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 back-end code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Tracy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0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 documentation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Joe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3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testing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Philip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34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 testing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Philip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4984"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43572"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214</a:t>
                      </a: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indent="6350"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432" marR="27432" marT="27433" marB="27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408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When you complete this module, you should be able to: </a:t>
            </a:r>
          </a:p>
          <a:p>
            <a:r>
              <a:rPr lang="en-US" sz="1600" dirty="0" smtClean="0"/>
              <a:t>State </a:t>
            </a:r>
            <a:r>
              <a:rPr lang="en-US" sz="1600" dirty="0"/>
              <a:t>why </a:t>
            </a:r>
            <a:r>
              <a:rPr lang="en-US" sz="1600" dirty="0" smtClean="0"/>
              <a:t>Agile is important for software development</a:t>
            </a:r>
          </a:p>
          <a:p>
            <a:r>
              <a:rPr lang="en-US" sz="1600" dirty="0" smtClean="0"/>
              <a:t>Define user story and share examples</a:t>
            </a:r>
          </a:p>
          <a:p>
            <a:r>
              <a:rPr lang="en-US" sz="1600" dirty="0" smtClean="0"/>
              <a:t>List the characteristics of a Scrum Product Backlog</a:t>
            </a:r>
          </a:p>
          <a:p>
            <a:r>
              <a:rPr lang="en-IN" sz="16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Relate Scrum </a:t>
            </a:r>
            <a:r>
              <a:rPr lang="en-IN" sz="16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roles with their responsibilities</a:t>
            </a:r>
          </a:p>
          <a:p>
            <a:r>
              <a:rPr lang="en-IN" sz="16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Describe Scrum (Sprint) execution with its requirements</a:t>
            </a:r>
          </a:p>
          <a:p>
            <a:r>
              <a:rPr lang="en-IN" sz="16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Identify technical best practices</a:t>
            </a:r>
          </a:p>
          <a:p>
            <a:r>
              <a:rPr lang="en-IN" sz="16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Describe Sprint review </a:t>
            </a:r>
            <a:r>
              <a:rPr lang="en-IN" sz="16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and </a:t>
            </a:r>
            <a:r>
              <a:rPr lang="en-IN" sz="16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retrospective</a:t>
            </a:r>
            <a:endParaRPr lang="en-IN" sz="16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</a:t>
            </a:r>
            <a:endParaRPr lang="en-US" dirty="0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 smtClean="0">
                <a:solidFill>
                  <a:srgbClr val="00AFDA"/>
                </a:solidFill>
              </a:rPr>
              <a:t>Sprint cycle of two weeks</a:t>
            </a:r>
            <a:endParaRPr lang="en-US" altLang="en-US" sz="1800" b="1" dirty="0" smtClean="0"/>
          </a:p>
        </p:txBody>
      </p:sp>
      <p:sp>
        <p:nvSpPr>
          <p:cNvPr id="77829" name="Slide Number Placeholder 5"/>
          <p:cNvSpPr txBox="1">
            <a:spLocks noGrp="1"/>
          </p:cNvSpPr>
          <p:nvPr/>
        </p:nvSpPr>
        <p:spPr bwMode="auto">
          <a:xfrm>
            <a:off x="0" y="6534150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49D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A8AA23-77AA-490D-9EE1-E32C49B0D723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This is a sample of a </a:t>
            </a:r>
            <a:r>
              <a:rPr lang="en-US" altLang="en-US" dirty="0"/>
              <a:t>typical </a:t>
            </a:r>
            <a:r>
              <a:rPr lang="en-US" altLang="en-US" dirty="0" smtClean="0"/>
              <a:t>two week </a:t>
            </a:r>
            <a:r>
              <a:rPr lang="en-US" altLang="en-US" dirty="0"/>
              <a:t>Sprint </a:t>
            </a:r>
            <a:r>
              <a:rPr lang="en-US" altLang="en-US" dirty="0" smtClean="0"/>
              <a:t>cycle </a:t>
            </a:r>
            <a:r>
              <a:rPr lang="en-US" altLang="en-US" dirty="0"/>
              <a:t>and the various meetings planned during these </a:t>
            </a:r>
            <a:r>
              <a:rPr lang="en-US" altLang="en-US" dirty="0" smtClean="0"/>
              <a:t>two weeks</a:t>
            </a:r>
            <a:r>
              <a:rPr lang="en-US" altLang="en-US" dirty="0"/>
              <a:t>. </a:t>
            </a:r>
            <a:endParaRPr lang="en-US" alt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en-US" dirty="0" smtClean="0"/>
              <a:t>The </a:t>
            </a:r>
            <a:r>
              <a:rPr lang="en-US" altLang="en-US" dirty="0"/>
              <a:t>Sprint starts with the Sprint Planning Meeting where items for Sprint </a:t>
            </a:r>
            <a:r>
              <a:rPr lang="en-US" altLang="en-US" dirty="0" smtClean="0"/>
              <a:t>are locked</a:t>
            </a:r>
            <a:r>
              <a:rPr lang="en-US" altLang="en-US" dirty="0"/>
              <a:t>. Prior to the Planning meeting, </a:t>
            </a:r>
            <a:r>
              <a:rPr lang="en-US" altLang="en-US" dirty="0" smtClean="0"/>
              <a:t>the team </a:t>
            </a:r>
            <a:r>
              <a:rPr lang="en-US" altLang="en-US" dirty="0"/>
              <a:t>could have a pre-planning meeting for </a:t>
            </a:r>
            <a:r>
              <a:rPr lang="en-US" altLang="en-US" dirty="0" smtClean="0"/>
              <a:t>the next Sprint.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dirty="0" smtClean="0"/>
              <a:t>The Sprint review </a:t>
            </a:r>
            <a:r>
              <a:rPr lang="en-US" altLang="en-US" dirty="0"/>
              <a:t>and </a:t>
            </a:r>
            <a:r>
              <a:rPr lang="en-US" altLang="en-US" dirty="0" smtClean="0"/>
              <a:t>retrospective </a:t>
            </a:r>
            <a:r>
              <a:rPr lang="en-US" altLang="en-US" dirty="0"/>
              <a:t>meetings are conducted on the last day of the Sprint</a:t>
            </a:r>
            <a:r>
              <a:rPr lang="en-US" altLang="en-US" dirty="0" smtClean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627" y="3485154"/>
            <a:ext cx="4742129" cy="28765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24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>
                <a:solidFill>
                  <a:srgbClr val="00AFDA"/>
                </a:solidFill>
              </a:rPr>
              <a:t>Definition of </a:t>
            </a:r>
            <a:r>
              <a:rPr lang="en-US" sz="1800" b="1" dirty="0" smtClean="0">
                <a:solidFill>
                  <a:srgbClr val="00AFDA"/>
                </a:solidFill>
              </a:rPr>
              <a:t>“Done”</a:t>
            </a:r>
            <a:endParaRPr lang="en-US" altLang="en-US" sz="1800" b="1" dirty="0" smtClean="0"/>
          </a:p>
        </p:txBody>
      </p:sp>
      <p:sp>
        <p:nvSpPr>
          <p:cNvPr id="77829" name="Slide Number Placeholder 5"/>
          <p:cNvSpPr txBox="1">
            <a:spLocks noGrp="1"/>
          </p:cNvSpPr>
          <p:nvPr/>
        </p:nvSpPr>
        <p:spPr bwMode="auto">
          <a:xfrm>
            <a:off x="0" y="6534150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49D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A8AA23-77AA-490D-9EE1-E32C49B0D723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1589" y="1199813"/>
            <a:ext cx="7449797" cy="50292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In Scrum, “Done” is defined as “</a:t>
            </a:r>
            <a:r>
              <a:rPr lang="en-US" sz="1600" b="1" dirty="0"/>
              <a:t>Potentially Shippable</a:t>
            </a:r>
            <a:r>
              <a:rPr lang="en-US" sz="1600" dirty="0" smtClean="0"/>
              <a:t>”.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IN" sz="1600" dirty="0"/>
          </a:p>
          <a:p>
            <a:endParaRPr lang="en-US" sz="1600" dirty="0"/>
          </a:p>
        </p:txBody>
      </p:sp>
      <p:grpSp>
        <p:nvGrpSpPr>
          <p:cNvPr id="6" name="Group 5"/>
          <p:cNvGrpSpPr/>
          <p:nvPr/>
        </p:nvGrpSpPr>
        <p:grpSpPr>
          <a:xfrm>
            <a:off x="228600" y="2395538"/>
            <a:ext cx="8326438" cy="2862262"/>
            <a:chOff x="228600" y="2395538"/>
            <a:chExt cx="8326438" cy="2862262"/>
          </a:xfrm>
        </p:grpSpPr>
        <p:sp>
          <p:nvSpPr>
            <p:cNvPr id="7" name="Rounded Rectangle 6"/>
            <p:cNvSpPr/>
            <p:nvPr/>
          </p:nvSpPr>
          <p:spPr>
            <a:xfrm>
              <a:off x="228600" y="2743200"/>
              <a:ext cx="8153400" cy="2514600"/>
            </a:xfrm>
            <a:prstGeom prst="roundRect">
              <a:avLst/>
            </a:prstGeom>
            <a:solidFill>
              <a:srgbClr val="D5E6FB"/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8" name="Group 54"/>
            <p:cNvGrpSpPr>
              <a:grpSpLocks/>
            </p:cNvGrpSpPr>
            <p:nvPr/>
          </p:nvGrpSpPr>
          <p:grpSpPr bwMode="auto">
            <a:xfrm>
              <a:off x="1390650" y="3513138"/>
              <a:ext cx="7164388" cy="982662"/>
              <a:chOff x="876" y="2365"/>
              <a:chExt cx="4513" cy="619"/>
            </a:xfrm>
          </p:grpSpPr>
          <p:sp>
            <p:nvSpPr>
              <p:cNvPr id="35" name="Text Box 17"/>
              <p:cNvSpPr txBox="1">
                <a:spLocks noChangeArrowheads="1"/>
              </p:cNvSpPr>
              <p:nvPr/>
            </p:nvSpPr>
            <p:spPr bwMode="auto">
              <a:xfrm>
                <a:off x="4147" y="2696"/>
                <a:ext cx="78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sz="1200">
                    <a:latin typeface="+mn-lt"/>
                  </a:rPr>
                  <a:t>PRE-RELEASE</a:t>
                </a:r>
                <a:br>
                  <a:rPr lang="en-US" sz="1200">
                    <a:latin typeface="+mn-lt"/>
                  </a:rPr>
                </a:br>
                <a:r>
                  <a:rPr lang="en-US" sz="1200">
                    <a:latin typeface="+mn-lt"/>
                  </a:rPr>
                  <a:t>S P R I N T</a:t>
                </a:r>
              </a:p>
            </p:txBody>
          </p:sp>
          <p:grpSp>
            <p:nvGrpSpPr>
              <p:cNvPr id="36" name="Group 53"/>
              <p:cNvGrpSpPr>
                <a:grpSpLocks/>
              </p:cNvGrpSpPr>
              <p:nvPr/>
            </p:nvGrpSpPr>
            <p:grpSpPr bwMode="auto">
              <a:xfrm>
                <a:off x="876" y="2365"/>
                <a:ext cx="4513" cy="515"/>
                <a:chOff x="876" y="1579"/>
                <a:chExt cx="4513" cy="515"/>
              </a:xfrm>
            </p:grpSpPr>
            <p:sp>
              <p:nvSpPr>
                <p:cNvPr id="37" name="AutoShape 6"/>
                <p:cNvSpPr>
                  <a:spLocks/>
                </p:cNvSpPr>
                <p:nvPr/>
              </p:nvSpPr>
              <p:spPr bwMode="auto">
                <a:xfrm rot="5400000">
                  <a:off x="1164" y="1585"/>
                  <a:ext cx="48" cy="624"/>
                </a:xfrm>
                <a:prstGeom prst="rightBracket">
                  <a:avLst>
                    <a:gd name="adj" fmla="val 26241"/>
                  </a:avLst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en-US" sz="1200">
                    <a:latin typeface="+mn-lt"/>
                  </a:endParaRPr>
                </a:p>
              </p:txBody>
            </p:sp>
            <p:sp>
              <p:nvSpPr>
                <p:cNvPr id="38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924" y="1921"/>
                  <a:ext cx="603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sz="1200" dirty="0">
                      <a:latin typeface="+mn-lt"/>
                    </a:rPr>
                    <a:t>S P R I N T</a:t>
                  </a:r>
                </a:p>
              </p:txBody>
            </p:sp>
            <p:sp>
              <p:nvSpPr>
                <p:cNvPr id="39" name="AutoShape 8"/>
                <p:cNvSpPr>
                  <a:spLocks/>
                </p:cNvSpPr>
                <p:nvPr/>
              </p:nvSpPr>
              <p:spPr bwMode="auto">
                <a:xfrm rot="5400000">
                  <a:off x="1836" y="1584"/>
                  <a:ext cx="48" cy="624"/>
                </a:xfrm>
                <a:prstGeom prst="rightBracket">
                  <a:avLst>
                    <a:gd name="adj" fmla="val 26241"/>
                  </a:avLst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en-US" sz="1200">
                    <a:latin typeface="+mn-lt"/>
                  </a:endParaRPr>
                </a:p>
              </p:txBody>
            </p:sp>
            <p:sp>
              <p:nvSpPr>
                <p:cNvPr id="4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596" y="1920"/>
                  <a:ext cx="603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sz="1200" dirty="0">
                      <a:latin typeface="+mn-lt"/>
                    </a:rPr>
                    <a:t>S P R I N T</a:t>
                  </a:r>
                </a:p>
              </p:txBody>
            </p:sp>
            <p:sp>
              <p:nvSpPr>
                <p:cNvPr id="41" name="AutoShape 10"/>
                <p:cNvSpPr>
                  <a:spLocks/>
                </p:cNvSpPr>
                <p:nvPr/>
              </p:nvSpPr>
              <p:spPr bwMode="auto">
                <a:xfrm rot="5400000">
                  <a:off x="2508" y="1585"/>
                  <a:ext cx="48" cy="624"/>
                </a:xfrm>
                <a:prstGeom prst="rightBracket">
                  <a:avLst>
                    <a:gd name="adj" fmla="val 26241"/>
                  </a:avLst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en-US" sz="1200">
                    <a:latin typeface="+mn-lt"/>
                  </a:endParaRPr>
                </a:p>
              </p:txBody>
            </p:sp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68" y="1921"/>
                  <a:ext cx="603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sz="1200">
                      <a:latin typeface="+mn-lt"/>
                    </a:rPr>
                    <a:t>S P R I N T</a:t>
                  </a:r>
                </a:p>
              </p:txBody>
            </p:sp>
            <p:sp>
              <p:nvSpPr>
                <p:cNvPr id="43" name="AutoShape 12"/>
                <p:cNvSpPr>
                  <a:spLocks/>
                </p:cNvSpPr>
                <p:nvPr/>
              </p:nvSpPr>
              <p:spPr bwMode="auto">
                <a:xfrm rot="5400000">
                  <a:off x="3174" y="1584"/>
                  <a:ext cx="48" cy="624"/>
                </a:xfrm>
                <a:prstGeom prst="rightBracket">
                  <a:avLst>
                    <a:gd name="adj" fmla="val 26241"/>
                  </a:avLst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en-US" sz="1200">
                    <a:latin typeface="+mn-lt"/>
                  </a:endParaRPr>
                </a:p>
              </p:txBody>
            </p:sp>
            <p:sp>
              <p:nvSpPr>
                <p:cNvPr id="4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934" y="1920"/>
                  <a:ext cx="603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sz="1200" dirty="0">
                      <a:latin typeface="+mn-lt"/>
                    </a:rPr>
                    <a:t>S P R I N T</a:t>
                  </a:r>
                </a:p>
              </p:txBody>
            </p:sp>
            <p:sp>
              <p:nvSpPr>
                <p:cNvPr id="45" name="AutoShape 14"/>
                <p:cNvSpPr>
                  <a:spLocks/>
                </p:cNvSpPr>
                <p:nvPr/>
              </p:nvSpPr>
              <p:spPr bwMode="auto">
                <a:xfrm rot="5400000">
                  <a:off x="3846" y="1585"/>
                  <a:ext cx="48" cy="624"/>
                </a:xfrm>
                <a:prstGeom prst="rightBracket">
                  <a:avLst>
                    <a:gd name="adj" fmla="val 26241"/>
                  </a:avLst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en-US" sz="1200">
                    <a:latin typeface="+mn-lt"/>
                  </a:endParaRPr>
                </a:p>
              </p:txBody>
            </p:sp>
            <p:sp>
              <p:nvSpPr>
                <p:cNvPr id="4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606" y="1921"/>
                  <a:ext cx="603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sz="1200">
                      <a:latin typeface="+mn-lt"/>
                    </a:rPr>
                    <a:t>S P R I N T</a:t>
                  </a:r>
                </a:p>
              </p:txBody>
            </p:sp>
            <p:sp>
              <p:nvSpPr>
                <p:cNvPr id="47" name="AutoShape 16"/>
                <p:cNvSpPr>
                  <a:spLocks/>
                </p:cNvSpPr>
                <p:nvPr/>
              </p:nvSpPr>
              <p:spPr bwMode="auto">
                <a:xfrm rot="5400000">
                  <a:off x="4518" y="1584"/>
                  <a:ext cx="48" cy="624"/>
                </a:xfrm>
                <a:prstGeom prst="rightBracket">
                  <a:avLst>
                    <a:gd name="adj" fmla="val 26241"/>
                  </a:avLst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en-US" sz="1200">
                    <a:latin typeface="+mn-lt"/>
                  </a:endParaRPr>
                </a:p>
              </p:txBody>
            </p:sp>
            <p:sp>
              <p:nvSpPr>
                <p:cNvPr id="48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831" y="1579"/>
                  <a:ext cx="558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1" hangingPunct="1">
                    <a:defRPr/>
                  </a:pPr>
                  <a:r>
                    <a:rPr lang="en-US" sz="1200">
                      <a:latin typeface="+mn-lt"/>
                    </a:rPr>
                    <a:t>RELEASE</a:t>
                  </a:r>
                </a:p>
              </p:txBody>
            </p:sp>
            <p:sp>
              <p:nvSpPr>
                <p:cNvPr id="49" name="AutoShape 38"/>
                <p:cNvSpPr>
                  <a:spLocks noChangeArrowheads="1"/>
                </p:cNvSpPr>
                <p:nvPr/>
              </p:nvSpPr>
              <p:spPr bwMode="auto">
                <a:xfrm>
                  <a:off x="4752" y="1627"/>
                  <a:ext cx="240" cy="240"/>
                </a:xfrm>
                <a:prstGeom prst="star4">
                  <a:avLst>
                    <a:gd name="adj" fmla="val 12500"/>
                  </a:avLst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scene3d>
                  <a:camera prst="perspectiveFront"/>
                  <a:lightRig rig="threePt" dir="t"/>
                </a:scene3d>
                <a:sp3d>
                  <a:bevelT/>
                </a:sp3d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en-US" sz="1200">
                    <a:latin typeface="+mn-lt"/>
                  </a:endParaRPr>
                </a:p>
              </p:txBody>
            </p:sp>
          </p:grpSp>
        </p:grpSp>
        <p:grpSp>
          <p:nvGrpSpPr>
            <p:cNvPr id="9" name="Group 51"/>
            <p:cNvGrpSpPr>
              <a:grpSpLocks/>
            </p:cNvGrpSpPr>
            <p:nvPr/>
          </p:nvGrpSpPr>
          <p:grpSpPr bwMode="auto">
            <a:xfrm>
              <a:off x="1397000" y="2395538"/>
              <a:ext cx="7151688" cy="855662"/>
              <a:chOff x="880" y="2408"/>
              <a:chExt cx="4505" cy="539"/>
            </a:xfrm>
          </p:grpSpPr>
          <p:sp>
            <p:nvSpPr>
              <p:cNvPr id="10" name="AutoShape 22"/>
              <p:cNvSpPr>
                <a:spLocks/>
              </p:cNvSpPr>
              <p:nvPr/>
            </p:nvSpPr>
            <p:spPr bwMode="auto">
              <a:xfrm rot="5400000">
                <a:off x="1168" y="2438"/>
                <a:ext cx="48" cy="624"/>
              </a:xfrm>
              <a:prstGeom prst="rightBracket">
                <a:avLst>
                  <a:gd name="adj" fmla="val 26241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1" name="Text Box 23"/>
              <p:cNvSpPr txBox="1">
                <a:spLocks noChangeArrowheads="1"/>
              </p:cNvSpPr>
              <p:nvPr/>
            </p:nvSpPr>
            <p:spPr bwMode="auto">
              <a:xfrm>
                <a:off x="928" y="2774"/>
                <a:ext cx="60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200" dirty="0">
                    <a:latin typeface="+mn-lt"/>
                  </a:rPr>
                  <a:t>S P R I N T</a:t>
                </a:r>
              </a:p>
            </p:txBody>
          </p:sp>
          <p:sp>
            <p:nvSpPr>
              <p:cNvPr id="12" name="AutoShape 24"/>
              <p:cNvSpPr>
                <a:spLocks/>
              </p:cNvSpPr>
              <p:nvPr/>
            </p:nvSpPr>
            <p:spPr bwMode="auto">
              <a:xfrm rot="5400000">
                <a:off x="1840" y="2437"/>
                <a:ext cx="48" cy="624"/>
              </a:xfrm>
              <a:prstGeom prst="rightBracket">
                <a:avLst>
                  <a:gd name="adj" fmla="val 26241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3" name="Text Box 25"/>
              <p:cNvSpPr txBox="1">
                <a:spLocks noChangeArrowheads="1"/>
              </p:cNvSpPr>
              <p:nvPr/>
            </p:nvSpPr>
            <p:spPr bwMode="auto">
              <a:xfrm>
                <a:off x="1600" y="2773"/>
                <a:ext cx="60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200" dirty="0">
                    <a:latin typeface="+mn-lt"/>
                  </a:rPr>
                  <a:t>S P R I N T</a:t>
                </a:r>
              </a:p>
            </p:txBody>
          </p:sp>
          <p:sp>
            <p:nvSpPr>
              <p:cNvPr id="14" name="AutoShape 26"/>
              <p:cNvSpPr>
                <a:spLocks/>
              </p:cNvSpPr>
              <p:nvPr/>
            </p:nvSpPr>
            <p:spPr bwMode="auto">
              <a:xfrm rot="5400000">
                <a:off x="2512" y="2438"/>
                <a:ext cx="48" cy="624"/>
              </a:xfrm>
              <a:prstGeom prst="rightBracket">
                <a:avLst>
                  <a:gd name="adj" fmla="val 26241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5" name="Text Box 27"/>
              <p:cNvSpPr txBox="1">
                <a:spLocks noChangeArrowheads="1"/>
              </p:cNvSpPr>
              <p:nvPr/>
            </p:nvSpPr>
            <p:spPr bwMode="auto">
              <a:xfrm>
                <a:off x="2272" y="2774"/>
                <a:ext cx="60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200">
                    <a:latin typeface="+mn-lt"/>
                  </a:rPr>
                  <a:t>S P R I N T</a:t>
                </a:r>
              </a:p>
            </p:txBody>
          </p:sp>
          <p:sp>
            <p:nvSpPr>
              <p:cNvPr id="17" name="AutoShape 28"/>
              <p:cNvSpPr>
                <a:spLocks/>
              </p:cNvSpPr>
              <p:nvPr/>
            </p:nvSpPr>
            <p:spPr bwMode="auto">
              <a:xfrm rot="5400000">
                <a:off x="3178" y="2437"/>
                <a:ext cx="48" cy="624"/>
              </a:xfrm>
              <a:prstGeom prst="rightBracket">
                <a:avLst>
                  <a:gd name="adj" fmla="val 26241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" name="Text Box 29"/>
              <p:cNvSpPr txBox="1">
                <a:spLocks noChangeArrowheads="1"/>
              </p:cNvSpPr>
              <p:nvPr/>
            </p:nvSpPr>
            <p:spPr bwMode="auto">
              <a:xfrm>
                <a:off x="2938" y="2773"/>
                <a:ext cx="60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200">
                    <a:latin typeface="+mn-lt"/>
                  </a:rPr>
                  <a:t>S P R I N T</a:t>
                </a:r>
              </a:p>
            </p:txBody>
          </p:sp>
          <p:sp>
            <p:nvSpPr>
              <p:cNvPr id="19" name="AutoShape 30"/>
              <p:cNvSpPr>
                <a:spLocks/>
              </p:cNvSpPr>
              <p:nvPr/>
            </p:nvSpPr>
            <p:spPr bwMode="auto">
              <a:xfrm rot="5400000">
                <a:off x="3850" y="2438"/>
                <a:ext cx="48" cy="624"/>
              </a:xfrm>
              <a:prstGeom prst="rightBracket">
                <a:avLst>
                  <a:gd name="adj" fmla="val 26241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" name="Text Box 31"/>
              <p:cNvSpPr txBox="1">
                <a:spLocks noChangeArrowheads="1"/>
              </p:cNvSpPr>
              <p:nvPr/>
            </p:nvSpPr>
            <p:spPr bwMode="auto">
              <a:xfrm>
                <a:off x="3610" y="2774"/>
                <a:ext cx="60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1200">
                    <a:latin typeface="+mn-lt"/>
                  </a:rPr>
                  <a:t>S P R I N T</a:t>
                </a:r>
              </a:p>
            </p:txBody>
          </p:sp>
          <p:sp>
            <p:nvSpPr>
              <p:cNvPr id="21" name="AutoShape 32"/>
              <p:cNvSpPr>
                <a:spLocks/>
              </p:cNvSpPr>
              <p:nvPr/>
            </p:nvSpPr>
            <p:spPr bwMode="auto">
              <a:xfrm rot="5400000">
                <a:off x="4522" y="2437"/>
                <a:ext cx="48" cy="624"/>
              </a:xfrm>
              <a:prstGeom prst="rightBracket">
                <a:avLst>
                  <a:gd name="adj" fmla="val 26241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2" name="Text Box 33"/>
              <p:cNvSpPr txBox="1">
                <a:spLocks noChangeArrowheads="1"/>
              </p:cNvSpPr>
              <p:nvPr/>
            </p:nvSpPr>
            <p:spPr bwMode="auto">
              <a:xfrm>
                <a:off x="4242" y="2773"/>
                <a:ext cx="60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sz="1200">
                    <a:latin typeface="+mn-lt"/>
                  </a:rPr>
                  <a:t>S P R I N T</a:t>
                </a:r>
              </a:p>
            </p:txBody>
          </p:sp>
          <p:sp>
            <p:nvSpPr>
              <p:cNvPr id="23" name="Text Box 39"/>
              <p:cNvSpPr txBox="1">
                <a:spLocks noChangeArrowheads="1"/>
              </p:cNvSpPr>
              <p:nvPr/>
            </p:nvSpPr>
            <p:spPr bwMode="auto">
              <a:xfrm>
                <a:off x="1487" y="2408"/>
                <a:ext cx="55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sz="1200" dirty="0">
                    <a:latin typeface="+mn-lt"/>
                  </a:rPr>
                  <a:t>RELEASE</a:t>
                </a:r>
              </a:p>
            </p:txBody>
          </p:sp>
          <p:sp>
            <p:nvSpPr>
              <p:cNvPr id="24" name="AutoShape 40"/>
              <p:cNvSpPr>
                <a:spLocks noChangeArrowheads="1"/>
              </p:cNvSpPr>
              <p:nvPr/>
            </p:nvSpPr>
            <p:spPr bwMode="auto">
              <a:xfrm>
                <a:off x="1408" y="2456"/>
                <a:ext cx="240" cy="240"/>
              </a:xfrm>
              <a:prstGeom prst="star4">
                <a:avLst>
                  <a:gd name="adj" fmla="val 12500"/>
                </a:avLst>
              </a:prstGeom>
              <a:solidFill>
                <a:srgbClr val="FFC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5" name="Text Box 41"/>
              <p:cNvSpPr txBox="1">
                <a:spLocks noChangeArrowheads="1"/>
              </p:cNvSpPr>
              <p:nvPr/>
            </p:nvSpPr>
            <p:spPr bwMode="auto">
              <a:xfrm>
                <a:off x="2147" y="2408"/>
                <a:ext cx="55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sz="1200">
                    <a:latin typeface="+mn-lt"/>
                  </a:rPr>
                  <a:t>RELEASE</a:t>
                </a:r>
              </a:p>
            </p:txBody>
          </p:sp>
          <p:sp>
            <p:nvSpPr>
              <p:cNvPr id="26" name="AutoShape 42"/>
              <p:cNvSpPr>
                <a:spLocks noChangeArrowheads="1"/>
              </p:cNvSpPr>
              <p:nvPr/>
            </p:nvSpPr>
            <p:spPr bwMode="auto">
              <a:xfrm>
                <a:off x="2068" y="2456"/>
                <a:ext cx="240" cy="240"/>
              </a:xfrm>
              <a:prstGeom prst="star4">
                <a:avLst>
                  <a:gd name="adj" fmla="val 12500"/>
                </a:avLst>
              </a:prstGeom>
              <a:solidFill>
                <a:srgbClr val="FFC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7" name="Text Box 43"/>
              <p:cNvSpPr txBox="1">
                <a:spLocks noChangeArrowheads="1"/>
              </p:cNvSpPr>
              <p:nvPr/>
            </p:nvSpPr>
            <p:spPr bwMode="auto">
              <a:xfrm>
                <a:off x="2819" y="2408"/>
                <a:ext cx="55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sz="1200">
                    <a:latin typeface="+mn-lt"/>
                  </a:rPr>
                  <a:t>RELEASE</a:t>
                </a:r>
              </a:p>
            </p:txBody>
          </p:sp>
          <p:sp>
            <p:nvSpPr>
              <p:cNvPr id="28" name="AutoShape 44"/>
              <p:cNvSpPr>
                <a:spLocks noChangeArrowheads="1"/>
              </p:cNvSpPr>
              <p:nvPr/>
            </p:nvSpPr>
            <p:spPr bwMode="auto">
              <a:xfrm>
                <a:off x="2740" y="2456"/>
                <a:ext cx="240" cy="240"/>
              </a:xfrm>
              <a:prstGeom prst="star4">
                <a:avLst>
                  <a:gd name="adj" fmla="val 12500"/>
                </a:avLst>
              </a:prstGeom>
              <a:solidFill>
                <a:srgbClr val="FFC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9" name="Text Box 45"/>
              <p:cNvSpPr txBox="1">
                <a:spLocks noChangeArrowheads="1"/>
              </p:cNvSpPr>
              <p:nvPr/>
            </p:nvSpPr>
            <p:spPr bwMode="auto">
              <a:xfrm>
                <a:off x="3491" y="2408"/>
                <a:ext cx="55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sz="1200">
                    <a:latin typeface="+mn-lt"/>
                  </a:rPr>
                  <a:t>RELEASE</a:t>
                </a:r>
              </a:p>
            </p:txBody>
          </p:sp>
          <p:sp>
            <p:nvSpPr>
              <p:cNvPr id="30" name="AutoShape 46"/>
              <p:cNvSpPr>
                <a:spLocks noChangeArrowheads="1"/>
              </p:cNvSpPr>
              <p:nvPr/>
            </p:nvSpPr>
            <p:spPr bwMode="auto">
              <a:xfrm>
                <a:off x="3412" y="2456"/>
                <a:ext cx="240" cy="240"/>
              </a:xfrm>
              <a:prstGeom prst="star4">
                <a:avLst>
                  <a:gd name="adj" fmla="val 12500"/>
                </a:avLst>
              </a:prstGeom>
              <a:solidFill>
                <a:srgbClr val="FFC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31" name="Text Box 47"/>
              <p:cNvSpPr txBox="1">
                <a:spLocks noChangeArrowheads="1"/>
              </p:cNvSpPr>
              <p:nvPr/>
            </p:nvSpPr>
            <p:spPr bwMode="auto">
              <a:xfrm>
                <a:off x="4163" y="2408"/>
                <a:ext cx="55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sz="1200">
                    <a:latin typeface="+mn-lt"/>
                  </a:rPr>
                  <a:t>RELEASE</a:t>
                </a:r>
              </a:p>
            </p:txBody>
          </p:sp>
          <p:sp>
            <p:nvSpPr>
              <p:cNvPr id="32" name="AutoShape 48"/>
              <p:cNvSpPr>
                <a:spLocks noChangeArrowheads="1"/>
              </p:cNvSpPr>
              <p:nvPr/>
            </p:nvSpPr>
            <p:spPr bwMode="auto">
              <a:xfrm>
                <a:off x="4084" y="2456"/>
                <a:ext cx="240" cy="240"/>
              </a:xfrm>
              <a:prstGeom prst="star4">
                <a:avLst>
                  <a:gd name="adj" fmla="val 12500"/>
                </a:avLst>
              </a:prstGeom>
              <a:solidFill>
                <a:srgbClr val="FFC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33" name="Text Box 49"/>
              <p:cNvSpPr txBox="1">
                <a:spLocks noChangeArrowheads="1"/>
              </p:cNvSpPr>
              <p:nvPr/>
            </p:nvSpPr>
            <p:spPr bwMode="auto">
              <a:xfrm>
                <a:off x="4827" y="2408"/>
                <a:ext cx="55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sz="1200">
                    <a:latin typeface="+mn-lt"/>
                  </a:rPr>
                  <a:t>RELEASE</a:t>
                </a:r>
              </a:p>
            </p:txBody>
          </p:sp>
          <p:sp>
            <p:nvSpPr>
              <p:cNvPr id="34" name="AutoShape 50"/>
              <p:cNvSpPr>
                <a:spLocks noChangeArrowheads="1"/>
              </p:cNvSpPr>
              <p:nvPr/>
            </p:nvSpPr>
            <p:spPr bwMode="auto">
              <a:xfrm>
                <a:off x="4748" y="2456"/>
                <a:ext cx="240" cy="240"/>
              </a:xfrm>
              <a:prstGeom prst="star4">
                <a:avLst>
                  <a:gd name="adj" fmla="val 12500"/>
                </a:avLst>
              </a:prstGeom>
              <a:solidFill>
                <a:srgbClr val="FFC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+mn-lt"/>
                </a:endParaRPr>
              </a:p>
            </p:txBody>
          </p:sp>
        </p:grpSp>
      </p:grpSp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88" y="408781"/>
            <a:ext cx="2286000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5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black">
          <a:xfrm>
            <a:off x="1328192" y="1160058"/>
            <a:ext cx="7815807" cy="1092407"/>
          </a:xfrm>
          <a:solidFill>
            <a:srgbClr val="00AFDA"/>
          </a:solidFill>
        </p:spPr>
        <p:txBody>
          <a:bodyPr lIns="182880" tIns="182880" rIns="365760" bIns="182880" anchor="ctr" anchorCtr="0"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Which life cycle model </a:t>
            </a:r>
            <a:r>
              <a:rPr lang="en-US" sz="2000" dirty="0" smtClean="0">
                <a:solidFill>
                  <a:schemeClr val="bg1"/>
                </a:solidFill>
              </a:rPr>
              <a:t>does the Agile method follow: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AFDA"/>
                </a:solidFill>
              </a:rPr>
              <a:t>Spot Quiz 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71588" y="3384720"/>
            <a:ext cx="3989397" cy="914400"/>
            <a:chOff x="371588" y="3384720"/>
            <a:chExt cx="3989397" cy="914400"/>
          </a:xfrm>
        </p:grpSpPr>
        <p:sp>
          <p:nvSpPr>
            <p:cNvPr id="8" name="Text Placeholder 3"/>
            <p:cNvSpPr txBox="1">
              <a:spLocks/>
            </p:cNvSpPr>
            <p:nvPr/>
          </p:nvSpPr>
          <p:spPr bwMode="auto">
            <a:xfrm>
              <a:off x="371588" y="3384720"/>
              <a:ext cx="914400" cy="914400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</a:bodyPr>
            <a:lstStyle>
              <a:lvl1pPr marL="173038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Wingdings" pitchFamily="2" charset="2"/>
                <a:buChar char="§"/>
                <a:tabLst/>
                <a:defRPr sz="1800">
                  <a:solidFill>
                    <a:schemeClr val="tx1">
                      <a:lumMod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509588" marR="0" indent="-16351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1A6A0"/>
                </a:buClr>
                <a:buSzPct val="90000"/>
                <a:buFont typeface="Wingdings" panose="05000000000000000000" pitchFamily="2" charset="2"/>
                <a:buChar char="§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2pPr>
              <a:lvl3pPr marL="855663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Arial" panose="020B0604020202020204" pitchFamily="34" charset="0"/>
                <a:buChar char="•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3pPr>
              <a:lvl4pPr marL="1203325" indent="-173038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15398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9970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6pPr>
              <a:lvl7pPr marL="24542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7pPr>
              <a:lvl8pPr marL="29114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8pPr>
              <a:lvl9pPr marL="33686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sz="2800" kern="0" dirty="0" smtClean="0">
                  <a:solidFill>
                    <a:schemeClr val="bg1"/>
                  </a:solidFill>
                </a:rPr>
                <a:t>A</a:t>
              </a:r>
              <a:endParaRPr lang="en-US" sz="2800" kern="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328192" y="3384720"/>
              <a:ext cx="3032793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91440" rIns="91440" bIns="9144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Waterfall model	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9191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1588" y="4771325"/>
            <a:ext cx="3989396" cy="929037"/>
            <a:chOff x="371588" y="4771325"/>
            <a:chExt cx="3989396" cy="929037"/>
          </a:xfrm>
        </p:grpSpPr>
        <p:sp>
          <p:nvSpPr>
            <p:cNvPr id="14" name="Text Placeholder 3"/>
            <p:cNvSpPr txBox="1">
              <a:spLocks/>
            </p:cNvSpPr>
            <p:nvPr/>
          </p:nvSpPr>
          <p:spPr bwMode="auto">
            <a:xfrm>
              <a:off x="371588" y="4771325"/>
              <a:ext cx="914400" cy="914400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</a:bodyPr>
            <a:lstStyle>
              <a:lvl1pPr marL="173038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Wingdings" pitchFamily="2" charset="2"/>
                <a:buChar char="§"/>
                <a:tabLst/>
                <a:defRPr sz="1800">
                  <a:solidFill>
                    <a:schemeClr val="tx1">
                      <a:lumMod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509588" marR="0" indent="-16351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1A6A0"/>
                </a:buClr>
                <a:buSzPct val="90000"/>
                <a:buFont typeface="Wingdings" panose="05000000000000000000" pitchFamily="2" charset="2"/>
                <a:buChar char="§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2pPr>
              <a:lvl3pPr marL="855663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Arial" panose="020B0604020202020204" pitchFamily="34" charset="0"/>
                <a:buChar char="•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3pPr>
              <a:lvl4pPr marL="1203325" indent="-173038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15398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9970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6pPr>
              <a:lvl7pPr marL="24542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7pPr>
              <a:lvl8pPr marL="29114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8pPr>
              <a:lvl9pPr marL="33686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sz="2800" kern="0" dirty="0" smtClean="0">
                  <a:solidFill>
                    <a:schemeClr val="bg1"/>
                  </a:solidFill>
                </a:rPr>
                <a:t>C</a:t>
              </a:r>
              <a:endParaRPr lang="en-US" sz="2800" kern="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328191" y="4785962"/>
              <a:ext cx="3032793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91440" rIns="91440" bIns="9144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V-model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9191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28034" y="3384720"/>
            <a:ext cx="3989397" cy="914400"/>
            <a:chOff x="4828034" y="3384720"/>
            <a:chExt cx="3989397" cy="914400"/>
          </a:xfrm>
        </p:grpSpPr>
        <p:sp>
          <p:nvSpPr>
            <p:cNvPr id="16" name="Text Placeholder 3"/>
            <p:cNvSpPr txBox="1">
              <a:spLocks/>
            </p:cNvSpPr>
            <p:nvPr/>
          </p:nvSpPr>
          <p:spPr bwMode="auto">
            <a:xfrm>
              <a:off x="4828034" y="3384720"/>
              <a:ext cx="914400" cy="914400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</a:bodyPr>
            <a:lstStyle>
              <a:lvl1pPr marL="173038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Wingdings" pitchFamily="2" charset="2"/>
                <a:buChar char="§"/>
                <a:tabLst/>
                <a:defRPr sz="1800">
                  <a:solidFill>
                    <a:schemeClr val="tx1">
                      <a:lumMod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509588" marR="0" indent="-16351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1A6A0"/>
                </a:buClr>
                <a:buSzPct val="90000"/>
                <a:buFont typeface="Wingdings" panose="05000000000000000000" pitchFamily="2" charset="2"/>
                <a:buChar char="§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2pPr>
              <a:lvl3pPr marL="855663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Arial" panose="020B0604020202020204" pitchFamily="34" charset="0"/>
                <a:buChar char="•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3pPr>
              <a:lvl4pPr marL="1203325" indent="-173038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15398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9970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6pPr>
              <a:lvl7pPr marL="24542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7pPr>
              <a:lvl8pPr marL="29114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8pPr>
              <a:lvl9pPr marL="33686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sz="2800" kern="0" dirty="0" smtClean="0">
                  <a:solidFill>
                    <a:schemeClr val="bg1"/>
                  </a:solidFill>
                </a:rPr>
                <a:t>B</a:t>
              </a:r>
              <a:endParaRPr lang="en-US" sz="2800" kern="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5784638" y="3384720"/>
              <a:ext cx="3032793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91440" rIns="91440" bIns="9144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Iterative and Incremental model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9191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28034" y="4771325"/>
            <a:ext cx="3989397" cy="914400"/>
            <a:chOff x="4828034" y="4771325"/>
            <a:chExt cx="3989397" cy="914400"/>
          </a:xfrm>
        </p:grpSpPr>
        <p:sp>
          <p:nvSpPr>
            <p:cNvPr id="20" name="Text Placeholder 3"/>
            <p:cNvSpPr txBox="1">
              <a:spLocks/>
            </p:cNvSpPr>
            <p:nvPr/>
          </p:nvSpPr>
          <p:spPr bwMode="auto">
            <a:xfrm>
              <a:off x="4828034" y="4771325"/>
              <a:ext cx="914400" cy="914400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</a:bodyPr>
            <a:lstStyle>
              <a:lvl1pPr marL="173038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Wingdings" pitchFamily="2" charset="2"/>
                <a:buChar char="§"/>
                <a:tabLst/>
                <a:defRPr sz="1800">
                  <a:solidFill>
                    <a:schemeClr val="tx1">
                      <a:lumMod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509588" marR="0" indent="-16351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1A6A0"/>
                </a:buClr>
                <a:buSzPct val="90000"/>
                <a:buFont typeface="Wingdings" panose="05000000000000000000" pitchFamily="2" charset="2"/>
                <a:buChar char="§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2pPr>
              <a:lvl3pPr marL="855663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Arial" panose="020B0604020202020204" pitchFamily="34" charset="0"/>
                <a:buChar char="•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3pPr>
              <a:lvl4pPr marL="1203325" indent="-173038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15398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9970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6pPr>
              <a:lvl7pPr marL="24542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7pPr>
              <a:lvl8pPr marL="29114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8pPr>
              <a:lvl9pPr marL="33686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sz="2800" kern="0" dirty="0" smtClean="0">
                  <a:solidFill>
                    <a:schemeClr val="bg1"/>
                  </a:solidFill>
                </a:rPr>
                <a:t>D</a:t>
              </a:r>
              <a:endParaRPr lang="en-US" sz="2800" kern="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5784638" y="4771325"/>
              <a:ext cx="3032793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91440" rIns="91440" bIns="9144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None of the above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9191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Text Placeholder 3"/>
          <p:cNvSpPr txBox="1">
            <a:spLocks/>
          </p:cNvSpPr>
          <p:nvPr/>
        </p:nvSpPr>
        <p:spPr bwMode="auto">
          <a:xfrm>
            <a:off x="1808" y="1155185"/>
            <a:ext cx="1284180" cy="1097280"/>
          </a:xfrm>
          <a:prstGeom prst="rect">
            <a:avLst/>
          </a:prstGeom>
          <a:solidFill>
            <a:srgbClr val="00426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</a:bodyPr>
          <a:lstStyle>
            <a:lvl1pPr marL="173038" marR="0" indent="-1730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tabLst/>
              <a:defRPr sz="180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9588" marR="0" indent="-163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1A6A0"/>
              </a:buClr>
              <a:buSzPct val="90000"/>
              <a:buFont typeface="Wingdings" panose="05000000000000000000" pitchFamily="2" charset="2"/>
              <a:buChar char="§"/>
              <a:tabLst/>
              <a:defRPr sz="160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2pPr>
            <a:lvl3pPr marL="855663" marR="0" indent="-1730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Arial" panose="020B0604020202020204" pitchFamily="34" charset="0"/>
              <a:buChar char="•"/>
              <a:tabLst/>
              <a:defRPr sz="160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3pPr>
            <a:lvl4pPr marL="1203325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Arial" charset="0"/>
              </a:defRPr>
            </a:lvl4pPr>
            <a:lvl5pPr marL="15398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9970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6pPr>
            <a:lvl7pPr marL="24542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7pPr>
            <a:lvl8pPr marL="29114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8pPr>
            <a:lvl9pPr marL="33686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5400" kern="0" dirty="0" smtClean="0">
                <a:solidFill>
                  <a:schemeClr val="bg1"/>
                </a:solidFill>
              </a:rPr>
              <a:t>01</a:t>
            </a:r>
            <a:endParaRPr lang="en-US" sz="5400" kern="0" dirty="0">
              <a:solidFill>
                <a:schemeClr val="bg1"/>
              </a:solidFill>
            </a:endParaRPr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371589" y="2252465"/>
            <a:ext cx="8445842" cy="472205"/>
          </a:xfrm>
          <a:prstGeom prst="rect">
            <a:avLst/>
          </a:prstGeom>
        </p:spPr>
        <p:txBody>
          <a:bodyPr/>
          <a:lstStyle>
            <a:lvl1pPr marL="173038" marR="0" indent="-1730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tabLst/>
              <a:defRPr sz="180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9588" marR="0" indent="-163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1A6A0"/>
              </a:buClr>
              <a:buSzPct val="90000"/>
              <a:buFont typeface="Wingdings" panose="05000000000000000000" pitchFamily="2" charset="2"/>
              <a:buChar char="§"/>
              <a:tabLst/>
              <a:defRPr sz="160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2pPr>
            <a:lvl3pPr marL="855663" marR="0" indent="-1730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tabLst/>
              <a:defRPr sz="160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3pPr>
            <a:lvl4pPr marL="1203325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>
                <a:solidFill>
                  <a:schemeClr val="bg1"/>
                </a:solidFill>
                <a:latin typeface="Arial" charset="0"/>
              </a:defRPr>
            </a:lvl4pPr>
            <a:lvl5pPr marL="15398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5pPr>
            <a:lvl6pPr marL="19970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6pPr>
            <a:lvl7pPr marL="24542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7pPr>
            <a:lvl8pPr marL="29114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8pPr>
            <a:lvl9pPr marL="33686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1600" kern="0" dirty="0" smtClean="0">
                <a:latin typeface="Arial" charset="0"/>
                <a:cs typeface="Times New Roman" pitchFamily="18" charset="0"/>
              </a:rPr>
              <a:t>Select the correct answer, then click </a:t>
            </a:r>
            <a:r>
              <a:rPr lang="en-US" sz="1600" b="1" kern="0" dirty="0" smtClean="0">
                <a:latin typeface="Arial" charset="0"/>
                <a:cs typeface="Times New Roman" pitchFamily="18" charset="0"/>
              </a:rPr>
              <a:t>Next</a:t>
            </a:r>
            <a:r>
              <a:rPr lang="en-US" sz="1600" kern="0" dirty="0" smtClean="0">
                <a:latin typeface="Arial" charset="0"/>
                <a:cs typeface="Times New Roman" pitchFamily="18" charset="0"/>
              </a:rPr>
              <a:t>.</a:t>
            </a:r>
            <a:endParaRPr lang="en-US" sz="1600" kern="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01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black">
          <a:xfrm>
            <a:off x="1328192" y="1160058"/>
            <a:ext cx="7815807" cy="1092407"/>
          </a:xfrm>
          <a:solidFill>
            <a:srgbClr val="00AFDA"/>
          </a:solidFill>
        </p:spPr>
        <p:txBody>
          <a:bodyPr lIns="182880" tIns="182880" rIns="365760" bIns="182880" anchor="ctr" anchorCtr="0"/>
          <a:lstStyle/>
          <a:p>
            <a:pPr marL="0" indent="0" algn="ctr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Product backlog contains prioritized____ 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AFDA"/>
                </a:solidFill>
              </a:rPr>
              <a:t>Spot Quiz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71588" y="3384720"/>
            <a:ext cx="3989397" cy="914400"/>
            <a:chOff x="371588" y="3384720"/>
            <a:chExt cx="3989397" cy="914400"/>
          </a:xfrm>
        </p:grpSpPr>
        <p:sp>
          <p:nvSpPr>
            <p:cNvPr id="8" name="Text Placeholder 3"/>
            <p:cNvSpPr txBox="1">
              <a:spLocks/>
            </p:cNvSpPr>
            <p:nvPr/>
          </p:nvSpPr>
          <p:spPr bwMode="auto">
            <a:xfrm>
              <a:off x="371588" y="3384720"/>
              <a:ext cx="914400" cy="914400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</a:bodyPr>
            <a:lstStyle>
              <a:lvl1pPr marL="173038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Wingdings" pitchFamily="2" charset="2"/>
                <a:buChar char="§"/>
                <a:tabLst/>
                <a:defRPr sz="1800">
                  <a:solidFill>
                    <a:schemeClr val="tx1">
                      <a:lumMod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509588" marR="0" indent="-16351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1A6A0"/>
                </a:buClr>
                <a:buSzPct val="90000"/>
                <a:buFont typeface="Wingdings" panose="05000000000000000000" pitchFamily="2" charset="2"/>
                <a:buChar char="§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2pPr>
              <a:lvl3pPr marL="855663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Arial" panose="020B0604020202020204" pitchFamily="34" charset="0"/>
                <a:buChar char="•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3pPr>
              <a:lvl4pPr marL="1203325" indent="-173038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15398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9970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6pPr>
              <a:lvl7pPr marL="24542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7pPr>
              <a:lvl8pPr marL="29114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8pPr>
              <a:lvl9pPr marL="33686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sz="2800" kern="0" dirty="0" smtClean="0">
                  <a:solidFill>
                    <a:schemeClr val="bg1"/>
                  </a:solidFill>
                </a:rPr>
                <a:t>A</a:t>
              </a:r>
              <a:endParaRPr lang="en-US" sz="2800" kern="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328192" y="3384720"/>
              <a:ext cx="3032793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91440" rIns="91440" bIns="9144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Epics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9191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1588" y="4771325"/>
            <a:ext cx="3989397" cy="914400"/>
            <a:chOff x="371588" y="4771325"/>
            <a:chExt cx="3989397" cy="914400"/>
          </a:xfrm>
        </p:grpSpPr>
        <p:sp>
          <p:nvSpPr>
            <p:cNvPr id="14" name="Text Placeholder 3"/>
            <p:cNvSpPr txBox="1">
              <a:spLocks/>
            </p:cNvSpPr>
            <p:nvPr/>
          </p:nvSpPr>
          <p:spPr bwMode="auto">
            <a:xfrm>
              <a:off x="371588" y="4771325"/>
              <a:ext cx="914400" cy="914400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</a:bodyPr>
            <a:lstStyle>
              <a:lvl1pPr marL="173038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Wingdings" pitchFamily="2" charset="2"/>
                <a:buChar char="§"/>
                <a:tabLst/>
                <a:defRPr sz="1800">
                  <a:solidFill>
                    <a:schemeClr val="tx1">
                      <a:lumMod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509588" marR="0" indent="-16351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1A6A0"/>
                </a:buClr>
                <a:buSzPct val="90000"/>
                <a:buFont typeface="Wingdings" panose="05000000000000000000" pitchFamily="2" charset="2"/>
                <a:buChar char="§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2pPr>
              <a:lvl3pPr marL="855663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Arial" panose="020B0604020202020204" pitchFamily="34" charset="0"/>
                <a:buChar char="•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3pPr>
              <a:lvl4pPr marL="1203325" indent="-173038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15398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9970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6pPr>
              <a:lvl7pPr marL="24542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7pPr>
              <a:lvl8pPr marL="29114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8pPr>
              <a:lvl9pPr marL="33686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sz="2800" kern="0" dirty="0" smtClean="0">
                  <a:solidFill>
                    <a:schemeClr val="bg1"/>
                  </a:solidFill>
                </a:rPr>
                <a:t>C</a:t>
              </a:r>
              <a:endParaRPr lang="en-US" sz="2800" kern="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328192" y="4771325"/>
              <a:ext cx="3032793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91440" rIns="91440" bIns="9144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Epics and user stories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9191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28034" y="3384720"/>
            <a:ext cx="3989397" cy="914400"/>
            <a:chOff x="4828034" y="3384720"/>
            <a:chExt cx="3989397" cy="914400"/>
          </a:xfrm>
        </p:grpSpPr>
        <p:sp>
          <p:nvSpPr>
            <p:cNvPr id="16" name="Text Placeholder 3"/>
            <p:cNvSpPr txBox="1">
              <a:spLocks/>
            </p:cNvSpPr>
            <p:nvPr/>
          </p:nvSpPr>
          <p:spPr bwMode="auto">
            <a:xfrm>
              <a:off x="4828034" y="3384720"/>
              <a:ext cx="914400" cy="914400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</a:bodyPr>
            <a:lstStyle>
              <a:lvl1pPr marL="173038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Wingdings" pitchFamily="2" charset="2"/>
                <a:buChar char="§"/>
                <a:tabLst/>
                <a:defRPr sz="1800">
                  <a:solidFill>
                    <a:schemeClr val="tx1">
                      <a:lumMod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509588" marR="0" indent="-16351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1A6A0"/>
                </a:buClr>
                <a:buSzPct val="90000"/>
                <a:buFont typeface="Wingdings" panose="05000000000000000000" pitchFamily="2" charset="2"/>
                <a:buChar char="§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2pPr>
              <a:lvl3pPr marL="855663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Arial" panose="020B0604020202020204" pitchFamily="34" charset="0"/>
                <a:buChar char="•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3pPr>
              <a:lvl4pPr marL="1203325" indent="-173038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15398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9970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6pPr>
              <a:lvl7pPr marL="24542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7pPr>
              <a:lvl8pPr marL="29114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8pPr>
              <a:lvl9pPr marL="33686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sz="2800" kern="0" dirty="0" smtClean="0">
                  <a:solidFill>
                    <a:schemeClr val="bg1"/>
                  </a:solidFill>
                </a:rPr>
                <a:t>B</a:t>
              </a:r>
              <a:endParaRPr lang="en-US" sz="2800" kern="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5784638" y="3384720"/>
              <a:ext cx="3032793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91440" rIns="91440" bIns="9144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User stories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9191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28034" y="4771325"/>
            <a:ext cx="3989397" cy="914400"/>
            <a:chOff x="4828034" y="4771325"/>
            <a:chExt cx="3989397" cy="914400"/>
          </a:xfrm>
        </p:grpSpPr>
        <p:sp>
          <p:nvSpPr>
            <p:cNvPr id="20" name="Text Placeholder 3"/>
            <p:cNvSpPr txBox="1">
              <a:spLocks/>
            </p:cNvSpPr>
            <p:nvPr/>
          </p:nvSpPr>
          <p:spPr bwMode="auto">
            <a:xfrm>
              <a:off x="4828034" y="4771325"/>
              <a:ext cx="914400" cy="914400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</a:bodyPr>
            <a:lstStyle>
              <a:lvl1pPr marL="173038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Wingdings" pitchFamily="2" charset="2"/>
                <a:buChar char="§"/>
                <a:tabLst/>
                <a:defRPr sz="1800">
                  <a:solidFill>
                    <a:schemeClr val="tx1">
                      <a:lumMod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509588" marR="0" indent="-16351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1A6A0"/>
                </a:buClr>
                <a:buSzPct val="90000"/>
                <a:buFont typeface="Wingdings" panose="05000000000000000000" pitchFamily="2" charset="2"/>
                <a:buChar char="§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2pPr>
              <a:lvl3pPr marL="855663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Arial" panose="020B0604020202020204" pitchFamily="34" charset="0"/>
                <a:buChar char="•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3pPr>
              <a:lvl4pPr marL="1203325" indent="-173038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15398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9970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6pPr>
              <a:lvl7pPr marL="24542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7pPr>
              <a:lvl8pPr marL="29114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8pPr>
              <a:lvl9pPr marL="33686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sz="2800" kern="0" dirty="0" smtClean="0">
                  <a:solidFill>
                    <a:schemeClr val="bg1"/>
                  </a:solidFill>
                </a:rPr>
                <a:t>D</a:t>
              </a:r>
              <a:endParaRPr lang="en-US" sz="2800" kern="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5784638" y="4771325"/>
              <a:ext cx="3032793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91440" rIns="91440" bIns="9144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None of the above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9191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Text Placeholder 3"/>
          <p:cNvSpPr txBox="1">
            <a:spLocks/>
          </p:cNvSpPr>
          <p:nvPr/>
        </p:nvSpPr>
        <p:spPr bwMode="auto">
          <a:xfrm>
            <a:off x="1808" y="1155185"/>
            <a:ext cx="1284180" cy="1097280"/>
          </a:xfrm>
          <a:prstGeom prst="rect">
            <a:avLst/>
          </a:prstGeom>
          <a:solidFill>
            <a:srgbClr val="00426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</a:bodyPr>
          <a:lstStyle>
            <a:lvl1pPr marL="173038" marR="0" indent="-1730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tabLst/>
              <a:defRPr sz="180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9588" marR="0" indent="-163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1A6A0"/>
              </a:buClr>
              <a:buSzPct val="90000"/>
              <a:buFont typeface="Wingdings" panose="05000000000000000000" pitchFamily="2" charset="2"/>
              <a:buChar char="§"/>
              <a:tabLst/>
              <a:defRPr sz="160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2pPr>
            <a:lvl3pPr marL="855663" marR="0" indent="-1730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Arial" panose="020B0604020202020204" pitchFamily="34" charset="0"/>
              <a:buChar char="•"/>
              <a:tabLst/>
              <a:defRPr sz="160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3pPr>
            <a:lvl4pPr marL="1203325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Arial" charset="0"/>
              </a:defRPr>
            </a:lvl4pPr>
            <a:lvl5pPr marL="15398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9970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6pPr>
            <a:lvl7pPr marL="24542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7pPr>
            <a:lvl8pPr marL="29114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8pPr>
            <a:lvl9pPr marL="33686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5400" kern="0" dirty="0" smtClean="0">
                <a:solidFill>
                  <a:schemeClr val="bg1"/>
                </a:solidFill>
              </a:rPr>
              <a:t>02</a:t>
            </a:r>
            <a:endParaRPr lang="en-US" sz="5400" kern="0" dirty="0">
              <a:solidFill>
                <a:schemeClr val="bg1"/>
              </a:solidFill>
            </a:endParaRPr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371589" y="2252465"/>
            <a:ext cx="8445842" cy="472205"/>
          </a:xfrm>
          <a:prstGeom prst="rect">
            <a:avLst/>
          </a:prstGeom>
        </p:spPr>
        <p:txBody>
          <a:bodyPr/>
          <a:lstStyle>
            <a:lvl1pPr marL="173038" marR="0" indent="-1730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tabLst/>
              <a:defRPr sz="180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9588" marR="0" indent="-163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1A6A0"/>
              </a:buClr>
              <a:buSzPct val="90000"/>
              <a:buFont typeface="Wingdings" panose="05000000000000000000" pitchFamily="2" charset="2"/>
              <a:buChar char="§"/>
              <a:tabLst/>
              <a:defRPr sz="160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2pPr>
            <a:lvl3pPr marL="855663" marR="0" indent="-1730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tabLst/>
              <a:defRPr sz="160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3pPr>
            <a:lvl4pPr marL="1203325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>
                <a:solidFill>
                  <a:schemeClr val="bg1"/>
                </a:solidFill>
                <a:latin typeface="Arial" charset="0"/>
              </a:defRPr>
            </a:lvl4pPr>
            <a:lvl5pPr marL="15398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5pPr>
            <a:lvl6pPr marL="19970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6pPr>
            <a:lvl7pPr marL="24542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7pPr>
            <a:lvl8pPr marL="29114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8pPr>
            <a:lvl9pPr marL="33686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1600" kern="0" dirty="0" smtClean="0">
                <a:latin typeface="Arial" charset="0"/>
                <a:cs typeface="Times New Roman" pitchFamily="18" charset="0"/>
              </a:rPr>
              <a:t>Select the correct answer, then click </a:t>
            </a:r>
            <a:r>
              <a:rPr lang="en-US" sz="1600" b="1" kern="0" dirty="0" smtClean="0">
                <a:latin typeface="Arial" charset="0"/>
                <a:cs typeface="Times New Roman" pitchFamily="18" charset="0"/>
              </a:rPr>
              <a:t>Next</a:t>
            </a:r>
            <a:r>
              <a:rPr lang="en-US" sz="1600" kern="0" dirty="0" smtClean="0">
                <a:latin typeface="Arial" charset="0"/>
                <a:cs typeface="Times New Roman" pitchFamily="18" charset="0"/>
              </a:rPr>
              <a:t>.</a:t>
            </a:r>
            <a:endParaRPr lang="en-US" sz="1600" kern="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86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black">
          <a:xfrm>
            <a:off x="1328192" y="1160058"/>
            <a:ext cx="7815807" cy="1092407"/>
          </a:xfrm>
          <a:solidFill>
            <a:srgbClr val="00AFDA"/>
          </a:solidFill>
        </p:spPr>
        <p:txBody>
          <a:bodyPr lIns="182880" tIns="182880" rIns="365760" bIns="182880" anchor="ctr" anchorCtr="0"/>
          <a:lstStyle/>
          <a:p>
            <a:pPr marL="0" indent="0" algn="ctr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Which of the following roles is not defined by Scrum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AFDA"/>
                </a:solidFill>
              </a:rPr>
              <a:t>Spot Quiz 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71588" y="3384720"/>
            <a:ext cx="3989397" cy="914400"/>
            <a:chOff x="371588" y="3384720"/>
            <a:chExt cx="3989397" cy="914400"/>
          </a:xfrm>
        </p:grpSpPr>
        <p:sp>
          <p:nvSpPr>
            <p:cNvPr id="8" name="Text Placeholder 3"/>
            <p:cNvSpPr txBox="1">
              <a:spLocks/>
            </p:cNvSpPr>
            <p:nvPr/>
          </p:nvSpPr>
          <p:spPr bwMode="auto">
            <a:xfrm>
              <a:off x="371588" y="3384720"/>
              <a:ext cx="914400" cy="914400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</a:bodyPr>
            <a:lstStyle>
              <a:lvl1pPr marL="173038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Wingdings" pitchFamily="2" charset="2"/>
                <a:buChar char="§"/>
                <a:tabLst/>
                <a:defRPr sz="1800">
                  <a:solidFill>
                    <a:schemeClr val="tx1">
                      <a:lumMod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509588" marR="0" indent="-16351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1A6A0"/>
                </a:buClr>
                <a:buSzPct val="90000"/>
                <a:buFont typeface="Wingdings" panose="05000000000000000000" pitchFamily="2" charset="2"/>
                <a:buChar char="§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2pPr>
              <a:lvl3pPr marL="855663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Arial" panose="020B0604020202020204" pitchFamily="34" charset="0"/>
                <a:buChar char="•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3pPr>
              <a:lvl4pPr marL="1203325" indent="-173038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15398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9970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6pPr>
              <a:lvl7pPr marL="24542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7pPr>
              <a:lvl8pPr marL="29114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8pPr>
              <a:lvl9pPr marL="33686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sz="2800" kern="0" dirty="0" smtClean="0">
                  <a:solidFill>
                    <a:schemeClr val="bg1"/>
                  </a:solidFill>
                </a:rPr>
                <a:t>A</a:t>
              </a:r>
              <a:endParaRPr lang="en-US" sz="2800" kern="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328192" y="3384720"/>
              <a:ext cx="3032793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91440" rIns="91440" bIns="9144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Product Owner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9191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1588" y="4771325"/>
            <a:ext cx="3989397" cy="914400"/>
            <a:chOff x="371588" y="4771325"/>
            <a:chExt cx="3989397" cy="914400"/>
          </a:xfrm>
        </p:grpSpPr>
        <p:sp>
          <p:nvSpPr>
            <p:cNvPr id="14" name="Text Placeholder 3"/>
            <p:cNvSpPr txBox="1">
              <a:spLocks/>
            </p:cNvSpPr>
            <p:nvPr/>
          </p:nvSpPr>
          <p:spPr bwMode="auto">
            <a:xfrm>
              <a:off x="371588" y="4771325"/>
              <a:ext cx="914400" cy="914400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</a:bodyPr>
            <a:lstStyle>
              <a:lvl1pPr marL="173038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Wingdings" pitchFamily="2" charset="2"/>
                <a:buChar char="§"/>
                <a:tabLst/>
                <a:defRPr sz="1800">
                  <a:solidFill>
                    <a:schemeClr val="tx1">
                      <a:lumMod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509588" marR="0" indent="-16351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1A6A0"/>
                </a:buClr>
                <a:buSzPct val="90000"/>
                <a:buFont typeface="Wingdings" panose="05000000000000000000" pitchFamily="2" charset="2"/>
                <a:buChar char="§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2pPr>
              <a:lvl3pPr marL="855663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Arial" panose="020B0604020202020204" pitchFamily="34" charset="0"/>
                <a:buChar char="•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3pPr>
              <a:lvl4pPr marL="1203325" indent="-173038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15398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9970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6pPr>
              <a:lvl7pPr marL="24542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7pPr>
              <a:lvl8pPr marL="29114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8pPr>
              <a:lvl9pPr marL="33686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sz="2800" kern="0" dirty="0" smtClean="0">
                  <a:solidFill>
                    <a:schemeClr val="bg1"/>
                  </a:solidFill>
                </a:rPr>
                <a:t>C</a:t>
              </a:r>
              <a:endParaRPr lang="en-US" sz="2800" kern="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328192" y="4771325"/>
              <a:ext cx="3032793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91440" rIns="91440" bIns="9144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Developer / Tester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9191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28034" y="3384720"/>
            <a:ext cx="3989397" cy="914400"/>
            <a:chOff x="4828034" y="3384720"/>
            <a:chExt cx="3989397" cy="914400"/>
          </a:xfrm>
        </p:grpSpPr>
        <p:sp>
          <p:nvSpPr>
            <p:cNvPr id="16" name="Text Placeholder 3"/>
            <p:cNvSpPr txBox="1">
              <a:spLocks/>
            </p:cNvSpPr>
            <p:nvPr/>
          </p:nvSpPr>
          <p:spPr bwMode="auto">
            <a:xfrm>
              <a:off x="4828034" y="3384720"/>
              <a:ext cx="914400" cy="914400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</a:bodyPr>
            <a:lstStyle>
              <a:lvl1pPr marL="173038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Wingdings" pitchFamily="2" charset="2"/>
                <a:buChar char="§"/>
                <a:tabLst/>
                <a:defRPr sz="1800">
                  <a:solidFill>
                    <a:schemeClr val="tx1">
                      <a:lumMod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509588" marR="0" indent="-16351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1A6A0"/>
                </a:buClr>
                <a:buSzPct val="90000"/>
                <a:buFont typeface="Wingdings" panose="05000000000000000000" pitchFamily="2" charset="2"/>
                <a:buChar char="§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2pPr>
              <a:lvl3pPr marL="855663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Arial" panose="020B0604020202020204" pitchFamily="34" charset="0"/>
                <a:buChar char="•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3pPr>
              <a:lvl4pPr marL="1203325" indent="-173038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15398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9970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6pPr>
              <a:lvl7pPr marL="24542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7pPr>
              <a:lvl8pPr marL="29114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8pPr>
              <a:lvl9pPr marL="33686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sz="2800" kern="0" dirty="0" smtClean="0">
                  <a:solidFill>
                    <a:schemeClr val="bg1"/>
                  </a:solidFill>
                </a:rPr>
                <a:t>B</a:t>
              </a:r>
              <a:endParaRPr lang="en-US" sz="2800" kern="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5784638" y="3384720"/>
              <a:ext cx="3032793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91440" rIns="91440" bIns="9144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Project Manager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9191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28034" y="4771325"/>
            <a:ext cx="3989397" cy="914400"/>
            <a:chOff x="4828034" y="4771325"/>
            <a:chExt cx="3989397" cy="914400"/>
          </a:xfrm>
        </p:grpSpPr>
        <p:sp>
          <p:nvSpPr>
            <p:cNvPr id="20" name="Text Placeholder 3"/>
            <p:cNvSpPr txBox="1">
              <a:spLocks/>
            </p:cNvSpPr>
            <p:nvPr/>
          </p:nvSpPr>
          <p:spPr bwMode="auto">
            <a:xfrm>
              <a:off x="4828034" y="4771325"/>
              <a:ext cx="914400" cy="914400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</a:bodyPr>
            <a:lstStyle>
              <a:lvl1pPr marL="173038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Wingdings" pitchFamily="2" charset="2"/>
                <a:buChar char="§"/>
                <a:tabLst/>
                <a:defRPr sz="1800">
                  <a:solidFill>
                    <a:schemeClr val="tx1">
                      <a:lumMod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509588" marR="0" indent="-16351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1A6A0"/>
                </a:buClr>
                <a:buSzPct val="90000"/>
                <a:buFont typeface="Wingdings" panose="05000000000000000000" pitchFamily="2" charset="2"/>
                <a:buChar char="§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2pPr>
              <a:lvl3pPr marL="855663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Arial" panose="020B0604020202020204" pitchFamily="34" charset="0"/>
                <a:buChar char="•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3pPr>
              <a:lvl4pPr marL="1203325" indent="-173038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15398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9970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6pPr>
              <a:lvl7pPr marL="24542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7pPr>
              <a:lvl8pPr marL="29114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8pPr>
              <a:lvl9pPr marL="33686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sz="2800" kern="0" dirty="0" smtClean="0">
                  <a:solidFill>
                    <a:schemeClr val="bg1"/>
                  </a:solidFill>
                </a:rPr>
                <a:t>D</a:t>
              </a:r>
              <a:endParaRPr lang="en-US" sz="2800" kern="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5784638" y="4771325"/>
              <a:ext cx="3032793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91440" rIns="91440" bIns="9144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Scrum Master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9191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Text Placeholder 3"/>
          <p:cNvSpPr txBox="1">
            <a:spLocks/>
          </p:cNvSpPr>
          <p:nvPr/>
        </p:nvSpPr>
        <p:spPr bwMode="auto">
          <a:xfrm>
            <a:off x="1808" y="1155185"/>
            <a:ext cx="1284180" cy="1097280"/>
          </a:xfrm>
          <a:prstGeom prst="rect">
            <a:avLst/>
          </a:prstGeom>
          <a:solidFill>
            <a:srgbClr val="00426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</a:bodyPr>
          <a:lstStyle>
            <a:lvl1pPr marL="173038" marR="0" indent="-1730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tabLst/>
              <a:defRPr sz="180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9588" marR="0" indent="-163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1A6A0"/>
              </a:buClr>
              <a:buSzPct val="90000"/>
              <a:buFont typeface="Wingdings" panose="05000000000000000000" pitchFamily="2" charset="2"/>
              <a:buChar char="§"/>
              <a:tabLst/>
              <a:defRPr sz="160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2pPr>
            <a:lvl3pPr marL="855663" marR="0" indent="-1730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Arial" panose="020B0604020202020204" pitchFamily="34" charset="0"/>
              <a:buChar char="•"/>
              <a:tabLst/>
              <a:defRPr sz="160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3pPr>
            <a:lvl4pPr marL="1203325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Arial" charset="0"/>
              </a:defRPr>
            </a:lvl4pPr>
            <a:lvl5pPr marL="15398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9970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6pPr>
            <a:lvl7pPr marL="24542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7pPr>
            <a:lvl8pPr marL="29114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8pPr>
            <a:lvl9pPr marL="33686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5400" kern="0" dirty="0" smtClean="0">
                <a:solidFill>
                  <a:schemeClr val="bg1"/>
                </a:solidFill>
              </a:rPr>
              <a:t>03</a:t>
            </a:r>
            <a:endParaRPr lang="en-US" sz="5400" kern="0" dirty="0">
              <a:solidFill>
                <a:schemeClr val="bg1"/>
              </a:solidFill>
            </a:endParaRPr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371589" y="2252465"/>
            <a:ext cx="8445842" cy="472205"/>
          </a:xfrm>
          <a:prstGeom prst="rect">
            <a:avLst/>
          </a:prstGeom>
        </p:spPr>
        <p:txBody>
          <a:bodyPr/>
          <a:lstStyle>
            <a:lvl1pPr marL="173038" marR="0" indent="-1730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tabLst/>
              <a:defRPr sz="180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9588" marR="0" indent="-163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1A6A0"/>
              </a:buClr>
              <a:buSzPct val="90000"/>
              <a:buFont typeface="Wingdings" panose="05000000000000000000" pitchFamily="2" charset="2"/>
              <a:buChar char="§"/>
              <a:tabLst/>
              <a:defRPr sz="160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2pPr>
            <a:lvl3pPr marL="855663" marR="0" indent="-1730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tabLst/>
              <a:defRPr sz="160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3pPr>
            <a:lvl4pPr marL="1203325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>
                <a:solidFill>
                  <a:schemeClr val="bg1"/>
                </a:solidFill>
                <a:latin typeface="Arial" charset="0"/>
              </a:defRPr>
            </a:lvl4pPr>
            <a:lvl5pPr marL="15398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5pPr>
            <a:lvl6pPr marL="19970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6pPr>
            <a:lvl7pPr marL="24542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7pPr>
            <a:lvl8pPr marL="29114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8pPr>
            <a:lvl9pPr marL="33686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1600" kern="0" dirty="0" smtClean="0">
                <a:latin typeface="Arial" charset="0"/>
                <a:cs typeface="Times New Roman" pitchFamily="18" charset="0"/>
              </a:rPr>
              <a:t>Select the correct answer, then click </a:t>
            </a:r>
            <a:r>
              <a:rPr lang="en-US" sz="1600" b="1" kern="0" dirty="0" smtClean="0">
                <a:latin typeface="Arial" charset="0"/>
                <a:cs typeface="Times New Roman" pitchFamily="18" charset="0"/>
              </a:rPr>
              <a:t>Next</a:t>
            </a:r>
            <a:r>
              <a:rPr lang="en-US" sz="1600" kern="0" dirty="0" smtClean="0">
                <a:latin typeface="Arial" charset="0"/>
                <a:cs typeface="Times New Roman" pitchFamily="18" charset="0"/>
              </a:rPr>
              <a:t>.</a:t>
            </a:r>
            <a:endParaRPr lang="en-US" sz="1600" kern="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5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pPr algn="ctr"/>
            <a:r>
              <a:rPr lang="en-US" sz="4000" dirty="0" smtClean="0"/>
              <a:t>03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en-US" sz="4000" dirty="0" smtClean="0">
                <a:solidFill>
                  <a:schemeClr val="bg1"/>
                </a:solidFill>
              </a:rPr>
              <a:t>Sprint Execution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78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 smtClean="0">
                <a:solidFill>
                  <a:srgbClr val="00AFDA"/>
                </a:solidFill>
              </a:rPr>
              <a:t>Features of a Daily Scrum </a:t>
            </a:r>
            <a:r>
              <a:rPr lang="en-US" sz="1800" b="1" dirty="0">
                <a:solidFill>
                  <a:srgbClr val="00AFDA"/>
                </a:solidFill>
              </a:rPr>
              <a:t>m</a:t>
            </a:r>
            <a:r>
              <a:rPr lang="en-US" sz="1800" b="1" dirty="0" smtClean="0">
                <a:solidFill>
                  <a:srgbClr val="00AFDA"/>
                </a:solidFill>
              </a:rPr>
              <a:t>eeting</a:t>
            </a:r>
            <a:endParaRPr lang="en-US" altLang="en-US" sz="1800" b="1" dirty="0" smtClean="0"/>
          </a:p>
        </p:txBody>
      </p:sp>
      <p:sp>
        <p:nvSpPr>
          <p:cNvPr id="77829" name="Slide Number Placeholder 5"/>
          <p:cNvSpPr txBox="1">
            <a:spLocks noGrp="1"/>
          </p:cNvSpPr>
          <p:nvPr/>
        </p:nvSpPr>
        <p:spPr bwMode="auto">
          <a:xfrm>
            <a:off x="0" y="6534150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49D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A8AA23-77AA-490D-9EE1-E32C49B0D723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400" y="3469299"/>
            <a:ext cx="4310119" cy="281577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dirty="0" smtClean="0">
                <a:solidFill>
                  <a:schemeClr val="tx2"/>
                </a:solidFill>
              </a:rPr>
              <a:t>Every Developer / Tester </a:t>
            </a:r>
            <a:r>
              <a:rPr lang="en-US" sz="1600" dirty="0">
                <a:solidFill>
                  <a:schemeClr val="tx2"/>
                </a:solidFill>
              </a:rPr>
              <a:t>reports </a:t>
            </a:r>
            <a:r>
              <a:rPr lang="en-US" sz="1600" dirty="0" smtClean="0">
                <a:solidFill>
                  <a:schemeClr val="tx2"/>
                </a:solidFill>
              </a:rPr>
              <a:t>the following three points:</a:t>
            </a:r>
            <a:endParaRPr lang="en-US" sz="1600" dirty="0">
              <a:solidFill>
                <a:schemeClr val="tx2"/>
              </a:solidFill>
            </a:endParaRPr>
          </a:p>
          <a:p>
            <a:pPr marL="688975" lvl="1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What task was I able to accomplish since yesterday?</a:t>
            </a:r>
          </a:p>
          <a:p>
            <a:pPr marL="688975" lvl="1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What task will I try to accomplish by tomorrow?</a:t>
            </a:r>
          </a:p>
          <a:p>
            <a:pPr marL="688975" lvl="1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Any issues blocking my work?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tx2"/>
                </a:solidFill>
              </a:rPr>
              <a:t>No discussions or conversations </a:t>
            </a:r>
            <a:r>
              <a:rPr lang="en-US" sz="1600" dirty="0" smtClean="0">
                <a:solidFill>
                  <a:schemeClr val="tx2"/>
                </a:solidFill>
              </a:rPr>
              <a:t>are held until the meeting ends.</a:t>
            </a: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8" name="Picture 6" descr="C:\Aparajita\ibm_adobe Images\ibm_pictures\dv052041b_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78405" y="867479"/>
            <a:ext cx="3614054" cy="24802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71588" y="969236"/>
            <a:ext cx="4185897" cy="53158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lvl1pPr marL="173038" marR="0" indent="-1730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tabLst/>
              <a:defRPr sz="1800" b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9588" marR="0" indent="-163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1A6A0"/>
              </a:buClr>
              <a:buSzPct val="90000"/>
              <a:buFont typeface="Wingdings" panose="05000000000000000000" pitchFamily="2" charset="2"/>
              <a:buChar char="§"/>
              <a:tabLst/>
              <a:defRPr sz="1600" b="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2pPr>
            <a:lvl3pPr marL="855663" marR="0" indent="-1730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tabLst/>
              <a:defRPr sz="1600" b="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3pPr>
            <a:lvl4pPr marL="1203325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 b="0">
                <a:solidFill>
                  <a:schemeClr val="bg1"/>
                </a:solidFill>
                <a:latin typeface="Arial" charset="0"/>
              </a:defRPr>
            </a:lvl4pPr>
            <a:lvl5pPr marL="15398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 b="0">
                <a:solidFill>
                  <a:schemeClr val="bg1"/>
                </a:solidFill>
                <a:latin typeface="Arial" charset="0"/>
              </a:defRPr>
            </a:lvl5pPr>
            <a:lvl6pPr marL="19970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6pPr>
            <a:lvl7pPr marL="24542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7pPr>
            <a:lvl8pPr marL="29114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8pPr>
            <a:lvl9pPr marL="33686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sz="1600" kern="0" dirty="0" smtClean="0">
                <a:solidFill>
                  <a:schemeClr val="tx2"/>
                </a:solidFill>
              </a:rPr>
              <a:t>Scrum Meetings are: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600" kern="0" dirty="0" smtClean="0">
                <a:solidFill>
                  <a:schemeClr val="tx2"/>
                </a:solidFill>
              </a:rPr>
              <a:t>Held on each weekday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600" kern="0" dirty="0" smtClean="0">
                <a:solidFill>
                  <a:schemeClr val="tx2"/>
                </a:solidFill>
              </a:rPr>
              <a:t>Attended by the whole team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600" kern="0" dirty="0" smtClean="0">
                <a:solidFill>
                  <a:schemeClr val="tx2"/>
                </a:solidFill>
              </a:rPr>
              <a:t>Stand-up meetings</a:t>
            </a:r>
            <a:r>
              <a:rPr lang="en-US" sz="1600" kern="0" dirty="0">
                <a:solidFill>
                  <a:schemeClr val="tx2"/>
                </a:solidFill>
              </a:rPr>
              <a:t>, where the </a:t>
            </a:r>
            <a:r>
              <a:rPr lang="en-US" sz="1600" kern="0" dirty="0" smtClean="0">
                <a:solidFill>
                  <a:schemeClr val="tx2"/>
                </a:solidFill>
              </a:rPr>
              <a:t>team </a:t>
            </a:r>
            <a:r>
              <a:rPr lang="en-US" sz="1600" kern="0" dirty="0">
                <a:solidFill>
                  <a:schemeClr val="tx2"/>
                </a:solidFill>
              </a:rPr>
              <a:t>stands </a:t>
            </a:r>
            <a:r>
              <a:rPr lang="en-US" sz="1600" kern="0" dirty="0" smtClean="0">
                <a:solidFill>
                  <a:schemeClr val="tx2"/>
                </a:solidFill>
              </a:rPr>
              <a:t>to get quick updates as against sitting and increasing the possibility of a prolonged meeting</a:t>
            </a:r>
            <a:endParaRPr lang="en-US" sz="1600" kern="0" dirty="0">
              <a:solidFill>
                <a:schemeClr val="tx2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600" kern="0" dirty="0" smtClean="0">
                <a:solidFill>
                  <a:schemeClr val="tx2"/>
                </a:solidFill>
              </a:rPr>
              <a:t>Of </a:t>
            </a:r>
            <a:r>
              <a:rPr lang="en-US" sz="1600" kern="0" dirty="0">
                <a:solidFill>
                  <a:schemeClr val="tx2"/>
                </a:solidFill>
              </a:rPr>
              <a:t>a duration </a:t>
            </a:r>
            <a:r>
              <a:rPr lang="en-US" sz="1600" kern="0" dirty="0" smtClean="0">
                <a:solidFill>
                  <a:schemeClr val="tx2"/>
                </a:solidFill>
              </a:rPr>
              <a:t>of 15 </a:t>
            </a:r>
            <a:r>
              <a:rPr lang="en-US" sz="1600" kern="0" dirty="0">
                <a:solidFill>
                  <a:schemeClr val="tx2"/>
                </a:solidFill>
              </a:rPr>
              <a:t>minutes or less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kern="0" dirty="0" smtClean="0">
                <a:solidFill>
                  <a:schemeClr val="tx2"/>
                </a:solidFill>
              </a:rPr>
              <a:t>In </a:t>
            </a:r>
            <a:r>
              <a:rPr lang="en-US" sz="1600" kern="0" dirty="0">
                <a:solidFill>
                  <a:schemeClr val="tx2"/>
                </a:solidFill>
              </a:rPr>
              <a:t>these meetings: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600" kern="0" dirty="0">
                <a:solidFill>
                  <a:schemeClr val="tx2"/>
                </a:solidFill>
              </a:rPr>
              <a:t>The Product Owner can attend and report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600" kern="0" dirty="0">
                <a:solidFill>
                  <a:schemeClr val="tx2"/>
                </a:solidFill>
              </a:rPr>
              <a:t>Update of artifacts such as Sprint backlog and task boards is presented after </a:t>
            </a:r>
            <a:r>
              <a:rPr lang="en-US" sz="1600" kern="0" dirty="0" smtClean="0">
                <a:solidFill>
                  <a:schemeClr val="tx2"/>
                </a:solidFill>
              </a:rPr>
              <a:t>the stand-up </a:t>
            </a:r>
            <a:endParaRPr lang="en-US" sz="1600" kern="0" dirty="0">
              <a:solidFill>
                <a:schemeClr val="tx2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1600" kern="0" dirty="0" smtClean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57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>
                <a:solidFill>
                  <a:srgbClr val="00AFDA"/>
                </a:solidFill>
              </a:rPr>
              <a:t>Case study: </a:t>
            </a:r>
            <a:r>
              <a:rPr lang="en-US" sz="1800" b="1" dirty="0" smtClean="0">
                <a:solidFill>
                  <a:srgbClr val="00AFDA"/>
                </a:solidFill>
              </a:rPr>
              <a:t>Snippets from a Scrum meeting</a:t>
            </a:r>
            <a:endParaRPr lang="en-US" altLang="en-US" sz="1800" b="1" dirty="0" smtClean="0"/>
          </a:p>
        </p:txBody>
      </p:sp>
      <p:sp>
        <p:nvSpPr>
          <p:cNvPr id="77829" name="Slide Number Placeholder 5"/>
          <p:cNvSpPr txBox="1">
            <a:spLocks noGrp="1"/>
          </p:cNvSpPr>
          <p:nvPr/>
        </p:nvSpPr>
        <p:spPr bwMode="auto">
          <a:xfrm>
            <a:off x="0" y="6534150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49D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A8AA23-77AA-490D-9EE1-E32C49B0D723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1589" y="1160057"/>
            <a:ext cx="8618248" cy="1049572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1600" b="1" dirty="0" smtClean="0">
                <a:solidFill>
                  <a:schemeClr val="tx2"/>
                </a:solidFill>
              </a:rPr>
              <a:t>Project requirement: </a:t>
            </a:r>
            <a:r>
              <a:rPr lang="en-US" sz="1600" dirty="0" smtClean="0">
                <a:solidFill>
                  <a:schemeClr val="tx2"/>
                </a:solidFill>
              </a:rPr>
              <a:t>This sample project requires </a:t>
            </a:r>
            <a:r>
              <a:rPr lang="en-US" sz="1600" dirty="0">
                <a:solidFill>
                  <a:schemeClr val="tx2"/>
                </a:solidFill>
              </a:rPr>
              <a:t>building a product that will automate bank transactions. </a:t>
            </a:r>
            <a:r>
              <a:rPr lang="en-US" sz="1600" dirty="0" smtClean="0">
                <a:solidFill>
                  <a:schemeClr val="tx2"/>
                </a:solidFill>
              </a:rPr>
              <a:t>It includes user stories </a:t>
            </a:r>
            <a:r>
              <a:rPr lang="en-US" sz="1600" dirty="0">
                <a:solidFill>
                  <a:schemeClr val="tx2"/>
                </a:solidFill>
              </a:rPr>
              <a:t>such </a:t>
            </a:r>
            <a:r>
              <a:rPr lang="en-US" sz="1600" dirty="0" smtClean="0">
                <a:solidFill>
                  <a:schemeClr val="tx2"/>
                </a:solidFill>
              </a:rPr>
              <a:t>as Creating </a:t>
            </a:r>
            <a:r>
              <a:rPr lang="en-US" sz="1600" dirty="0">
                <a:solidFill>
                  <a:schemeClr val="tx2"/>
                </a:solidFill>
              </a:rPr>
              <a:t>New Accounts R</a:t>
            </a:r>
            <a:r>
              <a:rPr lang="en-US" sz="1600" dirty="0" smtClean="0">
                <a:solidFill>
                  <a:schemeClr val="tx2"/>
                </a:solidFill>
              </a:rPr>
              <a:t>eports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smtClean="0">
                <a:solidFill>
                  <a:schemeClr val="tx2"/>
                </a:solidFill>
              </a:rPr>
              <a:t>Creating </a:t>
            </a:r>
            <a:r>
              <a:rPr lang="en-US" sz="1600" dirty="0">
                <a:solidFill>
                  <a:schemeClr val="tx2"/>
                </a:solidFill>
              </a:rPr>
              <a:t>Fixed </a:t>
            </a:r>
            <a:r>
              <a:rPr lang="en-US" sz="1600" dirty="0" smtClean="0">
                <a:solidFill>
                  <a:schemeClr val="tx2"/>
                </a:solidFill>
              </a:rPr>
              <a:t>Deposit, and Generating Reports. Here is a snippet from one Scrum meeting in the Sprint.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i="1" dirty="0" smtClean="0">
                <a:solidFill>
                  <a:srgbClr val="C00000"/>
                </a:solidFill>
              </a:rPr>
              <a:t>Click </a:t>
            </a:r>
            <a:r>
              <a:rPr lang="en-US" sz="1600" i="1" dirty="0">
                <a:solidFill>
                  <a:srgbClr val="C00000"/>
                </a:solidFill>
              </a:rPr>
              <a:t>each character to learn more.</a:t>
            </a:r>
          </a:p>
          <a:p>
            <a:pPr marL="0" indent="0">
              <a:lnSpc>
                <a:spcPct val="80000"/>
              </a:lnSpc>
              <a:buNone/>
            </a:pPr>
            <a:endParaRPr lang="en-US" sz="1600" dirty="0" smtClean="0">
              <a:solidFill>
                <a:schemeClr val="tx2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42913" y="5818644"/>
            <a:ext cx="2334825" cy="3139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Developer B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981181" y="5818644"/>
            <a:ext cx="2334825" cy="3139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Tester C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818644"/>
            <a:ext cx="2334825" cy="3139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Developer </a:t>
            </a:r>
            <a:r>
              <a:rPr lang="en-US" sz="1600" dirty="0" smtClean="0">
                <a:solidFill>
                  <a:schemeClr val="tx2"/>
                </a:solidFill>
              </a:rPr>
              <a:t>A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206829" y="2110015"/>
            <a:ext cx="2334825" cy="3139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Scrum Master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760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>
                <a:solidFill>
                  <a:srgbClr val="00AFDA"/>
                </a:solidFill>
              </a:rPr>
              <a:t>Case study: </a:t>
            </a:r>
            <a:r>
              <a:rPr lang="en-US" sz="1800" b="1" dirty="0" smtClean="0">
                <a:solidFill>
                  <a:srgbClr val="00AFDA"/>
                </a:solidFill>
              </a:rPr>
              <a:t>Snippets from a Scrum meeting (continued)</a:t>
            </a:r>
            <a:endParaRPr lang="en-US" altLang="en-US" sz="1800" b="1" dirty="0" smtClean="0"/>
          </a:p>
        </p:txBody>
      </p:sp>
      <p:sp>
        <p:nvSpPr>
          <p:cNvPr id="77829" name="Slide Number Placeholder 5"/>
          <p:cNvSpPr txBox="1">
            <a:spLocks noGrp="1"/>
          </p:cNvSpPr>
          <p:nvPr/>
        </p:nvSpPr>
        <p:spPr bwMode="auto">
          <a:xfrm>
            <a:off x="0" y="6534150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49D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A8AA23-77AA-490D-9EE1-E32C49B0D723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1589" y="1160057"/>
            <a:ext cx="8618248" cy="1049572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1600" b="1" dirty="0" smtClean="0">
                <a:solidFill>
                  <a:schemeClr val="tx2"/>
                </a:solidFill>
              </a:rPr>
              <a:t>Project requirement: </a:t>
            </a:r>
            <a:r>
              <a:rPr lang="en-US" sz="1600" dirty="0" smtClean="0">
                <a:solidFill>
                  <a:schemeClr val="tx2"/>
                </a:solidFill>
              </a:rPr>
              <a:t>This sample project requires </a:t>
            </a:r>
            <a:r>
              <a:rPr lang="en-US" sz="1600" dirty="0">
                <a:solidFill>
                  <a:schemeClr val="tx2"/>
                </a:solidFill>
              </a:rPr>
              <a:t>building a product that will automate bank transactions. </a:t>
            </a:r>
            <a:r>
              <a:rPr lang="en-US" sz="1600" dirty="0" smtClean="0">
                <a:solidFill>
                  <a:schemeClr val="tx2"/>
                </a:solidFill>
              </a:rPr>
              <a:t>It includes user stories </a:t>
            </a:r>
            <a:r>
              <a:rPr lang="en-US" sz="1600" dirty="0">
                <a:solidFill>
                  <a:schemeClr val="tx2"/>
                </a:solidFill>
              </a:rPr>
              <a:t>such </a:t>
            </a:r>
            <a:r>
              <a:rPr lang="en-US" sz="1600" dirty="0" smtClean="0">
                <a:solidFill>
                  <a:schemeClr val="tx2"/>
                </a:solidFill>
              </a:rPr>
              <a:t>as Creating </a:t>
            </a:r>
            <a:r>
              <a:rPr lang="en-US" sz="1600" dirty="0">
                <a:solidFill>
                  <a:schemeClr val="tx2"/>
                </a:solidFill>
              </a:rPr>
              <a:t>New Accounts R</a:t>
            </a:r>
            <a:r>
              <a:rPr lang="en-US" sz="1600" dirty="0" smtClean="0">
                <a:solidFill>
                  <a:schemeClr val="tx2"/>
                </a:solidFill>
              </a:rPr>
              <a:t>eports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smtClean="0">
                <a:solidFill>
                  <a:schemeClr val="tx2"/>
                </a:solidFill>
              </a:rPr>
              <a:t>Creating </a:t>
            </a:r>
            <a:r>
              <a:rPr lang="en-US" sz="1600" dirty="0">
                <a:solidFill>
                  <a:schemeClr val="tx2"/>
                </a:solidFill>
              </a:rPr>
              <a:t>Fixed </a:t>
            </a:r>
            <a:r>
              <a:rPr lang="en-US" sz="1600" dirty="0" smtClean="0">
                <a:solidFill>
                  <a:schemeClr val="tx2"/>
                </a:solidFill>
              </a:rPr>
              <a:t>Deposit, and Generating Reports. Here is a snippet from one Scrum meeting in the Sprint.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i="1" dirty="0" smtClean="0">
                <a:solidFill>
                  <a:srgbClr val="C00000"/>
                </a:solidFill>
              </a:rPr>
              <a:t>Click </a:t>
            </a:r>
            <a:r>
              <a:rPr lang="en-US" sz="1600" i="1" dirty="0">
                <a:solidFill>
                  <a:srgbClr val="C00000"/>
                </a:solidFill>
              </a:rPr>
              <a:t>each character to learn more.</a:t>
            </a:r>
          </a:p>
          <a:p>
            <a:pPr marL="0" indent="0">
              <a:lnSpc>
                <a:spcPct val="80000"/>
              </a:lnSpc>
              <a:buNone/>
            </a:pPr>
            <a:endParaRPr lang="en-US" sz="1600" dirty="0" smtClean="0">
              <a:solidFill>
                <a:schemeClr val="tx2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42913" y="5818644"/>
            <a:ext cx="2334825" cy="3139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Developer B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981181" y="5818644"/>
            <a:ext cx="2334825" cy="3139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Tester C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818644"/>
            <a:ext cx="2334825" cy="3139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Developer </a:t>
            </a:r>
            <a:r>
              <a:rPr lang="en-US" sz="1600" dirty="0" smtClean="0">
                <a:solidFill>
                  <a:schemeClr val="tx2"/>
                </a:solidFill>
              </a:rPr>
              <a:t>A</a:t>
            </a:r>
            <a:endParaRPr lang="en-US" sz="1600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09600" y="2583091"/>
            <a:ext cx="7706406" cy="2603332"/>
          </a:xfrm>
          <a:prstGeom prst="wedgeRoundRectCallout">
            <a:avLst>
              <a:gd name="adj1" fmla="val -34949"/>
              <a:gd name="adj2" fmla="val 72524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80000"/>
              </a:lnSpc>
            </a:pPr>
            <a:r>
              <a:rPr lang="en-US" sz="1600" b="1" kern="0" dirty="0" smtClean="0"/>
              <a:t>Hi! I am working </a:t>
            </a:r>
            <a:r>
              <a:rPr lang="en-US" sz="1600" b="1" kern="0" dirty="0"/>
              <a:t>on User Story 1—Creating New Accounts </a:t>
            </a:r>
            <a:r>
              <a:rPr lang="en-US" sz="1600" b="1" kern="0" dirty="0" smtClean="0"/>
              <a:t>Reports</a:t>
            </a:r>
            <a:endParaRPr lang="en-US" sz="1600" b="1" kern="0" dirty="0"/>
          </a:p>
          <a:p>
            <a:pPr marL="688975" lvl="1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Yesterday I could create the Registration / Login page with an option for the user to select Creating New Account.</a:t>
            </a:r>
          </a:p>
          <a:p>
            <a:pPr marL="688975" lvl="1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By tomorrow, I will try to accomplish adding all the fields as either a text box or combo boxes. </a:t>
            </a:r>
          </a:p>
          <a:p>
            <a:pPr marL="688975" lvl="1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An impediment I see is that I need to know which fields are to be marked mandatory and which will be optional fields.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06829" y="2110015"/>
            <a:ext cx="2334825" cy="3139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Scrum Master</a:t>
            </a:r>
            <a:endParaRPr lang="en-US" sz="1600" dirty="0"/>
          </a:p>
        </p:txBody>
      </p:sp>
      <p:sp>
        <p:nvSpPr>
          <p:cNvPr id="14" name="Multiply 13"/>
          <p:cNvSpPr/>
          <p:nvPr/>
        </p:nvSpPr>
        <p:spPr bwMode="auto">
          <a:xfrm>
            <a:off x="7835462" y="2666528"/>
            <a:ext cx="283778" cy="261762"/>
          </a:xfrm>
          <a:prstGeom prst="mathMultiply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0000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211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>
                <a:solidFill>
                  <a:srgbClr val="00AFDA"/>
                </a:solidFill>
              </a:rPr>
              <a:t>Case study: </a:t>
            </a:r>
            <a:r>
              <a:rPr lang="en-US" sz="1800" b="1" dirty="0" smtClean="0">
                <a:solidFill>
                  <a:srgbClr val="00AFDA"/>
                </a:solidFill>
              </a:rPr>
              <a:t>Snippets from a Scrum </a:t>
            </a:r>
            <a:r>
              <a:rPr lang="en-US" sz="1800" b="1" dirty="0">
                <a:solidFill>
                  <a:srgbClr val="00AFDA"/>
                </a:solidFill>
              </a:rPr>
              <a:t>meeting (continued)</a:t>
            </a:r>
            <a:endParaRPr lang="en-US" altLang="en-US" sz="1800" b="1" dirty="0" smtClean="0"/>
          </a:p>
        </p:txBody>
      </p:sp>
      <p:sp>
        <p:nvSpPr>
          <p:cNvPr id="77829" name="Slide Number Placeholder 5"/>
          <p:cNvSpPr txBox="1">
            <a:spLocks noGrp="1"/>
          </p:cNvSpPr>
          <p:nvPr/>
        </p:nvSpPr>
        <p:spPr bwMode="auto">
          <a:xfrm>
            <a:off x="0" y="6534150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49D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A8AA23-77AA-490D-9EE1-E32C49B0D723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1589" y="1160057"/>
            <a:ext cx="8618248" cy="1049572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tx2"/>
                </a:solidFill>
              </a:rPr>
              <a:t>Project requirement: </a:t>
            </a:r>
            <a:r>
              <a:rPr lang="en-US" sz="1600" dirty="0">
                <a:solidFill>
                  <a:schemeClr val="tx2"/>
                </a:solidFill>
              </a:rPr>
              <a:t>This sample project requires building a product that will automate bank transactions. It includes user stories such as Creating New Accounts Reports, Creating Fixed Deposit, and Generating Reports. Here is a snippet from one Scrum meeting in the Sprint.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i="1" dirty="0" smtClean="0">
                <a:solidFill>
                  <a:srgbClr val="C00000"/>
                </a:solidFill>
              </a:rPr>
              <a:t>Click </a:t>
            </a:r>
            <a:r>
              <a:rPr lang="en-US" sz="1600" i="1" dirty="0">
                <a:solidFill>
                  <a:srgbClr val="C00000"/>
                </a:solidFill>
              </a:rPr>
              <a:t>each character to learn more.</a:t>
            </a:r>
          </a:p>
          <a:p>
            <a:pPr marL="0" indent="0">
              <a:lnSpc>
                <a:spcPct val="80000"/>
              </a:lnSpc>
              <a:buNone/>
            </a:pPr>
            <a:endParaRPr lang="en-US" sz="1600" dirty="0" smtClean="0">
              <a:solidFill>
                <a:schemeClr val="tx2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6366" y="5818644"/>
            <a:ext cx="2334825" cy="3139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Developer A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981181" y="5818644"/>
            <a:ext cx="2334825" cy="3139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Tester C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343773" y="5834888"/>
            <a:ext cx="2334825" cy="3139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Developer </a:t>
            </a:r>
            <a:r>
              <a:rPr lang="en-US" sz="1600" dirty="0" smtClean="0">
                <a:solidFill>
                  <a:schemeClr val="tx2"/>
                </a:solidFill>
              </a:rPr>
              <a:t>B</a:t>
            </a:r>
            <a:endParaRPr lang="en-US" sz="1600" dirty="0"/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609600" y="2583091"/>
            <a:ext cx="7706406" cy="2603332"/>
          </a:xfrm>
          <a:prstGeom prst="wedgeRoundRectCallout">
            <a:avLst>
              <a:gd name="adj1" fmla="val -3444"/>
              <a:gd name="adj2" fmla="val 72524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80000"/>
              </a:lnSpc>
            </a:pPr>
            <a:r>
              <a:rPr lang="en-US" sz="1600" b="1" kern="0" dirty="0" smtClean="0"/>
              <a:t>Hello, I am on User </a:t>
            </a:r>
            <a:r>
              <a:rPr lang="en-US" sz="1600" b="1" kern="0" dirty="0"/>
              <a:t>Story 2—Creating Fixed Deposit states:</a:t>
            </a:r>
          </a:p>
          <a:p>
            <a:pPr marL="688975" lvl="1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Providing the user with a list of FD plans and rates is what I could accomplish developing yesterday Creating New Account.</a:t>
            </a:r>
          </a:p>
          <a:p>
            <a:pPr marL="688975" lvl="1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Today, I will begin work on how to check if the user is already an account holder. If the user is an account holder, then a webpage with user account details will get displayed. The FD account will be linked with the user’s Savings Bank (SB) account.</a:t>
            </a:r>
          </a:p>
          <a:p>
            <a:pPr marL="688975" lvl="1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The only issue I foresee is that I will need to leave office early today as I have a medical appointment.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06829" y="2110015"/>
            <a:ext cx="2334825" cy="3139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Scrum Master</a:t>
            </a:r>
            <a:endParaRPr lang="en-US" sz="1600" dirty="0"/>
          </a:p>
        </p:txBody>
      </p:sp>
      <p:sp>
        <p:nvSpPr>
          <p:cNvPr id="18" name="Multiply 17"/>
          <p:cNvSpPr/>
          <p:nvPr/>
        </p:nvSpPr>
        <p:spPr bwMode="auto">
          <a:xfrm>
            <a:off x="7835462" y="2666528"/>
            <a:ext cx="283778" cy="261762"/>
          </a:xfrm>
          <a:prstGeom prst="mathMultiply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0000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68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pPr algn="ctr"/>
            <a:r>
              <a:rPr lang="en-US" sz="4000" dirty="0" smtClean="0"/>
              <a:t>01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Overview of Agile</a:t>
            </a:r>
          </a:p>
        </p:txBody>
      </p:sp>
    </p:spTree>
    <p:extLst>
      <p:ext uri="{BB962C8B-B14F-4D97-AF65-F5344CB8AC3E}">
        <p14:creationId xmlns:p14="http://schemas.microsoft.com/office/powerpoint/2010/main" val="83554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>
                <a:solidFill>
                  <a:srgbClr val="00AFDA"/>
                </a:solidFill>
              </a:rPr>
              <a:t>Case study: </a:t>
            </a:r>
            <a:r>
              <a:rPr lang="en-US" sz="1800" b="1" dirty="0" smtClean="0">
                <a:solidFill>
                  <a:srgbClr val="00AFDA"/>
                </a:solidFill>
              </a:rPr>
              <a:t>Snippets from a Scrum </a:t>
            </a:r>
            <a:r>
              <a:rPr lang="en-US" sz="1800" b="1" dirty="0">
                <a:solidFill>
                  <a:srgbClr val="00AFDA"/>
                </a:solidFill>
              </a:rPr>
              <a:t>meeting (continued)</a:t>
            </a:r>
            <a:endParaRPr lang="en-US" altLang="en-US" sz="1800" b="1" dirty="0" smtClean="0"/>
          </a:p>
        </p:txBody>
      </p:sp>
      <p:sp>
        <p:nvSpPr>
          <p:cNvPr id="77829" name="Slide Number Placeholder 5"/>
          <p:cNvSpPr txBox="1">
            <a:spLocks noGrp="1"/>
          </p:cNvSpPr>
          <p:nvPr/>
        </p:nvSpPr>
        <p:spPr bwMode="auto">
          <a:xfrm>
            <a:off x="0" y="6534150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49D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A8AA23-77AA-490D-9EE1-E32C49B0D723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1589" y="1160057"/>
            <a:ext cx="8618248" cy="1049572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1600" b="1" dirty="0">
                <a:solidFill>
                  <a:schemeClr val="tx2"/>
                </a:solidFill>
              </a:rPr>
              <a:t>Project requirement: </a:t>
            </a:r>
            <a:r>
              <a:rPr lang="en-US" sz="1600" dirty="0">
                <a:solidFill>
                  <a:schemeClr val="tx2"/>
                </a:solidFill>
              </a:rPr>
              <a:t>This sample project requires building a product that will automate bank transactions. It includes user stories such as Creating New Accounts Reports, Creating Fixed Deposit, and Generating Reports. Here is a snippet from one Scrum meeting in the Sprint.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i="1" dirty="0" smtClean="0">
                <a:solidFill>
                  <a:srgbClr val="C00000"/>
                </a:solidFill>
              </a:rPr>
              <a:t>Click </a:t>
            </a:r>
            <a:r>
              <a:rPr lang="en-US" sz="1600" i="1" dirty="0">
                <a:solidFill>
                  <a:srgbClr val="C00000"/>
                </a:solidFill>
              </a:rPr>
              <a:t>each character to learn more.</a:t>
            </a:r>
          </a:p>
          <a:p>
            <a:pPr marL="0" indent="0">
              <a:lnSpc>
                <a:spcPct val="80000"/>
              </a:lnSpc>
              <a:buNone/>
            </a:pPr>
            <a:endParaRPr lang="en-US" sz="1600" dirty="0" smtClean="0">
              <a:solidFill>
                <a:schemeClr val="tx2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1181" y="5829995"/>
            <a:ext cx="2334825" cy="3139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Tester C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06366" y="5818644"/>
            <a:ext cx="2334825" cy="3139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Developer A</a:t>
            </a:r>
            <a:endParaRPr lang="en-US" sz="1600" dirty="0"/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609600" y="2583091"/>
            <a:ext cx="7706406" cy="2603332"/>
          </a:xfrm>
          <a:prstGeom prst="wedgeRoundRectCallout">
            <a:avLst>
              <a:gd name="adj1" fmla="val -3444"/>
              <a:gd name="adj2" fmla="val 72524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80000"/>
              </a:lnSpc>
            </a:pPr>
            <a:r>
              <a:rPr lang="en-US" sz="1600" b="1" kern="0" dirty="0" smtClean="0"/>
              <a:t>I am testing tasks from user </a:t>
            </a:r>
            <a:r>
              <a:rPr lang="en-US" sz="1600" b="1" kern="0" dirty="0"/>
              <a:t>stories of both </a:t>
            </a:r>
            <a:r>
              <a:rPr lang="en-US" sz="1600" b="1" kern="0" dirty="0" smtClean="0"/>
              <a:t>Developers </a:t>
            </a:r>
            <a:r>
              <a:rPr lang="en-US" sz="1600" b="1" kern="0" dirty="0"/>
              <a:t>A and B</a:t>
            </a:r>
            <a:endParaRPr lang="en-US" sz="1600" kern="0" dirty="0"/>
          </a:p>
          <a:p>
            <a:pPr lvl="0">
              <a:lnSpc>
                <a:spcPct val="80000"/>
              </a:lnSpc>
            </a:pPr>
            <a:endParaRPr lang="en-US" sz="1600" b="1" kern="0" dirty="0"/>
          </a:p>
          <a:p>
            <a:pPr marL="688975" lvl="1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Yesterday I tested the Registration / Login </a:t>
            </a:r>
            <a:r>
              <a:rPr lang="en-US" sz="1600" dirty="0" smtClean="0"/>
              <a:t>page. </a:t>
            </a:r>
            <a:r>
              <a:rPr lang="en-US" sz="1600" dirty="0"/>
              <a:t>I validated the data entered and the formats allowed.</a:t>
            </a:r>
          </a:p>
          <a:p>
            <a:pPr marL="688975" lvl="1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By tomorrow, I will I validate the list of FD plans and their respective rates that will show up when the user </a:t>
            </a:r>
            <a:r>
              <a:rPr lang="en-US" sz="1600" dirty="0" smtClean="0"/>
              <a:t>creates </a:t>
            </a:r>
            <a:r>
              <a:rPr lang="en-US" sz="1600" dirty="0"/>
              <a:t>a new account. </a:t>
            </a:r>
          </a:p>
          <a:p>
            <a:pPr marL="688975" lvl="1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The only issue I foresee is the display format of the list. Will it have a scroll feature in the dropdown list? Or should all entries be visible together in the dropdown list?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06829" y="2110015"/>
            <a:ext cx="2334825" cy="3139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Scrum Master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343773" y="5829995"/>
            <a:ext cx="2334825" cy="3139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Developer B</a:t>
            </a:r>
            <a:endParaRPr lang="en-US" sz="1600" dirty="0"/>
          </a:p>
        </p:txBody>
      </p:sp>
      <p:sp>
        <p:nvSpPr>
          <p:cNvPr id="2" name="Multiply 1"/>
          <p:cNvSpPr/>
          <p:nvPr/>
        </p:nvSpPr>
        <p:spPr bwMode="auto">
          <a:xfrm>
            <a:off x="7835462" y="2666528"/>
            <a:ext cx="283778" cy="261762"/>
          </a:xfrm>
          <a:prstGeom prst="mathMultiply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0000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288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AFDA"/>
                </a:solidFill>
              </a:rPr>
              <a:t>Sprint </a:t>
            </a:r>
            <a:r>
              <a:rPr lang="en-US" sz="1800" b="1" dirty="0" smtClean="0">
                <a:solidFill>
                  <a:srgbClr val="00AFDA"/>
                </a:solidFill>
              </a:rPr>
              <a:t>backlog </a:t>
            </a:r>
            <a:r>
              <a:rPr lang="en-US" sz="1800" b="1" dirty="0" err="1" smtClean="0">
                <a:solidFill>
                  <a:srgbClr val="00AFDA"/>
                </a:solidFill>
              </a:rPr>
              <a:t>updation</a:t>
            </a:r>
            <a:endParaRPr lang="en-US" sz="1800" b="1" dirty="0">
              <a:solidFill>
                <a:srgbClr val="00AFDA"/>
              </a:solidFill>
            </a:endParaRPr>
          </a:p>
        </p:txBody>
      </p:sp>
      <p:graphicFrame>
        <p:nvGraphicFramePr>
          <p:cNvPr id="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2415639"/>
              </p:ext>
            </p:extLst>
          </p:nvPr>
        </p:nvGraphicFramePr>
        <p:xfrm>
          <a:off x="308431" y="2104570"/>
          <a:ext cx="7630885" cy="4184408"/>
        </p:xfrm>
        <a:graphic>
          <a:graphicData uri="http://schemas.openxmlformats.org/drawingml/2006/table">
            <a:tbl>
              <a:tblPr/>
              <a:tblGrid>
                <a:gridCol w="1025044"/>
                <a:gridCol w="1503398"/>
                <a:gridCol w="777325"/>
                <a:gridCol w="617874"/>
                <a:gridCol w="617874"/>
                <a:gridCol w="652042"/>
                <a:gridCol w="583706"/>
                <a:gridCol w="617874"/>
                <a:gridCol w="617874"/>
                <a:gridCol w="617874"/>
              </a:tblGrid>
              <a:tr h="259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A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A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AE3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Day of Sprint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6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Backlog Item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Task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Owner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Initial Est.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</a:tr>
              <a:tr h="199198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Enable all users to place book in shopping cart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Design business logic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Sanjay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</a:tr>
              <a:tr h="1991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Design user interface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Jing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</a:tr>
              <a:tr h="355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Implement back-end code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Tracy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</a:tr>
              <a:tr h="355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Implement front-end code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Tracy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</a:tr>
              <a:tr h="355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Complete documentation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Joe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</a:tr>
              <a:tr h="1991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Unit testing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Philip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</a:tr>
              <a:tr h="1991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Regression testing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Philip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</a:tr>
              <a:tr h="3558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Upgrade transaction processing module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Implement back-end code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Tracy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</a:tr>
              <a:tr h="355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Complete documentation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Joe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</a:tr>
              <a:tr h="1991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Unit testing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Philip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</a:tr>
              <a:tr h="1991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Regression testing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Philip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</a:tr>
              <a:tr h="2154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A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A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A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A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A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A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A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A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A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AE3"/>
                    </a:solidFill>
                  </a:tcPr>
                </a:tc>
              </a:tr>
              <a:tr h="2593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AE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214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220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205</a:t>
                      </a: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27432" marR="27432" marT="27432" marB="2743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6FB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3"/>
          <p:cNvSpPr txBox="1">
            <a:spLocks/>
          </p:cNvSpPr>
          <p:nvPr/>
        </p:nvSpPr>
        <p:spPr>
          <a:xfrm>
            <a:off x="371589" y="1160057"/>
            <a:ext cx="8618248" cy="5029200"/>
          </a:xfrm>
          <a:prstGeom prst="rect">
            <a:avLst/>
          </a:prstGeom>
        </p:spPr>
        <p:txBody>
          <a:bodyPr/>
          <a:lstStyle>
            <a:lvl1pPr marL="173038" marR="0" indent="-1730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tabLst/>
              <a:defRPr sz="180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9588" marR="0" indent="-163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1A6A0"/>
              </a:buClr>
              <a:buSzPct val="90000"/>
              <a:buFont typeface="Wingdings" panose="05000000000000000000" pitchFamily="2" charset="2"/>
              <a:buChar char="§"/>
              <a:tabLst/>
              <a:defRPr sz="160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2pPr>
            <a:lvl3pPr marL="855663" marR="0" indent="-1730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tabLst/>
              <a:defRPr sz="160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3pPr>
            <a:lvl4pPr marL="1203325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>
                <a:solidFill>
                  <a:schemeClr val="bg1"/>
                </a:solidFill>
                <a:latin typeface="Arial" charset="0"/>
              </a:defRPr>
            </a:lvl4pPr>
            <a:lvl5pPr marL="15398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5pPr>
            <a:lvl6pPr marL="19970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6pPr>
            <a:lvl7pPr marL="24542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7pPr>
            <a:lvl8pPr marL="29114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8pPr>
            <a:lvl9pPr marL="33686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is the Sprint Backlog tracker </a:t>
            </a:r>
            <a:r>
              <a:rPr lang="en-US" sz="1600" dirty="0" smtClean="0"/>
              <a:t>which is updated </a:t>
            </a:r>
            <a:r>
              <a:rPr lang="en-US" sz="1600" dirty="0"/>
              <a:t>daily. </a:t>
            </a:r>
            <a:r>
              <a:rPr lang="en-US" sz="1600" dirty="0" smtClean="0"/>
              <a:t>The team updates </a:t>
            </a:r>
            <a:r>
              <a:rPr lang="en-US" sz="1600" dirty="0"/>
              <a:t>the total number of hours </a:t>
            </a:r>
            <a:r>
              <a:rPr lang="en-US" sz="1600" dirty="0" smtClean="0"/>
              <a:t>that they still </a:t>
            </a:r>
            <a:r>
              <a:rPr lang="en-US" sz="1600" dirty="0"/>
              <a:t>need to burn for a particular task</a:t>
            </a:r>
            <a:r>
              <a:rPr lang="en-US" sz="1600" dirty="0" smtClean="0"/>
              <a:t>. This </a:t>
            </a:r>
            <a:r>
              <a:rPr lang="en-US" sz="1600" dirty="0"/>
              <a:t>helps the Scrum Master monitor the progress of the tasks and the team.</a:t>
            </a:r>
          </a:p>
        </p:txBody>
      </p:sp>
    </p:spTree>
    <p:extLst>
      <p:ext uri="{BB962C8B-B14F-4D97-AF65-F5344CB8AC3E}">
        <p14:creationId xmlns:p14="http://schemas.microsoft.com/office/powerpoint/2010/main" val="8678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AFDA"/>
                </a:solidFill>
              </a:rPr>
              <a:t>Task </a:t>
            </a:r>
            <a:r>
              <a:rPr lang="en-US" sz="1800" b="1" dirty="0" smtClean="0">
                <a:solidFill>
                  <a:srgbClr val="00AFDA"/>
                </a:solidFill>
              </a:rPr>
              <a:t>boards</a:t>
            </a:r>
            <a:endParaRPr lang="en-US" sz="1800" b="1" dirty="0">
              <a:solidFill>
                <a:srgbClr val="00AFDA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6243" y="962642"/>
            <a:ext cx="8631187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team updates the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task board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with the task status, on a day-to-day basis.</a:t>
            </a:r>
          </a:p>
          <a:p>
            <a:endParaRPr lang="en-US" sz="18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i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each bullet point to view </a:t>
            </a:r>
            <a:r>
              <a:rPr lang="en-US" sz="1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status </a:t>
            </a:r>
            <a:r>
              <a:rPr lang="en-US" sz="1800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task </a:t>
            </a:r>
            <a:r>
              <a:rPr lang="en-US" sz="1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 at </a:t>
            </a:r>
            <a:r>
              <a:rPr lang="en-US" sz="1800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stage.</a:t>
            </a:r>
            <a:endParaRPr lang="en-US" sz="18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1589" y="1802872"/>
            <a:ext cx="3689070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team begins with a blank task board template.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When the Sprint </a:t>
            </a:r>
            <a:r>
              <a:rPr lang="en-US" sz="1800" dirty="0" smtClean="0">
                <a:solidFill>
                  <a:schemeClr val="tx1"/>
                </a:solidFill>
              </a:rPr>
              <a:t>starts</a:t>
            </a:r>
            <a:r>
              <a:rPr lang="en-US" sz="1800" dirty="0">
                <a:solidFill>
                  <a:schemeClr val="tx1"/>
                </a:solidFill>
              </a:rPr>
              <a:t>, all the tasks are </a:t>
            </a:r>
            <a:r>
              <a:rPr lang="en-US" sz="1800" dirty="0" smtClean="0">
                <a:solidFill>
                  <a:schemeClr val="tx1"/>
                </a:solidFill>
              </a:rPr>
              <a:t>in the TO DO section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As </a:t>
            </a: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smtClean="0">
                <a:solidFill>
                  <a:schemeClr val="tx1"/>
                </a:solidFill>
              </a:rPr>
              <a:t>work begins on a task / sub-task, those tasks / sub-tasks are moved to the IN PROGRESS section.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The completed tasks / sub </a:t>
            </a:r>
            <a:r>
              <a:rPr lang="en-US" sz="1800" dirty="0">
                <a:solidFill>
                  <a:schemeClr val="tx1"/>
                </a:solidFill>
              </a:rPr>
              <a:t>tasks </a:t>
            </a:r>
            <a:r>
              <a:rPr lang="en-US" sz="1800" dirty="0" smtClean="0">
                <a:solidFill>
                  <a:schemeClr val="tx1"/>
                </a:solidFill>
              </a:rPr>
              <a:t>are moved to the DONE tab.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246005" y="2209137"/>
            <a:ext cx="4756771" cy="29734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39543" y="309908"/>
            <a:ext cx="3004457" cy="12557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Can we treat this as click each title to see a To Do/Progress</a:t>
            </a:r>
            <a:r>
              <a:rPr lang="en-US" sz="1200" dirty="0"/>
              <a:t>/</a:t>
            </a:r>
            <a:r>
              <a:rPr lang="en-US" sz="1200" dirty="0" smtClean="0"/>
              <a:t>Done report? – </a:t>
            </a:r>
            <a:r>
              <a:rPr lang="en-US" sz="1200" b="1" dirty="0" smtClean="0">
                <a:solidFill>
                  <a:srgbClr val="EF4E38"/>
                </a:solidFill>
              </a:rPr>
              <a:t>No, this is sequential. Some tasks that are in progress come under the In Progress tab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Please have a look at this suggested presentation of content and confirm.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58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AFDA"/>
                </a:solidFill>
              </a:rPr>
              <a:t>Task boards (continued)</a:t>
            </a:r>
          </a:p>
        </p:txBody>
      </p:sp>
      <p:sp>
        <p:nvSpPr>
          <p:cNvPr id="2" name="Rectangle 1"/>
          <p:cNvSpPr/>
          <p:nvPr/>
        </p:nvSpPr>
        <p:spPr>
          <a:xfrm>
            <a:off x="186243" y="962642"/>
            <a:ext cx="8631187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team updates the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task board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with the task status, on a day-to-day basis.</a:t>
            </a:r>
          </a:p>
          <a:p>
            <a:endParaRPr lang="en-US" sz="18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i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each bullet point to view </a:t>
            </a:r>
            <a:r>
              <a:rPr lang="en-US" sz="1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status </a:t>
            </a:r>
            <a:r>
              <a:rPr lang="en-US" sz="1800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task </a:t>
            </a:r>
            <a:r>
              <a:rPr lang="en-US" sz="1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 at </a:t>
            </a:r>
            <a:r>
              <a:rPr lang="en-US" sz="1800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stage.</a:t>
            </a:r>
            <a:endParaRPr lang="en-US" sz="18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810" y="2133600"/>
            <a:ext cx="4722621" cy="301058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71589" y="1802872"/>
            <a:ext cx="3689070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team begins with a blank task board template.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When the Sprint </a:t>
            </a:r>
            <a:r>
              <a:rPr lang="en-US" sz="1800" dirty="0" smtClean="0">
                <a:solidFill>
                  <a:schemeClr val="tx1"/>
                </a:solidFill>
              </a:rPr>
              <a:t>starts</a:t>
            </a:r>
            <a:r>
              <a:rPr lang="en-US" sz="1800" dirty="0">
                <a:solidFill>
                  <a:schemeClr val="tx1"/>
                </a:solidFill>
              </a:rPr>
              <a:t>, all the tasks are </a:t>
            </a:r>
            <a:r>
              <a:rPr lang="en-US" sz="1800" dirty="0" smtClean="0">
                <a:solidFill>
                  <a:schemeClr val="tx1"/>
                </a:solidFill>
              </a:rPr>
              <a:t>in the TO DO section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As </a:t>
            </a: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smtClean="0">
                <a:solidFill>
                  <a:schemeClr val="tx1"/>
                </a:solidFill>
              </a:rPr>
              <a:t>work begins on a task/sub-task, those tasks/sub-tasks are moved to the IN PROGRESS section.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The completed tasks/sub </a:t>
            </a:r>
            <a:r>
              <a:rPr lang="en-US" sz="1800" dirty="0">
                <a:solidFill>
                  <a:schemeClr val="tx1"/>
                </a:solidFill>
              </a:rPr>
              <a:t>tasks </a:t>
            </a:r>
            <a:r>
              <a:rPr lang="en-US" sz="1800" dirty="0" smtClean="0">
                <a:solidFill>
                  <a:schemeClr val="tx1"/>
                </a:solidFill>
              </a:rPr>
              <a:t>are moved to the DONE tab.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55543" y="115562"/>
            <a:ext cx="1988457" cy="25614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Interactivity from slide 33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55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AFDA"/>
                </a:solidFill>
              </a:rPr>
              <a:t>Task boards (continued)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357" y="2220037"/>
            <a:ext cx="4813074" cy="37262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6243" y="962642"/>
            <a:ext cx="8631187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team updates the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task board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with the task status, on a day-to-day basis.</a:t>
            </a:r>
          </a:p>
          <a:p>
            <a:endParaRPr lang="en-US" sz="18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i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each bullet point to view </a:t>
            </a:r>
            <a:r>
              <a:rPr lang="en-US" sz="1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status </a:t>
            </a:r>
            <a:r>
              <a:rPr lang="en-US" sz="1800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task </a:t>
            </a:r>
            <a:r>
              <a:rPr lang="en-US" sz="1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 at </a:t>
            </a:r>
            <a:r>
              <a:rPr lang="en-US" sz="1800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stage.</a:t>
            </a:r>
            <a:endParaRPr lang="en-US" sz="18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1589" y="1802872"/>
            <a:ext cx="3689070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The team begins with a blank task board template.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the Sprint starts, all the tasks are in the TO DO section.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As </a:t>
            </a: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smtClean="0">
                <a:solidFill>
                  <a:schemeClr val="tx1"/>
                </a:solidFill>
              </a:rPr>
              <a:t>work begins on a task/sub-task, those tasks/sub-tasks are moved to the IN PROGRESS section.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The completed tasks/sub </a:t>
            </a:r>
            <a:r>
              <a:rPr lang="en-US" sz="1800" dirty="0">
                <a:solidFill>
                  <a:schemeClr val="tx1"/>
                </a:solidFill>
              </a:rPr>
              <a:t>tasks </a:t>
            </a:r>
            <a:r>
              <a:rPr lang="en-US" sz="1800" dirty="0" smtClean="0">
                <a:solidFill>
                  <a:schemeClr val="tx1"/>
                </a:solidFill>
              </a:rPr>
              <a:t>are moved to the DONE tab.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55543" y="115562"/>
            <a:ext cx="1988457" cy="25614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Interactivity from slide 33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10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AFDA"/>
                </a:solidFill>
              </a:rPr>
              <a:t>Task boards (continued)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314" y="2113200"/>
            <a:ext cx="4942117" cy="38261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6243" y="962642"/>
            <a:ext cx="8631187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team updates the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task board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with the task status, on a day-to-day basis.</a:t>
            </a:r>
          </a:p>
          <a:p>
            <a:endParaRPr lang="en-US" sz="18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i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each bullet point to view </a:t>
            </a:r>
            <a:r>
              <a:rPr lang="en-US" sz="1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status </a:t>
            </a:r>
            <a:r>
              <a:rPr lang="en-US" sz="1800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task </a:t>
            </a:r>
            <a:r>
              <a:rPr lang="en-US" sz="1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 at </a:t>
            </a:r>
            <a:r>
              <a:rPr lang="en-US" sz="1800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stage.</a:t>
            </a:r>
            <a:endParaRPr lang="en-US" sz="18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1589" y="1802872"/>
            <a:ext cx="3689070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The team begins with a blank task board template.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When the Sprint </a:t>
            </a:r>
            <a:r>
              <a:rPr lang="en-US" sz="1800" dirty="0" smtClean="0">
                <a:solidFill>
                  <a:schemeClr val="tx1"/>
                </a:solidFill>
              </a:rPr>
              <a:t>starts</a:t>
            </a:r>
            <a:r>
              <a:rPr lang="en-US" sz="1800" dirty="0">
                <a:solidFill>
                  <a:schemeClr val="tx1"/>
                </a:solidFill>
              </a:rPr>
              <a:t>, all the tasks are </a:t>
            </a:r>
            <a:r>
              <a:rPr lang="en-US" sz="1800" dirty="0" smtClean="0">
                <a:solidFill>
                  <a:schemeClr val="tx1"/>
                </a:solidFill>
              </a:rPr>
              <a:t>in the TO DO section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the work begins on a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/ sub-task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those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 / sub-tasks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moved to the IN PROGRESS section.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The completed tasks / sub </a:t>
            </a:r>
            <a:r>
              <a:rPr lang="en-US" sz="1800" dirty="0">
                <a:solidFill>
                  <a:schemeClr val="tx1"/>
                </a:solidFill>
              </a:rPr>
              <a:t>tasks </a:t>
            </a:r>
            <a:r>
              <a:rPr lang="en-US" sz="1800" dirty="0" smtClean="0">
                <a:solidFill>
                  <a:schemeClr val="tx1"/>
                </a:solidFill>
              </a:rPr>
              <a:t>are moved to the DONE tab.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55543" y="115562"/>
            <a:ext cx="1988457" cy="25614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Interactivity from slide 33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66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AFDA"/>
                </a:solidFill>
              </a:rPr>
              <a:t>Task boards (</a:t>
            </a:r>
            <a:r>
              <a:rPr lang="en-US" sz="1800" b="1" dirty="0" smtClean="0">
                <a:solidFill>
                  <a:srgbClr val="00AFDA"/>
                </a:solidFill>
              </a:rPr>
              <a:t>continued)</a:t>
            </a:r>
            <a:endParaRPr lang="en-US" sz="1800" b="1" dirty="0">
              <a:solidFill>
                <a:srgbClr val="00AFDA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577" y="2119086"/>
            <a:ext cx="4829854" cy="37392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6243" y="962642"/>
            <a:ext cx="8631187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team updates the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task board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with the task status, on a day-to-day basis.</a:t>
            </a:r>
          </a:p>
          <a:p>
            <a:endParaRPr lang="en-US" sz="18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i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each bullet point to view </a:t>
            </a:r>
            <a:r>
              <a:rPr lang="en-US" sz="1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status </a:t>
            </a:r>
            <a:r>
              <a:rPr lang="en-US" sz="1800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task </a:t>
            </a:r>
            <a:r>
              <a:rPr lang="en-US" sz="18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 at </a:t>
            </a:r>
            <a:r>
              <a:rPr lang="en-US" sz="1800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stage.</a:t>
            </a:r>
            <a:endParaRPr lang="en-US" sz="18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1589" y="1802872"/>
            <a:ext cx="3689070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The team begins with a blank task board template.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When the Sprint </a:t>
            </a:r>
            <a:r>
              <a:rPr lang="en-US" sz="1800" dirty="0" smtClean="0">
                <a:solidFill>
                  <a:schemeClr val="tx1"/>
                </a:solidFill>
              </a:rPr>
              <a:t>starts</a:t>
            </a:r>
            <a:r>
              <a:rPr lang="en-US" sz="1800" dirty="0">
                <a:solidFill>
                  <a:schemeClr val="tx1"/>
                </a:solidFill>
              </a:rPr>
              <a:t>, all the tasks are </a:t>
            </a:r>
            <a:r>
              <a:rPr lang="en-US" sz="1800" dirty="0" smtClean="0">
                <a:solidFill>
                  <a:schemeClr val="tx1"/>
                </a:solidFill>
              </a:rPr>
              <a:t>in the TO DO section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As </a:t>
            </a: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smtClean="0">
                <a:solidFill>
                  <a:schemeClr val="tx1"/>
                </a:solidFill>
              </a:rPr>
              <a:t>work begins on a task / sub-task, those tasks / sub-tasks are moved to the IN PROGRESS section.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completed 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 / sub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 are moved to the DONE tab.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55543" y="115562"/>
            <a:ext cx="1988457" cy="25614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Interactivity from slide 33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black">
          <a:xfrm>
            <a:off x="1328192" y="1160058"/>
            <a:ext cx="7815807" cy="1092407"/>
          </a:xfrm>
          <a:solidFill>
            <a:srgbClr val="00AFDA"/>
          </a:solidFill>
        </p:spPr>
        <p:txBody>
          <a:bodyPr lIns="182880" tIns="182880" rIns="365760" bIns="182880" anchor="ctr" anchorCtr="0"/>
          <a:lstStyle/>
          <a:p>
            <a:pPr marL="0" indent="0" algn="ctr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Product Owner has to mandatorily participate in Daily Scrum Meeting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AFDA"/>
                </a:solidFill>
              </a:rPr>
              <a:t>Spot Quiz 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71588" y="3384720"/>
            <a:ext cx="3989397" cy="914400"/>
            <a:chOff x="371588" y="3384720"/>
            <a:chExt cx="3989397" cy="914400"/>
          </a:xfrm>
        </p:grpSpPr>
        <p:sp>
          <p:nvSpPr>
            <p:cNvPr id="8" name="Text Placeholder 3"/>
            <p:cNvSpPr txBox="1">
              <a:spLocks/>
            </p:cNvSpPr>
            <p:nvPr/>
          </p:nvSpPr>
          <p:spPr bwMode="auto">
            <a:xfrm>
              <a:off x="371588" y="3384720"/>
              <a:ext cx="914400" cy="914400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</a:bodyPr>
            <a:lstStyle>
              <a:lvl1pPr marL="173038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Wingdings" pitchFamily="2" charset="2"/>
                <a:buChar char="§"/>
                <a:tabLst/>
                <a:defRPr sz="1800">
                  <a:solidFill>
                    <a:schemeClr val="tx1">
                      <a:lumMod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509588" marR="0" indent="-16351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1A6A0"/>
                </a:buClr>
                <a:buSzPct val="90000"/>
                <a:buFont typeface="Wingdings" panose="05000000000000000000" pitchFamily="2" charset="2"/>
                <a:buChar char="§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2pPr>
              <a:lvl3pPr marL="855663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Arial" panose="020B0604020202020204" pitchFamily="34" charset="0"/>
                <a:buChar char="•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3pPr>
              <a:lvl4pPr marL="1203325" indent="-173038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15398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9970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6pPr>
              <a:lvl7pPr marL="24542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7pPr>
              <a:lvl8pPr marL="29114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8pPr>
              <a:lvl9pPr marL="33686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sz="2800" kern="0" dirty="0" smtClean="0">
                  <a:solidFill>
                    <a:schemeClr val="bg1"/>
                  </a:solidFill>
                </a:rPr>
                <a:t>A</a:t>
              </a:r>
              <a:endParaRPr lang="en-US" sz="2800" kern="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328192" y="3384720"/>
              <a:ext cx="3032793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91440" rIns="91440" bIns="9144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9191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1588" y="4771325"/>
            <a:ext cx="3989397" cy="914400"/>
            <a:chOff x="371588" y="4771325"/>
            <a:chExt cx="3989397" cy="914400"/>
          </a:xfrm>
        </p:grpSpPr>
        <p:sp>
          <p:nvSpPr>
            <p:cNvPr id="14" name="Text Placeholder 3"/>
            <p:cNvSpPr txBox="1">
              <a:spLocks/>
            </p:cNvSpPr>
            <p:nvPr/>
          </p:nvSpPr>
          <p:spPr bwMode="auto">
            <a:xfrm>
              <a:off x="371588" y="4771325"/>
              <a:ext cx="914400" cy="914400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</a:bodyPr>
            <a:lstStyle>
              <a:lvl1pPr marL="173038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Wingdings" pitchFamily="2" charset="2"/>
                <a:buChar char="§"/>
                <a:tabLst/>
                <a:defRPr sz="1800">
                  <a:solidFill>
                    <a:schemeClr val="tx1">
                      <a:lumMod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509588" marR="0" indent="-16351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1A6A0"/>
                </a:buClr>
                <a:buSzPct val="90000"/>
                <a:buFont typeface="Wingdings" panose="05000000000000000000" pitchFamily="2" charset="2"/>
                <a:buChar char="§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2pPr>
              <a:lvl3pPr marL="855663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Arial" panose="020B0604020202020204" pitchFamily="34" charset="0"/>
                <a:buChar char="•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3pPr>
              <a:lvl4pPr marL="1203325" indent="-173038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15398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9970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6pPr>
              <a:lvl7pPr marL="24542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7pPr>
              <a:lvl8pPr marL="29114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8pPr>
              <a:lvl9pPr marL="33686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sz="2800" kern="0" dirty="0" smtClean="0">
                  <a:solidFill>
                    <a:schemeClr val="bg1"/>
                  </a:solidFill>
                </a:rPr>
                <a:t>C</a:t>
              </a:r>
              <a:endParaRPr lang="en-US" sz="2800" kern="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328192" y="4771325"/>
              <a:ext cx="3032793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91440" rIns="91440" bIns="9144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191919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Not required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28034" y="3384720"/>
            <a:ext cx="3989397" cy="914400"/>
            <a:chOff x="4828034" y="3384720"/>
            <a:chExt cx="3989397" cy="914400"/>
          </a:xfrm>
        </p:grpSpPr>
        <p:sp>
          <p:nvSpPr>
            <p:cNvPr id="16" name="Text Placeholder 3"/>
            <p:cNvSpPr txBox="1">
              <a:spLocks/>
            </p:cNvSpPr>
            <p:nvPr/>
          </p:nvSpPr>
          <p:spPr bwMode="auto">
            <a:xfrm>
              <a:off x="4828034" y="3384720"/>
              <a:ext cx="914400" cy="914400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</a:bodyPr>
            <a:lstStyle>
              <a:lvl1pPr marL="173038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Wingdings" pitchFamily="2" charset="2"/>
                <a:buChar char="§"/>
                <a:tabLst/>
                <a:defRPr sz="1800">
                  <a:solidFill>
                    <a:schemeClr val="tx1">
                      <a:lumMod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509588" marR="0" indent="-16351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1A6A0"/>
                </a:buClr>
                <a:buSzPct val="90000"/>
                <a:buFont typeface="Wingdings" panose="05000000000000000000" pitchFamily="2" charset="2"/>
                <a:buChar char="§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2pPr>
              <a:lvl3pPr marL="855663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Arial" panose="020B0604020202020204" pitchFamily="34" charset="0"/>
                <a:buChar char="•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3pPr>
              <a:lvl4pPr marL="1203325" indent="-173038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15398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9970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6pPr>
              <a:lvl7pPr marL="24542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7pPr>
              <a:lvl8pPr marL="29114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8pPr>
              <a:lvl9pPr marL="33686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sz="2800" kern="0" dirty="0" smtClean="0">
                  <a:solidFill>
                    <a:schemeClr val="bg1"/>
                  </a:solidFill>
                </a:rPr>
                <a:t>B</a:t>
              </a:r>
              <a:endParaRPr lang="en-US" sz="2800" kern="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5784638" y="3384720"/>
              <a:ext cx="3032793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91440" rIns="91440" bIns="9144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9191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28034" y="4771325"/>
            <a:ext cx="3989397" cy="914400"/>
            <a:chOff x="4828034" y="4771325"/>
            <a:chExt cx="3989397" cy="914400"/>
          </a:xfrm>
        </p:grpSpPr>
        <p:sp>
          <p:nvSpPr>
            <p:cNvPr id="20" name="Text Placeholder 3"/>
            <p:cNvSpPr txBox="1">
              <a:spLocks/>
            </p:cNvSpPr>
            <p:nvPr/>
          </p:nvSpPr>
          <p:spPr bwMode="auto">
            <a:xfrm>
              <a:off x="4828034" y="4771325"/>
              <a:ext cx="914400" cy="914400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</a:bodyPr>
            <a:lstStyle>
              <a:lvl1pPr marL="173038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Wingdings" pitchFamily="2" charset="2"/>
                <a:buChar char="§"/>
                <a:tabLst/>
                <a:defRPr sz="1800">
                  <a:solidFill>
                    <a:schemeClr val="tx1">
                      <a:lumMod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509588" marR="0" indent="-16351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1A6A0"/>
                </a:buClr>
                <a:buSzPct val="90000"/>
                <a:buFont typeface="Wingdings" panose="05000000000000000000" pitchFamily="2" charset="2"/>
                <a:buChar char="§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2pPr>
              <a:lvl3pPr marL="855663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Arial" panose="020B0604020202020204" pitchFamily="34" charset="0"/>
                <a:buChar char="•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3pPr>
              <a:lvl4pPr marL="1203325" indent="-173038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15398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9970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6pPr>
              <a:lvl7pPr marL="24542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7pPr>
              <a:lvl8pPr marL="29114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8pPr>
              <a:lvl9pPr marL="33686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sz="2800" kern="0" dirty="0" smtClean="0">
                  <a:solidFill>
                    <a:schemeClr val="bg1"/>
                  </a:solidFill>
                </a:rPr>
                <a:t>D</a:t>
              </a:r>
              <a:endParaRPr lang="en-US" sz="2800" kern="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5784638" y="4771325"/>
              <a:ext cx="3032793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91440" rIns="91440" bIns="9144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Need basis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9191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Text Placeholder 3"/>
          <p:cNvSpPr txBox="1">
            <a:spLocks/>
          </p:cNvSpPr>
          <p:nvPr/>
        </p:nvSpPr>
        <p:spPr bwMode="auto">
          <a:xfrm>
            <a:off x="1808" y="1155185"/>
            <a:ext cx="1284180" cy="1097280"/>
          </a:xfrm>
          <a:prstGeom prst="rect">
            <a:avLst/>
          </a:prstGeom>
          <a:solidFill>
            <a:srgbClr val="00426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</a:bodyPr>
          <a:lstStyle>
            <a:lvl1pPr marL="173038" marR="0" indent="-1730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tabLst/>
              <a:defRPr sz="180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9588" marR="0" indent="-163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1A6A0"/>
              </a:buClr>
              <a:buSzPct val="90000"/>
              <a:buFont typeface="Wingdings" panose="05000000000000000000" pitchFamily="2" charset="2"/>
              <a:buChar char="§"/>
              <a:tabLst/>
              <a:defRPr sz="160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2pPr>
            <a:lvl3pPr marL="855663" marR="0" indent="-1730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Arial" panose="020B0604020202020204" pitchFamily="34" charset="0"/>
              <a:buChar char="•"/>
              <a:tabLst/>
              <a:defRPr sz="160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3pPr>
            <a:lvl4pPr marL="1203325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Arial" charset="0"/>
              </a:defRPr>
            </a:lvl4pPr>
            <a:lvl5pPr marL="15398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9970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6pPr>
            <a:lvl7pPr marL="24542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7pPr>
            <a:lvl8pPr marL="29114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8pPr>
            <a:lvl9pPr marL="33686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5400" kern="0" dirty="0" smtClean="0">
                <a:solidFill>
                  <a:schemeClr val="bg1"/>
                </a:solidFill>
              </a:rPr>
              <a:t>04</a:t>
            </a:r>
            <a:endParaRPr lang="en-US" sz="5400" kern="0" dirty="0">
              <a:solidFill>
                <a:schemeClr val="bg1"/>
              </a:solidFill>
            </a:endParaRPr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371589" y="2252465"/>
            <a:ext cx="8445842" cy="472205"/>
          </a:xfrm>
          <a:prstGeom prst="rect">
            <a:avLst/>
          </a:prstGeom>
        </p:spPr>
        <p:txBody>
          <a:bodyPr/>
          <a:lstStyle>
            <a:lvl1pPr marL="173038" marR="0" indent="-1730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tabLst/>
              <a:defRPr sz="180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9588" marR="0" indent="-163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1A6A0"/>
              </a:buClr>
              <a:buSzPct val="90000"/>
              <a:buFont typeface="Wingdings" panose="05000000000000000000" pitchFamily="2" charset="2"/>
              <a:buChar char="§"/>
              <a:tabLst/>
              <a:defRPr sz="160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2pPr>
            <a:lvl3pPr marL="855663" marR="0" indent="-1730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tabLst/>
              <a:defRPr sz="160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3pPr>
            <a:lvl4pPr marL="1203325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>
                <a:solidFill>
                  <a:schemeClr val="bg1"/>
                </a:solidFill>
                <a:latin typeface="Arial" charset="0"/>
              </a:defRPr>
            </a:lvl4pPr>
            <a:lvl5pPr marL="15398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5pPr>
            <a:lvl6pPr marL="19970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6pPr>
            <a:lvl7pPr marL="24542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7pPr>
            <a:lvl8pPr marL="29114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8pPr>
            <a:lvl9pPr marL="33686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1600" kern="0" dirty="0" smtClean="0">
                <a:latin typeface="Arial" charset="0"/>
                <a:cs typeface="Times New Roman" pitchFamily="18" charset="0"/>
              </a:rPr>
              <a:t>Select the correct answer, then click </a:t>
            </a:r>
            <a:r>
              <a:rPr lang="en-US" sz="1600" b="1" kern="0" dirty="0" smtClean="0">
                <a:latin typeface="Arial" charset="0"/>
                <a:cs typeface="Times New Roman" pitchFamily="18" charset="0"/>
              </a:rPr>
              <a:t>Next</a:t>
            </a:r>
            <a:r>
              <a:rPr lang="en-US" sz="1600" kern="0" dirty="0" smtClean="0">
                <a:latin typeface="Arial" charset="0"/>
                <a:cs typeface="Times New Roman" pitchFamily="18" charset="0"/>
              </a:rPr>
              <a:t>.</a:t>
            </a:r>
            <a:endParaRPr lang="en-US" sz="1600" kern="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29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black">
          <a:xfrm>
            <a:off x="1328192" y="1160058"/>
            <a:ext cx="7815807" cy="1092407"/>
          </a:xfrm>
          <a:solidFill>
            <a:srgbClr val="00AFDA"/>
          </a:solidFill>
        </p:spPr>
        <p:txBody>
          <a:bodyPr lIns="182880" tIns="182880" rIns="365760" bIns="182880" anchor="ctr" anchorCtr="0"/>
          <a:lstStyle/>
          <a:p>
            <a:pPr marL="0" indent="0" algn="ctr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Sprint backlog is updated by _____.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AFDA"/>
                </a:solidFill>
              </a:rPr>
              <a:t>Spot Quiz 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71588" y="3384720"/>
            <a:ext cx="3989397" cy="914400"/>
            <a:chOff x="371588" y="3384720"/>
            <a:chExt cx="3989397" cy="914400"/>
          </a:xfrm>
        </p:grpSpPr>
        <p:sp>
          <p:nvSpPr>
            <p:cNvPr id="8" name="Text Placeholder 3"/>
            <p:cNvSpPr txBox="1">
              <a:spLocks/>
            </p:cNvSpPr>
            <p:nvPr/>
          </p:nvSpPr>
          <p:spPr bwMode="auto">
            <a:xfrm>
              <a:off x="371588" y="3384720"/>
              <a:ext cx="914400" cy="914400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</a:bodyPr>
            <a:lstStyle>
              <a:lvl1pPr marL="173038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Wingdings" pitchFamily="2" charset="2"/>
                <a:buChar char="§"/>
                <a:tabLst/>
                <a:defRPr sz="1800">
                  <a:solidFill>
                    <a:schemeClr val="tx1">
                      <a:lumMod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509588" marR="0" indent="-16351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1A6A0"/>
                </a:buClr>
                <a:buSzPct val="90000"/>
                <a:buFont typeface="Wingdings" panose="05000000000000000000" pitchFamily="2" charset="2"/>
                <a:buChar char="§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2pPr>
              <a:lvl3pPr marL="855663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Arial" panose="020B0604020202020204" pitchFamily="34" charset="0"/>
                <a:buChar char="•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3pPr>
              <a:lvl4pPr marL="1203325" indent="-173038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15398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9970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6pPr>
              <a:lvl7pPr marL="24542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7pPr>
              <a:lvl8pPr marL="29114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8pPr>
              <a:lvl9pPr marL="33686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sz="2800" kern="0" dirty="0" smtClean="0">
                  <a:solidFill>
                    <a:schemeClr val="bg1"/>
                  </a:solidFill>
                </a:rPr>
                <a:t>A</a:t>
              </a:r>
              <a:endParaRPr lang="en-US" sz="2800" kern="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328192" y="3384720"/>
              <a:ext cx="3032793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91440" rIns="91440" bIns="9144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Scrum Master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9191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1588" y="4771325"/>
            <a:ext cx="3989397" cy="914400"/>
            <a:chOff x="371588" y="4771325"/>
            <a:chExt cx="3989397" cy="914400"/>
          </a:xfrm>
        </p:grpSpPr>
        <p:sp>
          <p:nvSpPr>
            <p:cNvPr id="14" name="Text Placeholder 3"/>
            <p:cNvSpPr txBox="1">
              <a:spLocks/>
            </p:cNvSpPr>
            <p:nvPr/>
          </p:nvSpPr>
          <p:spPr bwMode="auto">
            <a:xfrm>
              <a:off x="371588" y="4771325"/>
              <a:ext cx="914400" cy="914400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</a:bodyPr>
            <a:lstStyle>
              <a:lvl1pPr marL="173038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Wingdings" pitchFamily="2" charset="2"/>
                <a:buChar char="§"/>
                <a:tabLst/>
                <a:defRPr sz="1800">
                  <a:solidFill>
                    <a:schemeClr val="tx1">
                      <a:lumMod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509588" marR="0" indent="-16351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1A6A0"/>
                </a:buClr>
                <a:buSzPct val="90000"/>
                <a:buFont typeface="Wingdings" panose="05000000000000000000" pitchFamily="2" charset="2"/>
                <a:buChar char="§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2pPr>
              <a:lvl3pPr marL="855663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Arial" panose="020B0604020202020204" pitchFamily="34" charset="0"/>
                <a:buChar char="•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3pPr>
              <a:lvl4pPr marL="1203325" indent="-173038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15398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9970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6pPr>
              <a:lvl7pPr marL="24542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7pPr>
              <a:lvl8pPr marL="29114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8pPr>
              <a:lvl9pPr marL="33686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sz="2800" kern="0" dirty="0" smtClean="0">
                  <a:solidFill>
                    <a:schemeClr val="bg1"/>
                  </a:solidFill>
                </a:rPr>
                <a:t>C</a:t>
              </a:r>
              <a:endParaRPr lang="en-US" sz="2800" kern="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328192" y="4771325"/>
              <a:ext cx="3032793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91440" rIns="91440" bIns="9144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Scrum Product Owner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9191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28034" y="3384720"/>
            <a:ext cx="3989397" cy="914400"/>
            <a:chOff x="4828034" y="3384720"/>
            <a:chExt cx="3989397" cy="914400"/>
          </a:xfrm>
        </p:grpSpPr>
        <p:sp>
          <p:nvSpPr>
            <p:cNvPr id="16" name="Text Placeholder 3"/>
            <p:cNvSpPr txBox="1">
              <a:spLocks/>
            </p:cNvSpPr>
            <p:nvPr/>
          </p:nvSpPr>
          <p:spPr bwMode="auto">
            <a:xfrm>
              <a:off x="4828034" y="3384720"/>
              <a:ext cx="914400" cy="914400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</a:bodyPr>
            <a:lstStyle>
              <a:lvl1pPr marL="173038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Wingdings" pitchFamily="2" charset="2"/>
                <a:buChar char="§"/>
                <a:tabLst/>
                <a:defRPr sz="1800">
                  <a:solidFill>
                    <a:schemeClr val="tx1">
                      <a:lumMod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509588" marR="0" indent="-16351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1A6A0"/>
                </a:buClr>
                <a:buSzPct val="90000"/>
                <a:buFont typeface="Wingdings" panose="05000000000000000000" pitchFamily="2" charset="2"/>
                <a:buChar char="§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2pPr>
              <a:lvl3pPr marL="855663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Arial" panose="020B0604020202020204" pitchFamily="34" charset="0"/>
                <a:buChar char="•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3pPr>
              <a:lvl4pPr marL="1203325" indent="-173038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15398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9970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6pPr>
              <a:lvl7pPr marL="24542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7pPr>
              <a:lvl8pPr marL="29114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8pPr>
              <a:lvl9pPr marL="33686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sz="2800" kern="0" dirty="0" smtClean="0">
                  <a:solidFill>
                    <a:schemeClr val="bg1"/>
                  </a:solidFill>
                </a:rPr>
                <a:t>B</a:t>
              </a:r>
              <a:endParaRPr lang="en-US" sz="2800" kern="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5784638" y="3384720"/>
              <a:ext cx="3032793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91440" rIns="91440" bIns="9144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Scrum Team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9191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28034" y="4771325"/>
            <a:ext cx="3989397" cy="914400"/>
            <a:chOff x="4828034" y="4771325"/>
            <a:chExt cx="3989397" cy="914400"/>
          </a:xfrm>
        </p:grpSpPr>
        <p:sp>
          <p:nvSpPr>
            <p:cNvPr id="20" name="Text Placeholder 3"/>
            <p:cNvSpPr txBox="1">
              <a:spLocks/>
            </p:cNvSpPr>
            <p:nvPr/>
          </p:nvSpPr>
          <p:spPr bwMode="auto">
            <a:xfrm>
              <a:off x="4828034" y="4771325"/>
              <a:ext cx="914400" cy="914400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</a:bodyPr>
            <a:lstStyle>
              <a:lvl1pPr marL="173038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Wingdings" pitchFamily="2" charset="2"/>
                <a:buChar char="§"/>
                <a:tabLst/>
                <a:defRPr sz="1800">
                  <a:solidFill>
                    <a:schemeClr val="tx1">
                      <a:lumMod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509588" marR="0" indent="-16351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1A6A0"/>
                </a:buClr>
                <a:buSzPct val="90000"/>
                <a:buFont typeface="Wingdings" panose="05000000000000000000" pitchFamily="2" charset="2"/>
                <a:buChar char="§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2pPr>
              <a:lvl3pPr marL="855663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Arial" panose="020B0604020202020204" pitchFamily="34" charset="0"/>
                <a:buChar char="•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3pPr>
              <a:lvl4pPr marL="1203325" indent="-173038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15398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9970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6pPr>
              <a:lvl7pPr marL="24542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7pPr>
              <a:lvl8pPr marL="29114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8pPr>
              <a:lvl9pPr marL="33686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sz="2800" kern="0" dirty="0" smtClean="0">
                  <a:solidFill>
                    <a:schemeClr val="bg1"/>
                  </a:solidFill>
                </a:rPr>
                <a:t>D</a:t>
              </a:r>
              <a:endParaRPr lang="en-US" sz="2800" kern="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5784638" y="4771325"/>
              <a:ext cx="3032793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91440" rIns="91440" bIns="9144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Any of the above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9191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Text Placeholder 3"/>
          <p:cNvSpPr txBox="1">
            <a:spLocks/>
          </p:cNvSpPr>
          <p:nvPr/>
        </p:nvSpPr>
        <p:spPr bwMode="auto">
          <a:xfrm>
            <a:off x="1808" y="1155185"/>
            <a:ext cx="1284180" cy="1097280"/>
          </a:xfrm>
          <a:prstGeom prst="rect">
            <a:avLst/>
          </a:prstGeom>
          <a:solidFill>
            <a:srgbClr val="00426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</a:bodyPr>
          <a:lstStyle>
            <a:lvl1pPr marL="173038" marR="0" indent="-1730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tabLst/>
              <a:defRPr sz="180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9588" marR="0" indent="-163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1A6A0"/>
              </a:buClr>
              <a:buSzPct val="90000"/>
              <a:buFont typeface="Wingdings" panose="05000000000000000000" pitchFamily="2" charset="2"/>
              <a:buChar char="§"/>
              <a:tabLst/>
              <a:defRPr sz="160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2pPr>
            <a:lvl3pPr marL="855663" marR="0" indent="-1730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Arial" panose="020B0604020202020204" pitchFamily="34" charset="0"/>
              <a:buChar char="•"/>
              <a:tabLst/>
              <a:defRPr sz="160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3pPr>
            <a:lvl4pPr marL="1203325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Arial" charset="0"/>
              </a:defRPr>
            </a:lvl4pPr>
            <a:lvl5pPr marL="15398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9970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6pPr>
            <a:lvl7pPr marL="24542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7pPr>
            <a:lvl8pPr marL="29114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8pPr>
            <a:lvl9pPr marL="33686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5400" kern="0" dirty="0" smtClean="0">
                <a:solidFill>
                  <a:schemeClr val="bg1"/>
                </a:solidFill>
              </a:rPr>
              <a:t>05</a:t>
            </a:r>
            <a:endParaRPr lang="en-US" sz="5400" kern="0" dirty="0">
              <a:solidFill>
                <a:schemeClr val="bg1"/>
              </a:solidFill>
            </a:endParaRPr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371589" y="2252465"/>
            <a:ext cx="8445842" cy="472205"/>
          </a:xfrm>
          <a:prstGeom prst="rect">
            <a:avLst/>
          </a:prstGeom>
        </p:spPr>
        <p:txBody>
          <a:bodyPr/>
          <a:lstStyle>
            <a:lvl1pPr marL="173038" marR="0" indent="-1730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tabLst/>
              <a:defRPr sz="180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9588" marR="0" indent="-163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1A6A0"/>
              </a:buClr>
              <a:buSzPct val="90000"/>
              <a:buFont typeface="Wingdings" panose="05000000000000000000" pitchFamily="2" charset="2"/>
              <a:buChar char="§"/>
              <a:tabLst/>
              <a:defRPr sz="160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2pPr>
            <a:lvl3pPr marL="855663" marR="0" indent="-1730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tabLst/>
              <a:defRPr sz="160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3pPr>
            <a:lvl4pPr marL="1203325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>
                <a:solidFill>
                  <a:schemeClr val="bg1"/>
                </a:solidFill>
                <a:latin typeface="Arial" charset="0"/>
              </a:defRPr>
            </a:lvl4pPr>
            <a:lvl5pPr marL="15398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5pPr>
            <a:lvl6pPr marL="19970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6pPr>
            <a:lvl7pPr marL="24542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7pPr>
            <a:lvl8pPr marL="29114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8pPr>
            <a:lvl9pPr marL="33686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1600" kern="0" dirty="0" smtClean="0">
                <a:latin typeface="Arial" charset="0"/>
                <a:cs typeface="Times New Roman" pitchFamily="18" charset="0"/>
              </a:rPr>
              <a:t>Select the correct answer, then click </a:t>
            </a:r>
            <a:r>
              <a:rPr lang="en-US" sz="1600" b="1" kern="0" dirty="0" smtClean="0">
                <a:latin typeface="Arial" charset="0"/>
                <a:cs typeface="Times New Roman" pitchFamily="18" charset="0"/>
              </a:rPr>
              <a:t>Next</a:t>
            </a:r>
            <a:r>
              <a:rPr lang="en-US" sz="1600" kern="0" dirty="0" smtClean="0">
                <a:latin typeface="Arial" charset="0"/>
                <a:cs typeface="Times New Roman" pitchFamily="18" charset="0"/>
              </a:rPr>
              <a:t>.</a:t>
            </a:r>
            <a:endParaRPr lang="en-US" sz="1600" kern="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16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pPr algn="ctr"/>
            <a:r>
              <a:rPr lang="en-US" sz="4000" dirty="0" smtClean="0"/>
              <a:t>04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gray"/>
        <p:txBody>
          <a:bodyPr/>
          <a:lstStyle/>
          <a:p>
            <a:r>
              <a:rPr lang="en-US" sz="4000" dirty="0" smtClean="0">
                <a:solidFill>
                  <a:schemeClr val="bg1"/>
                </a:solidFill>
              </a:rPr>
              <a:t>Technical Best Practices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6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076" y="1095375"/>
            <a:ext cx="4667250" cy="4667250"/>
          </a:xfrm>
          <a:prstGeom prst="rect">
            <a:avLst/>
          </a:prstGeom>
        </p:spPr>
      </p:pic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5974" y="371711"/>
            <a:ext cx="8581457" cy="433965"/>
          </a:xfrm>
        </p:spPr>
        <p:txBody>
          <a:bodyPr/>
          <a:lstStyle/>
          <a:p>
            <a:pPr eaLnBrk="1" hangingPunct="1"/>
            <a:r>
              <a:rPr lang="en-US" altLang="en-US" sz="1800" b="1" dirty="0">
                <a:solidFill>
                  <a:srgbClr val="00AFDA"/>
                </a:solidFill>
              </a:rPr>
              <a:t>What is Agile?</a:t>
            </a:r>
          </a:p>
        </p:txBody>
      </p:sp>
      <p:sp>
        <p:nvSpPr>
          <p:cNvPr id="77829" name="Slide Number Placeholder 5"/>
          <p:cNvSpPr txBox="1">
            <a:spLocks noGrp="1"/>
          </p:cNvSpPr>
          <p:nvPr/>
        </p:nvSpPr>
        <p:spPr bwMode="auto">
          <a:xfrm>
            <a:off x="0" y="6534150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49D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A8AA23-77AA-490D-9EE1-E32C49B0D723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1590" y="1160057"/>
            <a:ext cx="4436893" cy="50292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Agile began as an iterative, collaborative, value-driven approach to developing software. 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It </a:t>
            </a:r>
            <a:r>
              <a:rPr lang="en-US" sz="1600" dirty="0"/>
              <a:t>was originally conceived as a framework to help structure work on complex projects with dynamic, unpredictable characteristics. 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But </a:t>
            </a:r>
            <a:r>
              <a:rPr lang="en-US" sz="1600" dirty="0"/>
              <a:t>since then, it has evolved into somewhat of a philosophy or world view, with a set of well articulated values and principles, common between </a:t>
            </a:r>
            <a:r>
              <a:rPr lang="en-US" sz="1600" dirty="0" err="1"/>
              <a:t>Agile’s</a:t>
            </a:r>
            <a:r>
              <a:rPr lang="en-US" sz="1600" dirty="0"/>
              <a:t> many varieties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071624" y="805676"/>
            <a:ext cx="3436883" cy="1890227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rPr>
              <a:t> GV – felt the course started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rPr>
              <a:t> a little abruptly and didn’t introduce what Agile is – please validate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042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AFDA"/>
                </a:solidFill>
              </a:rPr>
              <a:t>Technical </a:t>
            </a:r>
            <a:r>
              <a:rPr lang="en-US" sz="1800" b="1" dirty="0" smtClean="0">
                <a:solidFill>
                  <a:srgbClr val="00AFDA"/>
                </a:solidFill>
              </a:rPr>
              <a:t>best practices</a:t>
            </a:r>
            <a:endParaRPr lang="en-US" sz="1800" b="1" dirty="0">
              <a:solidFill>
                <a:srgbClr val="00AFDA"/>
              </a:solidFill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0975" y="1258780"/>
            <a:ext cx="3454400" cy="26670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71589" y="1258780"/>
            <a:ext cx="45720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lvl1pPr marL="173038" marR="0" indent="-1730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tabLst/>
              <a:defRPr sz="180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9588" marR="0" indent="-163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1A6A0"/>
              </a:buClr>
              <a:buSzPct val="90000"/>
              <a:buFont typeface="Wingdings" panose="05000000000000000000" pitchFamily="2" charset="2"/>
              <a:buChar char="§"/>
              <a:tabLst/>
              <a:defRPr sz="160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2pPr>
            <a:lvl3pPr marL="855663" marR="0" indent="-1730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tabLst/>
              <a:defRPr sz="160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3pPr>
            <a:lvl4pPr marL="1203325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>
                <a:solidFill>
                  <a:schemeClr val="bg1"/>
                </a:solidFill>
                <a:latin typeface="Arial" charset="0"/>
              </a:defRPr>
            </a:lvl4pPr>
            <a:lvl5pPr marL="15398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5pPr>
            <a:lvl6pPr marL="19970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6pPr>
            <a:lvl7pPr marL="24542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7pPr>
            <a:lvl8pPr marL="29114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8pPr>
            <a:lvl9pPr marL="33686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indent="0" defTabSz="457200">
              <a:buNone/>
            </a:pPr>
            <a:r>
              <a:rPr lang="en-US" sz="1600" kern="0" dirty="0" smtClean="0">
                <a:solidFill>
                  <a:schemeClr val="tx2"/>
                </a:solidFill>
              </a:rPr>
              <a:t>The following </a:t>
            </a:r>
            <a:r>
              <a:rPr lang="en-US" sz="1600" kern="0" dirty="0">
                <a:solidFill>
                  <a:schemeClr val="tx2"/>
                </a:solidFill>
              </a:rPr>
              <a:t>are some </a:t>
            </a:r>
            <a:r>
              <a:rPr lang="en-US" sz="1600" kern="0" dirty="0" smtClean="0">
                <a:solidFill>
                  <a:schemeClr val="tx2"/>
                </a:solidFill>
              </a:rPr>
              <a:t>technical best practices </a:t>
            </a:r>
            <a:r>
              <a:rPr lang="en-US" sz="1600" kern="0" dirty="0">
                <a:solidFill>
                  <a:schemeClr val="tx2"/>
                </a:solidFill>
              </a:rPr>
              <a:t>to be followed:</a:t>
            </a:r>
          </a:p>
          <a:p>
            <a:pPr marL="342900" indent="-342900" defTabSz="457200"/>
            <a:r>
              <a:rPr lang="en-US" sz="1600" kern="0" dirty="0" smtClean="0">
                <a:solidFill>
                  <a:schemeClr val="tx2"/>
                </a:solidFill>
              </a:rPr>
              <a:t>Test-driven development</a:t>
            </a:r>
          </a:p>
          <a:p>
            <a:pPr marL="342900" indent="-342900" defTabSz="457200"/>
            <a:r>
              <a:rPr lang="en-US" sz="1600" kern="0" dirty="0">
                <a:solidFill>
                  <a:schemeClr val="tx2"/>
                </a:solidFill>
              </a:rPr>
              <a:t>Continuous refactoring</a:t>
            </a:r>
          </a:p>
          <a:p>
            <a:pPr marL="342900" indent="-342900" defTabSz="457200"/>
            <a:r>
              <a:rPr lang="en-US" sz="1600" kern="0" dirty="0" smtClean="0">
                <a:solidFill>
                  <a:schemeClr val="tx2"/>
                </a:solidFill>
              </a:rPr>
              <a:t>Automated builds and continuous integration</a:t>
            </a:r>
          </a:p>
          <a:p>
            <a:pPr marL="342900" indent="-342900" defTabSz="457200"/>
            <a:r>
              <a:rPr lang="en-US" sz="1600" kern="0" dirty="0" smtClean="0">
                <a:solidFill>
                  <a:schemeClr val="tx2"/>
                </a:solidFill>
              </a:rPr>
              <a:t>Collective code ownership</a:t>
            </a:r>
          </a:p>
          <a:p>
            <a:pPr marL="342900" indent="-342900" defTabSz="457200"/>
            <a:r>
              <a:rPr lang="en-US" sz="1600" kern="0" dirty="0" smtClean="0">
                <a:solidFill>
                  <a:schemeClr val="tx2"/>
                </a:solidFill>
              </a:rPr>
              <a:t>Frequent design and code reviews</a:t>
            </a:r>
          </a:p>
          <a:p>
            <a:pPr marL="342900" indent="-342900" defTabSz="457200"/>
            <a:r>
              <a:rPr lang="en-US" sz="1600" kern="0" dirty="0" smtClean="0">
                <a:solidFill>
                  <a:schemeClr val="tx2"/>
                </a:solidFill>
              </a:rPr>
              <a:t>Automated acceptance and regression tests</a:t>
            </a:r>
          </a:p>
        </p:txBody>
      </p:sp>
    </p:spTree>
    <p:extLst>
      <p:ext uri="{BB962C8B-B14F-4D97-AF65-F5344CB8AC3E}">
        <p14:creationId xmlns:p14="http://schemas.microsoft.com/office/powerpoint/2010/main" val="374653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 smtClean="0">
                <a:solidFill>
                  <a:srgbClr val="00AFDA"/>
                </a:solidFill>
              </a:rPr>
              <a:t>Test-driven development</a:t>
            </a:r>
            <a:endParaRPr lang="en-US" sz="1800" b="1" dirty="0">
              <a:solidFill>
                <a:srgbClr val="00AFDA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4156498" y="1067575"/>
            <a:ext cx="3115159" cy="4842074"/>
            <a:chOff x="2464231" y="960895"/>
            <a:chExt cx="3115159" cy="4842074"/>
          </a:xfrm>
        </p:grpSpPr>
        <p:grpSp>
          <p:nvGrpSpPr>
            <p:cNvPr id="36" name="Group 35"/>
            <p:cNvGrpSpPr/>
            <p:nvPr/>
          </p:nvGrpSpPr>
          <p:grpSpPr>
            <a:xfrm>
              <a:off x="2929180" y="960895"/>
              <a:ext cx="2650210" cy="4842074"/>
              <a:chOff x="2929180" y="960895"/>
              <a:chExt cx="2650210" cy="4842074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3378631" y="960895"/>
                <a:ext cx="2053526" cy="5355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Start with a new requirement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" name="Straight Arrow Connector 5"/>
              <p:cNvCxnSpPr>
                <a:stCxn id="2" idx="2"/>
              </p:cNvCxnSpPr>
              <p:nvPr/>
            </p:nvCxnSpPr>
            <p:spPr bwMode="auto">
              <a:xfrm flipH="1">
                <a:off x="4393772" y="1496426"/>
                <a:ext cx="11622" cy="487357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7" name="TextBox 6"/>
              <p:cNvSpPr txBox="1"/>
              <p:nvPr/>
            </p:nvSpPr>
            <p:spPr>
              <a:xfrm>
                <a:off x="3316635" y="2031957"/>
                <a:ext cx="2200759" cy="5355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Write test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ase(s) to test this requirement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 bwMode="auto">
              <a:xfrm>
                <a:off x="4393770" y="2567488"/>
                <a:ext cx="0" cy="487357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1" name="TextBox 10"/>
              <p:cNvSpPr txBox="1"/>
              <p:nvPr/>
            </p:nvSpPr>
            <p:spPr>
              <a:xfrm>
                <a:off x="3293390" y="3054845"/>
                <a:ext cx="2200759" cy="5355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Execute the test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ase(s)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Diamond 11"/>
              <p:cNvSpPr/>
              <p:nvPr/>
            </p:nvSpPr>
            <p:spPr bwMode="auto">
              <a:xfrm>
                <a:off x="3378632" y="4057240"/>
                <a:ext cx="2115518" cy="948713"/>
              </a:xfrm>
              <a:prstGeom prst="diamond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191919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Test cases</a:t>
                </a:r>
                <a:r>
                  <a:rPr kumimoji="0" lang="en-US" sz="1600" b="0" i="0" u="none" strike="noStrike" cap="none" normalizeH="0" dirty="0" smtClean="0">
                    <a:ln>
                      <a:noFill/>
                    </a:ln>
                    <a:solidFill>
                      <a:srgbClr val="191919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191919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passed?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191919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191919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191919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 bwMode="auto">
              <a:xfrm>
                <a:off x="4393770" y="3590376"/>
                <a:ext cx="0" cy="487357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9" name="TextBox 18"/>
              <p:cNvSpPr txBox="1"/>
              <p:nvPr/>
            </p:nvSpPr>
            <p:spPr>
              <a:xfrm>
                <a:off x="2929180" y="4217663"/>
                <a:ext cx="635427" cy="313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Yes</a:t>
                </a:r>
                <a:endParaRPr lang="en-US" sz="1600" dirty="0"/>
              </a:p>
            </p:txBody>
          </p:sp>
          <p:cxnSp>
            <p:nvCxnSpPr>
              <p:cNvPr id="25" name="Straight Arrow Connector 24"/>
              <p:cNvCxnSpPr/>
              <p:nvPr/>
            </p:nvCxnSpPr>
            <p:spPr bwMode="auto">
              <a:xfrm>
                <a:off x="4398937" y="5005953"/>
                <a:ext cx="0" cy="487357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6" name="TextBox 25"/>
              <p:cNvSpPr txBox="1"/>
              <p:nvPr/>
            </p:nvSpPr>
            <p:spPr>
              <a:xfrm>
                <a:off x="3975312" y="5088438"/>
                <a:ext cx="635427" cy="313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No</a:t>
                </a:r>
                <a:endParaRPr lang="en-US" sz="16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378631" y="5489037"/>
                <a:ext cx="2200759" cy="3139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Write the code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9" name="Elbow Connector 28"/>
              <p:cNvCxnSpPr/>
              <p:nvPr/>
            </p:nvCxnSpPr>
            <p:spPr bwMode="auto">
              <a:xfrm rot="5400000" flipH="1" flipV="1">
                <a:off x="3684409" y="4055221"/>
                <a:ext cx="2480358" cy="1015138"/>
              </a:xfrm>
              <a:prstGeom prst="bentConnector4">
                <a:avLst>
                  <a:gd name="adj1" fmla="val -9216"/>
                  <a:gd name="adj2" fmla="val 196565"/>
                </a:avLst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81" name="Group 80"/>
            <p:cNvGrpSpPr/>
            <p:nvPr/>
          </p:nvGrpSpPr>
          <p:grpSpPr>
            <a:xfrm>
              <a:off x="2464231" y="1193369"/>
              <a:ext cx="914401" cy="3338228"/>
              <a:chOff x="2464231" y="1193369"/>
              <a:chExt cx="914401" cy="3338228"/>
            </a:xfrm>
          </p:grpSpPr>
          <p:cxnSp>
            <p:nvCxnSpPr>
              <p:cNvPr id="74" name="Straight Connector 73"/>
              <p:cNvCxnSpPr>
                <a:stCxn id="12" idx="1"/>
              </p:cNvCxnSpPr>
              <p:nvPr/>
            </p:nvCxnSpPr>
            <p:spPr bwMode="auto">
              <a:xfrm flipH="1" flipV="1">
                <a:off x="2464231" y="4531596"/>
                <a:ext cx="914401" cy="1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" name="Straight Connector 75"/>
              <p:cNvCxnSpPr/>
              <p:nvPr/>
            </p:nvCxnSpPr>
            <p:spPr bwMode="auto">
              <a:xfrm flipH="1" flipV="1">
                <a:off x="2464231" y="1193369"/>
                <a:ext cx="15498" cy="3338227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Straight Arrow Connector 79"/>
              <p:cNvCxnSpPr>
                <a:endCxn id="2" idx="1"/>
              </p:cNvCxnSpPr>
              <p:nvPr/>
            </p:nvCxnSpPr>
            <p:spPr bwMode="auto">
              <a:xfrm>
                <a:off x="2464231" y="1208868"/>
                <a:ext cx="914400" cy="19793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371589" y="1258781"/>
            <a:ext cx="3335458" cy="996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lvl1pPr marL="173038" marR="0" indent="-1730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tabLst/>
              <a:defRPr sz="180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9588" marR="0" indent="-163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1A6A0"/>
              </a:buClr>
              <a:buSzPct val="90000"/>
              <a:buFont typeface="Wingdings" panose="05000000000000000000" pitchFamily="2" charset="2"/>
              <a:buChar char="§"/>
              <a:tabLst/>
              <a:defRPr sz="160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2pPr>
            <a:lvl3pPr marL="855663" marR="0" indent="-1730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tabLst/>
              <a:defRPr sz="160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3pPr>
            <a:lvl4pPr marL="1203325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>
                <a:solidFill>
                  <a:schemeClr val="bg1"/>
                </a:solidFill>
                <a:latin typeface="Arial" charset="0"/>
              </a:defRPr>
            </a:lvl4pPr>
            <a:lvl5pPr marL="15398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5pPr>
            <a:lvl6pPr marL="19970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6pPr>
            <a:lvl7pPr marL="24542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7pPr>
            <a:lvl8pPr marL="29114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8pPr>
            <a:lvl9pPr marL="33686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indent="0" defTabSz="457200">
              <a:buNone/>
            </a:pPr>
            <a:r>
              <a:rPr lang="en-US" sz="1600" kern="0" dirty="0" smtClean="0">
                <a:solidFill>
                  <a:schemeClr val="tx2"/>
                </a:solidFill>
              </a:rPr>
              <a:t>This flow chart describes the process followed for test-driven development. </a:t>
            </a:r>
          </a:p>
        </p:txBody>
      </p:sp>
    </p:spTree>
    <p:extLst>
      <p:ext uri="{BB962C8B-B14F-4D97-AF65-F5344CB8AC3E}">
        <p14:creationId xmlns:p14="http://schemas.microsoft.com/office/powerpoint/2010/main" val="366325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 smtClean="0">
                <a:solidFill>
                  <a:srgbClr val="00AFDA"/>
                </a:solidFill>
              </a:rPr>
              <a:t>Advantages of test driven </a:t>
            </a:r>
            <a:r>
              <a:rPr lang="en-US" sz="1800" b="1" dirty="0">
                <a:solidFill>
                  <a:srgbClr val="00AFDA"/>
                </a:solidFill>
              </a:rPr>
              <a:t>d</a:t>
            </a:r>
            <a:r>
              <a:rPr lang="en-US" sz="1800" b="1" dirty="0" smtClean="0">
                <a:solidFill>
                  <a:srgbClr val="00AFDA"/>
                </a:solidFill>
              </a:rPr>
              <a:t>evelopment</a:t>
            </a:r>
            <a:endParaRPr lang="en-US" sz="1800" b="1" dirty="0">
              <a:solidFill>
                <a:srgbClr val="00AFDA"/>
              </a:solidFill>
            </a:endParaRPr>
          </a:p>
        </p:txBody>
      </p:sp>
      <p:sp>
        <p:nvSpPr>
          <p:cNvPr id="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9710" y="1235129"/>
            <a:ext cx="8229600" cy="4138613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dirty="0" smtClean="0">
                <a:solidFill>
                  <a:schemeClr val="tx2"/>
                </a:solidFill>
              </a:rPr>
              <a:t>The following are some advantages </a:t>
            </a:r>
            <a:r>
              <a:rPr lang="en-US" sz="1600" smtClean="0">
                <a:solidFill>
                  <a:schemeClr val="tx2"/>
                </a:solidFill>
              </a:rPr>
              <a:t>of test-driven </a:t>
            </a:r>
            <a:r>
              <a:rPr lang="en-US" sz="1600" dirty="0" smtClean="0">
                <a:solidFill>
                  <a:schemeClr val="tx2"/>
                </a:solidFill>
              </a:rPr>
              <a:t>development: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600" dirty="0" smtClean="0">
                <a:solidFill>
                  <a:schemeClr val="tx2"/>
                </a:solidFill>
              </a:rPr>
              <a:t>Makes the developer </a:t>
            </a:r>
            <a:r>
              <a:rPr lang="en-US" sz="1600" b="1" dirty="0" smtClean="0">
                <a:solidFill>
                  <a:schemeClr val="tx2"/>
                </a:solidFill>
              </a:rPr>
              <a:t>first </a:t>
            </a:r>
            <a:r>
              <a:rPr lang="en-US" sz="1600" b="1" dirty="0">
                <a:solidFill>
                  <a:schemeClr val="tx2"/>
                </a:solidFill>
              </a:rPr>
              <a:t>think</a:t>
            </a:r>
            <a:r>
              <a:rPr lang="en-US" sz="1600" dirty="0">
                <a:solidFill>
                  <a:schemeClr val="tx2"/>
                </a:solidFill>
              </a:rPr>
              <a:t> about </a:t>
            </a:r>
            <a:r>
              <a:rPr lang="en-US" sz="1600" b="1" dirty="0">
                <a:solidFill>
                  <a:schemeClr val="tx2"/>
                </a:solidFill>
              </a:rPr>
              <a:t>“how to use” </a:t>
            </a:r>
            <a:r>
              <a:rPr lang="en-US" sz="1600" dirty="0">
                <a:solidFill>
                  <a:schemeClr val="tx2"/>
                </a:solidFill>
              </a:rPr>
              <a:t>the component </a:t>
            </a:r>
            <a:r>
              <a:rPr lang="en-US" sz="1600" dirty="0" smtClean="0">
                <a:solidFill>
                  <a:schemeClr val="tx2"/>
                </a:solidFill>
              </a:rPr>
              <a:t>and </a:t>
            </a:r>
            <a:r>
              <a:rPr lang="en-US" sz="1600" b="1" dirty="0">
                <a:solidFill>
                  <a:schemeClr val="tx2"/>
                </a:solidFill>
              </a:rPr>
              <a:t>only then </a:t>
            </a:r>
            <a:r>
              <a:rPr lang="en-US" sz="1600" dirty="0">
                <a:solidFill>
                  <a:schemeClr val="tx2"/>
                </a:solidFill>
              </a:rPr>
              <a:t>about </a:t>
            </a:r>
            <a:r>
              <a:rPr lang="en-US" sz="1600" b="1" dirty="0">
                <a:solidFill>
                  <a:schemeClr val="tx2"/>
                </a:solidFill>
              </a:rPr>
              <a:t>“how to implement</a:t>
            </a:r>
            <a:r>
              <a:rPr lang="en-US" sz="1600" b="1" dirty="0" smtClean="0">
                <a:solidFill>
                  <a:schemeClr val="tx2"/>
                </a:solidFill>
              </a:rPr>
              <a:t>”</a:t>
            </a: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600" dirty="0" smtClean="0">
                <a:solidFill>
                  <a:schemeClr val="tx2"/>
                </a:solidFill>
              </a:rPr>
              <a:t>There is no code without a TEST; thus ensures all requirements are tested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600" dirty="0" smtClean="0">
                <a:solidFill>
                  <a:schemeClr val="tx2"/>
                </a:solidFill>
              </a:rPr>
              <a:t>Greater level of confidence in the code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600" dirty="0" smtClean="0">
                <a:solidFill>
                  <a:schemeClr val="tx2"/>
                </a:solidFill>
              </a:rPr>
              <a:t>Wide test coverage eliminates defects in the early stage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600" dirty="0" smtClean="0">
                <a:solidFill>
                  <a:schemeClr val="tx2"/>
                </a:solidFill>
              </a:rPr>
              <a:t>Increased code coverage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sz="1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89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 smtClean="0">
                <a:solidFill>
                  <a:srgbClr val="00AFDA"/>
                </a:solidFill>
              </a:rPr>
              <a:t>Tools of </a:t>
            </a:r>
            <a:r>
              <a:rPr lang="en-US" sz="1800" b="1" dirty="0">
                <a:solidFill>
                  <a:srgbClr val="00AFDA"/>
                </a:solidFill>
              </a:rPr>
              <a:t>t</a:t>
            </a:r>
            <a:r>
              <a:rPr lang="en-US" sz="1800" b="1" dirty="0" smtClean="0">
                <a:solidFill>
                  <a:srgbClr val="00AFDA"/>
                </a:solidFill>
              </a:rPr>
              <a:t>est driven development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1589" y="1266085"/>
            <a:ext cx="8291963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kern="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Specific tools are available to support test-driven development.</a:t>
            </a:r>
          </a:p>
          <a:p>
            <a:endParaRPr lang="en-US" sz="1600" kern="0" dirty="0" smtClean="0">
              <a:solidFill>
                <a:schemeClr val="tx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kern="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Framework </a:t>
            </a:r>
            <a:r>
              <a:rPr lang="en-US" sz="1600" kern="0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for automating the unit tests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kern="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Example: Junit, </a:t>
            </a:r>
            <a:r>
              <a:rPr lang="en-US" sz="1600" kern="0" dirty="0" err="1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JMeter</a:t>
            </a:r>
            <a:endParaRPr lang="en-US" sz="1600" kern="0" dirty="0" smtClean="0">
              <a:solidFill>
                <a:schemeClr val="tx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kern="0" dirty="0" smtClean="0">
              <a:solidFill>
                <a:schemeClr val="tx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kern="0" dirty="0">
              <a:solidFill>
                <a:schemeClr val="tx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kern="0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Integrated development </a:t>
            </a:r>
            <a:r>
              <a:rPr lang="en-US" sz="1600" kern="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environment (IDE)</a:t>
            </a:r>
            <a:endParaRPr lang="en-US" sz="1600" kern="0" dirty="0">
              <a:solidFill>
                <a:schemeClr val="tx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kern="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en-US" sz="1600" kern="0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writing tests, using auto-completion and generation </a:t>
            </a:r>
            <a:r>
              <a:rPr lang="en-US" sz="1600" kern="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of missing code</a:t>
            </a:r>
            <a:endParaRPr lang="en-US" sz="1600" kern="0" dirty="0">
              <a:solidFill>
                <a:schemeClr val="tx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kern="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en-US" sz="1600" kern="0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running the </a:t>
            </a:r>
            <a:r>
              <a:rPr lang="en-US" sz="1600" kern="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tests</a:t>
            </a:r>
            <a:endParaRPr lang="en-US" sz="1600" kern="0" dirty="0">
              <a:solidFill>
                <a:schemeClr val="tx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kern="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en-US" sz="1600" kern="0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refactoring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kern="0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Example: Eclipse</a:t>
            </a:r>
            <a:r>
              <a:rPr lang="en-US" sz="1600" kern="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RAD (Rational Application Developer)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kern="0" dirty="0" smtClean="0">
              <a:solidFill>
                <a:schemeClr val="tx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kern="0" dirty="0">
              <a:solidFill>
                <a:schemeClr val="tx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kern="0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Build environment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kern="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en-US" sz="1600" kern="0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executing tests automatically and during the build process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kern="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en-US" sz="1600" kern="0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computing code coverage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kern="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en-US" sz="1600" kern="0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generating test reports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kern="0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Example</a:t>
            </a:r>
            <a:r>
              <a:rPr lang="en-US" sz="1600" kern="0" dirty="0" smtClean="0">
                <a:solidFill>
                  <a:schemeClr val="tx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 Maven, Jenkins</a:t>
            </a:r>
            <a:endParaRPr lang="en-US" sz="1600" kern="0" dirty="0">
              <a:solidFill>
                <a:schemeClr val="tx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01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AFDA"/>
                </a:solidFill>
              </a:rPr>
              <a:t>Code </a:t>
            </a:r>
            <a:r>
              <a:rPr lang="en-US" sz="1800" b="1" dirty="0" smtClean="0">
                <a:solidFill>
                  <a:srgbClr val="00AFDA"/>
                </a:solidFill>
              </a:rPr>
              <a:t>refactoring</a:t>
            </a:r>
            <a:endParaRPr lang="en-US" sz="1800" b="1" dirty="0">
              <a:solidFill>
                <a:srgbClr val="00AFDA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9709" y="925163"/>
            <a:ext cx="8229600" cy="4809210"/>
          </a:xfrm>
        </p:spPr>
        <p:txBody>
          <a:bodyPr/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2"/>
                </a:solidFill>
              </a:rPr>
              <a:t>Code r</a:t>
            </a:r>
            <a:r>
              <a:rPr lang="en-US" sz="1600" dirty="0" smtClean="0">
                <a:solidFill>
                  <a:schemeClr val="tx2"/>
                </a:solidFill>
              </a:rPr>
              <a:t>efactoring is the process of restructuring existing code without affecting its functionality.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dirty="0" smtClean="0">
              <a:solidFill>
                <a:schemeClr val="tx2"/>
              </a:solidFill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pPr marL="346075" lvl="1" indent="0">
              <a:buNone/>
            </a:pPr>
            <a:endParaRPr lang="en-US" sz="1600" b="1" dirty="0" smtClean="0">
              <a:solidFill>
                <a:schemeClr val="tx2"/>
              </a:solidFill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4737653" y="2425116"/>
            <a:ext cx="3762460" cy="284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6D6E70"/>
              </a:buClr>
              <a:buSzPct val="90000"/>
            </a:pPr>
            <a:r>
              <a:rPr lang="en-US" sz="1600" b="1" kern="0" dirty="0">
                <a:latin typeface="Arial" pitchFamily="34" charset="0"/>
                <a:cs typeface="Arial" pitchFamily="34" charset="0"/>
              </a:rPr>
              <a:t>Techniques </a:t>
            </a:r>
          </a:p>
          <a:p>
            <a:pPr marL="509588" lvl="1" indent="-1635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1A6A0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Increasing level of a</a:t>
            </a:r>
            <a:r>
              <a:rPr lang="en-US" sz="1600" kern="0" dirty="0" smtClean="0">
                <a:latin typeface="Arial" pitchFamily="34" charset="0"/>
                <a:cs typeface="Arial" pitchFamily="34" charset="0"/>
              </a:rPr>
              <a:t>bstraction </a:t>
            </a:r>
            <a:endParaRPr lang="en-US" sz="1600" kern="0" dirty="0">
              <a:latin typeface="Arial" pitchFamily="34" charset="0"/>
              <a:cs typeface="Arial" pitchFamily="34" charset="0"/>
            </a:endParaRPr>
          </a:p>
          <a:p>
            <a:pPr marL="509588" lvl="1" indent="-1635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1A6A0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Generalization</a:t>
            </a:r>
          </a:p>
          <a:p>
            <a:pPr marL="509588" lvl="1" indent="-1635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1A6A0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Inline </a:t>
            </a:r>
            <a:r>
              <a:rPr lang="en-US" sz="1600" kern="0" dirty="0" smtClean="0">
                <a:latin typeface="Arial" pitchFamily="34" charset="0"/>
                <a:cs typeface="Arial" pitchFamily="34" charset="0"/>
              </a:rPr>
              <a:t>methods</a:t>
            </a:r>
            <a:endParaRPr lang="en-US" sz="1600" kern="0" dirty="0">
              <a:latin typeface="Arial" pitchFamily="34" charset="0"/>
              <a:cs typeface="Arial" pitchFamily="34" charset="0"/>
            </a:endParaRPr>
          </a:p>
          <a:p>
            <a:pPr marL="509588" lvl="1" indent="-1635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1A6A0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Inline </a:t>
            </a:r>
            <a:r>
              <a:rPr lang="en-US" sz="1600" kern="0" dirty="0" smtClean="0">
                <a:latin typeface="Arial" pitchFamily="34" charset="0"/>
                <a:cs typeface="Arial" pitchFamily="34" charset="0"/>
              </a:rPr>
              <a:t>class</a:t>
            </a:r>
            <a:endParaRPr lang="en-US" sz="16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765997" y="2425116"/>
            <a:ext cx="3762460" cy="284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6D6E70"/>
              </a:buClr>
              <a:buSzPct val="90000"/>
            </a:pPr>
            <a:r>
              <a:rPr lang="en-US" sz="1600" b="1" kern="0" dirty="0">
                <a:latin typeface="Arial" pitchFamily="34" charset="0"/>
                <a:cs typeface="Arial" pitchFamily="34" charset="0"/>
              </a:rPr>
              <a:t>Advantages</a:t>
            </a:r>
          </a:p>
          <a:p>
            <a:pPr marL="509588" lvl="1" indent="-1635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1A6A0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Helps improve code quality, reusability and maintainability </a:t>
            </a:r>
          </a:p>
          <a:p>
            <a:pPr marL="509588" lvl="1" indent="-1635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1A6A0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 kern="0" dirty="0">
                <a:latin typeface="Arial" pitchFamily="34" charset="0"/>
                <a:cs typeface="Arial" pitchFamily="34" charset="0"/>
              </a:rPr>
              <a:t>Helps improve performance of application</a:t>
            </a:r>
          </a:p>
        </p:txBody>
      </p:sp>
    </p:spTree>
    <p:extLst>
      <p:ext uri="{BB962C8B-B14F-4D97-AF65-F5344CB8AC3E}">
        <p14:creationId xmlns:p14="http://schemas.microsoft.com/office/powerpoint/2010/main" val="7178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AFDA"/>
                </a:solidFill>
              </a:rPr>
              <a:t>Techniques </a:t>
            </a:r>
            <a:r>
              <a:rPr lang="en-US" sz="1800" b="1" dirty="0" smtClean="0">
                <a:solidFill>
                  <a:srgbClr val="00AFDA"/>
                </a:solidFill>
              </a:rPr>
              <a:t>of code refactoring</a:t>
            </a:r>
            <a:endParaRPr lang="en-US" sz="1800" b="1" dirty="0">
              <a:solidFill>
                <a:srgbClr val="00AFDA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9709" y="925163"/>
            <a:ext cx="8229600" cy="4809210"/>
          </a:xfrm>
        </p:spPr>
        <p:txBody>
          <a:bodyPr/>
          <a:lstStyle/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dirty="0" smtClean="0"/>
              <a:t>The following are the techniques of code refactoring: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Increasing level of abstraction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Generalization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Inline m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ethods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Inline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classes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i="1" dirty="0" smtClean="0">
                <a:solidFill>
                  <a:srgbClr val="C00000"/>
                </a:solidFill>
              </a:rPr>
              <a:t>Click each technique to view the code before and after restructuring.</a:t>
            </a:r>
          </a:p>
          <a:p>
            <a:pPr marL="346075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 smtClean="0"/>
          </a:p>
          <a:p>
            <a:pPr marL="346075" lvl="1" indent="0">
              <a:spcBef>
                <a:spcPts val="300"/>
              </a:spcBef>
              <a:spcAft>
                <a:spcPts val="0"/>
              </a:spcAft>
              <a:buNone/>
            </a:pPr>
            <a:endParaRPr lang="en-US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endParaRPr lang="en-US" dirty="0" smtClean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endParaRPr lang="en-US" dirty="0"/>
          </a:p>
          <a:p>
            <a:pPr marL="346075" lvl="1" indent="0">
              <a:spcBef>
                <a:spcPts val="300"/>
              </a:spcBef>
              <a:spcAft>
                <a:spcPts val="0"/>
              </a:spcAft>
              <a:buNone/>
            </a:pPr>
            <a:endParaRPr lang="en-US" sz="1800" dirty="0" smtClean="0"/>
          </a:p>
          <a:p>
            <a:pPr marL="346075" lvl="1" indent="0">
              <a:spcBef>
                <a:spcPts val="3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346075" lvl="1" indent="0">
              <a:spcBef>
                <a:spcPts val="300"/>
              </a:spcBef>
              <a:spcAft>
                <a:spcPts val="0"/>
              </a:spcAft>
              <a:buNone/>
            </a:pPr>
            <a:endParaRPr lang="en-US" sz="1800" dirty="0" smtClean="0"/>
          </a:p>
          <a:p>
            <a:pPr marL="346075" lvl="1" indent="0">
              <a:spcBef>
                <a:spcPts val="300"/>
              </a:spcBef>
              <a:spcAft>
                <a:spcPts val="0"/>
              </a:spcAft>
              <a:buNone/>
            </a:pPr>
            <a:endParaRPr lang="en-US" sz="1800" dirty="0" smtClean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dirty="0" smtClean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dirty="0" smtClean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dirty="0" smtClean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 smtClean="0"/>
          </a:p>
          <a:p>
            <a:endParaRPr lang="en-US" dirty="0" smtClean="0"/>
          </a:p>
          <a:p>
            <a:pPr marL="346075" lvl="1" indent="0">
              <a:buNone/>
            </a:pP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87532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AFDA"/>
                </a:solidFill>
              </a:rPr>
              <a:t>Techniques </a:t>
            </a:r>
            <a:r>
              <a:rPr lang="en-US" sz="1800" b="1" dirty="0" smtClean="0">
                <a:solidFill>
                  <a:srgbClr val="00AFDA"/>
                </a:solidFill>
              </a:rPr>
              <a:t>of code refactoring (continued)</a:t>
            </a:r>
            <a:endParaRPr lang="en-US" sz="1800" b="1" dirty="0">
              <a:solidFill>
                <a:srgbClr val="00AFDA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9709" y="925163"/>
            <a:ext cx="8229600" cy="4809210"/>
          </a:xfrm>
        </p:spPr>
        <p:txBody>
          <a:bodyPr/>
          <a:lstStyle/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 smtClean="0"/>
              <a:t>Increasing level of abstraction</a:t>
            </a:r>
          </a:p>
          <a:p>
            <a:pPr marL="346075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 smtClean="0"/>
          </a:p>
          <a:p>
            <a:pPr marL="346075" lvl="1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dirty="0" smtClean="0"/>
              <a:t>// Before				</a:t>
            </a:r>
            <a:r>
              <a:rPr lang="en-US" dirty="0"/>
              <a:t>// </a:t>
            </a:r>
            <a:r>
              <a:rPr lang="en-US" dirty="0" smtClean="0"/>
              <a:t>After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endParaRPr lang="en-US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endParaRPr lang="en-US" dirty="0" smtClean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endParaRPr lang="en-US" dirty="0"/>
          </a:p>
          <a:p>
            <a:pPr marL="346075" lvl="1" indent="0">
              <a:spcBef>
                <a:spcPts val="300"/>
              </a:spcBef>
              <a:spcAft>
                <a:spcPts val="0"/>
              </a:spcAft>
              <a:buNone/>
            </a:pPr>
            <a:endParaRPr lang="en-US" sz="1800" dirty="0" smtClean="0"/>
          </a:p>
          <a:p>
            <a:pPr marL="346075" lvl="1" indent="0">
              <a:spcBef>
                <a:spcPts val="3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346075" lvl="1" indent="0">
              <a:spcBef>
                <a:spcPts val="300"/>
              </a:spcBef>
              <a:spcAft>
                <a:spcPts val="0"/>
              </a:spcAft>
              <a:buNone/>
            </a:pPr>
            <a:endParaRPr lang="en-US" sz="1800" dirty="0" smtClean="0"/>
          </a:p>
          <a:p>
            <a:pPr marL="346075" lvl="1" indent="0">
              <a:spcBef>
                <a:spcPts val="300"/>
              </a:spcBef>
              <a:spcAft>
                <a:spcPts val="0"/>
              </a:spcAft>
              <a:buNone/>
            </a:pPr>
            <a:endParaRPr lang="en-US" sz="1800" dirty="0" smtClean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dirty="0" smtClean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dirty="0" smtClean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 smtClean="0"/>
          </a:p>
          <a:p>
            <a:endParaRPr lang="en-US" dirty="0" smtClean="0"/>
          </a:p>
          <a:p>
            <a:pPr marL="346075" lvl="1" indent="0">
              <a:buNone/>
            </a:pPr>
            <a:endParaRPr lang="en-US" sz="1600" b="1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44" y="2230530"/>
            <a:ext cx="4291461" cy="26629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049" y="2276527"/>
            <a:ext cx="4339725" cy="357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0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AFDA"/>
                </a:solidFill>
              </a:rPr>
              <a:t>Techniques of c</a:t>
            </a:r>
            <a:r>
              <a:rPr lang="en-US" sz="1800" b="1" dirty="0" smtClean="0">
                <a:solidFill>
                  <a:srgbClr val="00AFDA"/>
                </a:solidFill>
              </a:rPr>
              <a:t>ode refactoring </a:t>
            </a:r>
            <a:r>
              <a:rPr lang="en-US" sz="1800" b="1" dirty="0">
                <a:solidFill>
                  <a:srgbClr val="00AFDA"/>
                </a:solidFill>
              </a:rPr>
              <a:t>(continued)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9709" y="925163"/>
            <a:ext cx="8229600" cy="779651"/>
          </a:xfrm>
        </p:spPr>
        <p:txBody>
          <a:bodyPr/>
          <a:lstStyle/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 dirty="0" smtClean="0"/>
              <a:t>Generalization</a:t>
            </a:r>
          </a:p>
          <a:p>
            <a:pPr marL="346075" lvl="1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 smtClean="0"/>
              <a:t>// Before				</a:t>
            </a:r>
            <a:r>
              <a:rPr lang="en-US" sz="1800" dirty="0"/>
              <a:t>// After</a:t>
            </a:r>
          </a:p>
          <a:p>
            <a:pPr marL="346075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800" dirty="0" smtClean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endParaRPr lang="en-US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endParaRPr lang="en-US" dirty="0" smtClean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endParaRPr lang="en-US" dirty="0"/>
          </a:p>
          <a:p>
            <a:pPr marL="346075" lvl="1" indent="0">
              <a:spcBef>
                <a:spcPts val="300"/>
              </a:spcBef>
              <a:spcAft>
                <a:spcPts val="0"/>
              </a:spcAft>
              <a:buNone/>
            </a:pPr>
            <a:endParaRPr lang="en-US" sz="1800" dirty="0" smtClean="0"/>
          </a:p>
          <a:p>
            <a:pPr marL="346075" lvl="1" indent="0">
              <a:spcBef>
                <a:spcPts val="3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346075" lvl="1" indent="0">
              <a:spcBef>
                <a:spcPts val="300"/>
              </a:spcBef>
              <a:spcAft>
                <a:spcPts val="0"/>
              </a:spcAft>
              <a:buNone/>
            </a:pPr>
            <a:endParaRPr lang="en-US" sz="1800" dirty="0" smtClean="0"/>
          </a:p>
          <a:p>
            <a:pPr marL="346075" lvl="1" indent="0">
              <a:spcBef>
                <a:spcPts val="300"/>
              </a:spcBef>
              <a:spcAft>
                <a:spcPts val="0"/>
              </a:spcAft>
              <a:buNone/>
            </a:pPr>
            <a:endParaRPr lang="en-US" sz="1800" dirty="0" smtClean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dirty="0" smtClean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dirty="0" smtClean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 smtClean="0"/>
          </a:p>
          <a:p>
            <a:endParaRPr lang="en-US" dirty="0" smtClean="0"/>
          </a:p>
          <a:p>
            <a:pPr marL="346075" lvl="1" indent="0">
              <a:buNone/>
            </a:pPr>
            <a:endParaRPr lang="en-US" sz="16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86244" y="1704814"/>
            <a:ext cx="4138048" cy="438581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TestOverriding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public static void main(String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aga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[]){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Parrot bird=new Parrot();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bird.fly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class Bird{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private  void eats(){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("......");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class Parrot extends Bird{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public void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doStuff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(){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("I am parrot , and I am doing stuff");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public void fly(){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("Bird is flying");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class Pigeon extends Bird{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public void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doStuff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(){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("I am Pigeon , and I am White");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public void fly(){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("Bird is flying");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9383" y="1704814"/>
            <a:ext cx="4138048" cy="369331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TestOverriding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public static void main(String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aga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[]){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Parrot bird=new Parrot();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bird.fly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class Bird{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private  void fly(){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("Bird is flying");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private  void eats(){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("......");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class Parrot extends Bird{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public void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doStuff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(){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("I am parrot , and I am doing stuff");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class Pigeon extends Bird{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public void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doStuff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(){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("I am Pigeon , and I am White");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62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AFDA"/>
                </a:solidFill>
              </a:rPr>
              <a:t>Techniques of </a:t>
            </a:r>
            <a:r>
              <a:rPr lang="en-US" sz="1800" b="1" dirty="0" smtClean="0">
                <a:solidFill>
                  <a:srgbClr val="00AFDA"/>
                </a:solidFill>
              </a:rPr>
              <a:t>code refactoring </a:t>
            </a:r>
            <a:r>
              <a:rPr lang="en-US" sz="1800" b="1" dirty="0">
                <a:solidFill>
                  <a:srgbClr val="00AFDA"/>
                </a:solidFill>
              </a:rPr>
              <a:t>(continued)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9709" y="925163"/>
            <a:ext cx="8229600" cy="779651"/>
          </a:xfrm>
        </p:spPr>
        <p:txBody>
          <a:bodyPr/>
          <a:lstStyle/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 dirty="0" smtClean="0"/>
              <a:t>Inline methods</a:t>
            </a:r>
          </a:p>
          <a:p>
            <a:pPr marL="346075" lvl="1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 smtClean="0"/>
              <a:t>// Before				</a:t>
            </a:r>
            <a:r>
              <a:rPr lang="en-US" sz="1800" dirty="0"/>
              <a:t>// After</a:t>
            </a:r>
          </a:p>
          <a:p>
            <a:pPr marL="346075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800" dirty="0" smtClean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endParaRPr lang="en-US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endParaRPr lang="en-US" dirty="0" smtClean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endParaRPr lang="en-US" dirty="0"/>
          </a:p>
          <a:p>
            <a:pPr marL="346075" lvl="1" indent="0">
              <a:spcBef>
                <a:spcPts val="300"/>
              </a:spcBef>
              <a:spcAft>
                <a:spcPts val="0"/>
              </a:spcAft>
              <a:buNone/>
            </a:pPr>
            <a:endParaRPr lang="en-US" sz="1800" dirty="0" smtClean="0"/>
          </a:p>
          <a:p>
            <a:pPr marL="346075" lvl="1" indent="0">
              <a:spcBef>
                <a:spcPts val="3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346075" lvl="1" indent="0">
              <a:spcBef>
                <a:spcPts val="300"/>
              </a:spcBef>
              <a:spcAft>
                <a:spcPts val="0"/>
              </a:spcAft>
              <a:buNone/>
            </a:pPr>
            <a:endParaRPr lang="en-US" sz="1800" dirty="0" smtClean="0"/>
          </a:p>
          <a:p>
            <a:pPr marL="346075" lvl="1" indent="0">
              <a:spcBef>
                <a:spcPts val="300"/>
              </a:spcBef>
              <a:spcAft>
                <a:spcPts val="0"/>
              </a:spcAft>
              <a:buNone/>
            </a:pPr>
            <a:endParaRPr lang="en-US" sz="1800" dirty="0" smtClean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dirty="0" smtClean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dirty="0" smtClean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 smtClean="0"/>
          </a:p>
          <a:p>
            <a:endParaRPr lang="en-US" dirty="0" smtClean="0"/>
          </a:p>
          <a:p>
            <a:pPr marL="346075" lvl="1" indent="0">
              <a:buNone/>
            </a:pPr>
            <a:endParaRPr lang="en-US" sz="16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86244" y="1704814"/>
            <a:ext cx="4138048" cy="1754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getRating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() { 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  return(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moreThanFiveLateDeliveri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s()) ? 2 : 1;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moreThanFiveLateDeliveries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() { 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numberOfLateDeliveries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&gt; 5);</a:t>
            </a:r>
          </a:p>
          <a:p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9383" y="1704814"/>
            <a:ext cx="4138048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getRating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() { 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return ((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numberOfLateDeliveries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&gt; 5) ? 2 : 1); 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051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AFDA"/>
                </a:solidFill>
              </a:rPr>
              <a:t>Techniques of </a:t>
            </a:r>
            <a:r>
              <a:rPr lang="en-US" sz="1800" b="1" dirty="0" smtClean="0">
                <a:solidFill>
                  <a:srgbClr val="00AFDA"/>
                </a:solidFill>
              </a:rPr>
              <a:t>code refactoring </a:t>
            </a:r>
            <a:r>
              <a:rPr lang="en-US" sz="1800" b="1" dirty="0">
                <a:solidFill>
                  <a:srgbClr val="00AFDA"/>
                </a:solidFill>
              </a:rPr>
              <a:t>(continued)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9709" y="925163"/>
            <a:ext cx="8229600" cy="779651"/>
          </a:xfrm>
        </p:spPr>
        <p:txBody>
          <a:bodyPr/>
          <a:lstStyle/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 dirty="0" smtClean="0"/>
              <a:t>Inline classes</a:t>
            </a:r>
          </a:p>
          <a:p>
            <a:pPr marL="346075" lvl="1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 smtClean="0"/>
              <a:t>// Before				</a:t>
            </a:r>
            <a:r>
              <a:rPr lang="en-US" sz="1800" dirty="0"/>
              <a:t>// After</a:t>
            </a:r>
          </a:p>
          <a:p>
            <a:pPr marL="346075" lvl="1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800" dirty="0" smtClean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endParaRPr lang="en-US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endParaRPr lang="en-US" dirty="0" smtClean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endParaRPr lang="en-US" dirty="0"/>
          </a:p>
          <a:p>
            <a:pPr marL="346075" lvl="1" indent="0">
              <a:spcBef>
                <a:spcPts val="300"/>
              </a:spcBef>
              <a:spcAft>
                <a:spcPts val="0"/>
              </a:spcAft>
              <a:buNone/>
            </a:pPr>
            <a:endParaRPr lang="en-US" sz="1800" dirty="0" smtClean="0"/>
          </a:p>
          <a:p>
            <a:pPr marL="346075" lvl="1" indent="0">
              <a:spcBef>
                <a:spcPts val="3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346075" lvl="1" indent="0">
              <a:spcBef>
                <a:spcPts val="300"/>
              </a:spcBef>
              <a:spcAft>
                <a:spcPts val="0"/>
              </a:spcAft>
              <a:buNone/>
            </a:pPr>
            <a:endParaRPr lang="en-US" sz="1800" dirty="0" smtClean="0"/>
          </a:p>
          <a:p>
            <a:pPr marL="346075" lvl="1" indent="0">
              <a:spcBef>
                <a:spcPts val="300"/>
              </a:spcBef>
              <a:spcAft>
                <a:spcPts val="0"/>
              </a:spcAft>
              <a:buNone/>
            </a:pPr>
            <a:endParaRPr lang="en-US" sz="1800" dirty="0" smtClean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dirty="0" smtClean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dirty="0" smtClean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 smtClean="0"/>
          </a:p>
          <a:p>
            <a:endParaRPr lang="en-US" dirty="0" smtClean="0"/>
          </a:p>
          <a:p>
            <a:pPr marL="346075" lvl="1" indent="0">
              <a:buNone/>
            </a:pPr>
            <a:endParaRPr lang="en-US" sz="16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86244" y="1704814"/>
            <a:ext cx="4138048" cy="18928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class Person{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private string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PersonName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private string Address;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public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getTelephoneNumber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() { }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telephoneNumber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extends Person{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private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areaCode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private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number;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public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getTelephoneNumber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() { }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9383" y="1704814"/>
            <a:ext cx="4138048" cy="13388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class Person{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private string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PersonName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private string Address;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private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areaCode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private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number;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public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getTelephoneNumber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() { }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8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>
                <a:solidFill>
                  <a:srgbClr val="00AFDA"/>
                </a:solidFill>
              </a:rPr>
              <a:t>The Agile </a:t>
            </a:r>
            <a:r>
              <a:rPr lang="en-US" sz="1800" b="1" dirty="0" smtClean="0">
                <a:solidFill>
                  <a:srgbClr val="00AFDA"/>
                </a:solidFill>
              </a:rPr>
              <a:t>manifesto </a:t>
            </a:r>
            <a:r>
              <a:rPr lang="en-US" sz="1800" b="1" dirty="0">
                <a:solidFill>
                  <a:srgbClr val="00AFDA"/>
                </a:solidFill>
              </a:rPr>
              <a:t>– 2001</a:t>
            </a:r>
            <a:endParaRPr lang="en-US" altLang="en-US" sz="1800" b="1" dirty="0" smtClean="0"/>
          </a:p>
        </p:txBody>
      </p:sp>
      <p:sp>
        <p:nvSpPr>
          <p:cNvPr id="77829" name="Slide Number Placeholder 5"/>
          <p:cNvSpPr txBox="1">
            <a:spLocks noGrp="1"/>
          </p:cNvSpPr>
          <p:nvPr/>
        </p:nvSpPr>
        <p:spPr bwMode="auto">
          <a:xfrm>
            <a:off x="0" y="6534150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49D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A8AA23-77AA-490D-9EE1-E32C49B0D723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1589" y="1160057"/>
            <a:ext cx="7449797" cy="5029200"/>
          </a:xfrm>
        </p:spPr>
        <p:txBody>
          <a:bodyPr/>
          <a:lstStyle/>
          <a:p>
            <a:pPr algn="ctr">
              <a:buClrTx/>
              <a:buNone/>
            </a:pPr>
            <a:r>
              <a:rPr lang="en-US" sz="1600" dirty="0">
                <a:solidFill>
                  <a:schemeClr val="tx2"/>
                </a:solidFill>
              </a:rPr>
              <a:t>We are uncovering better ways of developing</a:t>
            </a:r>
          </a:p>
          <a:p>
            <a:pPr algn="ctr">
              <a:buClrTx/>
              <a:buNone/>
            </a:pPr>
            <a:r>
              <a:rPr lang="en-US" sz="1600" dirty="0">
                <a:solidFill>
                  <a:schemeClr val="tx2"/>
                </a:solidFill>
              </a:rPr>
              <a:t>software by doing it and helping others do it.</a:t>
            </a:r>
          </a:p>
          <a:p>
            <a:pPr algn="ctr">
              <a:buClrTx/>
              <a:buNone/>
            </a:pPr>
            <a:r>
              <a:rPr lang="en-US" sz="1600" dirty="0">
                <a:solidFill>
                  <a:schemeClr val="tx2"/>
                </a:solidFill>
              </a:rPr>
              <a:t>Through this work we have come to value:</a:t>
            </a:r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 smtClean="0"/>
          </a:p>
          <a:p>
            <a:pPr algn="ctr">
              <a:buClrTx/>
              <a:buNone/>
            </a:pPr>
            <a:r>
              <a:rPr lang="en-US" sz="1600" dirty="0">
                <a:solidFill>
                  <a:schemeClr val="tx2"/>
                </a:solidFill>
              </a:rPr>
              <a:t>That is, while there is value in the items on</a:t>
            </a:r>
          </a:p>
          <a:p>
            <a:pPr algn="ctr">
              <a:buClrTx/>
              <a:buNone/>
            </a:pPr>
            <a:r>
              <a:rPr lang="en-US" sz="1600" dirty="0">
                <a:solidFill>
                  <a:schemeClr val="tx2"/>
                </a:solidFill>
              </a:rPr>
              <a:t>the right, </a:t>
            </a:r>
            <a:r>
              <a:rPr lang="en-US" sz="1600" u="sng" dirty="0">
                <a:solidFill>
                  <a:schemeClr val="tx2"/>
                </a:solidFill>
              </a:rPr>
              <a:t>we value the items on the left more</a:t>
            </a:r>
            <a:r>
              <a:rPr lang="en-US" sz="1600" dirty="0">
                <a:solidFill>
                  <a:schemeClr val="tx2"/>
                </a:solidFill>
              </a:rPr>
              <a:t>. </a:t>
            </a:r>
            <a:endParaRPr lang="en-IN" sz="1600" dirty="0"/>
          </a:p>
          <a:p>
            <a:endParaRPr lang="en-US" sz="16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8600" y="2548907"/>
            <a:ext cx="8686800" cy="1874359"/>
          </a:xfrm>
          <a:prstGeom prst="rect">
            <a:avLst/>
          </a:prstGeom>
          <a:solidFill>
            <a:srgbClr val="EFF9FF"/>
          </a:solidFill>
          <a:ln w="9525">
            <a:solidFill>
              <a:srgbClr val="1267AE"/>
            </a:solidFill>
            <a:miter lim="800000"/>
            <a:headEnd/>
            <a:tailEnd/>
          </a:ln>
        </p:spPr>
        <p:txBody>
          <a:bodyPr tIns="228600" bIns="228600">
            <a:spAutoFit/>
          </a:bodyPr>
          <a:lstStyle>
            <a:lvl1pPr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1"/>
              </a:buClr>
              <a:buFont typeface="SimSun" panose="02010600030101010101" pitchFamily="2" charset="-122"/>
              <a:buChar char="-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u="sng" dirty="0">
                <a:solidFill>
                  <a:schemeClr val="tx2"/>
                </a:solidFill>
              </a:rPr>
              <a:t>Individuals and interactions</a:t>
            </a:r>
            <a:r>
              <a:rPr lang="en-US" sz="1800" dirty="0">
                <a:solidFill>
                  <a:schemeClr val="tx2"/>
                </a:solidFill>
              </a:rPr>
              <a:t> over processes and tools</a:t>
            </a: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u="sng" dirty="0">
                <a:solidFill>
                  <a:schemeClr val="tx2"/>
                </a:solidFill>
              </a:rPr>
              <a:t>Working software</a:t>
            </a:r>
            <a:r>
              <a:rPr lang="en-US" sz="1800" dirty="0">
                <a:solidFill>
                  <a:schemeClr val="tx2"/>
                </a:solidFill>
              </a:rPr>
              <a:t> over comprehensive documentation</a:t>
            </a: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u="sng" dirty="0">
                <a:solidFill>
                  <a:schemeClr val="tx2"/>
                </a:solidFill>
              </a:rPr>
              <a:t>Customer collaboration</a:t>
            </a:r>
            <a:r>
              <a:rPr lang="en-US" sz="1800" dirty="0">
                <a:solidFill>
                  <a:schemeClr val="tx2"/>
                </a:solidFill>
              </a:rPr>
              <a:t> over contract negotiation</a:t>
            </a:r>
          </a:p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u="sng" dirty="0">
                <a:solidFill>
                  <a:schemeClr val="tx2"/>
                </a:solidFill>
              </a:rPr>
              <a:t>Responding to change</a:t>
            </a:r>
            <a:r>
              <a:rPr lang="en-US" sz="1800" dirty="0">
                <a:solidFill>
                  <a:schemeClr val="tx2"/>
                </a:solidFill>
              </a:rPr>
              <a:t> over following a plan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9071624" y="805677"/>
            <a:ext cx="3436883" cy="75511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rPr>
              <a:t> GV – Moved this slide up in the order for better flow.</a:t>
            </a:r>
            <a:endParaRPr kumimoji="0" lang="en-US" sz="2000" b="0" i="0" u="none" strike="noStrike" cap="none" normalizeH="0" dirty="0" smtClean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117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AFDA"/>
                </a:solidFill>
              </a:rPr>
              <a:t>Automated </a:t>
            </a:r>
            <a:r>
              <a:rPr lang="en-US" sz="1800" b="1" dirty="0" smtClean="0">
                <a:solidFill>
                  <a:srgbClr val="00AFDA"/>
                </a:solidFill>
              </a:rPr>
              <a:t>build </a:t>
            </a:r>
            <a:r>
              <a:rPr lang="en-US" sz="1800" b="1" dirty="0">
                <a:solidFill>
                  <a:srgbClr val="00AFDA"/>
                </a:solidFill>
              </a:rPr>
              <a:t>and </a:t>
            </a:r>
            <a:r>
              <a:rPr lang="en-US" sz="1800" b="1" dirty="0" smtClean="0">
                <a:solidFill>
                  <a:srgbClr val="00AFDA"/>
                </a:solidFill>
              </a:rPr>
              <a:t>continuous integration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9710" y="971655"/>
            <a:ext cx="8229600" cy="5119179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 dirty="0" smtClean="0">
                <a:solidFill>
                  <a:schemeClr val="tx2"/>
                </a:solidFill>
              </a:rPr>
              <a:t>Continuous Integration (CI) is the practice </a:t>
            </a:r>
            <a:r>
              <a:rPr lang="en-US" sz="1600" b="1" dirty="0">
                <a:solidFill>
                  <a:schemeClr val="tx2"/>
                </a:solidFill>
              </a:rPr>
              <a:t>of merging all developer working </a:t>
            </a:r>
            <a:r>
              <a:rPr lang="en-US" sz="1600" b="1" dirty="0" smtClean="0">
                <a:solidFill>
                  <a:schemeClr val="tx2"/>
                </a:solidFill>
              </a:rPr>
              <a:t>copies (code) </a:t>
            </a:r>
            <a:r>
              <a:rPr lang="en-US" sz="1600" b="1" dirty="0">
                <a:solidFill>
                  <a:schemeClr val="tx2"/>
                </a:solidFill>
              </a:rPr>
              <a:t>with a shared </a:t>
            </a:r>
            <a:r>
              <a:rPr lang="en-US" sz="1600" b="1" dirty="0" smtClean="0">
                <a:solidFill>
                  <a:schemeClr val="tx2"/>
                </a:solidFill>
              </a:rPr>
              <a:t>mainstream </a:t>
            </a:r>
            <a:r>
              <a:rPr lang="en-US" sz="1600" b="1" dirty="0">
                <a:solidFill>
                  <a:schemeClr val="tx2"/>
                </a:solidFill>
              </a:rPr>
              <a:t>several times a </a:t>
            </a:r>
            <a:r>
              <a:rPr lang="en-US" sz="1600" b="1" dirty="0" smtClean="0">
                <a:solidFill>
                  <a:schemeClr val="tx2"/>
                </a:solidFill>
              </a:rPr>
              <a:t>day. This includes: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/>
                </a:solidFill>
              </a:rPr>
              <a:t>Developer checks-in the code as and when development is completed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/>
                </a:solidFill>
              </a:rPr>
              <a:t>Building EAR/JAR scheduled as per desired frequency (</a:t>
            </a:r>
            <a:r>
              <a:rPr lang="en-US" b="1" dirty="0" smtClean="0">
                <a:solidFill>
                  <a:schemeClr val="tx2"/>
                </a:solidFill>
              </a:rPr>
              <a:t>Build process automated)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/>
                </a:solidFill>
              </a:rPr>
              <a:t>Automated unit </a:t>
            </a:r>
            <a:r>
              <a:rPr lang="en-US" dirty="0">
                <a:solidFill>
                  <a:schemeClr val="tx2"/>
                </a:solidFill>
              </a:rPr>
              <a:t>t</a:t>
            </a:r>
            <a:r>
              <a:rPr lang="en-US" dirty="0" smtClean="0">
                <a:solidFill>
                  <a:schemeClr val="tx2"/>
                </a:solidFill>
              </a:rPr>
              <a:t>est </a:t>
            </a:r>
            <a:r>
              <a:rPr lang="en-US" dirty="0">
                <a:solidFill>
                  <a:schemeClr val="tx2"/>
                </a:solidFill>
              </a:rPr>
              <a:t>c</a:t>
            </a:r>
            <a:r>
              <a:rPr lang="en-US" dirty="0" smtClean="0">
                <a:solidFill>
                  <a:schemeClr val="tx2"/>
                </a:solidFill>
              </a:rPr>
              <a:t>ases (UT) / Regression test cases executed after every build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/>
                </a:solidFill>
              </a:rPr>
              <a:t>Build failure / Issues with test cases report updated to developers</a:t>
            </a:r>
          </a:p>
          <a:p>
            <a:pPr marL="346075" lvl="1" indent="0">
              <a:lnSpc>
                <a:spcPct val="90000"/>
              </a:lnSpc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9525" indent="0">
              <a:lnSpc>
                <a:spcPct val="90000"/>
              </a:lnSpc>
              <a:buNone/>
            </a:pPr>
            <a:r>
              <a:rPr lang="en-US" sz="1600" b="1" dirty="0" smtClean="0">
                <a:solidFill>
                  <a:schemeClr val="tx2"/>
                </a:solidFill>
              </a:rPr>
              <a:t>Tools supporting CI</a:t>
            </a:r>
            <a:r>
              <a:rPr lang="en-US" sz="1600" dirty="0" smtClean="0">
                <a:solidFill>
                  <a:schemeClr val="tx2"/>
                </a:solidFill>
              </a:rPr>
              <a:t>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 smtClean="0">
                <a:solidFill>
                  <a:schemeClr val="tx2"/>
                </a:solidFill>
              </a:rPr>
              <a:t>Build Server (Example: Maven, Jenkins) are used: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/>
                </a:solidFill>
              </a:rPr>
              <a:t>As code repository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/>
                </a:solidFill>
              </a:rPr>
              <a:t>For automating builds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/>
                </a:solidFill>
              </a:rPr>
              <a:t>To trigger UT execution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/>
                </a:solidFill>
              </a:rPr>
              <a:t>To generate </a:t>
            </a:r>
            <a:r>
              <a:rPr lang="en-US" dirty="0">
                <a:solidFill>
                  <a:schemeClr val="tx2"/>
                </a:solidFill>
              </a:rPr>
              <a:t>r</a:t>
            </a:r>
            <a:r>
              <a:rPr lang="en-US" dirty="0" smtClean="0">
                <a:solidFill>
                  <a:schemeClr val="tx2"/>
                </a:solidFill>
              </a:rPr>
              <a:t>eports</a:t>
            </a:r>
          </a:p>
          <a:p>
            <a:pPr lvl="1">
              <a:lnSpc>
                <a:spcPct val="90000"/>
              </a:lnSpc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 smtClean="0">
                <a:solidFill>
                  <a:schemeClr val="tx2"/>
                </a:solidFill>
              </a:rPr>
              <a:t>Advantage of CI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 smtClean="0">
                <a:solidFill>
                  <a:schemeClr val="tx2"/>
                </a:solidFill>
              </a:rPr>
              <a:t>CI helps to identify integration issues at an early stage and hence reduces re-work effort.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27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AFDA"/>
                </a:solidFill>
              </a:rPr>
              <a:t>Collective </a:t>
            </a:r>
            <a:r>
              <a:rPr lang="en-US" sz="1800" b="1" dirty="0" smtClean="0">
                <a:solidFill>
                  <a:srgbClr val="00AFDA"/>
                </a:solidFill>
              </a:rPr>
              <a:t>code ownership</a:t>
            </a:r>
            <a:endParaRPr lang="en-US" sz="1800" b="1" dirty="0">
              <a:solidFill>
                <a:srgbClr val="00AFDA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6244" y="1168547"/>
            <a:ext cx="8445841" cy="228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Ownership:</a:t>
            </a:r>
          </a:p>
          <a:p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Everyone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 responsible for all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code. Therefore every one is allowed to change any part of the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Pair programming contributes to this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practice. It helps create code visibility to more developers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9588" lvl="1" indent="-163513">
              <a:lnSpc>
                <a:spcPct val="80000"/>
              </a:lnSpc>
              <a:buClr>
                <a:srgbClr val="01A6A0"/>
              </a:buClr>
              <a:buSzPct val="90000"/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03162" y="4569021"/>
            <a:ext cx="7829638" cy="10625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Clr>
                <a:srgbClr val="01A6A0"/>
              </a:buClr>
              <a:buSzPct val="90000"/>
            </a:pPr>
            <a:r>
              <a:rPr lang="en-US" sz="1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Cons</a:t>
            </a:r>
          </a:p>
          <a:p>
            <a:pPr marL="509588" lvl="1" indent="-163513">
              <a:lnSpc>
                <a:spcPct val="80000"/>
              </a:lnSpc>
              <a:buClr>
                <a:srgbClr val="01A6A0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Risk of errors being introduced by programmers who cannot foresee dependencies – 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well </a:t>
            </a:r>
            <a:r>
              <a:rPr lang="en-US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defined 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unit test </a:t>
            </a:r>
            <a:r>
              <a:rPr lang="en-US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cases should address this problem</a:t>
            </a:r>
          </a:p>
          <a:p>
            <a:pPr marL="509588" lvl="1" indent="-163513">
              <a:lnSpc>
                <a:spcPct val="80000"/>
              </a:lnSpc>
              <a:buClr>
                <a:srgbClr val="01A6A0"/>
              </a:buClr>
              <a:buSzPct val="90000"/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03162" y="3351758"/>
            <a:ext cx="7829639" cy="88414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Pros</a:t>
            </a:r>
          </a:p>
          <a:p>
            <a:pPr marL="509588" lvl="1" indent="-163513">
              <a:lnSpc>
                <a:spcPct val="80000"/>
              </a:lnSpc>
              <a:buClr>
                <a:srgbClr val="01A6A0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Speeds up the development process since multiple programmers can fix issue</a:t>
            </a:r>
          </a:p>
          <a:p>
            <a:pPr marL="509588" lvl="1" indent="-163513">
              <a:lnSpc>
                <a:spcPct val="80000"/>
              </a:lnSpc>
              <a:buClr>
                <a:srgbClr val="01A6A0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Eliminates dependency on owner of the code</a:t>
            </a:r>
          </a:p>
          <a:p>
            <a:pPr marL="509588" lvl="1" indent="-163513">
              <a:lnSpc>
                <a:spcPct val="80000"/>
              </a:lnSpc>
              <a:buClr>
                <a:srgbClr val="01A6A0"/>
              </a:buClr>
              <a:buSzPct val="90000"/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21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 smtClean="0">
                <a:solidFill>
                  <a:srgbClr val="00AFDA"/>
                </a:solidFill>
              </a:rPr>
              <a:t>A developer’s typical day</a:t>
            </a:r>
            <a:endParaRPr lang="en-US" sz="1800" b="1" dirty="0">
              <a:solidFill>
                <a:srgbClr val="00AFDA"/>
              </a:solidFill>
            </a:endParaRP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232468" y="980030"/>
            <a:ext cx="8480008" cy="5234711"/>
            <a:chOff x="1034" y="618"/>
            <a:chExt cx="5618" cy="3413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232" y="618"/>
              <a:ext cx="998" cy="363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scene3d>
              <a:camera prst="orthographicFront"/>
              <a:lightRig rig="threePt" dir="t"/>
            </a:scene3d>
            <a:sp3d>
              <a:bevelT w="12700"/>
            </a:sp3d>
          </p:spPr>
          <p:txBody>
            <a:bodyPr wrap="none" anchor="ctr"/>
            <a:lstStyle>
              <a:lvl1pPr>
                <a:buClr>
                  <a:srgbClr val="000000"/>
                </a:buClr>
                <a:buSzPct val="110000"/>
                <a:buFont typeface="Wingdings" panose="05000000000000000000" pitchFamily="2" charset="2"/>
                <a:buChar char="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563"/>
                </a:spcBef>
                <a:spcAft>
                  <a:spcPts val="338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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5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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5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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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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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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Start Planning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for the day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4685" y="98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232" y="1253"/>
              <a:ext cx="1043" cy="453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scene3d>
              <a:camera prst="orthographicFront"/>
              <a:lightRig rig="threePt" dir="t"/>
            </a:scene3d>
            <a:sp3d>
              <a:bevelT w="12700"/>
            </a:sp3d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400" dirty="0">
                  <a:solidFill>
                    <a:schemeClr val="tx2"/>
                  </a:solidFill>
                  <a:latin typeface="+mn-lt"/>
                  <a:cs typeface="+mn-cs"/>
                </a:rPr>
                <a:t>Pick up a task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400" dirty="0">
                  <a:solidFill>
                    <a:schemeClr val="tx2"/>
                  </a:solidFill>
                  <a:latin typeface="+mn-lt"/>
                  <a:cs typeface="+mn-cs"/>
                </a:rPr>
                <a:t>Update task board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4186" y="2014"/>
              <a:ext cx="998" cy="454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scene3d>
              <a:camera prst="orthographicFront"/>
              <a:lightRig rig="threePt" dir="t"/>
            </a:scene3d>
            <a:sp3d>
              <a:bevelT w="12700"/>
            </a:sp3d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400" dirty="0">
                  <a:solidFill>
                    <a:schemeClr val="tx2"/>
                  </a:solidFill>
                  <a:latin typeface="+mn-lt"/>
                  <a:cs typeface="+mn-cs"/>
                </a:rPr>
                <a:t>Write Unit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400" dirty="0">
                  <a:solidFill>
                    <a:schemeClr val="tx2"/>
                  </a:solidFill>
                  <a:latin typeface="+mn-lt"/>
                  <a:cs typeface="+mn-cs"/>
                </a:rPr>
                <a:t>test case</a:t>
              </a: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4685" y="1706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4232" y="2659"/>
              <a:ext cx="907" cy="545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scene3d>
              <a:camera prst="orthographicFront"/>
              <a:lightRig rig="threePt" dir="t"/>
            </a:scene3d>
            <a:sp3d>
              <a:bevelT w="12700"/>
            </a:sp3d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  <a:cs typeface="+mn-cs"/>
                </a:rPr>
                <a:t>Write/</a:t>
              </a:r>
              <a:endParaRPr lang="en-US" sz="1400" dirty="0">
                <a:solidFill>
                  <a:schemeClr val="tx2"/>
                </a:solidFill>
                <a:latin typeface="+mn-lt"/>
                <a:cs typeface="+mn-cs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  <a:cs typeface="+mn-cs"/>
                </a:rPr>
                <a:t>Refactor/</a:t>
              </a:r>
              <a:endParaRPr lang="en-US" sz="1400" dirty="0">
                <a:solidFill>
                  <a:schemeClr val="tx2"/>
                </a:solidFill>
                <a:latin typeface="+mn-lt"/>
                <a:cs typeface="+mn-cs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400" dirty="0">
                  <a:solidFill>
                    <a:schemeClr val="tx2"/>
                  </a:solidFill>
                  <a:latin typeface="+mn-lt"/>
                  <a:cs typeface="+mn-cs"/>
                </a:rPr>
                <a:t>Review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400" dirty="0">
                  <a:solidFill>
                    <a:schemeClr val="tx2"/>
                  </a:solidFill>
                  <a:latin typeface="+mn-lt"/>
                  <a:cs typeface="+mn-cs"/>
                </a:rPr>
                <a:t>code</a:t>
              </a: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5139" y="2931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V="1">
              <a:off x="5502" y="2205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5184" y="2205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685" y="2478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4274" y="3455"/>
              <a:ext cx="862" cy="576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scene3d>
              <a:camera prst="orthographicFront"/>
              <a:lightRig rig="threePt" dir="t"/>
            </a:scene3d>
            <a:sp3d>
              <a:bevelT w="12700"/>
            </a:sp3d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400" dirty="0">
                  <a:solidFill>
                    <a:schemeClr val="tx2"/>
                  </a:solidFill>
                  <a:latin typeface="+mn-lt"/>
                  <a:cs typeface="+mn-cs"/>
                </a:rPr>
                <a:t>Local Build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400" dirty="0">
                  <a:solidFill>
                    <a:schemeClr val="tx2"/>
                  </a:solidFill>
                  <a:latin typeface="+mn-lt"/>
                  <a:cs typeface="+mn-cs"/>
                </a:rPr>
                <a:t>Successful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336" y="3432"/>
              <a:ext cx="576" cy="576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scene3d>
              <a:camera prst="orthographicFront"/>
              <a:lightRig rig="threePt" dir="t"/>
            </a:scene3d>
            <a:sp3d>
              <a:bevelT w="12700"/>
            </a:sp3d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400" dirty="0">
                  <a:solidFill>
                    <a:schemeClr val="tx2"/>
                  </a:solidFill>
                  <a:latin typeface="+mn-lt"/>
                  <a:cs typeface="+mn-cs"/>
                </a:rPr>
                <a:t>Check-in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H="1">
              <a:off x="2926" y="3748"/>
              <a:ext cx="13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4685" y="3228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AutoShape 20"/>
            <p:cNvSpPr>
              <a:spLocks noChangeArrowheads="1"/>
            </p:cNvSpPr>
            <p:nvPr/>
          </p:nvSpPr>
          <p:spPr bwMode="auto">
            <a:xfrm>
              <a:off x="2271" y="1670"/>
              <a:ext cx="726" cy="576"/>
            </a:xfrm>
            <a:prstGeom prst="flowChartDecision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scene3d>
              <a:camera prst="orthographicFront"/>
              <a:lightRig rig="threePt" dir="t"/>
            </a:scene3d>
            <a:sp3d>
              <a:bevelT w="12700"/>
            </a:sp3d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400" dirty="0">
                  <a:solidFill>
                    <a:schemeClr val="tx2"/>
                  </a:solidFill>
                  <a:latin typeface="+mn-lt"/>
                  <a:cs typeface="+mn-cs"/>
                </a:rPr>
                <a:t>End of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400" dirty="0">
                  <a:solidFill>
                    <a:schemeClr val="tx2"/>
                  </a:solidFill>
                  <a:latin typeface="+mn-lt"/>
                  <a:cs typeface="+mn-cs"/>
                </a:rPr>
                <a:t> the Day</a:t>
              </a: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2624" y="3178"/>
              <a:ext cx="10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2976" y="1804"/>
              <a:ext cx="498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US" altLang="en-US" sz="1200">
                  <a:solidFill>
                    <a:schemeClr val="tx2"/>
                  </a:solidFill>
                </a:rPr>
                <a:t>NO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034" y="1736"/>
              <a:ext cx="681" cy="576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scene3d>
              <a:camera prst="orthographicFront"/>
              <a:lightRig rig="threePt" dir="t"/>
            </a:scene3d>
            <a:sp3d>
              <a:bevelT w="12700"/>
            </a:sp3d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400" dirty="0">
                  <a:solidFill>
                    <a:schemeClr val="tx2"/>
                  </a:solidFill>
                  <a:latin typeface="+mn-lt"/>
                  <a:cs typeface="+mn-cs"/>
                </a:rPr>
                <a:t>Go Home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400" dirty="0">
                  <a:solidFill>
                    <a:schemeClr val="tx2"/>
                  </a:solidFill>
                  <a:latin typeface="+mn-lt"/>
                  <a:cs typeface="+mn-cs"/>
                </a:rPr>
                <a:t>Peacefully </a:t>
              </a: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 flipV="1">
              <a:off x="1715" y="1958"/>
              <a:ext cx="53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1764" y="1828"/>
              <a:ext cx="288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US" altLang="en-US" sz="1200">
                  <a:solidFill>
                    <a:schemeClr val="tx2"/>
                  </a:solidFill>
                </a:rPr>
                <a:t>Yes</a:t>
              </a:r>
            </a:p>
          </p:txBody>
        </p:sp>
        <p:sp>
          <p:nvSpPr>
            <p:cNvPr id="27" name="Rectangle 15"/>
            <p:cNvSpPr>
              <a:spLocks noChangeArrowheads="1"/>
            </p:cNvSpPr>
            <p:nvPr/>
          </p:nvSpPr>
          <p:spPr bwMode="auto">
            <a:xfrm>
              <a:off x="2350" y="2568"/>
              <a:ext cx="576" cy="576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scene3d>
              <a:camera prst="orthographicFront"/>
              <a:lightRig rig="threePt" dir="t"/>
            </a:scene3d>
            <a:sp3d>
              <a:bevelT w="12700"/>
            </a:sp3d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400" dirty="0">
                  <a:solidFill>
                    <a:schemeClr val="tx2"/>
                  </a:solidFill>
                  <a:latin typeface="+mn-lt"/>
                  <a:cs typeface="+mn-cs"/>
                </a:rPr>
                <a:t>Is </a:t>
              </a:r>
              <a:r>
                <a:rPr lang="en-US" sz="1400" dirty="0" smtClean="0">
                  <a:solidFill>
                    <a:schemeClr val="tx2"/>
                  </a:solidFill>
                  <a:latin typeface="+mn-lt"/>
                  <a:cs typeface="+mn-cs"/>
                </a:rPr>
                <a:t>check-in</a:t>
              </a:r>
              <a:endParaRPr lang="en-US" sz="1400" dirty="0">
                <a:solidFill>
                  <a:schemeClr val="tx2"/>
                </a:solidFill>
                <a:latin typeface="+mn-lt"/>
                <a:cs typeface="+mn-cs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  <a:cs typeface="+mn-cs"/>
                </a:rPr>
                <a:t>Successful?</a:t>
              </a:r>
              <a:endParaRPr lang="en-US" sz="1400" dirty="0">
                <a:solidFill>
                  <a:schemeClr val="tx2"/>
                </a:solidFill>
                <a:latin typeface="+mn-lt"/>
                <a:cs typeface="+mn-cs"/>
              </a:endParaRPr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 flipV="1">
              <a:off x="2634" y="2251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cxnSp>
          <p:nvCxnSpPr>
            <p:cNvPr id="29" name="Elbow Connector 4"/>
            <p:cNvCxnSpPr>
              <a:cxnSpLocks noChangeShapeType="1"/>
            </p:cNvCxnSpPr>
            <p:nvPr/>
          </p:nvCxnSpPr>
          <p:spPr bwMode="auto">
            <a:xfrm>
              <a:off x="2997" y="1958"/>
              <a:ext cx="1189" cy="354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Elbow Connector 6"/>
            <p:cNvCxnSpPr>
              <a:cxnSpLocks noChangeShapeType="1"/>
            </p:cNvCxnSpPr>
            <p:nvPr/>
          </p:nvCxnSpPr>
          <p:spPr bwMode="auto">
            <a:xfrm flipV="1">
              <a:off x="3020" y="1480"/>
              <a:ext cx="1212" cy="478"/>
            </a:xfrm>
            <a:prstGeom prst="bentConnector3">
              <a:avLst>
                <a:gd name="adj1" fmla="val 47028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 Box 26"/>
            <p:cNvSpPr txBox="1">
              <a:spLocks noChangeArrowheads="1"/>
            </p:cNvSpPr>
            <p:nvPr/>
          </p:nvSpPr>
          <p:spPr bwMode="auto">
            <a:xfrm>
              <a:off x="2624" y="2294"/>
              <a:ext cx="343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US" altLang="en-US" sz="1600" dirty="0">
                  <a:solidFill>
                    <a:schemeClr val="tx2"/>
                  </a:solidFill>
                </a:rPr>
                <a:t>Yes</a:t>
              </a:r>
            </a:p>
          </p:txBody>
        </p:sp>
        <p:sp>
          <p:nvSpPr>
            <p:cNvPr id="32" name="Line 24"/>
            <p:cNvSpPr>
              <a:spLocks noChangeShapeType="1"/>
            </p:cNvSpPr>
            <p:nvPr/>
          </p:nvSpPr>
          <p:spPr bwMode="auto">
            <a:xfrm flipV="1">
              <a:off x="2912" y="2885"/>
              <a:ext cx="1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Text Box 22"/>
            <p:cNvSpPr txBox="1">
              <a:spLocks noChangeArrowheads="1"/>
            </p:cNvSpPr>
            <p:nvPr/>
          </p:nvSpPr>
          <p:spPr bwMode="auto">
            <a:xfrm>
              <a:off x="2973" y="2728"/>
              <a:ext cx="1320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US" altLang="en-US" sz="1200" dirty="0">
                  <a:solidFill>
                    <a:schemeClr val="tx2"/>
                  </a:solidFill>
                </a:rPr>
                <a:t>NO                   </a:t>
              </a:r>
              <a:r>
                <a:rPr lang="en-US" altLang="en-US" sz="1200" dirty="0" smtClean="0">
                  <a:solidFill>
                    <a:schemeClr val="tx2"/>
                  </a:solidFill>
                </a:rPr>
                <a:t>    </a:t>
              </a:r>
              <a:r>
                <a:rPr lang="en-US" altLang="en-US" sz="1200" dirty="0">
                  <a:solidFill>
                    <a:schemeClr val="tx2"/>
                  </a:solidFill>
                </a:rPr>
                <a:t>Fix </a:t>
              </a:r>
              <a:r>
                <a:rPr lang="en-US" altLang="en-US" sz="1200" dirty="0" smtClean="0">
                  <a:solidFill>
                    <a:schemeClr val="tx2"/>
                  </a:solidFill>
                </a:rPr>
                <a:t>build</a:t>
              </a:r>
              <a:endParaRPr lang="en-US" alt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3488" y="1321"/>
              <a:ext cx="100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US" altLang="en-US" sz="1200">
                  <a:solidFill>
                    <a:schemeClr val="tx2"/>
                  </a:solidFill>
                </a:rPr>
                <a:t>Need new task</a:t>
              </a:r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3199" y="2294"/>
              <a:ext cx="1338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US" altLang="en-US" sz="1200">
                  <a:solidFill>
                    <a:schemeClr val="tx2"/>
                  </a:solidFill>
                </a:rPr>
                <a:t>Work on existing task</a:t>
              </a:r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5893" y="1253"/>
              <a:ext cx="759" cy="453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scene3d>
              <a:camera prst="orthographicFront"/>
              <a:lightRig rig="threePt" dir="t"/>
            </a:scene3d>
            <a:sp3d>
              <a:bevelT w="12700"/>
            </a:sp3d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400" dirty="0">
                  <a:solidFill>
                    <a:schemeClr val="tx2"/>
                  </a:solidFill>
                  <a:latin typeface="+mn-lt"/>
                  <a:cs typeface="+mn-cs"/>
                </a:rPr>
                <a:t>Attend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400" dirty="0">
                  <a:solidFill>
                    <a:schemeClr val="tx2"/>
                  </a:solidFill>
                  <a:latin typeface="+mn-lt"/>
                  <a:cs typeface="+mn-cs"/>
                </a:rPr>
                <a:t>Scrum Meeting</a:t>
              </a:r>
            </a:p>
          </p:txBody>
        </p:sp>
        <p:sp>
          <p:nvSpPr>
            <p:cNvPr id="37" name="Line 24"/>
            <p:cNvSpPr>
              <a:spLocks noChangeShapeType="1"/>
            </p:cNvSpPr>
            <p:nvPr/>
          </p:nvSpPr>
          <p:spPr bwMode="auto">
            <a:xfrm>
              <a:off x="5275" y="1496"/>
              <a:ext cx="6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Text Box 22"/>
            <p:cNvSpPr txBox="1">
              <a:spLocks noChangeArrowheads="1"/>
            </p:cNvSpPr>
            <p:nvPr/>
          </p:nvSpPr>
          <p:spPr bwMode="auto">
            <a:xfrm>
              <a:off x="5343" y="1263"/>
              <a:ext cx="1002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US" altLang="en-US" sz="1200">
                  <a:solidFill>
                    <a:schemeClr val="tx2"/>
                  </a:solidFill>
                </a:rPr>
                <a:t> Is it time </a:t>
              </a:r>
            </a:p>
            <a:p>
              <a:pPr eaLnBrk="1" hangingPunct="1"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US" altLang="en-US" sz="1200">
                  <a:solidFill>
                    <a:schemeClr val="tx2"/>
                  </a:solidFill>
                </a:rPr>
                <a:t>for scrum </a:t>
              </a:r>
            </a:p>
            <a:p>
              <a:pPr eaLnBrk="1" hangingPunct="1"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US" altLang="en-US" sz="1200">
                  <a:solidFill>
                    <a:schemeClr val="tx2"/>
                  </a:solidFill>
                </a:rPr>
                <a:t>meeting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090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pPr algn="ctr"/>
            <a:r>
              <a:rPr lang="en-US" sz="4000" dirty="0" smtClean="0"/>
              <a:t>05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gray">
          <a:xfrm>
            <a:off x="1336432" y="3144769"/>
            <a:ext cx="6057145" cy="1280159"/>
          </a:xfrm>
        </p:spPr>
        <p:txBody>
          <a:bodyPr/>
          <a:lstStyle/>
          <a:p>
            <a:r>
              <a:rPr lang="en-US" sz="4000" dirty="0" smtClean="0">
                <a:solidFill>
                  <a:schemeClr val="bg1"/>
                </a:solidFill>
              </a:rPr>
              <a:t>Agile - Testing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74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 smtClean="0">
                <a:solidFill>
                  <a:srgbClr val="00AFDA"/>
                </a:solidFill>
              </a:rPr>
              <a:t>Agile Test Quadrants</a:t>
            </a:r>
            <a:endParaRPr lang="en-US" sz="1800" b="1" dirty="0">
              <a:solidFill>
                <a:srgbClr val="00AFDA"/>
              </a:solidFill>
            </a:endParaRPr>
          </a:p>
        </p:txBody>
      </p:sp>
      <p:pic>
        <p:nvPicPr>
          <p:cNvPr id="39" name="Picture 4" descr="http://lisacrispin.com/wp-content/uploads/2011/11/Agile-Testing-Quadra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697" y="1735681"/>
            <a:ext cx="6419167" cy="469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"/>
          <p:cNvSpPr txBox="1">
            <a:spLocks noChangeArrowheads="1"/>
          </p:cNvSpPr>
          <p:nvPr/>
        </p:nvSpPr>
        <p:spPr bwMode="auto">
          <a:xfrm>
            <a:off x="371589" y="1002913"/>
            <a:ext cx="8421687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dirty="0">
                <a:solidFill>
                  <a:srgbClr val="191919"/>
                </a:solidFill>
              </a:rPr>
              <a:t>Agile testing covers all types of testing. The Agile Testing Quadrants provide a helpful taxonomy to help teams identify and plan the testing needed.</a:t>
            </a:r>
          </a:p>
        </p:txBody>
      </p:sp>
    </p:spTree>
    <p:extLst>
      <p:ext uri="{BB962C8B-B14F-4D97-AF65-F5344CB8AC3E}">
        <p14:creationId xmlns:p14="http://schemas.microsoft.com/office/powerpoint/2010/main" val="292614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 smtClean="0">
                <a:solidFill>
                  <a:srgbClr val="00AFDA"/>
                </a:solidFill>
              </a:rPr>
              <a:t>Agile Test Quadrants </a:t>
            </a:r>
            <a:r>
              <a:rPr lang="en-US" sz="1800" b="1" dirty="0" err="1" smtClean="0">
                <a:solidFill>
                  <a:srgbClr val="00AFDA"/>
                </a:solidFill>
              </a:rPr>
              <a:t>Contd</a:t>
            </a:r>
            <a:r>
              <a:rPr lang="en-US" sz="1800" b="1" dirty="0" smtClean="0">
                <a:solidFill>
                  <a:srgbClr val="00AFDA"/>
                </a:solidFill>
              </a:rPr>
              <a:t> …</a:t>
            </a:r>
            <a:endParaRPr lang="en-US" sz="1800" b="1" dirty="0">
              <a:solidFill>
                <a:srgbClr val="00AFDA"/>
              </a:solidFill>
            </a:endParaRPr>
          </a:p>
        </p:txBody>
      </p:sp>
      <p:sp>
        <p:nvSpPr>
          <p:cNvPr id="40" name="TextBox 1"/>
          <p:cNvSpPr txBox="1">
            <a:spLocks noChangeArrowheads="1"/>
          </p:cNvSpPr>
          <p:nvPr/>
        </p:nvSpPr>
        <p:spPr bwMode="auto">
          <a:xfrm>
            <a:off x="371589" y="1002913"/>
            <a:ext cx="8421687" cy="4967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dirty="0"/>
              <a:t>Testing quadrants have been based on the work done by Agile Manifesto signer “Brian </a:t>
            </a:r>
            <a:r>
              <a:rPr lang="en-US" altLang="en-US" sz="1600" dirty="0" err="1"/>
              <a:t>Marick’s</a:t>
            </a:r>
            <a:r>
              <a:rPr lang="en-US" altLang="en-US" sz="1600" dirty="0"/>
              <a:t>” four quadrant agile testing matrix</a:t>
            </a:r>
          </a:p>
          <a:p>
            <a:endParaRPr lang="en-US" altLang="en-US" sz="1600" dirty="0" smtClean="0"/>
          </a:p>
          <a:p>
            <a:endParaRPr lang="en-US" altLang="en-US" sz="1600" dirty="0"/>
          </a:p>
          <a:p>
            <a:r>
              <a:rPr lang="en-US" altLang="en-US" sz="1600" dirty="0"/>
              <a:t>Quadrant 1: </a:t>
            </a:r>
            <a:endParaRPr lang="en-US" alt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Depicts </a:t>
            </a:r>
            <a:r>
              <a:rPr lang="en-US" altLang="en-US" sz="1600" dirty="0"/>
              <a:t>Unit and Component Tests </a:t>
            </a:r>
            <a:r>
              <a:rPr lang="en-US" altLang="en-US" sz="1600" dirty="0" smtClean="0"/>
              <a:t>written </a:t>
            </a:r>
            <a:r>
              <a:rPr lang="en-US" altLang="en-US" sz="1600" dirty="0"/>
              <a:t>by </a:t>
            </a:r>
            <a:r>
              <a:rPr lang="en-US" altLang="en-US" sz="1600" dirty="0" smtClean="0"/>
              <a:t>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Largely </a:t>
            </a:r>
            <a:r>
              <a:rPr lang="en-US" altLang="en-US" sz="1600" dirty="0"/>
              <a:t>automated and represent a low cost of ensuring that the system works as intended.</a:t>
            </a:r>
          </a:p>
          <a:p>
            <a:endParaRPr lang="en-US" altLang="en-US" sz="1600" dirty="0"/>
          </a:p>
          <a:p>
            <a:r>
              <a:rPr lang="en-US" altLang="en-US" sz="1600" dirty="0"/>
              <a:t>Quadrant 2: </a:t>
            </a:r>
            <a:endParaRPr lang="en-US" alt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Depicts </a:t>
            </a:r>
            <a:r>
              <a:rPr lang="en-US" altLang="en-US" sz="1600" dirty="0"/>
              <a:t>User facing story and functional tests. </a:t>
            </a:r>
            <a:endParaRPr lang="en-US" alt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Test </a:t>
            </a:r>
            <a:r>
              <a:rPr lang="en-US" altLang="en-US" sz="1600" dirty="0"/>
              <a:t>the higher level features of the system and can be both Automated and Manual.</a:t>
            </a:r>
          </a:p>
          <a:p>
            <a:endParaRPr lang="en-US" altLang="en-US" sz="1600" dirty="0"/>
          </a:p>
          <a:p>
            <a:r>
              <a:rPr lang="en-US" altLang="en-US" sz="1600" dirty="0"/>
              <a:t>Quadrant 3: </a:t>
            </a:r>
            <a:endParaRPr lang="en-US" alt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Depicts </a:t>
            </a:r>
            <a:r>
              <a:rPr lang="en-US" altLang="en-US" sz="1600" dirty="0"/>
              <a:t>system-level tests to determine the aggregate  behavior of the system meets its usability and functionality requirements. </a:t>
            </a:r>
            <a:endParaRPr lang="en-US" alt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Largely </a:t>
            </a:r>
            <a:r>
              <a:rPr lang="en-US" altLang="en-US" sz="1600" dirty="0"/>
              <a:t>Manual since they involve users and testers using the system in actual  or via simulated deployment</a:t>
            </a:r>
          </a:p>
          <a:p>
            <a:endParaRPr lang="en-US" altLang="en-US" sz="1600" dirty="0"/>
          </a:p>
          <a:p>
            <a:r>
              <a:rPr lang="en-US" altLang="en-US" sz="1600" dirty="0"/>
              <a:t>Quadrant 4: </a:t>
            </a:r>
            <a:endParaRPr lang="en-US" alt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Depicts </a:t>
            </a:r>
            <a:r>
              <a:rPr lang="en-US" altLang="en-US" sz="1600" dirty="0"/>
              <a:t>the tests to assure that the system meets in non-functional requirements</a:t>
            </a:r>
            <a:r>
              <a:rPr lang="en-US" alt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 smtClean="0"/>
              <a:t>Supported </a:t>
            </a:r>
            <a:r>
              <a:rPr lang="en-US" altLang="en-US" sz="1600" dirty="0"/>
              <a:t>by </a:t>
            </a:r>
            <a:r>
              <a:rPr lang="en-US" altLang="en-US" sz="1600" dirty="0" smtClean="0"/>
              <a:t>tools </a:t>
            </a:r>
            <a:r>
              <a:rPr lang="en-US" altLang="en-US" sz="1600" dirty="0"/>
              <a:t>such as load, performance or specialized tools</a:t>
            </a:r>
            <a:r>
              <a:rPr lang="en-US" altLang="en-US" sz="1600" dirty="0" smtClean="0"/>
              <a:t>.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384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 smtClean="0">
                <a:solidFill>
                  <a:srgbClr val="00AFDA"/>
                </a:solidFill>
              </a:rPr>
              <a:t>Role of a Tester</a:t>
            </a:r>
            <a:endParaRPr lang="en-US" sz="1800" b="1" dirty="0">
              <a:solidFill>
                <a:srgbClr val="00AFDA"/>
              </a:solidFill>
            </a:endParaRPr>
          </a:p>
        </p:txBody>
      </p:sp>
      <p:sp>
        <p:nvSpPr>
          <p:cNvPr id="40" name="TextBox 1"/>
          <p:cNvSpPr txBox="1">
            <a:spLocks noChangeArrowheads="1"/>
          </p:cNvSpPr>
          <p:nvPr/>
        </p:nvSpPr>
        <p:spPr bwMode="auto">
          <a:xfrm>
            <a:off x="371589" y="855433"/>
            <a:ext cx="8421687" cy="51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600" dirty="0"/>
              <a:t>Testers are a seamless part of the team to improve and build quality into the system and work closely with the product owner. Following are the key aspects of an agile tester.</a:t>
            </a:r>
          </a:p>
          <a:p>
            <a:pPr>
              <a:defRPr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sz="1600" dirty="0"/>
              <a:t>Communicates More: Tester is highly motivated to communicate and engage everyone who can help add value to the process and the product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sz="1600" dirty="0"/>
              <a:t>Technical Excellence: Tester collaborates seamlessly with programmers, </a:t>
            </a:r>
            <a:r>
              <a:rPr lang="en-US" sz="1600" dirty="0" smtClean="0"/>
              <a:t>architects and  </a:t>
            </a:r>
            <a:r>
              <a:rPr lang="en-US" sz="1600" dirty="0"/>
              <a:t>product </a:t>
            </a:r>
            <a:r>
              <a:rPr lang="en-US" sz="1600" dirty="0" smtClean="0"/>
              <a:t>owners to ensure that issues are resolved on time and right people are communicated with the updates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sz="1600" dirty="0"/>
              <a:t>Interpersonal Skills: Testers are highly interactive and analytical. These skills play a great role in working across the teams </a:t>
            </a:r>
            <a:r>
              <a:rPr lang="en-US" sz="1600" dirty="0" smtClean="0"/>
              <a:t>since Agile focusses </a:t>
            </a:r>
            <a:r>
              <a:rPr lang="en-US" sz="1600" dirty="0"/>
              <a:t>more on individuals and interactions than process and </a:t>
            </a:r>
            <a:r>
              <a:rPr lang="en-US" sz="1600" dirty="0" smtClean="0"/>
              <a:t>tools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sz="1600" dirty="0" smtClean="0"/>
              <a:t>Identify Risks - Mitigate </a:t>
            </a:r>
            <a:r>
              <a:rPr lang="en-US" sz="1600" dirty="0"/>
              <a:t>them where possible, and prioritizing the tasks to deliver the given product at the end of every </a:t>
            </a:r>
            <a:r>
              <a:rPr lang="en-US" sz="1600" dirty="0" smtClean="0"/>
              <a:t>sprint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sz="1600" dirty="0" smtClean="0"/>
              <a:t>Test Automation – Automate Integration/Quality Assurance/Acceptance test cases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sz="1600" dirty="0" smtClean="0"/>
              <a:t>Continuous Feedback - Provide </a:t>
            </a:r>
            <a:r>
              <a:rPr lang="en-US" sz="1600" dirty="0"/>
              <a:t>continuous feedback to the entire development team on the status/progress of the product being </a:t>
            </a:r>
            <a:r>
              <a:rPr lang="en-US" sz="1600" dirty="0" smtClean="0"/>
              <a:t>designed.</a:t>
            </a:r>
            <a:endParaRPr lang="en-US" sz="1600" dirty="0"/>
          </a:p>
          <a:p>
            <a:pPr>
              <a:defRPr/>
            </a:pPr>
            <a:r>
              <a:rPr lang="en-US" sz="1600" dirty="0" smtClean="0"/>
              <a:t> 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5632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 smtClean="0">
                <a:solidFill>
                  <a:srgbClr val="00AFDA"/>
                </a:solidFill>
              </a:rPr>
              <a:t>A tester’s typical day</a:t>
            </a:r>
            <a:endParaRPr lang="en-US" sz="1800" b="1" dirty="0">
              <a:solidFill>
                <a:srgbClr val="00AFDA"/>
              </a:solidFill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398839" y="501239"/>
            <a:ext cx="8496064" cy="6082431"/>
            <a:chOff x="443078" y="501239"/>
            <a:chExt cx="8496064" cy="6082431"/>
          </a:xfrm>
        </p:grpSpPr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4286508" y="2620952"/>
              <a:ext cx="1301133" cy="619175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scene3d>
              <a:camera prst="orthographicFront"/>
              <a:lightRig rig="threePt" dir="t"/>
            </a:scene3d>
            <a:sp3d>
              <a:bevelT w="12700"/>
            </a:sp3d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  <a:cs typeface="+mn-cs"/>
                </a:rPr>
                <a:t>Write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A</a:t>
              </a:r>
              <a:r>
                <a:rPr lang="en-US" sz="1400" dirty="0" smtClean="0">
                  <a:solidFill>
                    <a:schemeClr val="tx2"/>
                  </a:solidFill>
                  <a:latin typeface="+mn-lt"/>
                  <a:cs typeface="+mn-cs"/>
                </a:rPr>
                <a:t>utomation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Scripts</a:t>
              </a:r>
              <a:r>
                <a:rPr lang="en-US" sz="1400" dirty="0" smtClean="0">
                  <a:solidFill>
                    <a:schemeClr val="tx2"/>
                  </a:solidFill>
                  <a:latin typeface="+mn-lt"/>
                  <a:cs typeface="+mn-cs"/>
                </a:rPr>
                <a:t> </a:t>
              </a:r>
              <a:endParaRPr lang="en-US" sz="1400" dirty="0">
                <a:solidFill>
                  <a:schemeClr val="tx2"/>
                </a:solidFill>
                <a:latin typeface="+mn-lt"/>
                <a:cs typeface="+mn-cs"/>
              </a:endParaRPr>
            </a:p>
          </p:txBody>
        </p:sp>
        <p:sp>
          <p:nvSpPr>
            <p:cNvPr id="21" name="AutoShape 20"/>
            <p:cNvSpPr>
              <a:spLocks noChangeArrowheads="1"/>
            </p:cNvSpPr>
            <p:nvPr/>
          </p:nvSpPr>
          <p:spPr bwMode="auto">
            <a:xfrm>
              <a:off x="2403013" y="2566610"/>
              <a:ext cx="1095850" cy="823037"/>
            </a:xfrm>
            <a:prstGeom prst="flowChartDecision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scene3d>
              <a:camera prst="orthographicFront"/>
              <a:lightRig rig="threePt" dir="t"/>
            </a:scene3d>
            <a:sp3d>
              <a:bevelT w="12700"/>
            </a:sp3d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  <a:cs typeface="+mn-cs"/>
                </a:rPr>
                <a:t>Is code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Available?</a:t>
              </a:r>
              <a:endParaRPr lang="en-US" sz="1400" dirty="0">
                <a:solidFill>
                  <a:schemeClr val="tx2"/>
                </a:solidFill>
                <a:latin typeface="+mn-lt"/>
                <a:cs typeface="+mn-cs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468753" y="3684963"/>
              <a:ext cx="1027925" cy="480403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scene3d>
              <a:camera prst="orthographicFront"/>
              <a:lightRig rig="threePt" dir="t"/>
            </a:scene3d>
            <a:sp3d>
              <a:bevelT w="12700"/>
            </a:sp3d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  <a:cs typeface="+mn-cs"/>
                </a:rPr>
                <a:t>Prepare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  <a:cs typeface="+mn-cs"/>
                </a:rPr>
                <a:t>Test Data</a:t>
              </a:r>
              <a:endParaRPr lang="en-US" sz="1400" dirty="0">
                <a:solidFill>
                  <a:schemeClr val="tx2"/>
                </a:solidFill>
                <a:latin typeface="+mn-lt"/>
                <a:cs typeface="+mn-cs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141455" y="501239"/>
              <a:ext cx="1506417" cy="518685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scene3d>
              <a:camera prst="orthographicFront"/>
              <a:lightRig rig="threePt" dir="t"/>
            </a:scene3d>
            <a:sp3d>
              <a:bevelT w="12700"/>
            </a:sp3d>
          </p:spPr>
          <p:txBody>
            <a:bodyPr wrap="none" anchor="ctr"/>
            <a:lstStyle>
              <a:lvl1pPr>
                <a:buClr>
                  <a:srgbClr val="000000"/>
                </a:buClr>
                <a:buSzPct val="110000"/>
                <a:buFont typeface="Wingdings" panose="05000000000000000000" pitchFamily="2" charset="2"/>
                <a:buChar char=""/>
                <a:defRPr sz="200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563"/>
                </a:spcBef>
                <a:spcAft>
                  <a:spcPts val="338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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16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5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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50"/>
                </a:spcBef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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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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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ts val="35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Char char="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Start Planning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600" dirty="0">
                  <a:solidFill>
                    <a:schemeClr val="tx2"/>
                  </a:solidFill>
                </a:rPr>
                <a:t>for the day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4884222" y="1019924"/>
              <a:ext cx="0" cy="3886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141455" y="1408580"/>
              <a:ext cx="1574341" cy="647285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scene3d>
              <a:camera prst="orthographicFront"/>
              <a:lightRig rig="threePt" dir="t"/>
            </a:scene3d>
            <a:sp3d>
              <a:bevelT w="12700"/>
            </a:sp3d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400" dirty="0">
                  <a:solidFill>
                    <a:schemeClr val="tx2"/>
                  </a:solidFill>
                  <a:latin typeface="+mn-lt"/>
                  <a:cs typeface="+mn-cs"/>
                </a:rPr>
                <a:t>Pick up </a:t>
              </a:r>
              <a:r>
                <a:rPr lang="en-US" sz="1400" dirty="0" smtClean="0">
                  <a:solidFill>
                    <a:schemeClr val="tx2"/>
                  </a:solidFill>
                  <a:latin typeface="+mn-lt"/>
                  <a:cs typeface="+mn-cs"/>
                </a:rPr>
                <a:t>(new) task</a:t>
              </a:r>
              <a:endParaRPr lang="en-US" sz="1400" dirty="0">
                <a:solidFill>
                  <a:schemeClr val="tx2"/>
                </a:solidFill>
                <a:latin typeface="+mn-lt"/>
                <a:cs typeface="+mn-cs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4884222" y="2055865"/>
              <a:ext cx="0" cy="550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6648627" y="667806"/>
              <a:ext cx="1145661" cy="647285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scene3d>
              <a:camera prst="orthographicFront"/>
              <a:lightRig rig="threePt" dir="t"/>
            </a:scene3d>
            <a:sp3d>
              <a:bevelT w="12700"/>
            </a:sp3d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400" dirty="0">
                  <a:solidFill>
                    <a:schemeClr val="tx2"/>
                  </a:solidFill>
                  <a:latin typeface="+mn-lt"/>
                  <a:cs typeface="+mn-cs"/>
                </a:rPr>
                <a:t>Attend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400" dirty="0">
                  <a:solidFill>
                    <a:schemeClr val="tx2"/>
                  </a:solidFill>
                  <a:latin typeface="+mn-lt"/>
                  <a:cs typeface="+mn-cs"/>
                </a:rPr>
                <a:t>Scrum Meeting</a:t>
              </a:r>
            </a:p>
          </p:txBody>
        </p:sp>
        <p:sp>
          <p:nvSpPr>
            <p:cNvPr id="37" name="Line 24"/>
            <p:cNvSpPr>
              <a:spLocks noChangeShapeType="1"/>
            </p:cNvSpPr>
            <p:nvPr/>
          </p:nvSpPr>
          <p:spPr bwMode="auto">
            <a:xfrm flipV="1">
              <a:off x="5715796" y="1323072"/>
              <a:ext cx="932831" cy="4327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Text Box 22"/>
            <p:cNvSpPr txBox="1">
              <a:spLocks noChangeArrowheads="1"/>
            </p:cNvSpPr>
            <p:nvPr/>
          </p:nvSpPr>
          <p:spPr bwMode="auto">
            <a:xfrm>
              <a:off x="5818438" y="1106337"/>
              <a:ext cx="865942" cy="550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US" altLang="en-US" sz="1200" dirty="0">
                  <a:solidFill>
                    <a:schemeClr val="tx2"/>
                  </a:solidFill>
                </a:rPr>
                <a:t> Is it time </a:t>
              </a:r>
            </a:p>
            <a:p>
              <a:pPr eaLnBrk="1" hangingPunct="1"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US" altLang="en-US" sz="1200" dirty="0">
                  <a:solidFill>
                    <a:schemeClr val="tx2"/>
                  </a:solidFill>
                </a:rPr>
                <a:t>for scrum </a:t>
              </a:r>
            </a:p>
            <a:p>
              <a:pPr eaLnBrk="1" hangingPunct="1"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US" altLang="en-US" sz="1200" dirty="0">
                  <a:solidFill>
                    <a:schemeClr val="tx2"/>
                  </a:solidFill>
                </a:rPr>
                <a:t>meeting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7303724" y="2606098"/>
              <a:ext cx="1635418" cy="648713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scene3d>
              <a:camera prst="orthographicFront"/>
              <a:lightRig rig="threePt" dir="t"/>
            </a:scene3d>
            <a:sp3d>
              <a:bevelT w="12700"/>
            </a:sp3d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Design acceptance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Test scenarios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(Test Cases)</a:t>
              </a:r>
              <a:endParaRPr lang="en-US" sz="14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8166275" y="3243419"/>
              <a:ext cx="0" cy="2586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>
                <a:solidFill>
                  <a:schemeClr val="tx2"/>
                </a:solidFill>
              </a:endParaRPr>
            </a:p>
          </p:txBody>
        </p:sp>
        <p:sp>
          <p:nvSpPr>
            <p:cNvPr id="27" name="Rectangle 15"/>
            <p:cNvSpPr>
              <a:spLocks noChangeArrowheads="1"/>
            </p:cNvSpPr>
            <p:nvPr/>
          </p:nvSpPr>
          <p:spPr bwMode="auto">
            <a:xfrm>
              <a:off x="5818438" y="3478488"/>
              <a:ext cx="865942" cy="823037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scene3d>
              <a:camera prst="orthographicFront"/>
              <a:lightRig rig="threePt" dir="t"/>
            </a:scene3d>
            <a:sp3d>
              <a:bevelT w="12700"/>
            </a:sp3d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Add to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Automation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Queue</a:t>
              </a:r>
            </a:p>
          </p:txBody>
        </p:sp>
        <p:sp>
          <p:nvSpPr>
            <p:cNvPr id="39" name="AutoShape 20"/>
            <p:cNvSpPr>
              <a:spLocks noChangeArrowheads="1"/>
            </p:cNvSpPr>
            <p:nvPr/>
          </p:nvSpPr>
          <p:spPr bwMode="auto">
            <a:xfrm>
              <a:off x="7551224" y="3479145"/>
              <a:ext cx="1327070" cy="946719"/>
            </a:xfrm>
            <a:prstGeom prst="flowChartDecision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scene3d>
              <a:camera prst="orthographicFront"/>
              <a:lightRig rig="threePt" dir="t"/>
            </a:scene3d>
            <a:sp3d>
              <a:bevelT w="12700"/>
            </a:sp3d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Should it be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Automated?</a:t>
              </a:r>
              <a:endParaRPr lang="en-US" sz="14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41" name="Text Box 26"/>
            <p:cNvSpPr txBox="1">
              <a:spLocks noChangeArrowheads="1"/>
            </p:cNvSpPr>
            <p:nvPr/>
          </p:nvSpPr>
          <p:spPr bwMode="auto">
            <a:xfrm>
              <a:off x="8121433" y="4679865"/>
              <a:ext cx="413896" cy="266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US" altLang="en-US" sz="1400" dirty="0" smtClean="0">
                  <a:solidFill>
                    <a:schemeClr val="tx2"/>
                  </a:solidFill>
                </a:rPr>
                <a:t>No</a:t>
              </a:r>
              <a:endParaRPr lang="en-US" alt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43" name="Text Box 26"/>
            <p:cNvSpPr txBox="1">
              <a:spLocks noChangeArrowheads="1"/>
            </p:cNvSpPr>
            <p:nvPr/>
          </p:nvSpPr>
          <p:spPr bwMode="auto">
            <a:xfrm>
              <a:off x="6997982" y="3697355"/>
              <a:ext cx="477567" cy="266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US" altLang="en-US" sz="1400" dirty="0">
                  <a:solidFill>
                    <a:schemeClr val="tx2"/>
                  </a:solidFill>
                </a:rPr>
                <a:t>Yes</a:t>
              </a:r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>
              <a:off x="2937588" y="2381254"/>
              <a:ext cx="5158463" cy="229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Line 21"/>
            <p:cNvSpPr>
              <a:spLocks noChangeShapeType="1"/>
            </p:cNvSpPr>
            <p:nvPr/>
          </p:nvSpPr>
          <p:spPr bwMode="auto">
            <a:xfrm flipH="1" flipV="1">
              <a:off x="8093821" y="2404217"/>
              <a:ext cx="15486" cy="2018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4876508" y="3268112"/>
              <a:ext cx="0" cy="2586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0" name="Line 21"/>
            <p:cNvSpPr>
              <a:spLocks noChangeShapeType="1"/>
            </p:cNvSpPr>
            <p:nvPr/>
          </p:nvSpPr>
          <p:spPr bwMode="auto">
            <a:xfrm flipH="1" flipV="1">
              <a:off x="2937588" y="2373273"/>
              <a:ext cx="15486" cy="2018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" name="Text Box 26"/>
            <p:cNvSpPr txBox="1">
              <a:spLocks noChangeArrowheads="1"/>
            </p:cNvSpPr>
            <p:nvPr/>
          </p:nvSpPr>
          <p:spPr bwMode="auto">
            <a:xfrm>
              <a:off x="2996221" y="3372733"/>
              <a:ext cx="477567" cy="266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US" altLang="en-US" sz="1400" dirty="0">
                  <a:solidFill>
                    <a:schemeClr val="tx2"/>
                  </a:solidFill>
                </a:rPr>
                <a:t>Yes</a:t>
              </a:r>
            </a:p>
          </p:txBody>
        </p:sp>
        <p:sp>
          <p:nvSpPr>
            <p:cNvPr id="72" name="Line 13"/>
            <p:cNvSpPr>
              <a:spLocks noChangeShapeType="1"/>
            </p:cNvSpPr>
            <p:nvPr/>
          </p:nvSpPr>
          <p:spPr bwMode="auto">
            <a:xfrm>
              <a:off x="2945331" y="3397426"/>
              <a:ext cx="0" cy="2586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2383899" y="4497220"/>
              <a:ext cx="1197631" cy="711592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scene3d>
              <a:camera prst="orthographicFront"/>
              <a:lightRig rig="threePt" dir="t"/>
            </a:scene3d>
            <a:sp3d>
              <a:bevelT w="12700"/>
            </a:sp3d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  <a:cs typeface="+mn-cs"/>
                </a:rPr>
                <a:t>Execute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Manual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Test Cases</a:t>
              </a:r>
              <a:endParaRPr lang="en-US" sz="1400" dirty="0">
                <a:solidFill>
                  <a:schemeClr val="tx2"/>
                </a:solidFill>
                <a:latin typeface="+mn-lt"/>
                <a:cs typeface="+mn-cs"/>
              </a:endParaRPr>
            </a:p>
          </p:txBody>
        </p:sp>
        <p:sp>
          <p:nvSpPr>
            <p:cNvPr id="76" name="Line 13"/>
            <p:cNvSpPr>
              <a:spLocks noChangeShapeType="1"/>
            </p:cNvSpPr>
            <p:nvPr/>
          </p:nvSpPr>
          <p:spPr bwMode="auto">
            <a:xfrm>
              <a:off x="2937508" y="4209089"/>
              <a:ext cx="0" cy="2586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4307205" y="3573174"/>
              <a:ext cx="1197631" cy="515022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scene3d>
              <a:camera prst="orthographicFront"/>
              <a:lightRig rig="threePt" dir="t"/>
            </a:scene3d>
            <a:sp3d>
              <a:bevelT w="12700"/>
            </a:sp3d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  <a:cs typeface="+mn-cs"/>
                </a:rPr>
                <a:t>Check-in TCs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in CI Tool</a:t>
              </a:r>
              <a:endParaRPr lang="en-US" sz="1400" dirty="0">
                <a:solidFill>
                  <a:schemeClr val="tx2"/>
                </a:solidFill>
                <a:latin typeface="+mn-lt"/>
                <a:cs typeface="+mn-cs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 bwMode="auto">
            <a:xfrm>
              <a:off x="8204924" y="4347496"/>
              <a:ext cx="9835" cy="115563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auto">
            <a:xfrm flipH="1">
              <a:off x="4873171" y="4201021"/>
              <a:ext cx="3337" cy="162321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3" name="Rectangle 142"/>
            <p:cNvSpPr>
              <a:spLocks noChangeArrowheads="1"/>
            </p:cNvSpPr>
            <p:nvPr/>
          </p:nvSpPr>
          <p:spPr bwMode="auto">
            <a:xfrm>
              <a:off x="3982020" y="5838981"/>
              <a:ext cx="1795081" cy="744689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scene3d>
              <a:camera prst="orthographicFront"/>
              <a:lightRig rig="threePt" dir="t"/>
            </a:scene3d>
            <a:sp3d>
              <a:bevelT w="12700"/>
            </a:sp3d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  <a:cs typeface="+mn-cs"/>
                </a:rPr>
                <a:t>Monitor CI Test Results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And Code Coverage</a:t>
              </a:r>
              <a:endParaRPr lang="en-US" sz="1400" dirty="0">
                <a:solidFill>
                  <a:schemeClr val="tx2"/>
                </a:solidFill>
                <a:latin typeface="+mn-lt"/>
                <a:cs typeface="+mn-cs"/>
              </a:endParaRPr>
            </a:p>
          </p:txBody>
        </p:sp>
        <p:cxnSp>
          <p:nvCxnSpPr>
            <p:cNvPr id="145" name="Straight Connector 144"/>
            <p:cNvCxnSpPr/>
            <p:nvPr/>
          </p:nvCxnSpPr>
          <p:spPr bwMode="auto">
            <a:xfrm flipH="1">
              <a:off x="1800034" y="6096493"/>
              <a:ext cx="2181986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/>
            <p:cNvCxnSpPr/>
            <p:nvPr/>
          </p:nvCxnSpPr>
          <p:spPr bwMode="auto">
            <a:xfrm flipV="1">
              <a:off x="1800034" y="2978127"/>
              <a:ext cx="16618" cy="311836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9" name="AutoShape 20"/>
            <p:cNvSpPr>
              <a:spLocks noChangeArrowheads="1"/>
            </p:cNvSpPr>
            <p:nvPr/>
          </p:nvSpPr>
          <p:spPr bwMode="auto">
            <a:xfrm>
              <a:off x="1256392" y="2155090"/>
              <a:ext cx="1095850" cy="823037"/>
            </a:xfrm>
            <a:prstGeom prst="flowChartDecision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scene3d>
              <a:camera prst="orthographicFront"/>
              <a:lightRig rig="threePt" dir="t"/>
            </a:scene3d>
            <a:sp3d>
              <a:bevelT w="12700"/>
            </a:sp3d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  <a:cs typeface="+mn-cs"/>
                </a:rPr>
                <a:t>End of 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the Day?</a:t>
              </a:r>
              <a:endParaRPr lang="en-US" sz="1400" dirty="0">
                <a:solidFill>
                  <a:schemeClr val="tx2"/>
                </a:solidFill>
                <a:latin typeface="+mn-lt"/>
                <a:cs typeface="+mn-cs"/>
              </a:endParaRPr>
            </a:p>
          </p:txBody>
        </p:sp>
        <p:cxnSp>
          <p:nvCxnSpPr>
            <p:cNvPr id="152" name="Straight Connector 151"/>
            <p:cNvCxnSpPr>
              <a:stCxn id="149" idx="0"/>
            </p:cNvCxnSpPr>
            <p:nvPr/>
          </p:nvCxnSpPr>
          <p:spPr bwMode="auto">
            <a:xfrm flipH="1" flipV="1">
              <a:off x="1800034" y="1831598"/>
              <a:ext cx="4283" cy="32349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Straight Arrow Connector 153"/>
            <p:cNvCxnSpPr/>
            <p:nvPr/>
          </p:nvCxnSpPr>
          <p:spPr bwMode="auto">
            <a:xfrm flipV="1">
              <a:off x="1816652" y="1818480"/>
              <a:ext cx="2246097" cy="1311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5" name="Text Box 26"/>
            <p:cNvSpPr txBox="1">
              <a:spLocks noChangeArrowheads="1"/>
            </p:cNvSpPr>
            <p:nvPr/>
          </p:nvSpPr>
          <p:spPr bwMode="auto">
            <a:xfrm>
              <a:off x="1800034" y="1935511"/>
              <a:ext cx="413896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US" altLang="en-US" sz="1400" dirty="0" smtClean="0">
                  <a:solidFill>
                    <a:schemeClr val="tx2"/>
                  </a:solidFill>
                </a:rPr>
                <a:t>No</a:t>
              </a:r>
              <a:endParaRPr lang="en-US" altLang="en-US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157" name="Straight Arrow Connector 156"/>
            <p:cNvCxnSpPr>
              <a:stCxn id="149" idx="1"/>
            </p:cNvCxnSpPr>
            <p:nvPr/>
          </p:nvCxnSpPr>
          <p:spPr bwMode="auto">
            <a:xfrm flipH="1" flipV="1">
              <a:off x="1009381" y="2566608"/>
              <a:ext cx="247011" cy="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0" name="Straight Arrow Connector 159"/>
            <p:cNvCxnSpPr/>
            <p:nvPr/>
          </p:nvCxnSpPr>
          <p:spPr bwMode="auto">
            <a:xfrm>
              <a:off x="1009381" y="2566608"/>
              <a:ext cx="0" cy="673519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2" name="Oval 161"/>
            <p:cNvSpPr/>
            <p:nvPr/>
          </p:nvSpPr>
          <p:spPr bwMode="auto">
            <a:xfrm>
              <a:off x="443078" y="3268112"/>
              <a:ext cx="1164580" cy="101774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91919"/>
                </a:solidFill>
                <a:effectLst/>
              </a:endParaRPr>
            </a:p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191919"/>
                  </a:solidFill>
                  <a:effectLst/>
                </a:rPr>
                <a:t>Go Home</a:t>
              </a:r>
            </a:p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/>
                <a:t>Peacefully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91919"/>
                </a:solidFill>
                <a:effectLst/>
              </a:endParaRPr>
            </a:p>
          </p:txBody>
        </p:sp>
        <p:sp>
          <p:nvSpPr>
            <p:cNvPr id="163" name="Text Box 26"/>
            <p:cNvSpPr txBox="1">
              <a:spLocks noChangeArrowheads="1"/>
            </p:cNvSpPr>
            <p:nvPr/>
          </p:nvSpPr>
          <p:spPr bwMode="auto">
            <a:xfrm>
              <a:off x="776622" y="2301821"/>
              <a:ext cx="477567" cy="266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CCFE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US" altLang="en-US" sz="1400" dirty="0">
                  <a:solidFill>
                    <a:schemeClr val="tx2"/>
                  </a:solidFill>
                </a:rPr>
                <a:t>Yes</a:t>
              </a:r>
            </a:p>
          </p:txBody>
        </p:sp>
        <p:cxnSp>
          <p:nvCxnSpPr>
            <p:cNvPr id="169" name="Straight Arrow Connector 168"/>
            <p:cNvCxnSpPr>
              <a:stCxn id="39" idx="1"/>
            </p:cNvCxnSpPr>
            <p:nvPr/>
          </p:nvCxnSpPr>
          <p:spPr bwMode="auto">
            <a:xfrm flipH="1">
              <a:off x="6684380" y="3952505"/>
              <a:ext cx="866844" cy="561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8" name="Straight Connector 177"/>
            <p:cNvCxnSpPr/>
            <p:nvPr/>
          </p:nvCxnSpPr>
          <p:spPr bwMode="auto">
            <a:xfrm>
              <a:off x="2953074" y="5208812"/>
              <a:ext cx="0" cy="24809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0" name="Straight Connector 179"/>
            <p:cNvCxnSpPr/>
            <p:nvPr/>
          </p:nvCxnSpPr>
          <p:spPr bwMode="auto">
            <a:xfrm flipH="1">
              <a:off x="2951895" y="5474242"/>
              <a:ext cx="5228767" cy="327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89" name="Straight Connector 188"/>
          <p:cNvCxnSpPr/>
          <p:nvPr/>
        </p:nvCxnSpPr>
        <p:spPr bwMode="auto">
          <a:xfrm>
            <a:off x="3452439" y="2974698"/>
            <a:ext cx="23465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1" name="Straight Connector 190"/>
          <p:cNvCxnSpPr/>
          <p:nvPr/>
        </p:nvCxnSpPr>
        <p:spPr bwMode="auto">
          <a:xfrm flipV="1">
            <a:off x="3687097" y="1818480"/>
            <a:ext cx="0" cy="115964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2" name="Text Box 26"/>
          <p:cNvSpPr txBox="1">
            <a:spLocks noChangeArrowheads="1"/>
          </p:cNvSpPr>
          <p:nvPr/>
        </p:nvSpPr>
        <p:spPr bwMode="auto">
          <a:xfrm>
            <a:off x="3343839" y="2691895"/>
            <a:ext cx="413896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CCFE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en-US" sz="1400" dirty="0" smtClean="0">
                <a:solidFill>
                  <a:schemeClr val="tx2"/>
                </a:solidFill>
              </a:rPr>
              <a:t>No</a:t>
            </a:r>
            <a:endParaRPr lang="en-US" alt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47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AFDA"/>
                </a:solidFill>
              </a:rPr>
              <a:t>Agile</a:t>
            </a:r>
            <a:r>
              <a:rPr lang="en-US" dirty="0" smtClean="0"/>
              <a:t> </a:t>
            </a:r>
            <a:r>
              <a:rPr lang="en-US" sz="1800" b="1" dirty="0">
                <a:solidFill>
                  <a:srgbClr val="00AFDA"/>
                </a:solidFill>
              </a:rPr>
              <a:t>principles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72" y="884506"/>
            <a:ext cx="8829675" cy="5295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9071624" y="805676"/>
            <a:ext cx="3436883" cy="1495072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rPr>
              <a:t> GV – added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rPr>
              <a:t> content from the Tast</a:t>
            </a:r>
            <a:r>
              <a:rPr lang="en-US" dirty="0" smtClean="0"/>
              <a:t>e of Agile program deck – </a:t>
            </a:r>
            <a:r>
              <a:rPr lang="en-US" b="1" dirty="0" smtClean="0">
                <a:solidFill>
                  <a:schemeClr val="accent3"/>
                </a:solidFill>
              </a:rPr>
              <a:t>There are universal Agile principles, changed title accordingly</a:t>
            </a:r>
            <a:endParaRPr kumimoji="0" lang="en-US" sz="2000" b="1" i="0" u="none" strike="noStrike" cap="none" normalizeH="0" dirty="0" smtClean="0">
              <a:ln>
                <a:noFill/>
              </a:ln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6612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AFDA"/>
                </a:solidFill>
              </a:rPr>
              <a:t>Sprint </a:t>
            </a:r>
            <a:r>
              <a:rPr lang="en-US" sz="1800" b="1" dirty="0" smtClean="0">
                <a:solidFill>
                  <a:srgbClr val="00AFDA"/>
                </a:solidFill>
              </a:rPr>
              <a:t>retrospective</a:t>
            </a:r>
            <a:endParaRPr lang="en-US" sz="1800" b="1" dirty="0">
              <a:solidFill>
                <a:srgbClr val="00AFDA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1589" y="1095644"/>
            <a:ext cx="8229600" cy="4138613"/>
          </a:xfrm>
        </p:spPr>
        <p:txBody>
          <a:bodyPr/>
          <a:lstStyle/>
          <a:p>
            <a:pPr eaLnBrk="1" hangingPunct="1"/>
            <a:r>
              <a:rPr lang="en-US" sz="1600" dirty="0" smtClean="0">
                <a:solidFill>
                  <a:schemeClr val="tx2"/>
                </a:solidFill>
              </a:rPr>
              <a:t>What is it?</a:t>
            </a:r>
          </a:p>
          <a:p>
            <a:pPr lvl="1" eaLnBrk="1" hangingPunct="1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/>
                </a:solidFill>
              </a:rPr>
              <a:t>One to two hour meeting following each Sprint demo</a:t>
            </a:r>
          </a:p>
          <a:p>
            <a:pPr lvl="1" eaLnBrk="1" hangingPunct="1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/>
                </a:solidFill>
              </a:rPr>
              <a:t>Attended by Product Owner, team, and Scrum Master</a:t>
            </a:r>
          </a:p>
          <a:p>
            <a:pPr lvl="1" eaLnBrk="1" hangingPunct="1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/>
                </a:solidFill>
              </a:rPr>
              <a:t>Usually a neutral person will be invited in to facilitate</a:t>
            </a:r>
          </a:p>
          <a:p>
            <a:pPr lvl="1" eaLnBrk="1" hangingPunct="1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/>
                </a:solidFill>
              </a:rPr>
              <a:t>Presents what’s working and what could work better</a:t>
            </a:r>
          </a:p>
          <a:p>
            <a:pPr lvl="1" eaLnBrk="1" hangingPunct="1"/>
            <a:endParaRPr lang="en-US" dirty="0" smtClean="0">
              <a:solidFill>
                <a:schemeClr val="tx2"/>
              </a:solidFill>
            </a:endParaRPr>
          </a:p>
          <a:p>
            <a:pPr lvl="1" eaLnBrk="1" hangingPunct="1"/>
            <a:endParaRPr lang="en-US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en-US" sz="1600" dirty="0" smtClean="0">
                <a:solidFill>
                  <a:schemeClr val="tx2"/>
                </a:solidFill>
              </a:rPr>
              <a:t>Why does the Retrospective matter?</a:t>
            </a:r>
          </a:p>
          <a:p>
            <a:pPr lvl="1" eaLnBrk="1" hangingPunct="1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/>
                </a:solidFill>
              </a:rPr>
              <a:t>Accelerates visibility</a:t>
            </a:r>
          </a:p>
          <a:p>
            <a:pPr lvl="1" eaLnBrk="1" hangingPunct="1">
              <a:spcBef>
                <a:spcPts val="600"/>
              </a:spcBef>
              <a:spcAft>
                <a:spcPts val="300"/>
              </a:spcAft>
            </a:pPr>
            <a:r>
              <a:rPr lang="en-US" dirty="0" smtClean="0">
                <a:solidFill>
                  <a:schemeClr val="tx2"/>
                </a:solidFill>
              </a:rPr>
              <a:t>Accelerates action to improve</a:t>
            </a:r>
          </a:p>
        </p:txBody>
      </p:sp>
    </p:spTree>
    <p:extLst>
      <p:ext uri="{BB962C8B-B14F-4D97-AF65-F5344CB8AC3E}">
        <p14:creationId xmlns:p14="http://schemas.microsoft.com/office/powerpoint/2010/main" val="314739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AFDA"/>
                </a:solidFill>
              </a:rPr>
              <a:t>Sprint </a:t>
            </a:r>
            <a:r>
              <a:rPr lang="en-US" sz="1800" b="1" dirty="0" smtClean="0">
                <a:solidFill>
                  <a:srgbClr val="00AFDA"/>
                </a:solidFill>
              </a:rPr>
              <a:t>retrospective – Four square method</a:t>
            </a:r>
            <a:endParaRPr lang="en-US" sz="1800" b="1" dirty="0">
              <a:solidFill>
                <a:srgbClr val="00AFDA"/>
              </a:solidFill>
            </a:endParaRPr>
          </a:p>
        </p:txBody>
      </p:sp>
      <p:pic>
        <p:nvPicPr>
          <p:cNvPr id="6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7621588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794" y="1768792"/>
            <a:ext cx="3619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7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black">
          <a:xfrm>
            <a:off x="1328192" y="1160058"/>
            <a:ext cx="7815807" cy="1092407"/>
          </a:xfrm>
          <a:solidFill>
            <a:srgbClr val="00AFDA"/>
          </a:solidFill>
        </p:spPr>
        <p:txBody>
          <a:bodyPr lIns="182880" tIns="182880" rIns="365760" bIns="182880" anchor="ctr" anchorCtr="0"/>
          <a:lstStyle/>
          <a:p>
            <a:pPr marL="0" indent="0" algn="ctr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Which practice does not fall under Technical best practices?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AFDA"/>
                </a:solidFill>
              </a:rPr>
              <a:t>Spot </a:t>
            </a:r>
            <a:r>
              <a:rPr lang="en-US" sz="1800" b="1" dirty="0" smtClean="0">
                <a:solidFill>
                  <a:srgbClr val="00AFDA"/>
                </a:solidFill>
              </a:rPr>
              <a:t>Quiz</a:t>
            </a:r>
            <a:endParaRPr lang="en-US" sz="1800" b="1" dirty="0">
              <a:solidFill>
                <a:srgbClr val="00AFDA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71588" y="3384720"/>
            <a:ext cx="3989397" cy="914400"/>
            <a:chOff x="371588" y="3384720"/>
            <a:chExt cx="3989397" cy="914400"/>
          </a:xfrm>
        </p:grpSpPr>
        <p:sp>
          <p:nvSpPr>
            <p:cNvPr id="8" name="Text Placeholder 3"/>
            <p:cNvSpPr txBox="1">
              <a:spLocks/>
            </p:cNvSpPr>
            <p:nvPr/>
          </p:nvSpPr>
          <p:spPr bwMode="auto">
            <a:xfrm>
              <a:off x="371588" y="3384720"/>
              <a:ext cx="914400" cy="914400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</a:bodyPr>
            <a:lstStyle>
              <a:lvl1pPr marL="173038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Wingdings" pitchFamily="2" charset="2"/>
                <a:buChar char="§"/>
                <a:tabLst/>
                <a:defRPr sz="1800">
                  <a:solidFill>
                    <a:schemeClr val="tx1">
                      <a:lumMod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509588" marR="0" indent="-16351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1A6A0"/>
                </a:buClr>
                <a:buSzPct val="90000"/>
                <a:buFont typeface="Wingdings" panose="05000000000000000000" pitchFamily="2" charset="2"/>
                <a:buChar char="§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2pPr>
              <a:lvl3pPr marL="855663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Arial" panose="020B0604020202020204" pitchFamily="34" charset="0"/>
                <a:buChar char="•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3pPr>
              <a:lvl4pPr marL="1203325" indent="-173038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15398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9970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6pPr>
              <a:lvl7pPr marL="24542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7pPr>
              <a:lvl8pPr marL="29114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8pPr>
              <a:lvl9pPr marL="33686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sz="2800" kern="0" dirty="0" smtClean="0">
                  <a:solidFill>
                    <a:schemeClr val="bg1"/>
                  </a:solidFill>
                </a:rPr>
                <a:t>A</a:t>
              </a:r>
              <a:endParaRPr lang="en-US" sz="2800" kern="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328192" y="3384720"/>
              <a:ext cx="3032793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91440" rIns="91440" bIns="9144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Automated build &amp; Continuous Integration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9191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1588" y="4771325"/>
            <a:ext cx="3989397" cy="914400"/>
            <a:chOff x="371588" y="4771325"/>
            <a:chExt cx="3989397" cy="914400"/>
          </a:xfrm>
        </p:grpSpPr>
        <p:sp>
          <p:nvSpPr>
            <p:cNvPr id="14" name="Text Placeholder 3"/>
            <p:cNvSpPr txBox="1">
              <a:spLocks/>
            </p:cNvSpPr>
            <p:nvPr/>
          </p:nvSpPr>
          <p:spPr bwMode="auto">
            <a:xfrm>
              <a:off x="371588" y="4771325"/>
              <a:ext cx="914400" cy="914400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</a:bodyPr>
            <a:lstStyle>
              <a:lvl1pPr marL="173038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Wingdings" pitchFamily="2" charset="2"/>
                <a:buChar char="§"/>
                <a:tabLst/>
                <a:defRPr sz="1800">
                  <a:solidFill>
                    <a:schemeClr val="tx1">
                      <a:lumMod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509588" marR="0" indent="-16351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1A6A0"/>
                </a:buClr>
                <a:buSzPct val="90000"/>
                <a:buFont typeface="Wingdings" panose="05000000000000000000" pitchFamily="2" charset="2"/>
                <a:buChar char="§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2pPr>
              <a:lvl3pPr marL="855663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Arial" panose="020B0604020202020204" pitchFamily="34" charset="0"/>
                <a:buChar char="•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3pPr>
              <a:lvl4pPr marL="1203325" indent="-173038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15398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9970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6pPr>
              <a:lvl7pPr marL="24542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7pPr>
              <a:lvl8pPr marL="29114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8pPr>
              <a:lvl9pPr marL="33686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sz="2800" kern="0" dirty="0" smtClean="0">
                  <a:solidFill>
                    <a:schemeClr val="bg1"/>
                  </a:solidFill>
                </a:rPr>
                <a:t>C</a:t>
              </a:r>
              <a:endParaRPr lang="en-US" sz="2800" kern="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328192" y="4771325"/>
              <a:ext cx="3032793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91440" rIns="91440" bIns="9144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Code Review &amp; Rework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9191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28034" y="3384720"/>
            <a:ext cx="3989397" cy="914400"/>
            <a:chOff x="4828034" y="3384720"/>
            <a:chExt cx="3989397" cy="914400"/>
          </a:xfrm>
        </p:grpSpPr>
        <p:sp>
          <p:nvSpPr>
            <p:cNvPr id="16" name="Text Placeholder 3"/>
            <p:cNvSpPr txBox="1">
              <a:spLocks/>
            </p:cNvSpPr>
            <p:nvPr/>
          </p:nvSpPr>
          <p:spPr bwMode="auto">
            <a:xfrm>
              <a:off x="4828034" y="3384720"/>
              <a:ext cx="914400" cy="914400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</a:bodyPr>
            <a:lstStyle>
              <a:lvl1pPr marL="173038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Wingdings" pitchFamily="2" charset="2"/>
                <a:buChar char="§"/>
                <a:tabLst/>
                <a:defRPr sz="1800">
                  <a:solidFill>
                    <a:schemeClr val="tx1">
                      <a:lumMod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509588" marR="0" indent="-16351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1A6A0"/>
                </a:buClr>
                <a:buSzPct val="90000"/>
                <a:buFont typeface="Wingdings" panose="05000000000000000000" pitchFamily="2" charset="2"/>
                <a:buChar char="§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2pPr>
              <a:lvl3pPr marL="855663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Arial" panose="020B0604020202020204" pitchFamily="34" charset="0"/>
                <a:buChar char="•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3pPr>
              <a:lvl4pPr marL="1203325" indent="-173038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15398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9970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6pPr>
              <a:lvl7pPr marL="24542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7pPr>
              <a:lvl8pPr marL="29114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8pPr>
              <a:lvl9pPr marL="33686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sz="2800" kern="0" dirty="0" smtClean="0">
                  <a:solidFill>
                    <a:schemeClr val="bg1"/>
                  </a:solidFill>
                </a:rPr>
                <a:t>B</a:t>
              </a:r>
              <a:endParaRPr lang="en-US" sz="2800" kern="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5784638" y="3384720"/>
              <a:ext cx="3032793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91440" rIns="91440" bIns="9144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Automated Regression Testing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9191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28034" y="4771325"/>
            <a:ext cx="3989397" cy="914400"/>
            <a:chOff x="4828034" y="4771325"/>
            <a:chExt cx="3989397" cy="914400"/>
          </a:xfrm>
        </p:grpSpPr>
        <p:sp>
          <p:nvSpPr>
            <p:cNvPr id="20" name="Text Placeholder 3"/>
            <p:cNvSpPr txBox="1">
              <a:spLocks/>
            </p:cNvSpPr>
            <p:nvPr/>
          </p:nvSpPr>
          <p:spPr bwMode="auto">
            <a:xfrm>
              <a:off x="4828034" y="4771325"/>
              <a:ext cx="914400" cy="914400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</a:bodyPr>
            <a:lstStyle>
              <a:lvl1pPr marL="173038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Wingdings" pitchFamily="2" charset="2"/>
                <a:buChar char="§"/>
                <a:tabLst/>
                <a:defRPr sz="1800">
                  <a:solidFill>
                    <a:schemeClr val="tx1">
                      <a:lumMod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509588" marR="0" indent="-16351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1A6A0"/>
                </a:buClr>
                <a:buSzPct val="90000"/>
                <a:buFont typeface="Wingdings" panose="05000000000000000000" pitchFamily="2" charset="2"/>
                <a:buChar char="§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2pPr>
              <a:lvl3pPr marL="855663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Arial" panose="020B0604020202020204" pitchFamily="34" charset="0"/>
                <a:buChar char="•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3pPr>
              <a:lvl4pPr marL="1203325" indent="-173038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15398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9970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6pPr>
              <a:lvl7pPr marL="24542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7pPr>
              <a:lvl8pPr marL="29114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8pPr>
              <a:lvl9pPr marL="33686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sz="2800" kern="0" dirty="0" smtClean="0">
                  <a:solidFill>
                    <a:schemeClr val="bg1"/>
                  </a:solidFill>
                </a:rPr>
                <a:t>D</a:t>
              </a:r>
              <a:endParaRPr lang="en-US" sz="2800" kern="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5784638" y="4771325"/>
              <a:ext cx="3032793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91440" rIns="91440" bIns="9144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191919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None of the above</a:t>
              </a:r>
            </a:p>
          </p:txBody>
        </p:sp>
      </p:grpSp>
      <p:sp>
        <p:nvSpPr>
          <p:cNvPr id="23" name="Text Placeholder 3"/>
          <p:cNvSpPr txBox="1">
            <a:spLocks/>
          </p:cNvSpPr>
          <p:nvPr/>
        </p:nvSpPr>
        <p:spPr bwMode="auto">
          <a:xfrm>
            <a:off x="1808" y="1155185"/>
            <a:ext cx="1284180" cy="1097280"/>
          </a:xfrm>
          <a:prstGeom prst="rect">
            <a:avLst/>
          </a:prstGeom>
          <a:solidFill>
            <a:srgbClr val="00426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</a:bodyPr>
          <a:lstStyle>
            <a:lvl1pPr marL="173038" marR="0" indent="-1730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tabLst/>
              <a:defRPr sz="180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9588" marR="0" indent="-163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1A6A0"/>
              </a:buClr>
              <a:buSzPct val="90000"/>
              <a:buFont typeface="Wingdings" panose="05000000000000000000" pitchFamily="2" charset="2"/>
              <a:buChar char="§"/>
              <a:tabLst/>
              <a:defRPr sz="160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2pPr>
            <a:lvl3pPr marL="855663" marR="0" indent="-1730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Arial" panose="020B0604020202020204" pitchFamily="34" charset="0"/>
              <a:buChar char="•"/>
              <a:tabLst/>
              <a:defRPr sz="160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3pPr>
            <a:lvl4pPr marL="1203325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Arial" charset="0"/>
              </a:defRPr>
            </a:lvl4pPr>
            <a:lvl5pPr marL="15398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9970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6pPr>
            <a:lvl7pPr marL="24542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7pPr>
            <a:lvl8pPr marL="29114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8pPr>
            <a:lvl9pPr marL="33686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5400" kern="0" dirty="0" smtClean="0">
                <a:solidFill>
                  <a:schemeClr val="bg1"/>
                </a:solidFill>
              </a:rPr>
              <a:t>06</a:t>
            </a:r>
            <a:endParaRPr lang="en-US" sz="5400" kern="0" dirty="0">
              <a:solidFill>
                <a:schemeClr val="bg1"/>
              </a:solidFill>
            </a:endParaRPr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371589" y="2252465"/>
            <a:ext cx="8445842" cy="472205"/>
          </a:xfrm>
          <a:prstGeom prst="rect">
            <a:avLst/>
          </a:prstGeom>
        </p:spPr>
        <p:txBody>
          <a:bodyPr/>
          <a:lstStyle>
            <a:lvl1pPr marL="173038" marR="0" indent="-1730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tabLst/>
              <a:defRPr sz="180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9588" marR="0" indent="-163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1A6A0"/>
              </a:buClr>
              <a:buSzPct val="90000"/>
              <a:buFont typeface="Wingdings" panose="05000000000000000000" pitchFamily="2" charset="2"/>
              <a:buChar char="§"/>
              <a:tabLst/>
              <a:defRPr sz="160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2pPr>
            <a:lvl3pPr marL="855663" marR="0" indent="-1730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tabLst/>
              <a:defRPr sz="160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3pPr>
            <a:lvl4pPr marL="1203325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>
                <a:solidFill>
                  <a:schemeClr val="bg1"/>
                </a:solidFill>
                <a:latin typeface="Arial" charset="0"/>
              </a:defRPr>
            </a:lvl4pPr>
            <a:lvl5pPr marL="15398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5pPr>
            <a:lvl6pPr marL="19970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6pPr>
            <a:lvl7pPr marL="24542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7pPr>
            <a:lvl8pPr marL="29114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8pPr>
            <a:lvl9pPr marL="33686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1600" kern="0" dirty="0" smtClean="0">
                <a:latin typeface="Arial" charset="0"/>
                <a:cs typeface="Times New Roman" pitchFamily="18" charset="0"/>
              </a:rPr>
              <a:t>Select the correct answer, then click </a:t>
            </a:r>
            <a:r>
              <a:rPr lang="en-US" sz="1600" b="1" kern="0" dirty="0" smtClean="0">
                <a:latin typeface="Arial" charset="0"/>
                <a:cs typeface="Times New Roman" pitchFamily="18" charset="0"/>
              </a:rPr>
              <a:t>Next</a:t>
            </a:r>
            <a:r>
              <a:rPr lang="en-US" sz="1600" kern="0" dirty="0" smtClean="0">
                <a:latin typeface="Arial" charset="0"/>
                <a:cs typeface="Times New Roman" pitchFamily="18" charset="0"/>
              </a:rPr>
              <a:t>.</a:t>
            </a:r>
            <a:endParaRPr lang="en-US" sz="1600" kern="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9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black">
          <a:xfrm>
            <a:off x="1328192" y="1160058"/>
            <a:ext cx="7815807" cy="1092407"/>
          </a:xfrm>
          <a:solidFill>
            <a:srgbClr val="00AFDA"/>
          </a:solidFill>
        </p:spPr>
        <p:txBody>
          <a:bodyPr lIns="182880" tIns="182880" rIns="365760" bIns="182880" anchor="ctr" anchorCtr="0"/>
          <a:lstStyle/>
          <a:p>
            <a:pPr marL="0" indent="0" algn="ctr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Retrospective meetings help us to_________.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DE8C-FCD3-47EF-B8D4-5308179AEE2C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AFDA"/>
                </a:solidFill>
              </a:rPr>
              <a:t>Spot Quiz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71589" y="2601974"/>
            <a:ext cx="3989397" cy="914400"/>
            <a:chOff x="371588" y="3384720"/>
            <a:chExt cx="3989397" cy="914400"/>
          </a:xfrm>
        </p:grpSpPr>
        <p:sp>
          <p:nvSpPr>
            <p:cNvPr id="8" name="Text Placeholder 3"/>
            <p:cNvSpPr txBox="1">
              <a:spLocks/>
            </p:cNvSpPr>
            <p:nvPr/>
          </p:nvSpPr>
          <p:spPr bwMode="auto">
            <a:xfrm>
              <a:off x="371588" y="3384720"/>
              <a:ext cx="914400" cy="914400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</a:bodyPr>
            <a:lstStyle>
              <a:lvl1pPr marL="173038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Wingdings" pitchFamily="2" charset="2"/>
                <a:buChar char="§"/>
                <a:tabLst/>
                <a:defRPr sz="1800">
                  <a:solidFill>
                    <a:schemeClr val="tx1">
                      <a:lumMod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509588" marR="0" indent="-16351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1A6A0"/>
                </a:buClr>
                <a:buSzPct val="90000"/>
                <a:buFont typeface="Wingdings" panose="05000000000000000000" pitchFamily="2" charset="2"/>
                <a:buChar char="§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2pPr>
              <a:lvl3pPr marL="855663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Arial" panose="020B0604020202020204" pitchFamily="34" charset="0"/>
                <a:buChar char="•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3pPr>
              <a:lvl4pPr marL="1203325" indent="-173038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15398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9970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6pPr>
              <a:lvl7pPr marL="24542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7pPr>
              <a:lvl8pPr marL="29114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8pPr>
              <a:lvl9pPr marL="33686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sz="2800" kern="0" dirty="0" smtClean="0">
                  <a:solidFill>
                    <a:schemeClr val="bg1"/>
                  </a:solidFill>
                </a:rPr>
                <a:t>A</a:t>
              </a:r>
              <a:endParaRPr lang="en-US" sz="2800" kern="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328192" y="3384720"/>
              <a:ext cx="3032793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91440" rIns="91440" bIns="9144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Identify areas of improvement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9191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1589" y="3988579"/>
            <a:ext cx="3989397" cy="914400"/>
            <a:chOff x="371588" y="4771325"/>
            <a:chExt cx="3989397" cy="914400"/>
          </a:xfrm>
        </p:grpSpPr>
        <p:sp>
          <p:nvSpPr>
            <p:cNvPr id="14" name="Text Placeholder 3"/>
            <p:cNvSpPr txBox="1">
              <a:spLocks/>
            </p:cNvSpPr>
            <p:nvPr/>
          </p:nvSpPr>
          <p:spPr bwMode="auto">
            <a:xfrm>
              <a:off x="371588" y="4771325"/>
              <a:ext cx="914400" cy="914400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</a:bodyPr>
            <a:lstStyle>
              <a:lvl1pPr marL="173038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Wingdings" pitchFamily="2" charset="2"/>
                <a:buChar char="§"/>
                <a:tabLst/>
                <a:defRPr sz="1800">
                  <a:solidFill>
                    <a:schemeClr val="tx1">
                      <a:lumMod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509588" marR="0" indent="-16351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1A6A0"/>
                </a:buClr>
                <a:buSzPct val="90000"/>
                <a:buFont typeface="Wingdings" panose="05000000000000000000" pitchFamily="2" charset="2"/>
                <a:buChar char="§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2pPr>
              <a:lvl3pPr marL="855663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Arial" panose="020B0604020202020204" pitchFamily="34" charset="0"/>
                <a:buChar char="•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3pPr>
              <a:lvl4pPr marL="1203325" indent="-173038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15398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9970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6pPr>
              <a:lvl7pPr marL="24542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7pPr>
              <a:lvl8pPr marL="29114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8pPr>
              <a:lvl9pPr marL="33686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sz="2800" kern="0" dirty="0" smtClean="0">
                  <a:solidFill>
                    <a:schemeClr val="bg1"/>
                  </a:solidFill>
                </a:rPr>
                <a:t>C</a:t>
              </a:r>
              <a:endParaRPr lang="en-US" sz="2800" kern="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328192" y="4771325"/>
              <a:ext cx="3032793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91440" rIns="91440" bIns="9144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Inspect and adapt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9191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28035" y="2601974"/>
            <a:ext cx="3989397" cy="914400"/>
            <a:chOff x="4828034" y="3384720"/>
            <a:chExt cx="3989397" cy="914400"/>
          </a:xfrm>
        </p:grpSpPr>
        <p:sp>
          <p:nvSpPr>
            <p:cNvPr id="16" name="Text Placeholder 3"/>
            <p:cNvSpPr txBox="1">
              <a:spLocks/>
            </p:cNvSpPr>
            <p:nvPr/>
          </p:nvSpPr>
          <p:spPr bwMode="auto">
            <a:xfrm>
              <a:off x="4828034" y="3384720"/>
              <a:ext cx="914400" cy="914400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</a:bodyPr>
            <a:lstStyle>
              <a:lvl1pPr marL="173038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Wingdings" pitchFamily="2" charset="2"/>
                <a:buChar char="§"/>
                <a:tabLst/>
                <a:defRPr sz="1800">
                  <a:solidFill>
                    <a:schemeClr val="tx1">
                      <a:lumMod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509588" marR="0" indent="-16351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1A6A0"/>
                </a:buClr>
                <a:buSzPct val="90000"/>
                <a:buFont typeface="Wingdings" panose="05000000000000000000" pitchFamily="2" charset="2"/>
                <a:buChar char="§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2pPr>
              <a:lvl3pPr marL="855663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Arial" panose="020B0604020202020204" pitchFamily="34" charset="0"/>
                <a:buChar char="•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3pPr>
              <a:lvl4pPr marL="1203325" indent="-173038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15398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9970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6pPr>
              <a:lvl7pPr marL="24542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7pPr>
              <a:lvl8pPr marL="29114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8pPr>
              <a:lvl9pPr marL="33686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sz="2800" kern="0" dirty="0" smtClean="0">
                  <a:solidFill>
                    <a:schemeClr val="bg1"/>
                  </a:solidFill>
                </a:rPr>
                <a:t>B</a:t>
              </a:r>
              <a:endParaRPr lang="en-US" sz="2800" kern="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5784638" y="3384720"/>
              <a:ext cx="3032793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91440" rIns="91440" bIns="9144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Recognize team members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9191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599811" y="5375184"/>
            <a:ext cx="3989397" cy="914400"/>
            <a:chOff x="4828034" y="4771325"/>
            <a:chExt cx="3989397" cy="914400"/>
          </a:xfrm>
        </p:grpSpPr>
        <p:sp>
          <p:nvSpPr>
            <p:cNvPr id="20" name="Text Placeholder 3"/>
            <p:cNvSpPr txBox="1">
              <a:spLocks/>
            </p:cNvSpPr>
            <p:nvPr/>
          </p:nvSpPr>
          <p:spPr bwMode="auto">
            <a:xfrm>
              <a:off x="4828034" y="4771325"/>
              <a:ext cx="914400" cy="914400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</a:bodyPr>
            <a:lstStyle>
              <a:lvl1pPr marL="173038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Wingdings" pitchFamily="2" charset="2"/>
                <a:buChar char="§"/>
                <a:tabLst/>
                <a:defRPr sz="1800">
                  <a:solidFill>
                    <a:schemeClr val="tx1">
                      <a:lumMod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509588" marR="0" indent="-16351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1A6A0"/>
                </a:buClr>
                <a:buSzPct val="90000"/>
                <a:buFont typeface="Wingdings" panose="05000000000000000000" pitchFamily="2" charset="2"/>
                <a:buChar char="§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2pPr>
              <a:lvl3pPr marL="855663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Arial" panose="020B0604020202020204" pitchFamily="34" charset="0"/>
                <a:buChar char="•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3pPr>
              <a:lvl4pPr marL="1203325" indent="-173038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15398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9970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6pPr>
              <a:lvl7pPr marL="24542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7pPr>
              <a:lvl8pPr marL="29114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8pPr>
              <a:lvl9pPr marL="33686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sz="2800" kern="0" dirty="0" smtClean="0">
                  <a:solidFill>
                    <a:schemeClr val="bg1"/>
                  </a:solidFill>
                </a:rPr>
                <a:t>D</a:t>
              </a:r>
              <a:endParaRPr lang="en-US" sz="2800" kern="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5784638" y="4771325"/>
              <a:ext cx="3032793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91440" rIns="91440" bIns="9144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All of the above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9191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Text Placeholder 3"/>
          <p:cNvSpPr txBox="1">
            <a:spLocks/>
          </p:cNvSpPr>
          <p:nvPr/>
        </p:nvSpPr>
        <p:spPr bwMode="auto">
          <a:xfrm>
            <a:off x="1808" y="1155185"/>
            <a:ext cx="1284180" cy="1097280"/>
          </a:xfrm>
          <a:prstGeom prst="rect">
            <a:avLst/>
          </a:prstGeom>
          <a:solidFill>
            <a:srgbClr val="00426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</a:bodyPr>
          <a:lstStyle>
            <a:lvl1pPr marL="173038" marR="0" indent="-1730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tabLst/>
              <a:defRPr sz="180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9588" marR="0" indent="-163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1A6A0"/>
              </a:buClr>
              <a:buSzPct val="90000"/>
              <a:buFont typeface="Wingdings" panose="05000000000000000000" pitchFamily="2" charset="2"/>
              <a:buChar char="§"/>
              <a:tabLst/>
              <a:defRPr sz="160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2pPr>
            <a:lvl3pPr marL="855663" marR="0" indent="-1730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Arial" panose="020B0604020202020204" pitchFamily="34" charset="0"/>
              <a:buChar char="•"/>
              <a:tabLst/>
              <a:defRPr sz="160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3pPr>
            <a:lvl4pPr marL="1203325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Arial" charset="0"/>
              </a:defRPr>
            </a:lvl4pPr>
            <a:lvl5pPr marL="15398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9970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6pPr>
            <a:lvl7pPr marL="24542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7pPr>
            <a:lvl8pPr marL="29114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8pPr>
            <a:lvl9pPr marL="33686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5400" kern="0" dirty="0" smtClean="0">
                <a:solidFill>
                  <a:schemeClr val="bg1"/>
                </a:solidFill>
              </a:rPr>
              <a:t>07</a:t>
            </a:r>
            <a:endParaRPr lang="en-US" sz="5400" kern="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980435" y="4140979"/>
            <a:ext cx="3989397" cy="914400"/>
            <a:chOff x="4828034" y="4771325"/>
            <a:chExt cx="3989397" cy="914400"/>
          </a:xfrm>
        </p:grpSpPr>
        <p:sp>
          <p:nvSpPr>
            <p:cNvPr id="26" name="Text Placeholder 3"/>
            <p:cNvSpPr txBox="1">
              <a:spLocks/>
            </p:cNvSpPr>
            <p:nvPr/>
          </p:nvSpPr>
          <p:spPr bwMode="auto">
            <a:xfrm>
              <a:off x="4828034" y="4771325"/>
              <a:ext cx="914400" cy="914400"/>
            </a:xfrm>
            <a:prstGeom prst="rect">
              <a:avLst/>
            </a:prstGeom>
            <a:solidFill>
              <a:srgbClr val="92D05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91440" rIns="91440" bIns="91440" numCol="1" anchor="ctr" anchorCtr="0" compatLnSpc="1">
              <a:prstTxWarp prst="textNoShape">
                <a:avLst/>
              </a:prstTxWarp>
            </a:bodyPr>
            <a:lstStyle>
              <a:lvl1pPr marL="173038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Wingdings" pitchFamily="2" charset="2"/>
                <a:buChar char="§"/>
                <a:tabLst/>
                <a:defRPr sz="1800">
                  <a:solidFill>
                    <a:schemeClr val="tx1">
                      <a:lumMod val="50000"/>
                    </a:schemeClr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509588" marR="0" indent="-16351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1A6A0"/>
                </a:buClr>
                <a:buSzPct val="90000"/>
                <a:buFont typeface="Wingdings" panose="05000000000000000000" pitchFamily="2" charset="2"/>
                <a:buChar char="§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2pPr>
              <a:lvl3pPr marL="855663" marR="0" indent="-173038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6D6E70"/>
                </a:buClr>
                <a:buSzPct val="90000"/>
                <a:buFont typeface="Arial" panose="020B0604020202020204" pitchFamily="34" charset="0"/>
                <a:buChar char="•"/>
                <a:tabLst/>
                <a:defRPr sz="1600">
                  <a:solidFill>
                    <a:srgbClr val="6D6E70"/>
                  </a:solidFill>
                  <a:latin typeface="Arial" pitchFamily="34" charset="0"/>
                  <a:cs typeface="Arial" pitchFamily="34" charset="0"/>
                </a:defRPr>
              </a:lvl3pPr>
              <a:lvl4pPr marL="1203325" indent="-173038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15398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9970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6pPr>
              <a:lvl7pPr marL="24542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7pPr>
              <a:lvl8pPr marL="29114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8pPr>
              <a:lvl9pPr marL="3368675" indent="-1635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sz="2800" kern="0" dirty="0" smtClean="0">
                  <a:solidFill>
                    <a:schemeClr val="bg1"/>
                  </a:solidFill>
                </a:rPr>
                <a:t>D</a:t>
              </a:r>
              <a:endParaRPr lang="en-US" sz="2800" kern="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784638" y="4771325"/>
              <a:ext cx="3032793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91440" rIns="91440" bIns="9144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 and B Only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9191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Content Placeholder 1"/>
          <p:cNvSpPr txBox="1">
            <a:spLocks/>
          </p:cNvSpPr>
          <p:nvPr/>
        </p:nvSpPr>
        <p:spPr>
          <a:xfrm>
            <a:off x="371589" y="2252465"/>
            <a:ext cx="8445842" cy="472205"/>
          </a:xfrm>
          <a:prstGeom prst="rect">
            <a:avLst/>
          </a:prstGeom>
        </p:spPr>
        <p:txBody>
          <a:bodyPr/>
          <a:lstStyle>
            <a:lvl1pPr marL="173038" marR="0" indent="-1730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tabLst/>
              <a:defRPr sz="180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09588" marR="0" indent="-1635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1A6A0"/>
              </a:buClr>
              <a:buSzPct val="90000"/>
              <a:buFont typeface="Wingdings" panose="05000000000000000000" pitchFamily="2" charset="2"/>
              <a:buChar char="§"/>
              <a:tabLst/>
              <a:defRPr sz="160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2pPr>
            <a:lvl3pPr marL="855663" marR="0" indent="-1730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Char char="§"/>
              <a:tabLst/>
              <a:defRPr sz="1600">
                <a:solidFill>
                  <a:srgbClr val="6D6E70"/>
                </a:solidFill>
                <a:latin typeface="Arial" pitchFamily="34" charset="0"/>
                <a:cs typeface="Arial" pitchFamily="34" charset="0"/>
              </a:defRPr>
            </a:lvl3pPr>
            <a:lvl4pPr marL="1203325" indent="-173038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>
                <a:solidFill>
                  <a:schemeClr val="bg1"/>
                </a:solidFill>
                <a:latin typeface="Arial" charset="0"/>
              </a:defRPr>
            </a:lvl4pPr>
            <a:lvl5pPr marL="15398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5pPr>
            <a:lvl6pPr marL="19970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6pPr>
            <a:lvl7pPr marL="24542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7pPr>
            <a:lvl8pPr marL="29114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8pPr>
            <a:lvl9pPr marL="3368675" indent="-163513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1600" kern="0" dirty="0" smtClean="0">
                <a:latin typeface="Arial" charset="0"/>
                <a:cs typeface="Times New Roman" pitchFamily="18" charset="0"/>
              </a:rPr>
              <a:t>Select the correct answer, then click </a:t>
            </a:r>
            <a:r>
              <a:rPr lang="en-US" sz="1600" b="1" kern="0" dirty="0" smtClean="0">
                <a:latin typeface="Arial" charset="0"/>
                <a:cs typeface="Times New Roman" pitchFamily="18" charset="0"/>
              </a:rPr>
              <a:t>Next</a:t>
            </a:r>
            <a:r>
              <a:rPr lang="en-US" sz="1600" kern="0" dirty="0" smtClean="0">
                <a:latin typeface="Arial" charset="0"/>
                <a:cs typeface="Times New Roman" pitchFamily="18" charset="0"/>
              </a:rPr>
              <a:t>.</a:t>
            </a:r>
            <a:endParaRPr lang="en-US" sz="1600" kern="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28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800" b="1" dirty="0">
                <a:solidFill>
                  <a:srgbClr val="00AFDA"/>
                </a:solidFill>
              </a:rPr>
              <a:t>Module </a:t>
            </a:r>
            <a:r>
              <a:rPr lang="en-US" altLang="en-US" sz="1800" b="1" dirty="0" smtClean="0">
                <a:solidFill>
                  <a:srgbClr val="00AFDA"/>
                </a:solidFill>
              </a:rPr>
              <a:t>summary</a:t>
            </a:r>
            <a:endParaRPr lang="en-US" altLang="en-US" sz="1800" b="1" dirty="0">
              <a:solidFill>
                <a:srgbClr val="00AFDA"/>
              </a:solidFill>
            </a:endParaRP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smtClean="0"/>
              <a:t>You have completed this module on Introduction to Agile. You should now be able to:</a:t>
            </a:r>
          </a:p>
          <a:p>
            <a:r>
              <a:rPr lang="en-US" sz="1600" dirty="0" smtClean="0"/>
              <a:t>State </a:t>
            </a:r>
            <a:r>
              <a:rPr lang="en-US" sz="1600" dirty="0"/>
              <a:t>why Agile is important for software development</a:t>
            </a:r>
          </a:p>
          <a:p>
            <a:r>
              <a:rPr lang="en-US" sz="1600" dirty="0"/>
              <a:t>Define user story and share examples</a:t>
            </a:r>
          </a:p>
          <a:p>
            <a:r>
              <a:rPr lang="en-US" sz="1600" dirty="0"/>
              <a:t>List the characteristics of a Scrum Product Backlog</a:t>
            </a:r>
          </a:p>
          <a:p>
            <a:r>
              <a:rPr lang="en-IN" sz="16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Relate Scrum roles with their responsibilities</a:t>
            </a:r>
          </a:p>
          <a:p>
            <a:r>
              <a:rPr lang="en-IN" sz="16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Describe Scrum (Sprint) execution with its requirements</a:t>
            </a:r>
          </a:p>
          <a:p>
            <a:r>
              <a:rPr lang="en-IN" sz="16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Identify technical best practices</a:t>
            </a:r>
          </a:p>
          <a:p>
            <a:r>
              <a:rPr lang="en-IN" sz="16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Describe Sprint review and retrospective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</a:t>
            </a:r>
            <a:endParaRPr lang="en-US" dirty="0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endParaRPr lang="en-US" altLang="en-US" dirty="0" smtClean="0"/>
          </a:p>
        </p:txBody>
      </p:sp>
      <p:sp>
        <p:nvSpPr>
          <p:cNvPr id="155652" name="Slide Number Placeholder 5"/>
          <p:cNvSpPr txBox="1">
            <a:spLocks noGrp="1"/>
          </p:cNvSpPr>
          <p:nvPr/>
        </p:nvSpPr>
        <p:spPr bwMode="auto">
          <a:xfrm>
            <a:off x="0" y="6615113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49D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9AEFE3D-A1F5-4E8B-B242-148C4AFA2C86}" type="slidenum">
              <a:rPr lang="en-US" altLang="en-US" sz="1000" b="0">
                <a:solidFill>
                  <a:srgbClr val="FFFFFF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75</a:t>
            </a:fld>
            <a:endParaRPr lang="en-US" altLang="en-US" sz="1000" b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950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800" b="1" dirty="0" smtClean="0">
                <a:solidFill>
                  <a:srgbClr val="00AFDA"/>
                </a:solidFill>
              </a:rPr>
              <a:t>Reference links</a:t>
            </a:r>
            <a:endParaRPr lang="en-US" altLang="en-US" sz="1800" b="1" dirty="0">
              <a:solidFill>
                <a:srgbClr val="00AFDA"/>
              </a:solidFill>
            </a:endParaRP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381" y="1173480"/>
            <a:ext cx="8528050" cy="4525963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sz="1600" dirty="0" smtClean="0"/>
              <a:t> Agile </a:t>
            </a:r>
            <a:r>
              <a:rPr lang="en-US" sz="1600" dirty="0"/>
              <a:t>Trainings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hlinkClick r:id="rId5"/>
              </a:rPr>
              <a:t>https://w3-connections.ibm.com/wikis/home?lang=en#!/wiki/W9d84733e3267_4565_a7b4_7ff0f9177fa5/page/Trainings</a:t>
            </a:r>
            <a:endParaRPr lang="en-US" sz="1600" dirty="0"/>
          </a:p>
          <a:p>
            <a:pPr marL="0" indent="0">
              <a:lnSpc>
                <a:spcPct val="90000"/>
              </a:lnSpc>
            </a:pPr>
            <a:r>
              <a:rPr lang="en-US" sz="1600" dirty="0"/>
              <a:t> Agile Books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hlinkClick r:id="rId6"/>
              </a:rPr>
              <a:t>https://w3-connections.ibm.com/wikis/home?lang=en#!/wiki/W9d84733e3267_4565_a7b4_7ff0f9177fa5/page/Agile Books</a:t>
            </a:r>
            <a:endParaRPr lang="en-US" sz="1600" dirty="0"/>
          </a:p>
          <a:p>
            <a:pPr eaLnBrk="1" hangingPunct="1"/>
            <a:endParaRPr lang="en-US" altLang="en-US" sz="1600" dirty="0" smtClean="0"/>
          </a:p>
        </p:txBody>
      </p:sp>
      <p:sp>
        <p:nvSpPr>
          <p:cNvPr id="157700" name="Slide Number Placeholder 5"/>
          <p:cNvSpPr txBox="1">
            <a:spLocks noGrp="1"/>
          </p:cNvSpPr>
          <p:nvPr/>
        </p:nvSpPr>
        <p:spPr bwMode="auto">
          <a:xfrm>
            <a:off x="0" y="6615113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49D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623033E-EA3A-44A6-8074-251EB4981529}" type="slidenum">
              <a:rPr lang="en-US" altLang="en-US" sz="1000" b="0">
                <a:solidFill>
                  <a:srgbClr val="FFFFFF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76</a:t>
            </a:fld>
            <a:endParaRPr lang="en-US" altLang="en-US" sz="1000" b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169" y="4018190"/>
            <a:ext cx="2231290" cy="22312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6281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AFDA"/>
                </a:solidFill>
              </a:rPr>
              <a:t>Agile</a:t>
            </a:r>
            <a:r>
              <a:rPr lang="en-US" dirty="0" smtClean="0"/>
              <a:t> </a:t>
            </a:r>
            <a:r>
              <a:rPr lang="en-US" sz="1800" b="1" dirty="0">
                <a:solidFill>
                  <a:srgbClr val="00AFDA"/>
                </a:solidFill>
              </a:rPr>
              <a:t>values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89" y="805675"/>
            <a:ext cx="7226886" cy="32058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9071624" y="805676"/>
            <a:ext cx="3436883" cy="2099756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rPr>
              <a:t> GV – added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191919"/>
                </a:solidFill>
                <a:effectLst/>
                <a:latin typeface="HelvNeue Light for IBM" pitchFamily="34" charset="0"/>
              </a:rPr>
              <a:t> content from the Tast</a:t>
            </a:r>
            <a:r>
              <a:rPr lang="en-US" dirty="0" smtClean="0"/>
              <a:t>e of Agile program deck – </a:t>
            </a:r>
            <a:r>
              <a:rPr lang="en-US" b="1" dirty="0" smtClean="0">
                <a:solidFill>
                  <a:schemeClr val="accent3"/>
                </a:solidFill>
              </a:rPr>
              <a:t>again universal beliefs.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dirty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We need to include some content on each – </a:t>
            </a:r>
            <a:r>
              <a:rPr lang="en-US" b="1" dirty="0" smtClean="0">
                <a:solidFill>
                  <a:schemeClr val="accent3"/>
                </a:solidFill>
              </a:rPr>
              <a:t>Added the text</a:t>
            </a:r>
            <a:endParaRPr kumimoji="0" lang="en-US" sz="2000" b="1" i="0" u="none" strike="noStrike" cap="none" normalizeH="0" dirty="0" smtClean="0">
              <a:ln>
                <a:noFill/>
              </a:ln>
              <a:solidFill>
                <a:schemeClr val="accent3"/>
              </a:solidFill>
              <a:effectLst/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71589" y="4123294"/>
            <a:ext cx="8580682" cy="2203763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Trust – among the various stake holders (team, Scrum Master, Product owner, Project Manager) plays a vital role in making Agile successful</a:t>
            </a:r>
          </a:p>
          <a:p>
            <a:pPr marL="0" indent="0">
              <a:buNone/>
            </a:pPr>
            <a:r>
              <a:rPr lang="en-US" sz="1400" dirty="0" smtClean="0"/>
              <a:t>Respect – Individuals have to respect and consider the opinion of all the stake holders, no matter even if a team member is a Fresher to the team</a:t>
            </a:r>
          </a:p>
          <a:p>
            <a:pPr marL="0" indent="0">
              <a:buNone/>
            </a:pPr>
            <a:r>
              <a:rPr lang="en-US" sz="1400" dirty="0" smtClean="0"/>
              <a:t>Openness – Team/Scrum Master should be open to the Management and the Product owner while providing the status updates, highlighting risks (both internal and external risks)</a:t>
            </a:r>
          </a:p>
          <a:p>
            <a:pPr marL="0" indent="0">
              <a:buNone/>
            </a:pPr>
            <a:r>
              <a:rPr lang="en-US" sz="1400" dirty="0" smtClean="0"/>
              <a:t>Courage – Team should have the courage to say “NO” to the management if we cannot commit to the delivery with appropriate reasons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IN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14196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1800" b="1" dirty="0" smtClean="0">
                <a:solidFill>
                  <a:srgbClr val="00AFDA"/>
                </a:solidFill>
              </a:rPr>
              <a:t>Agile Client and management myths</a:t>
            </a:r>
            <a:endParaRPr lang="en-US" altLang="en-US" sz="1800" b="1" dirty="0" smtClean="0"/>
          </a:p>
        </p:txBody>
      </p:sp>
      <p:sp>
        <p:nvSpPr>
          <p:cNvPr id="77829" name="Slide Number Placeholder 5"/>
          <p:cNvSpPr txBox="1">
            <a:spLocks noGrp="1"/>
          </p:cNvSpPr>
          <p:nvPr/>
        </p:nvSpPr>
        <p:spPr bwMode="auto">
          <a:xfrm>
            <a:off x="0" y="6534150"/>
            <a:ext cx="1219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49D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649D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9D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A8AA23-77AA-490D-9EE1-E32C49B0D723}" type="slidenum">
              <a:rPr lang="en-US" altLang="en-US" sz="10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1589" y="1160057"/>
            <a:ext cx="7449797" cy="50292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If you </a:t>
            </a:r>
            <a:r>
              <a:rPr lang="en-US" sz="1600" dirty="0"/>
              <a:t>work with a </a:t>
            </a:r>
            <a:r>
              <a:rPr lang="en-US" sz="1600" dirty="0" smtClean="0"/>
              <a:t>non-Agile </a:t>
            </a:r>
            <a:r>
              <a:rPr lang="en-US" sz="1600" dirty="0"/>
              <a:t>aware </a:t>
            </a:r>
            <a:r>
              <a:rPr lang="en-US" sz="1600" dirty="0" smtClean="0"/>
              <a:t>executive </a:t>
            </a:r>
            <a:r>
              <a:rPr lang="en-US" sz="1600" dirty="0"/>
              <a:t>management or </a:t>
            </a:r>
            <a:r>
              <a:rPr lang="en-US" sz="1600" dirty="0" smtClean="0"/>
              <a:t>client, their expectations will be that:</a:t>
            </a:r>
          </a:p>
          <a:p>
            <a:r>
              <a:rPr lang="en-US" sz="1600" dirty="0" smtClean="0"/>
              <a:t>You accept </a:t>
            </a:r>
            <a:r>
              <a:rPr lang="en-US" sz="1600" dirty="0"/>
              <a:t>change </a:t>
            </a:r>
            <a:r>
              <a:rPr lang="en-US" sz="1600" dirty="0" smtClean="0"/>
              <a:t>continuously</a:t>
            </a:r>
          </a:p>
          <a:p>
            <a:r>
              <a:rPr lang="en-US" sz="1600" dirty="0" smtClean="0"/>
              <a:t>You </a:t>
            </a:r>
            <a:r>
              <a:rPr lang="en-US" sz="1600" dirty="0"/>
              <a:t>will </a:t>
            </a:r>
            <a:r>
              <a:rPr lang="en-US" sz="1600" dirty="0" smtClean="0"/>
              <a:t>suddenly become more productive</a:t>
            </a:r>
          </a:p>
          <a:p>
            <a:r>
              <a:rPr lang="en-US" sz="1600" dirty="0" smtClean="0"/>
              <a:t>You </a:t>
            </a:r>
            <a:r>
              <a:rPr lang="en-US" sz="1600" dirty="0"/>
              <a:t>are doing development without </a:t>
            </a:r>
            <a:r>
              <a:rPr lang="en-US" sz="1600" dirty="0" smtClean="0"/>
              <a:t>any discipline</a:t>
            </a:r>
            <a:endParaRPr lang="en-US" sz="1600" dirty="0"/>
          </a:p>
          <a:p>
            <a:pPr marL="0" indent="0">
              <a:buNone/>
            </a:pPr>
            <a:endParaRPr lang="en-IN" sz="1600" dirty="0"/>
          </a:p>
          <a:p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029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GUID" val="0f1011f9-0c46-4770-9984-3be44fbe5e68"/>
  <p:tag name="ARTICULATE_SLIDE_PAUSE" val="1"/>
  <p:tag name="ARTICULATE_NAV_LEVEL" val="1"/>
  <p:tag name="ARTICULATE_PLAYLIST_ID" val="-1"/>
  <p:tag name="ARTICULATE_LOCK_SLIDE" val="0"/>
  <p:tag name="ARTICULATE_SLIDE_NAV" val="2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GUID" val="0f1011f9-0c46-4770-9984-3be44fbe5e68"/>
  <p:tag name="ARTICULATE_SLIDE_PAUSE" val="1"/>
  <p:tag name="ARTICULATE_NAV_LEVEL" val="1"/>
  <p:tag name="ARTICULATE_PLAYLIST_ID" val="-1"/>
  <p:tag name="ARTICULATE_LOCK_SLIDE" val="0"/>
  <p:tag name="ARTICULATE_SLIDE_NAV" val="2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GUID" val="0f1011f9-0c46-4770-9984-3be44fbe5e68"/>
  <p:tag name="ARTICULATE_SLIDE_PAUSE" val="1"/>
  <p:tag name="ARTICULATE_NAV_LEVEL" val="1"/>
  <p:tag name="ARTICULATE_PLAYLIST_ID" val="-1"/>
  <p:tag name="ARTICULATE_LOCK_SLIDE" val="0"/>
  <p:tag name="ARTICULATE_SLIDE_NAV" val="2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GUID" val="0f1011f9-0c46-4770-9984-3be44fbe5e68"/>
  <p:tag name="ARTICULATE_SLIDE_PAUSE" val="1"/>
  <p:tag name="ARTICULATE_NAV_LEVEL" val="1"/>
  <p:tag name="ARTICULATE_PLAYLIST_ID" val="-1"/>
  <p:tag name="ARTICULATE_LOCK_SLIDE" val="0"/>
  <p:tag name="ARTICULATE_SLIDE_NAV" val="2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GUID" val="0f1011f9-0c46-4770-9984-3be44fbe5e68"/>
  <p:tag name="ARTICULATE_SLIDE_PAUSE" val="1"/>
  <p:tag name="ARTICULATE_NAV_LEVEL" val="1"/>
  <p:tag name="ARTICULATE_PLAYLIST_ID" val="-1"/>
  <p:tag name="ARTICULATE_LOCK_SLIDE" val="0"/>
  <p:tag name="ARTICULATE_SLIDE_NAV" val="2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GUID" val="0f1011f9-0c46-4770-9984-3be44fbe5e68"/>
  <p:tag name="ARTICULATE_SLIDE_PAUSE" val="1"/>
  <p:tag name="ARTICULATE_NAV_LEVEL" val="1"/>
  <p:tag name="ARTICULATE_PLAYLIST_ID" val="-1"/>
  <p:tag name="ARTICULATE_LOCK_SLIDE" val="0"/>
  <p:tag name="ARTICULATE_SLIDE_NAV" val="2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GUID" val="0f1011f9-0c46-4770-9984-3be44fbe5e68"/>
  <p:tag name="ARTICULATE_SLIDE_PAUSE" val="1"/>
  <p:tag name="ARTICULATE_NAV_LEVEL" val="1"/>
  <p:tag name="ARTICULATE_PLAYLIST_ID" val="-1"/>
  <p:tag name="ARTICULATE_LOCK_SLIDE" val="0"/>
  <p:tag name="ARTICULATE_SLIDE_NAV" val="2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GUID" val="0f1011f9-0c46-4770-9984-3be44fbe5e68"/>
  <p:tag name="ARTICULATE_SLIDE_PAUSE" val="1"/>
  <p:tag name="ARTICULATE_NAV_LEVEL" val="1"/>
  <p:tag name="ARTICULATE_PLAYLIST_ID" val="-1"/>
  <p:tag name="ARTICULATE_LOCK_SLIDE" val="0"/>
  <p:tag name="ARTICULATE_SLIDE_NAV" val="2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GUID" val="0f1011f9-0c46-4770-9984-3be44fbe5e68"/>
  <p:tag name="ARTICULATE_SLIDE_PAUSE" val="1"/>
  <p:tag name="ARTICULATE_NAV_LEVEL" val="1"/>
  <p:tag name="ARTICULATE_PLAYLIST_ID" val="-1"/>
  <p:tag name="ARTICULATE_LOCK_SLIDE" val="0"/>
  <p:tag name="ARTICULATE_SLIDE_NAV" val="2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GUID" val="0f1011f9-0c46-4770-9984-3be44fbe5e68"/>
  <p:tag name="ARTICULATE_SLIDE_PAUSE" val="1"/>
  <p:tag name="ARTICULATE_NAV_LEVEL" val="1"/>
  <p:tag name="ARTICULATE_PLAYLIST_ID" val="-1"/>
  <p:tag name="ARTICULATE_LOCK_SLIDE" val="0"/>
  <p:tag name="ARTICULATE_SLIDE_NAV" val="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GUID" val="0f1011f9-0c46-4770-9984-3be44fbe5e68"/>
  <p:tag name="ARTICULATE_SLIDE_PAUSE" val="1"/>
  <p:tag name="ARTICULATE_NAV_LEVEL" val="1"/>
  <p:tag name="ARTICULATE_PLAYLIST_ID" val="-1"/>
  <p:tag name="ARTICULATE_LOCK_SLIDE" val="0"/>
  <p:tag name="ARTICULATE_SLIDE_NAV" val="2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GUID" val="0f1011f9-0c46-4770-9984-3be44fbe5e68"/>
  <p:tag name="ARTICULATE_SLIDE_PAUSE" val="1"/>
  <p:tag name="ARTICULATE_NAV_LEVEL" val="1"/>
  <p:tag name="ARTICULATE_PLAYLIST_ID" val="-1"/>
  <p:tag name="ARTICULATE_LOCK_SLIDE" val="0"/>
  <p:tag name="ARTICULATE_SLIDE_NAV" val="2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GUID" val="0f1011f9-0c46-4770-9984-3be44fbe5e68"/>
  <p:tag name="ARTICULATE_SLIDE_PAUSE" val="1"/>
  <p:tag name="ARTICULATE_NAV_LEVEL" val="1"/>
  <p:tag name="ARTICULATE_PLAYLIST_ID" val="-1"/>
  <p:tag name="ARTICULATE_LOCK_SLIDE" val="0"/>
  <p:tag name="ARTICULATE_SLIDE_NAV" val="2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GUID" val="0f1011f9-0c46-4770-9984-3be44fbe5e68"/>
  <p:tag name="ARTICULATE_SLIDE_PAUSE" val="1"/>
  <p:tag name="ARTICULATE_NAV_LEVEL" val="1"/>
  <p:tag name="ARTICULATE_PLAYLIST_ID" val="-1"/>
  <p:tag name="ARTICULATE_LOCK_SLIDE" val="0"/>
  <p:tag name="ARTICULATE_SLIDE_NAV" val="2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GUID" val="0f1011f9-0c46-4770-9984-3be44fbe5e68"/>
  <p:tag name="ARTICULATE_SLIDE_PAUSE" val="1"/>
  <p:tag name="ARTICULATE_NAV_LEVEL" val="1"/>
  <p:tag name="ARTICULATE_PLAYLIST_ID" val="-1"/>
  <p:tag name="ARTICULATE_LOCK_SLIDE" val="0"/>
  <p:tag name="ARTICULATE_SLIDE_NAV" val="2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GUID" val="0f1011f9-0c46-4770-9984-3be44fbe5e68"/>
  <p:tag name="ARTICULATE_SLIDE_PAUSE" val="1"/>
  <p:tag name="ARTICULATE_NAV_LEVEL" val="1"/>
  <p:tag name="ARTICULATE_PLAYLIST_ID" val="-1"/>
  <p:tag name="ARTICULATE_LOCK_SLIDE" val="0"/>
  <p:tag name="ARTICULATE_SLIDE_NAV" val="2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GUID" val="0f1011f9-0c46-4770-9984-3be44fbe5e68"/>
  <p:tag name="ARTICULATE_SLIDE_PAUSE" val="1"/>
  <p:tag name="ARTICULATE_NAV_LEVEL" val="1"/>
  <p:tag name="ARTICULATE_PLAYLIST_ID" val="-1"/>
  <p:tag name="ARTICULATE_LOCK_SLIDE" val="0"/>
  <p:tag name="ARTICULATE_SLIDE_NAV" val="2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GUID" val="0f1011f9-0c46-4770-9984-3be44fbe5e68"/>
  <p:tag name="ARTICULATE_SLIDE_PAUSE" val="1"/>
  <p:tag name="ARTICULATE_NAV_LEVEL" val="1"/>
  <p:tag name="ARTICULATE_PLAYLIST_ID" val="-1"/>
  <p:tag name="ARTICULATE_LOCK_SLIDE" val="0"/>
  <p:tag name="ARTICULATE_SLIDE_NAV" val="2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GUID" val="0f1011f9-0c46-4770-9984-3be44fbe5e68"/>
  <p:tag name="ARTICULATE_SLIDE_PAUSE" val="1"/>
  <p:tag name="ARTICULATE_NAV_LEVEL" val="1"/>
  <p:tag name="ARTICULATE_PLAYLIST_ID" val="-1"/>
  <p:tag name="ARTICULATE_LOCK_SLIDE" val="0"/>
  <p:tag name="ARTICULATE_SLIDE_NAV" val="2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GUID" val="0f1011f9-0c46-4770-9984-3be44fbe5e68"/>
  <p:tag name="ARTICULATE_SLIDE_PAUSE" val="1"/>
  <p:tag name="ARTICULATE_NAV_LEVEL" val="1"/>
  <p:tag name="ARTICULATE_PLAYLIST_ID" val="-1"/>
  <p:tag name="ARTICULATE_LOCK_SLIDE" val="0"/>
  <p:tag name="ARTICULATE_SLIDE_NAV" val="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GUID" val="0f1011f9-0c46-4770-9984-3be44fbe5e68"/>
  <p:tag name="ARTICULATE_SLIDE_PAUSE" val="1"/>
  <p:tag name="ARTICULATE_NAV_LEVEL" val="1"/>
  <p:tag name="ARTICULATE_PLAYLIST_ID" val="-1"/>
  <p:tag name="ARTICULATE_LOCK_SLIDE" val="0"/>
  <p:tag name="ARTICULATE_SLIDE_NAV" val="2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GUID" val="0f1011f9-0c46-4770-9984-3be44fbe5e68"/>
  <p:tag name="ARTICULATE_SLIDE_PAUSE" val="1"/>
  <p:tag name="ARTICULATE_NAV_LEVEL" val="1"/>
  <p:tag name="ARTICULATE_PLAYLIST_ID" val="-1"/>
  <p:tag name="ARTICULATE_LOCK_SLIDE" val="0"/>
  <p:tag name="ARTICULATE_SLIDE_NAV" val="2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GUID" val="0f1011f9-0c46-4770-9984-3be44fbe5e68"/>
  <p:tag name="ARTICULATE_SLIDE_PAUSE" val="1"/>
  <p:tag name="ARTICULATE_NAV_LEVEL" val="1"/>
  <p:tag name="ARTICULATE_PLAYLIST_ID" val="-1"/>
  <p:tag name="ARTICULATE_LOCK_SLIDE" val="0"/>
  <p:tag name="ARTICULATE_SLIDE_NAV" val="2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GUID" val="359bc26d-960c-4fe8-ab4e-dfe2632ad259"/>
  <p:tag name="ARTICULATE_SLIDE_PAUSE" val="1"/>
  <p:tag name="ARTICULATE_NAV_LEVEL" val="1"/>
  <p:tag name="ARTICULATE_PLAYLIST_ID" val="-1"/>
  <p:tag name="ARTICULATE_LOCK_SLIDE" val="0"/>
  <p:tag name="ARTICULATE_SLIDE_NAV" val="6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GUID" val="e3761d07-0c16-436a-9494-b2c17386c413"/>
  <p:tag name="ARTICULATE_SLIDE_PAUSE" val="1"/>
  <p:tag name="ARTICULATE_NAV_LEVEL" val="1"/>
  <p:tag name="ARTICULATE_PLAYLIST_ID" val="-1"/>
  <p:tag name="ARTICULATE_LOCK_SLIDE" val="0"/>
  <p:tag name="ARTICULATE_SLIDE_NAV" val="6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GUID" val="0f1011f9-0c46-4770-9984-3be44fbe5e68"/>
  <p:tag name="ARTICULATE_SLIDE_PAUSE" val="1"/>
  <p:tag name="ARTICULATE_NAV_LEVEL" val="1"/>
  <p:tag name="ARTICULATE_PLAYLIST_ID" val="-1"/>
  <p:tag name="ARTICULATE_LOCK_SLIDE" val="0"/>
  <p:tag name="ARTICULATE_SLIDE_NAV" val="2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GUID" val="0f1011f9-0c46-4770-9984-3be44fbe5e68"/>
  <p:tag name="ARTICULATE_SLIDE_PAUSE" val="1"/>
  <p:tag name="ARTICULATE_NAV_LEVEL" val="1"/>
  <p:tag name="ARTICULATE_PLAYLIST_ID" val="-1"/>
  <p:tag name="ARTICULATE_LOCK_SLIDE" val="0"/>
  <p:tag name="ARTICULATE_SLIDE_NAV" val="2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GUID" val="0f1011f9-0c46-4770-9984-3be44fbe5e68"/>
  <p:tag name="ARTICULATE_SLIDE_PAUSE" val="1"/>
  <p:tag name="ARTICULATE_NAV_LEVEL" val="1"/>
  <p:tag name="ARTICULATE_PLAYLIST_ID" val="-1"/>
  <p:tag name="ARTICULATE_LOCK_SLIDE" val="0"/>
  <p:tag name="ARTICULATE_SLIDE_NAV" val="2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GUID" val="0f1011f9-0c46-4770-9984-3be44fbe5e68"/>
  <p:tag name="ARTICULATE_SLIDE_PAUSE" val="1"/>
  <p:tag name="ARTICULATE_NAV_LEVEL" val="1"/>
  <p:tag name="ARTICULATE_PLAYLIST_ID" val="-1"/>
  <p:tag name="ARTICULATE_LOCK_SLIDE" val="0"/>
  <p:tag name="ARTICULATE_SLIDE_NAV" val="2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GUID" val="0f1011f9-0c46-4770-9984-3be44fbe5e68"/>
  <p:tag name="ARTICULATE_SLIDE_PAUSE" val="1"/>
  <p:tag name="ARTICULATE_NAV_LEVEL" val="1"/>
  <p:tag name="ARTICULATE_PLAYLIST_ID" val="-1"/>
  <p:tag name="ARTICULATE_LOCK_SLIDE" val="0"/>
  <p:tag name="ARTICULATE_SLIDE_NAV" val="2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GUID" val="0f1011f9-0c46-4770-9984-3be44fbe5e68"/>
  <p:tag name="ARTICULATE_SLIDE_PAUSE" val="1"/>
  <p:tag name="ARTICULATE_NAV_LEVEL" val="1"/>
  <p:tag name="ARTICULATE_PLAYLIST_ID" val="-1"/>
  <p:tag name="ARTICULATE_LOCK_SLIDE" val="0"/>
  <p:tag name="ARTICULATE_SLIDE_NAV" val="29"/>
</p:tagLst>
</file>

<file path=ppt/theme/theme1.xml><?xml version="1.0" encoding="utf-8"?>
<a:theme xmlns:a="http://schemas.openxmlformats.org/drawingml/2006/main" name="10 September 2009">
  <a:themeElements>
    <a:clrScheme name="10 September 2009 1">
      <a:dk1>
        <a:srgbClr val="6D6E70"/>
      </a:dk1>
      <a:lt1>
        <a:srgbClr val="FFFFFF"/>
      </a:lt1>
      <a:dk2>
        <a:srgbClr val="191919"/>
      </a:dk2>
      <a:lt2>
        <a:srgbClr val="B2B2B2"/>
      </a:lt2>
      <a:accent1>
        <a:srgbClr val="00B0DA"/>
      </a:accent1>
      <a:accent2>
        <a:srgbClr val="00B0DA"/>
      </a:accent2>
      <a:accent3>
        <a:srgbClr val="FFFFFF"/>
      </a:accent3>
      <a:accent4>
        <a:srgbClr val="5C5D5F"/>
      </a:accent4>
      <a:accent5>
        <a:srgbClr val="AAD4EA"/>
      </a:accent5>
      <a:accent6>
        <a:srgbClr val="009FC5"/>
      </a:accent6>
      <a:hlink>
        <a:srgbClr val="00B0DA"/>
      </a:hlink>
      <a:folHlink>
        <a:srgbClr val="AB1A86"/>
      </a:folHlink>
    </a:clrScheme>
    <a:fontScheme name="Custom 6">
      <a:majorFont>
        <a:latin typeface="HelveticaNeueLT Std"/>
        <a:ea typeface=""/>
        <a:cs typeface=""/>
      </a:majorFont>
      <a:minorFont>
        <a:latin typeface="HelveticaNeue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ln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Default Design">
  <a:themeElements>
    <a:clrScheme name="6_Default Design 15">
      <a:dk1>
        <a:srgbClr val="000000"/>
      </a:dk1>
      <a:lt1>
        <a:srgbClr val="FFFFFF"/>
      </a:lt1>
      <a:dk2>
        <a:srgbClr val="00649D"/>
      </a:dk2>
      <a:lt2>
        <a:srgbClr val="808080"/>
      </a:lt2>
      <a:accent1>
        <a:srgbClr val="BFD1F5"/>
      </a:accent1>
      <a:accent2>
        <a:srgbClr val="003F69"/>
      </a:accent2>
      <a:accent3>
        <a:srgbClr val="FFFFFF"/>
      </a:accent3>
      <a:accent4>
        <a:srgbClr val="000000"/>
      </a:accent4>
      <a:accent5>
        <a:srgbClr val="DCE5F9"/>
      </a:accent5>
      <a:accent6>
        <a:srgbClr val="00385E"/>
      </a:accent6>
      <a:hlink>
        <a:srgbClr val="007670"/>
      </a:hlink>
      <a:folHlink>
        <a:srgbClr val="8CC63F"/>
      </a:folHlink>
    </a:clrScheme>
    <a:fontScheme name="6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6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13">
        <a:dk1>
          <a:srgbClr val="000000"/>
        </a:dk1>
        <a:lt1>
          <a:srgbClr val="FFFFFF"/>
        </a:lt1>
        <a:dk2>
          <a:srgbClr val="003F69"/>
        </a:dk2>
        <a:lt2>
          <a:srgbClr val="808080"/>
        </a:lt2>
        <a:accent1>
          <a:srgbClr val="83D1F5"/>
        </a:accent1>
        <a:accent2>
          <a:srgbClr val="00649D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5A8E"/>
        </a:accent6>
        <a:hlink>
          <a:srgbClr val="007670"/>
        </a:hlink>
        <a:folHlink>
          <a:srgbClr val="8CC63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14">
        <a:dk1>
          <a:srgbClr val="000000"/>
        </a:dk1>
        <a:lt1>
          <a:srgbClr val="FFFFFF"/>
        </a:lt1>
        <a:dk2>
          <a:srgbClr val="00649D"/>
        </a:dk2>
        <a:lt2>
          <a:srgbClr val="808080"/>
        </a:lt2>
        <a:accent1>
          <a:srgbClr val="83D1F5"/>
        </a:accent1>
        <a:accent2>
          <a:srgbClr val="00649D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5A8E"/>
        </a:accent6>
        <a:hlink>
          <a:srgbClr val="007670"/>
        </a:hlink>
        <a:folHlink>
          <a:srgbClr val="8CC63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15">
        <a:dk1>
          <a:srgbClr val="000000"/>
        </a:dk1>
        <a:lt1>
          <a:srgbClr val="FFFFFF"/>
        </a:lt1>
        <a:dk2>
          <a:srgbClr val="00649D"/>
        </a:dk2>
        <a:lt2>
          <a:srgbClr val="808080"/>
        </a:lt2>
        <a:accent1>
          <a:srgbClr val="BFD1F5"/>
        </a:accent1>
        <a:accent2>
          <a:srgbClr val="003F69"/>
        </a:accent2>
        <a:accent3>
          <a:srgbClr val="FFFFFF"/>
        </a:accent3>
        <a:accent4>
          <a:srgbClr val="000000"/>
        </a:accent4>
        <a:accent5>
          <a:srgbClr val="DCE5F9"/>
        </a:accent5>
        <a:accent6>
          <a:srgbClr val="00385E"/>
        </a:accent6>
        <a:hlink>
          <a:srgbClr val="007670"/>
        </a:hlink>
        <a:folHlink>
          <a:srgbClr val="8CC63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7_Default Design">
  <a:themeElements>
    <a:clrScheme name="6_Default Design 15">
      <a:dk1>
        <a:srgbClr val="000000"/>
      </a:dk1>
      <a:lt1>
        <a:srgbClr val="FFFFFF"/>
      </a:lt1>
      <a:dk2>
        <a:srgbClr val="00649D"/>
      </a:dk2>
      <a:lt2>
        <a:srgbClr val="808080"/>
      </a:lt2>
      <a:accent1>
        <a:srgbClr val="BFD1F5"/>
      </a:accent1>
      <a:accent2>
        <a:srgbClr val="003F69"/>
      </a:accent2>
      <a:accent3>
        <a:srgbClr val="FFFFFF"/>
      </a:accent3>
      <a:accent4>
        <a:srgbClr val="000000"/>
      </a:accent4>
      <a:accent5>
        <a:srgbClr val="DCE5F9"/>
      </a:accent5>
      <a:accent6>
        <a:srgbClr val="00385E"/>
      </a:accent6>
      <a:hlink>
        <a:srgbClr val="007670"/>
      </a:hlink>
      <a:folHlink>
        <a:srgbClr val="8CC63F"/>
      </a:folHlink>
    </a:clrScheme>
    <a:fontScheme name="6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6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13">
        <a:dk1>
          <a:srgbClr val="000000"/>
        </a:dk1>
        <a:lt1>
          <a:srgbClr val="FFFFFF"/>
        </a:lt1>
        <a:dk2>
          <a:srgbClr val="003F69"/>
        </a:dk2>
        <a:lt2>
          <a:srgbClr val="808080"/>
        </a:lt2>
        <a:accent1>
          <a:srgbClr val="83D1F5"/>
        </a:accent1>
        <a:accent2>
          <a:srgbClr val="00649D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5A8E"/>
        </a:accent6>
        <a:hlink>
          <a:srgbClr val="007670"/>
        </a:hlink>
        <a:folHlink>
          <a:srgbClr val="8CC63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14">
        <a:dk1>
          <a:srgbClr val="000000"/>
        </a:dk1>
        <a:lt1>
          <a:srgbClr val="FFFFFF"/>
        </a:lt1>
        <a:dk2>
          <a:srgbClr val="00649D"/>
        </a:dk2>
        <a:lt2>
          <a:srgbClr val="808080"/>
        </a:lt2>
        <a:accent1>
          <a:srgbClr val="83D1F5"/>
        </a:accent1>
        <a:accent2>
          <a:srgbClr val="00649D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5A8E"/>
        </a:accent6>
        <a:hlink>
          <a:srgbClr val="007670"/>
        </a:hlink>
        <a:folHlink>
          <a:srgbClr val="8CC63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15">
        <a:dk1>
          <a:srgbClr val="000000"/>
        </a:dk1>
        <a:lt1>
          <a:srgbClr val="FFFFFF"/>
        </a:lt1>
        <a:dk2>
          <a:srgbClr val="00649D"/>
        </a:dk2>
        <a:lt2>
          <a:srgbClr val="808080"/>
        </a:lt2>
        <a:accent1>
          <a:srgbClr val="BFD1F5"/>
        </a:accent1>
        <a:accent2>
          <a:srgbClr val="003F69"/>
        </a:accent2>
        <a:accent3>
          <a:srgbClr val="FFFFFF"/>
        </a:accent3>
        <a:accent4>
          <a:srgbClr val="000000"/>
        </a:accent4>
        <a:accent5>
          <a:srgbClr val="DCE5F9"/>
        </a:accent5>
        <a:accent6>
          <a:srgbClr val="00385E"/>
        </a:accent6>
        <a:hlink>
          <a:srgbClr val="007670"/>
        </a:hlink>
        <a:folHlink>
          <a:srgbClr val="8CC63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32375</TotalTime>
  <Words>6348</Words>
  <Application>Microsoft Office PowerPoint</Application>
  <PresentationFormat>On-screen Show (4:3)</PresentationFormat>
  <Paragraphs>1208</Paragraphs>
  <Slides>76</Slides>
  <Notes>73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76</vt:i4>
      </vt:variant>
    </vt:vector>
  </HeadingPairs>
  <TitlesOfParts>
    <vt:vector size="90" baseType="lpstr">
      <vt:lpstr>MS PGothic</vt:lpstr>
      <vt:lpstr>MS PGothic</vt:lpstr>
      <vt:lpstr>SimSun</vt:lpstr>
      <vt:lpstr>Arial</vt:lpstr>
      <vt:lpstr>Calibri</vt:lpstr>
      <vt:lpstr>Helv</vt:lpstr>
      <vt:lpstr>HelveticaNeueLT Std</vt:lpstr>
      <vt:lpstr>HelvNeue Light for IBM</vt:lpstr>
      <vt:lpstr>Myriad Pro Light</vt:lpstr>
      <vt:lpstr>Times New Roman</vt:lpstr>
      <vt:lpstr>Wingdings</vt:lpstr>
      <vt:lpstr>10 September 2009</vt:lpstr>
      <vt:lpstr>6_Default Design</vt:lpstr>
      <vt:lpstr>7_Default Design</vt:lpstr>
      <vt:lpstr>Agile for Developers</vt:lpstr>
      <vt:lpstr>Agile for Developers: Menu </vt:lpstr>
      <vt:lpstr>PowerPoint Presentation</vt:lpstr>
      <vt:lpstr>01</vt:lpstr>
      <vt:lpstr>What is Agile?</vt:lpstr>
      <vt:lpstr>The Agile manifesto – 2001</vt:lpstr>
      <vt:lpstr>Agile principles</vt:lpstr>
      <vt:lpstr>Agile values</vt:lpstr>
      <vt:lpstr>Agile Client and management myths</vt:lpstr>
      <vt:lpstr>Why use Agile for software development?</vt:lpstr>
      <vt:lpstr>The problem with the Waterfall Model</vt:lpstr>
      <vt:lpstr>The problem with the Waterfall Model (continued)</vt:lpstr>
      <vt:lpstr>Empirical processes used in Agile development</vt:lpstr>
      <vt:lpstr>02</vt:lpstr>
      <vt:lpstr>What is the Scrum Framework?</vt:lpstr>
      <vt:lpstr>Purpose of a user story</vt:lpstr>
      <vt:lpstr>User stories: An example</vt:lpstr>
      <vt:lpstr>Epic</vt:lpstr>
      <vt:lpstr>Scrum Product Backlog</vt:lpstr>
      <vt:lpstr>Case study: What could be some possible user stories?</vt:lpstr>
      <vt:lpstr>Scrum roles and responsibilities</vt:lpstr>
      <vt:lpstr>Roles and responsibilities of Scrum Product Owner</vt:lpstr>
      <vt:lpstr>Roles and responsibilities of the Scrum team</vt:lpstr>
      <vt:lpstr>Roles and responsibilities of the Scrum Master</vt:lpstr>
      <vt:lpstr>Scrum project roles in a nutshell</vt:lpstr>
      <vt:lpstr>Estimation with Story Points</vt:lpstr>
      <vt:lpstr>Estimation – Planning Poker</vt:lpstr>
      <vt:lpstr>Sprint planning</vt:lpstr>
      <vt:lpstr>Sprint backlog: A sample</vt:lpstr>
      <vt:lpstr>Sprint cycle of two weeks</vt:lpstr>
      <vt:lpstr>Definition of “Done”</vt:lpstr>
      <vt:lpstr>Spot Quiz </vt:lpstr>
      <vt:lpstr>Spot Quiz </vt:lpstr>
      <vt:lpstr>Spot Quiz </vt:lpstr>
      <vt:lpstr>03</vt:lpstr>
      <vt:lpstr>Features of a Daily Scrum meeting</vt:lpstr>
      <vt:lpstr>Case study: Snippets from a Scrum meeting</vt:lpstr>
      <vt:lpstr>Case study: Snippets from a Scrum meeting (continued)</vt:lpstr>
      <vt:lpstr>Case study: Snippets from a Scrum meeting (continued)</vt:lpstr>
      <vt:lpstr>Case study: Snippets from a Scrum meeting (continued)</vt:lpstr>
      <vt:lpstr>Sprint backlog updation</vt:lpstr>
      <vt:lpstr>Task boards</vt:lpstr>
      <vt:lpstr>Task boards (continued)</vt:lpstr>
      <vt:lpstr>Task boards (continued)</vt:lpstr>
      <vt:lpstr>Task boards (continued)</vt:lpstr>
      <vt:lpstr>Task boards (continued)</vt:lpstr>
      <vt:lpstr>Spot Quiz </vt:lpstr>
      <vt:lpstr>Spot Quiz </vt:lpstr>
      <vt:lpstr>04</vt:lpstr>
      <vt:lpstr>Technical best practices</vt:lpstr>
      <vt:lpstr>Test-driven development</vt:lpstr>
      <vt:lpstr>Advantages of test driven development</vt:lpstr>
      <vt:lpstr>Tools of test driven development</vt:lpstr>
      <vt:lpstr>Code refactoring</vt:lpstr>
      <vt:lpstr>Techniques of code refactoring</vt:lpstr>
      <vt:lpstr>Techniques of code refactoring (continued)</vt:lpstr>
      <vt:lpstr>Techniques of code refactoring (continued)</vt:lpstr>
      <vt:lpstr>Techniques of code refactoring (continued)</vt:lpstr>
      <vt:lpstr>Techniques of code refactoring (continued)</vt:lpstr>
      <vt:lpstr>Automated build and continuous integration</vt:lpstr>
      <vt:lpstr>Collective code ownership</vt:lpstr>
      <vt:lpstr>A developer’s typical day</vt:lpstr>
      <vt:lpstr>05</vt:lpstr>
      <vt:lpstr>Agile Test Quadrants</vt:lpstr>
      <vt:lpstr>Agile Test Quadrants Contd …</vt:lpstr>
      <vt:lpstr>Role of a Tester</vt:lpstr>
      <vt:lpstr>A tester’s typical day</vt:lpstr>
      <vt:lpstr>Spot Quiz</vt:lpstr>
      <vt:lpstr>06</vt:lpstr>
      <vt:lpstr>Sprint review</vt:lpstr>
      <vt:lpstr>Sprint retrospective</vt:lpstr>
      <vt:lpstr>Sprint retrospective – Four square method</vt:lpstr>
      <vt:lpstr>Spot Quiz</vt:lpstr>
      <vt:lpstr>Spot Quiz</vt:lpstr>
      <vt:lpstr>Module summary</vt:lpstr>
      <vt:lpstr>Reference links</vt:lpstr>
    </vt:vector>
  </TitlesOfParts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Presentations: Smart Planet Template</dc:title>
  <dc:creator>krisbiron</dc:creator>
  <cp:lastModifiedBy>Vijay Rajamani</cp:lastModifiedBy>
  <cp:revision>1194</cp:revision>
  <dcterms:created xsi:type="dcterms:W3CDTF">2014-12-08T21:55:31Z</dcterms:created>
  <dcterms:modified xsi:type="dcterms:W3CDTF">2015-08-05T12:28:47Z</dcterms:modified>
</cp:coreProperties>
</file>