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72" r:id="rId11"/>
    <p:sldId id="267" r:id="rId12"/>
    <p:sldId id="268" r:id="rId13"/>
    <p:sldId id="269" r:id="rId14"/>
    <p:sldId id="270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61B9F0-E603-CD45-ABC8-00824DA55518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6"/>
            <p14:sldId id="272"/>
            <p14:sldId id="267"/>
            <p14:sldId id="268"/>
            <p14:sldId id="269"/>
            <p14:sldId id="270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2"/>
    <p:restoredTop sz="96296"/>
  </p:normalViewPr>
  <p:slideViewPr>
    <p:cSldViewPr snapToGrid="0" snapToObjects="1">
      <p:cViewPr>
        <p:scale>
          <a:sx n="125" d="100"/>
          <a:sy n="125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1DC49-5ABC-46B5-A8F5-84E35A69605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7356CF7-10CB-4192-8619-C28FF6C67234}">
      <dgm:prSet/>
      <dgm:spPr/>
      <dgm:t>
        <a:bodyPr/>
        <a:lstStyle/>
        <a:p>
          <a:r>
            <a:rPr lang="en-US"/>
            <a:t>The idea behind this project is to analyze mental health of technology employees to categorize deadly disease. </a:t>
          </a:r>
        </a:p>
      </dgm:t>
    </dgm:pt>
    <dgm:pt modelId="{88833156-35D6-45C2-B31D-14BAAD096A4A}" type="parTrans" cxnId="{EB3205D6-3344-4BFA-BC26-3F04CCCE94D1}">
      <dgm:prSet/>
      <dgm:spPr/>
      <dgm:t>
        <a:bodyPr/>
        <a:lstStyle/>
        <a:p>
          <a:endParaRPr lang="en-US"/>
        </a:p>
      </dgm:t>
    </dgm:pt>
    <dgm:pt modelId="{E76AE800-EF04-4DD7-BFE6-A0BC42B224B2}" type="sibTrans" cxnId="{EB3205D6-3344-4BFA-BC26-3F04CCCE94D1}">
      <dgm:prSet/>
      <dgm:spPr/>
      <dgm:t>
        <a:bodyPr/>
        <a:lstStyle/>
        <a:p>
          <a:endParaRPr lang="en-US"/>
        </a:p>
      </dgm:t>
    </dgm:pt>
    <dgm:pt modelId="{020F830F-3E0E-4557-A2BE-79A18AC98D79}">
      <dgm:prSet/>
      <dgm:spPr/>
      <dgm:t>
        <a:bodyPr/>
        <a:lstStyle/>
        <a:p>
          <a:r>
            <a:rPr lang="en-US"/>
            <a:t>Collect data across globe relating to mental health and perform exploratory data analysis and create visualizations.</a:t>
          </a:r>
        </a:p>
      </dgm:t>
    </dgm:pt>
    <dgm:pt modelId="{5FE8E201-C159-4479-AE20-D52117E9CCD3}" type="parTrans" cxnId="{8CB3D891-CDDF-4BD6-A61E-1EFA550ED181}">
      <dgm:prSet/>
      <dgm:spPr/>
      <dgm:t>
        <a:bodyPr/>
        <a:lstStyle/>
        <a:p>
          <a:endParaRPr lang="en-US"/>
        </a:p>
      </dgm:t>
    </dgm:pt>
    <dgm:pt modelId="{6B927CD4-0A9B-454D-9964-9432027C3578}" type="sibTrans" cxnId="{8CB3D891-CDDF-4BD6-A61E-1EFA550ED181}">
      <dgm:prSet/>
      <dgm:spPr/>
      <dgm:t>
        <a:bodyPr/>
        <a:lstStyle/>
        <a:p>
          <a:endParaRPr lang="en-US"/>
        </a:p>
      </dgm:t>
    </dgm:pt>
    <dgm:pt modelId="{CCC293A8-474F-4A4E-877E-8E7ACD758F77}">
      <dgm:prSet/>
      <dgm:spPr/>
      <dgm:t>
        <a:bodyPr/>
        <a:lstStyle/>
        <a:p>
          <a:r>
            <a:rPr lang="en-US"/>
            <a:t>Observe insights from visualization created using ML tools and techniques to draw conclusion on deadly mental diseases around the world.</a:t>
          </a:r>
        </a:p>
      </dgm:t>
    </dgm:pt>
    <dgm:pt modelId="{01E3669C-DCFF-47DC-A14C-56C564559010}" type="parTrans" cxnId="{89CCFFDE-96E3-4499-A468-2839C2040C54}">
      <dgm:prSet/>
      <dgm:spPr/>
      <dgm:t>
        <a:bodyPr/>
        <a:lstStyle/>
        <a:p>
          <a:endParaRPr lang="en-US"/>
        </a:p>
      </dgm:t>
    </dgm:pt>
    <dgm:pt modelId="{648F799E-EAFB-4B77-94C3-D0D08C878324}" type="sibTrans" cxnId="{89CCFFDE-96E3-4499-A468-2839C2040C54}">
      <dgm:prSet/>
      <dgm:spPr/>
      <dgm:t>
        <a:bodyPr/>
        <a:lstStyle/>
        <a:p>
          <a:endParaRPr lang="en-US"/>
        </a:p>
      </dgm:t>
    </dgm:pt>
    <dgm:pt modelId="{83927711-B733-4FFE-B48B-E8266E96500C}">
      <dgm:prSet/>
      <dgm:spPr/>
      <dgm:t>
        <a:bodyPr/>
        <a:lstStyle/>
        <a:p>
          <a:r>
            <a:rPr lang="en-US"/>
            <a:t>Some questions worth exploring:</a:t>
          </a:r>
          <a:br>
            <a:rPr lang="en-US"/>
          </a:br>
          <a:endParaRPr lang="en-US"/>
        </a:p>
      </dgm:t>
    </dgm:pt>
    <dgm:pt modelId="{DAC348BC-C1E6-4BD1-A648-4CDA31EF2E1B}" type="parTrans" cxnId="{EF100633-C496-4C77-ADE0-6F522DEE0F80}">
      <dgm:prSet/>
      <dgm:spPr/>
      <dgm:t>
        <a:bodyPr/>
        <a:lstStyle/>
        <a:p>
          <a:endParaRPr lang="en-US"/>
        </a:p>
      </dgm:t>
    </dgm:pt>
    <dgm:pt modelId="{C4BCCC98-167E-40CD-ADCE-FD6931E26734}" type="sibTrans" cxnId="{EF100633-C496-4C77-ADE0-6F522DEE0F80}">
      <dgm:prSet/>
      <dgm:spPr/>
      <dgm:t>
        <a:bodyPr/>
        <a:lstStyle/>
        <a:p>
          <a:endParaRPr lang="en-US"/>
        </a:p>
      </dgm:t>
    </dgm:pt>
    <dgm:pt modelId="{B1F55D28-1FB1-4E0F-A128-2CB629FE9811}">
      <dgm:prSet/>
      <dgm:spPr/>
      <dgm:t>
        <a:bodyPr/>
        <a:lstStyle/>
        <a:p>
          <a:r>
            <a:rPr lang="en-US"/>
            <a:t>How does the frequency of mental health illness and attitudes towards mental health vary by geographic location?</a:t>
          </a:r>
        </a:p>
      </dgm:t>
    </dgm:pt>
    <dgm:pt modelId="{0D38B4F7-5B5C-4A51-ABB3-755EB28C9763}" type="parTrans" cxnId="{827A451C-DB4D-47E0-81CE-00083B3243ED}">
      <dgm:prSet/>
      <dgm:spPr/>
      <dgm:t>
        <a:bodyPr/>
        <a:lstStyle/>
        <a:p>
          <a:endParaRPr lang="en-US"/>
        </a:p>
      </dgm:t>
    </dgm:pt>
    <dgm:pt modelId="{99528720-497F-4614-AE54-5532DD843CF7}" type="sibTrans" cxnId="{827A451C-DB4D-47E0-81CE-00083B3243ED}">
      <dgm:prSet/>
      <dgm:spPr/>
      <dgm:t>
        <a:bodyPr/>
        <a:lstStyle/>
        <a:p>
          <a:endParaRPr lang="en-US"/>
        </a:p>
      </dgm:t>
    </dgm:pt>
    <dgm:pt modelId="{A2699E74-0E8C-425D-8525-71142B1BFB91}">
      <dgm:prSet/>
      <dgm:spPr/>
      <dgm:t>
        <a:bodyPr/>
        <a:lstStyle/>
        <a:p>
          <a:r>
            <a:rPr lang="en-US"/>
            <a:t>What are the strongest predictors of mental health illness or certain attitudes towards mental health in the workplace?</a:t>
          </a:r>
        </a:p>
      </dgm:t>
    </dgm:pt>
    <dgm:pt modelId="{68127C17-CF25-481A-AEC8-FD5A7BEAA793}" type="parTrans" cxnId="{E2F32465-18BD-461F-A0D3-CEDF53CF86D7}">
      <dgm:prSet/>
      <dgm:spPr/>
      <dgm:t>
        <a:bodyPr/>
        <a:lstStyle/>
        <a:p>
          <a:endParaRPr lang="en-US"/>
        </a:p>
      </dgm:t>
    </dgm:pt>
    <dgm:pt modelId="{2A0B4385-27AF-43E2-8796-30DD8C27CE41}" type="sibTrans" cxnId="{E2F32465-18BD-461F-A0D3-CEDF53CF86D7}">
      <dgm:prSet/>
      <dgm:spPr/>
      <dgm:t>
        <a:bodyPr/>
        <a:lstStyle/>
        <a:p>
          <a:endParaRPr lang="en-US"/>
        </a:p>
      </dgm:t>
    </dgm:pt>
    <dgm:pt modelId="{ADAAE605-21D3-4953-9E95-C5F01D82C5AB}" type="pres">
      <dgm:prSet presAssocID="{F691DC49-5ABC-46B5-A8F5-84E35A69605F}" presName="root" presStyleCnt="0">
        <dgm:presLayoutVars>
          <dgm:dir/>
          <dgm:resizeHandles val="exact"/>
        </dgm:presLayoutVars>
      </dgm:prSet>
      <dgm:spPr/>
    </dgm:pt>
    <dgm:pt modelId="{565D3C6D-EA24-4819-B69F-BAE64B349B9D}" type="pres">
      <dgm:prSet presAssocID="{F691DC49-5ABC-46B5-A8F5-84E35A69605F}" presName="container" presStyleCnt="0">
        <dgm:presLayoutVars>
          <dgm:dir/>
          <dgm:resizeHandles val="exact"/>
        </dgm:presLayoutVars>
      </dgm:prSet>
      <dgm:spPr/>
    </dgm:pt>
    <dgm:pt modelId="{B8B8B51D-D1EE-4932-80F9-2D4F860ED902}" type="pres">
      <dgm:prSet presAssocID="{17356CF7-10CB-4192-8619-C28FF6C67234}" presName="compNode" presStyleCnt="0"/>
      <dgm:spPr/>
    </dgm:pt>
    <dgm:pt modelId="{28364B05-71D3-420F-ACDB-CB56EC238BA7}" type="pres">
      <dgm:prSet presAssocID="{17356CF7-10CB-4192-8619-C28FF6C67234}" presName="iconBgRect" presStyleLbl="bgShp" presStyleIdx="0" presStyleCnt="6"/>
      <dgm:spPr/>
    </dgm:pt>
    <dgm:pt modelId="{43AE18EA-F320-4A27-9E47-B662F7B174A9}" type="pres">
      <dgm:prSet presAssocID="{17356CF7-10CB-4192-8619-C28FF6C6723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1BC24CF6-B910-4D05-B9E7-4AB23DEDB956}" type="pres">
      <dgm:prSet presAssocID="{17356CF7-10CB-4192-8619-C28FF6C67234}" presName="spaceRect" presStyleCnt="0"/>
      <dgm:spPr/>
    </dgm:pt>
    <dgm:pt modelId="{F447B12F-6775-41C2-8985-1B240336769B}" type="pres">
      <dgm:prSet presAssocID="{17356CF7-10CB-4192-8619-C28FF6C67234}" presName="textRect" presStyleLbl="revTx" presStyleIdx="0" presStyleCnt="6">
        <dgm:presLayoutVars>
          <dgm:chMax val="1"/>
          <dgm:chPref val="1"/>
        </dgm:presLayoutVars>
      </dgm:prSet>
      <dgm:spPr/>
    </dgm:pt>
    <dgm:pt modelId="{75EAB4CB-1481-4B9A-8CE4-F6C652C5C72E}" type="pres">
      <dgm:prSet presAssocID="{E76AE800-EF04-4DD7-BFE6-A0BC42B224B2}" presName="sibTrans" presStyleLbl="sibTrans2D1" presStyleIdx="0" presStyleCnt="0"/>
      <dgm:spPr/>
    </dgm:pt>
    <dgm:pt modelId="{3BA120A4-12D5-445F-83F3-C217DF7B53C3}" type="pres">
      <dgm:prSet presAssocID="{020F830F-3E0E-4557-A2BE-79A18AC98D79}" presName="compNode" presStyleCnt="0"/>
      <dgm:spPr/>
    </dgm:pt>
    <dgm:pt modelId="{CDE3512A-FB4C-4EDC-9EBF-2CA6B782EAAB}" type="pres">
      <dgm:prSet presAssocID="{020F830F-3E0E-4557-A2BE-79A18AC98D79}" presName="iconBgRect" presStyleLbl="bgShp" presStyleIdx="1" presStyleCnt="6"/>
      <dgm:spPr/>
    </dgm:pt>
    <dgm:pt modelId="{46EF41A5-2817-45DE-B93D-E09F3DF4763F}" type="pres">
      <dgm:prSet presAssocID="{020F830F-3E0E-4557-A2BE-79A18AC98D7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7A84C25-544A-48C1-B76D-F71AC21AF740}" type="pres">
      <dgm:prSet presAssocID="{020F830F-3E0E-4557-A2BE-79A18AC98D79}" presName="spaceRect" presStyleCnt="0"/>
      <dgm:spPr/>
    </dgm:pt>
    <dgm:pt modelId="{1FA53BB2-099C-4AC5-B9E6-1BE3A8837CD6}" type="pres">
      <dgm:prSet presAssocID="{020F830F-3E0E-4557-A2BE-79A18AC98D79}" presName="textRect" presStyleLbl="revTx" presStyleIdx="1" presStyleCnt="6">
        <dgm:presLayoutVars>
          <dgm:chMax val="1"/>
          <dgm:chPref val="1"/>
        </dgm:presLayoutVars>
      </dgm:prSet>
      <dgm:spPr/>
    </dgm:pt>
    <dgm:pt modelId="{5B94C81E-B8E3-40B0-AE03-67CB46B2B104}" type="pres">
      <dgm:prSet presAssocID="{6B927CD4-0A9B-454D-9964-9432027C3578}" presName="sibTrans" presStyleLbl="sibTrans2D1" presStyleIdx="0" presStyleCnt="0"/>
      <dgm:spPr/>
    </dgm:pt>
    <dgm:pt modelId="{C6519043-8070-4049-8395-D5C5776A645F}" type="pres">
      <dgm:prSet presAssocID="{CCC293A8-474F-4A4E-877E-8E7ACD758F77}" presName="compNode" presStyleCnt="0"/>
      <dgm:spPr/>
    </dgm:pt>
    <dgm:pt modelId="{F20F171A-9441-4D50-9876-9BDC95DDF83F}" type="pres">
      <dgm:prSet presAssocID="{CCC293A8-474F-4A4E-877E-8E7ACD758F77}" presName="iconBgRect" presStyleLbl="bgShp" presStyleIdx="2" presStyleCnt="6"/>
      <dgm:spPr/>
    </dgm:pt>
    <dgm:pt modelId="{5A3949F7-47DE-40B0-AA04-9F70FC1A6177}" type="pres">
      <dgm:prSet presAssocID="{CCC293A8-474F-4A4E-877E-8E7ACD758F7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BE73A837-2CF1-4CC6-8491-3AA23F5DAE37}" type="pres">
      <dgm:prSet presAssocID="{CCC293A8-474F-4A4E-877E-8E7ACD758F77}" presName="spaceRect" presStyleCnt="0"/>
      <dgm:spPr/>
    </dgm:pt>
    <dgm:pt modelId="{240989F4-AA20-49AD-9C99-0E8DC9B93A22}" type="pres">
      <dgm:prSet presAssocID="{CCC293A8-474F-4A4E-877E-8E7ACD758F77}" presName="textRect" presStyleLbl="revTx" presStyleIdx="2" presStyleCnt="6">
        <dgm:presLayoutVars>
          <dgm:chMax val="1"/>
          <dgm:chPref val="1"/>
        </dgm:presLayoutVars>
      </dgm:prSet>
      <dgm:spPr/>
    </dgm:pt>
    <dgm:pt modelId="{66688204-9E61-4948-975D-75717A59036E}" type="pres">
      <dgm:prSet presAssocID="{648F799E-EAFB-4B77-94C3-D0D08C878324}" presName="sibTrans" presStyleLbl="sibTrans2D1" presStyleIdx="0" presStyleCnt="0"/>
      <dgm:spPr/>
    </dgm:pt>
    <dgm:pt modelId="{5C2CBEC3-10D4-42A4-9FDC-4BEB7B9C86E8}" type="pres">
      <dgm:prSet presAssocID="{83927711-B733-4FFE-B48B-E8266E96500C}" presName="compNode" presStyleCnt="0"/>
      <dgm:spPr/>
    </dgm:pt>
    <dgm:pt modelId="{CFF084F3-AF55-408E-883F-CF6AF7C29444}" type="pres">
      <dgm:prSet presAssocID="{83927711-B733-4FFE-B48B-E8266E96500C}" presName="iconBgRect" presStyleLbl="bgShp" presStyleIdx="3" presStyleCnt="6"/>
      <dgm:spPr/>
    </dgm:pt>
    <dgm:pt modelId="{CEE994F2-6492-4C79-A6FA-57C89F1B482D}" type="pres">
      <dgm:prSet presAssocID="{83927711-B733-4FFE-B48B-E8266E96500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5C82B05-60F6-40B8-9DD8-D6F29591F627}" type="pres">
      <dgm:prSet presAssocID="{83927711-B733-4FFE-B48B-E8266E96500C}" presName="spaceRect" presStyleCnt="0"/>
      <dgm:spPr/>
    </dgm:pt>
    <dgm:pt modelId="{1E9F4B60-4B5B-41E5-8466-B8A326C6AEB1}" type="pres">
      <dgm:prSet presAssocID="{83927711-B733-4FFE-B48B-E8266E96500C}" presName="textRect" presStyleLbl="revTx" presStyleIdx="3" presStyleCnt="6">
        <dgm:presLayoutVars>
          <dgm:chMax val="1"/>
          <dgm:chPref val="1"/>
        </dgm:presLayoutVars>
      </dgm:prSet>
      <dgm:spPr/>
    </dgm:pt>
    <dgm:pt modelId="{46CC9EFE-C2C5-486F-8D6B-280B30A46889}" type="pres">
      <dgm:prSet presAssocID="{C4BCCC98-167E-40CD-ADCE-FD6931E26734}" presName="sibTrans" presStyleLbl="sibTrans2D1" presStyleIdx="0" presStyleCnt="0"/>
      <dgm:spPr/>
    </dgm:pt>
    <dgm:pt modelId="{057DE73C-8D7B-44E4-B915-7FFCF7798DF6}" type="pres">
      <dgm:prSet presAssocID="{B1F55D28-1FB1-4E0F-A128-2CB629FE9811}" presName="compNode" presStyleCnt="0"/>
      <dgm:spPr/>
    </dgm:pt>
    <dgm:pt modelId="{BEAEF29B-66C0-47C3-BF4E-47E329A8610B}" type="pres">
      <dgm:prSet presAssocID="{B1F55D28-1FB1-4E0F-A128-2CB629FE9811}" presName="iconBgRect" presStyleLbl="bgShp" presStyleIdx="4" presStyleCnt="6"/>
      <dgm:spPr/>
    </dgm:pt>
    <dgm:pt modelId="{FC329EC3-BEEA-47A9-A9DD-76D876EFC285}" type="pres">
      <dgm:prSet presAssocID="{B1F55D28-1FB1-4E0F-A128-2CB629FE981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C89BB99B-6965-4DAA-BD2C-A0F0C606200F}" type="pres">
      <dgm:prSet presAssocID="{B1F55D28-1FB1-4E0F-A128-2CB629FE9811}" presName="spaceRect" presStyleCnt="0"/>
      <dgm:spPr/>
    </dgm:pt>
    <dgm:pt modelId="{7D84C2FA-66F8-439A-9AF7-1FFB69EF1FD6}" type="pres">
      <dgm:prSet presAssocID="{B1F55D28-1FB1-4E0F-A128-2CB629FE9811}" presName="textRect" presStyleLbl="revTx" presStyleIdx="4" presStyleCnt="6">
        <dgm:presLayoutVars>
          <dgm:chMax val="1"/>
          <dgm:chPref val="1"/>
        </dgm:presLayoutVars>
      </dgm:prSet>
      <dgm:spPr/>
    </dgm:pt>
    <dgm:pt modelId="{0638559B-A2CD-453A-A50B-88BBB6B9F38D}" type="pres">
      <dgm:prSet presAssocID="{99528720-497F-4614-AE54-5532DD843CF7}" presName="sibTrans" presStyleLbl="sibTrans2D1" presStyleIdx="0" presStyleCnt="0"/>
      <dgm:spPr/>
    </dgm:pt>
    <dgm:pt modelId="{0160EF8A-46A1-4837-9A3D-A703C2AB1A6F}" type="pres">
      <dgm:prSet presAssocID="{A2699E74-0E8C-425D-8525-71142B1BFB91}" presName="compNode" presStyleCnt="0"/>
      <dgm:spPr/>
    </dgm:pt>
    <dgm:pt modelId="{963D7207-5CC5-4FA5-A238-63E20F13B789}" type="pres">
      <dgm:prSet presAssocID="{A2699E74-0E8C-425D-8525-71142B1BFB91}" presName="iconBgRect" presStyleLbl="bgShp" presStyleIdx="5" presStyleCnt="6"/>
      <dgm:spPr/>
    </dgm:pt>
    <dgm:pt modelId="{A54846EE-4A46-4044-9AEC-AE3B5769C0F5}" type="pres">
      <dgm:prSet presAssocID="{A2699E74-0E8C-425D-8525-71142B1BFB9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16C74F44-0282-4A58-B925-2E5DBD1E3F2D}" type="pres">
      <dgm:prSet presAssocID="{A2699E74-0E8C-425D-8525-71142B1BFB91}" presName="spaceRect" presStyleCnt="0"/>
      <dgm:spPr/>
    </dgm:pt>
    <dgm:pt modelId="{51722377-EC94-423D-842E-27783AA382F6}" type="pres">
      <dgm:prSet presAssocID="{A2699E74-0E8C-425D-8525-71142B1BFB9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7429807-17BA-554C-B8D3-D11CAA2C72AB}" type="presOf" srcId="{17356CF7-10CB-4192-8619-C28FF6C67234}" destId="{F447B12F-6775-41C2-8985-1B240336769B}" srcOrd="0" destOrd="0" presId="urn:microsoft.com/office/officeart/2018/2/layout/IconCircleList"/>
    <dgm:cxn modelId="{827A451C-DB4D-47E0-81CE-00083B3243ED}" srcId="{F691DC49-5ABC-46B5-A8F5-84E35A69605F}" destId="{B1F55D28-1FB1-4E0F-A128-2CB629FE9811}" srcOrd="4" destOrd="0" parTransId="{0D38B4F7-5B5C-4A51-ABB3-755EB28C9763}" sibTransId="{99528720-497F-4614-AE54-5532DD843CF7}"/>
    <dgm:cxn modelId="{EEF6942A-D977-144B-BC64-6B45828C097F}" type="presOf" srcId="{83927711-B733-4FFE-B48B-E8266E96500C}" destId="{1E9F4B60-4B5B-41E5-8466-B8A326C6AEB1}" srcOrd="0" destOrd="0" presId="urn:microsoft.com/office/officeart/2018/2/layout/IconCircleList"/>
    <dgm:cxn modelId="{F5D38132-FB89-4945-A244-5D131A51F7D7}" type="presOf" srcId="{E76AE800-EF04-4DD7-BFE6-A0BC42B224B2}" destId="{75EAB4CB-1481-4B9A-8CE4-F6C652C5C72E}" srcOrd="0" destOrd="0" presId="urn:microsoft.com/office/officeart/2018/2/layout/IconCircleList"/>
    <dgm:cxn modelId="{EF100633-C496-4C77-ADE0-6F522DEE0F80}" srcId="{F691DC49-5ABC-46B5-A8F5-84E35A69605F}" destId="{83927711-B733-4FFE-B48B-E8266E96500C}" srcOrd="3" destOrd="0" parTransId="{DAC348BC-C1E6-4BD1-A648-4CDA31EF2E1B}" sibTransId="{C4BCCC98-167E-40CD-ADCE-FD6931E26734}"/>
    <dgm:cxn modelId="{E2F32465-18BD-461F-A0D3-CEDF53CF86D7}" srcId="{F691DC49-5ABC-46B5-A8F5-84E35A69605F}" destId="{A2699E74-0E8C-425D-8525-71142B1BFB91}" srcOrd="5" destOrd="0" parTransId="{68127C17-CF25-481A-AEC8-FD5A7BEAA793}" sibTransId="{2A0B4385-27AF-43E2-8796-30DD8C27CE41}"/>
    <dgm:cxn modelId="{CB440E83-5703-5843-9297-1D0ABBBB232E}" type="presOf" srcId="{A2699E74-0E8C-425D-8525-71142B1BFB91}" destId="{51722377-EC94-423D-842E-27783AA382F6}" srcOrd="0" destOrd="0" presId="urn:microsoft.com/office/officeart/2018/2/layout/IconCircleList"/>
    <dgm:cxn modelId="{7BCD6686-1A82-2E43-A47F-1A77D4312CCF}" type="presOf" srcId="{CCC293A8-474F-4A4E-877E-8E7ACD758F77}" destId="{240989F4-AA20-49AD-9C99-0E8DC9B93A22}" srcOrd="0" destOrd="0" presId="urn:microsoft.com/office/officeart/2018/2/layout/IconCircleList"/>
    <dgm:cxn modelId="{8CB3D891-CDDF-4BD6-A61E-1EFA550ED181}" srcId="{F691DC49-5ABC-46B5-A8F5-84E35A69605F}" destId="{020F830F-3E0E-4557-A2BE-79A18AC98D79}" srcOrd="1" destOrd="0" parTransId="{5FE8E201-C159-4479-AE20-D52117E9CCD3}" sibTransId="{6B927CD4-0A9B-454D-9964-9432027C3578}"/>
    <dgm:cxn modelId="{041753A5-3FF2-D342-99B0-7A5D5AA29F17}" type="presOf" srcId="{99528720-497F-4614-AE54-5532DD843CF7}" destId="{0638559B-A2CD-453A-A50B-88BBB6B9F38D}" srcOrd="0" destOrd="0" presId="urn:microsoft.com/office/officeart/2018/2/layout/IconCircleList"/>
    <dgm:cxn modelId="{C4CB3AAC-DBE5-9745-8CD4-679F55F11E48}" type="presOf" srcId="{F691DC49-5ABC-46B5-A8F5-84E35A69605F}" destId="{ADAAE605-21D3-4953-9E95-C5F01D82C5AB}" srcOrd="0" destOrd="0" presId="urn:microsoft.com/office/officeart/2018/2/layout/IconCircleList"/>
    <dgm:cxn modelId="{13C7C8B8-FDA4-1544-8690-819536A05E7E}" type="presOf" srcId="{C4BCCC98-167E-40CD-ADCE-FD6931E26734}" destId="{46CC9EFE-C2C5-486F-8D6B-280B30A46889}" srcOrd="0" destOrd="0" presId="urn:microsoft.com/office/officeart/2018/2/layout/IconCircleList"/>
    <dgm:cxn modelId="{EB3205D6-3344-4BFA-BC26-3F04CCCE94D1}" srcId="{F691DC49-5ABC-46B5-A8F5-84E35A69605F}" destId="{17356CF7-10CB-4192-8619-C28FF6C67234}" srcOrd="0" destOrd="0" parTransId="{88833156-35D6-45C2-B31D-14BAAD096A4A}" sibTransId="{E76AE800-EF04-4DD7-BFE6-A0BC42B224B2}"/>
    <dgm:cxn modelId="{89CCFFDE-96E3-4499-A468-2839C2040C54}" srcId="{F691DC49-5ABC-46B5-A8F5-84E35A69605F}" destId="{CCC293A8-474F-4A4E-877E-8E7ACD758F77}" srcOrd="2" destOrd="0" parTransId="{01E3669C-DCFF-47DC-A14C-56C564559010}" sibTransId="{648F799E-EAFB-4B77-94C3-D0D08C878324}"/>
    <dgm:cxn modelId="{757C59EE-76ED-5544-BF79-46EC35581320}" type="presOf" srcId="{6B927CD4-0A9B-454D-9964-9432027C3578}" destId="{5B94C81E-B8E3-40B0-AE03-67CB46B2B104}" srcOrd="0" destOrd="0" presId="urn:microsoft.com/office/officeart/2018/2/layout/IconCircleList"/>
    <dgm:cxn modelId="{BAECACF1-D3A9-D347-AEF2-E540E9F35BD2}" type="presOf" srcId="{648F799E-EAFB-4B77-94C3-D0D08C878324}" destId="{66688204-9E61-4948-975D-75717A59036E}" srcOrd="0" destOrd="0" presId="urn:microsoft.com/office/officeart/2018/2/layout/IconCircleList"/>
    <dgm:cxn modelId="{AA602DFA-6A55-0C4C-98E3-4A7B2698E238}" type="presOf" srcId="{020F830F-3E0E-4557-A2BE-79A18AC98D79}" destId="{1FA53BB2-099C-4AC5-B9E6-1BE3A8837CD6}" srcOrd="0" destOrd="0" presId="urn:microsoft.com/office/officeart/2018/2/layout/IconCircleList"/>
    <dgm:cxn modelId="{C78AE2FD-6502-0F46-A78A-F3F10BE3F991}" type="presOf" srcId="{B1F55D28-1FB1-4E0F-A128-2CB629FE9811}" destId="{7D84C2FA-66F8-439A-9AF7-1FFB69EF1FD6}" srcOrd="0" destOrd="0" presId="urn:microsoft.com/office/officeart/2018/2/layout/IconCircleList"/>
    <dgm:cxn modelId="{F74095EC-81E0-564C-9660-8F23536A6C99}" type="presParOf" srcId="{ADAAE605-21D3-4953-9E95-C5F01D82C5AB}" destId="{565D3C6D-EA24-4819-B69F-BAE64B349B9D}" srcOrd="0" destOrd="0" presId="urn:microsoft.com/office/officeart/2018/2/layout/IconCircleList"/>
    <dgm:cxn modelId="{46C61791-431B-E547-94C8-47DCFDC9DD3E}" type="presParOf" srcId="{565D3C6D-EA24-4819-B69F-BAE64B349B9D}" destId="{B8B8B51D-D1EE-4932-80F9-2D4F860ED902}" srcOrd="0" destOrd="0" presId="urn:microsoft.com/office/officeart/2018/2/layout/IconCircleList"/>
    <dgm:cxn modelId="{4D1D9059-1C6E-8547-BEF7-396158745A33}" type="presParOf" srcId="{B8B8B51D-D1EE-4932-80F9-2D4F860ED902}" destId="{28364B05-71D3-420F-ACDB-CB56EC238BA7}" srcOrd="0" destOrd="0" presId="urn:microsoft.com/office/officeart/2018/2/layout/IconCircleList"/>
    <dgm:cxn modelId="{8EDAB09B-3971-6744-AF53-4940A8907BF3}" type="presParOf" srcId="{B8B8B51D-D1EE-4932-80F9-2D4F860ED902}" destId="{43AE18EA-F320-4A27-9E47-B662F7B174A9}" srcOrd="1" destOrd="0" presId="urn:microsoft.com/office/officeart/2018/2/layout/IconCircleList"/>
    <dgm:cxn modelId="{1014D499-6916-E046-934D-D102A6DEBD38}" type="presParOf" srcId="{B8B8B51D-D1EE-4932-80F9-2D4F860ED902}" destId="{1BC24CF6-B910-4D05-B9E7-4AB23DEDB956}" srcOrd="2" destOrd="0" presId="urn:microsoft.com/office/officeart/2018/2/layout/IconCircleList"/>
    <dgm:cxn modelId="{CFC9B231-F31B-5547-B801-9A0539F135F3}" type="presParOf" srcId="{B8B8B51D-D1EE-4932-80F9-2D4F860ED902}" destId="{F447B12F-6775-41C2-8985-1B240336769B}" srcOrd="3" destOrd="0" presId="urn:microsoft.com/office/officeart/2018/2/layout/IconCircleList"/>
    <dgm:cxn modelId="{78D9AE3D-ACFD-F741-B1F0-6401A915D86F}" type="presParOf" srcId="{565D3C6D-EA24-4819-B69F-BAE64B349B9D}" destId="{75EAB4CB-1481-4B9A-8CE4-F6C652C5C72E}" srcOrd="1" destOrd="0" presId="urn:microsoft.com/office/officeart/2018/2/layout/IconCircleList"/>
    <dgm:cxn modelId="{1EFF676B-CCE6-5447-A787-9C8F78F06FC3}" type="presParOf" srcId="{565D3C6D-EA24-4819-B69F-BAE64B349B9D}" destId="{3BA120A4-12D5-445F-83F3-C217DF7B53C3}" srcOrd="2" destOrd="0" presId="urn:microsoft.com/office/officeart/2018/2/layout/IconCircleList"/>
    <dgm:cxn modelId="{AB6D843F-09EF-684B-89E6-CCC3B8E0283A}" type="presParOf" srcId="{3BA120A4-12D5-445F-83F3-C217DF7B53C3}" destId="{CDE3512A-FB4C-4EDC-9EBF-2CA6B782EAAB}" srcOrd="0" destOrd="0" presId="urn:microsoft.com/office/officeart/2018/2/layout/IconCircleList"/>
    <dgm:cxn modelId="{C45C2766-F7BA-C94D-8AFE-3EAAAC288AC2}" type="presParOf" srcId="{3BA120A4-12D5-445F-83F3-C217DF7B53C3}" destId="{46EF41A5-2817-45DE-B93D-E09F3DF4763F}" srcOrd="1" destOrd="0" presId="urn:microsoft.com/office/officeart/2018/2/layout/IconCircleList"/>
    <dgm:cxn modelId="{23E485DA-A131-AD48-9CDC-BDCA62993F0A}" type="presParOf" srcId="{3BA120A4-12D5-445F-83F3-C217DF7B53C3}" destId="{07A84C25-544A-48C1-B76D-F71AC21AF740}" srcOrd="2" destOrd="0" presId="urn:microsoft.com/office/officeart/2018/2/layout/IconCircleList"/>
    <dgm:cxn modelId="{8DDEADC8-ACE8-E949-A2FB-03553F9D5896}" type="presParOf" srcId="{3BA120A4-12D5-445F-83F3-C217DF7B53C3}" destId="{1FA53BB2-099C-4AC5-B9E6-1BE3A8837CD6}" srcOrd="3" destOrd="0" presId="urn:microsoft.com/office/officeart/2018/2/layout/IconCircleList"/>
    <dgm:cxn modelId="{12217882-5F82-8342-80FE-E872638EE395}" type="presParOf" srcId="{565D3C6D-EA24-4819-B69F-BAE64B349B9D}" destId="{5B94C81E-B8E3-40B0-AE03-67CB46B2B104}" srcOrd="3" destOrd="0" presId="urn:microsoft.com/office/officeart/2018/2/layout/IconCircleList"/>
    <dgm:cxn modelId="{2AFB9B65-3984-794B-BE4F-2C95C6C2A97F}" type="presParOf" srcId="{565D3C6D-EA24-4819-B69F-BAE64B349B9D}" destId="{C6519043-8070-4049-8395-D5C5776A645F}" srcOrd="4" destOrd="0" presId="urn:microsoft.com/office/officeart/2018/2/layout/IconCircleList"/>
    <dgm:cxn modelId="{33BD6F37-157C-D64A-BFD3-EC9D86C386B1}" type="presParOf" srcId="{C6519043-8070-4049-8395-D5C5776A645F}" destId="{F20F171A-9441-4D50-9876-9BDC95DDF83F}" srcOrd="0" destOrd="0" presId="urn:microsoft.com/office/officeart/2018/2/layout/IconCircleList"/>
    <dgm:cxn modelId="{BFBAB572-17A4-654E-B5B7-709060A3CFF7}" type="presParOf" srcId="{C6519043-8070-4049-8395-D5C5776A645F}" destId="{5A3949F7-47DE-40B0-AA04-9F70FC1A6177}" srcOrd="1" destOrd="0" presId="urn:microsoft.com/office/officeart/2018/2/layout/IconCircleList"/>
    <dgm:cxn modelId="{E96953D5-3A31-DA4E-9A80-044C3C55BB7B}" type="presParOf" srcId="{C6519043-8070-4049-8395-D5C5776A645F}" destId="{BE73A837-2CF1-4CC6-8491-3AA23F5DAE37}" srcOrd="2" destOrd="0" presId="urn:microsoft.com/office/officeart/2018/2/layout/IconCircleList"/>
    <dgm:cxn modelId="{7485B059-425A-1B48-882A-0F44B6466D15}" type="presParOf" srcId="{C6519043-8070-4049-8395-D5C5776A645F}" destId="{240989F4-AA20-49AD-9C99-0E8DC9B93A22}" srcOrd="3" destOrd="0" presId="urn:microsoft.com/office/officeart/2018/2/layout/IconCircleList"/>
    <dgm:cxn modelId="{6C07578E-140C-D94B-A6E4-E52F634D0FEC}" type="presParOf" srcId="{565D3C6D-EA24-4819-B69F-BAE64B349B9D}" destId="{66688204-9E61-4948-975D-75717A59036E}" srcOrd="5" destOrd="0" presId="urn:microsoft.com/office/officeart/2018/2/layout/IconCircleList"/>
    <dgm:cxn modelId="{0E47BAAA-3973-9D41-8D9E-4F649D8E2581}" type="presParOf" srcId="{565D3C6D-EA24-4819-B69F-BAE64B349B9D}" destId="{5C2CBEC3-10D4-42A4-9FDC-4BEB7B9C86E8}" srcOrd="6" destOrd="0" presId="urn:microsoft.com/office/officeart/2018/2/layout/IconCircleList"/>
    <dgm:cxn modelId="{58AFD34C-7D3B-A046-9396-D1DD0335B8A7}" type="presParOf" srcId="{5C2CBEC3-10D4-42A4-9FDC-4BEB7B9C86E8}" destId="{CFF084F3-AF55-408E-883F-CF6AF7C29444}" srcOrd="0" destOrd="0" presId="urn:microsoft.com/office/officeart/2018/2/layout/IconCircleList"/>
    <dgm:cxn modelId="{45A05CB6-B149-1946-AE4C-46488015D409}" type="presParOf" srcId="{5C2CBEC3-10D4-42A4-9FDC-4BEB7B9C86E8}" destId="{CEE994F2-6492-4C79-A6FA-57C89F1B482D}" srcOrd="1" destOrd="0" presId="urn:microsoft.com/office/officeart/2018/2/layout/IconCircleList"/>
    <dgm:cxn modelId="{D8336723-BC27-564A-B7FC-C18172E097B1}" type="presParOf" srcId="{5C2CBEC3-10D4-42A4-9FDC-4BEB7B9C86E8}" destId="{B5C82B05-60F6-40B8-9DD8-D6F29591F627}" srcOrd="2" destOrd="0" presId="urn:microsoft.com/office/officeart/2018/2/layout/IconCircleList"/>
    <dgm:cxn modelId="{21543BF4-373C-0845-A7E4-57D029D9285C}" type="presParOf" srcId="{5C2CBEC3-10D4-42A4-9FDC-4BEB7B9C86E8}" destId="{1E9F4B60-4B5B-41E5-8466-B8A326C6AEB1}" srcOrd="3" destOrd="0" presId="urn:microsoft.com/office/officeart/2018/2/layout/IconCircleList"/>
    <dgm:cxn modelId="{46ADD30B-6D1F-DB48-ABCB-40DBC8545065}" type="presParOf" srcId="{565D3C6D-EA24-4819-B69F-BAE64B349B9D}" destId="{46CC9EFE-C2C5-486F-8D6B-280B30A46889}" srcOrd="7" destOrd="0" presId="urn:microsoft.com/office/officeart/2018/2/layout/IconCircleList"/>
    <dgm:cxn modelId="{412A5110-24EF-6046-8AD7-2029420D9CB5}" type="presParOf" srcId="{565D3C6D-EA24-4819-B69F-BAE64B349B9D}" destId="{057DE73C-8D7B-44E4-B915-7FFCF7798DF6}" srcOrd="8" destOrd="0" presId="urn:microsoft.com/office/officeart/2018/2/layout/IconCircleList"/>
    <dgm:cxn modelId="{691002A4-F96D-D443-AD05-9FB5444DE145}" type="presParOf" srcId="{057DE73C-8D7B-44E4-B915-7FFCF7798DF6}" destId="{BEAEF29B-66C0-47C3-BF4E-47E329A8610B}" srcOrd="0" destOrd="0" presId="urn:microsoft.com/office/officeart/2018/2/layout/IconCircleList"/>
    <dgm:cxn modelId="{A941B8B0-C633-9C48-B2D7-8C83E15A243D}" type="presParOf" srcId="{057DE73C-8D7B-44E4-B915-7FFCF7798DF6}" destId="{FC329EC3-BEEA-47A9-A9DD-76D876EFC285}" srcOrd="1" destOrd="0" presId="urn:microsoft.com/office/officeart/2018/2/layout/IconCircleList"/>
    <dgm:cxn modelId="{97CFED34-8FAF-B541-B557-B9EDE3B6E3FD}" type="presParOf" srcId="{057DE73C-8D7B-44E4-B915-7FFCF7798DF6}" destId="{C89BB99B-6965-4DAA-BD2C-A0F0C606200F}" srcOrd="2" destOrd="0" presId="urn:microsoft.com/office/officeart/2018/2/layout/IconCircleList"/>
    <dgm:cxn modelId="{D6E03A18-5E76-6B41-8EB6-8BDB702B256F}" type="presParOf" srcId="{057DE73C-8D7B-44E4-B915-7FFCF7798DF6}" destId="{7D84C2FA-66F8-439A-9AF7-1FFB69EF1FD6}" srcOrd="3" destOrd="0" presId="urn:microsoft.com/office/officeart/2018/2/layout/IconCircleList"/>
    <dgm:cxn modelId="{4332384F-CD7B-5B4C-B719-3AC4C2537E49}" type="presParOf" srcId="{565D3C6D-EA24-4819-B69F-BAE64B349B9D}" destId="{0638559B-A2CD-453A-A50B-88BBB6B9F38D}" srcOrd="9" destOrd="0" presId="urn:microsoft.com/office/officeart/2018/2/layout/IconCircleList"/>
    <dgm:cxn modelId="{0DFE40C5-26E9-DE45-86A8-CD9D4A6276F1}" type="presParOf" srcId="{565D3C6D-EA24-4819-B69F-BAE64B349B9D}" destId="{0160EF8A-46A1-4837-9A3D-A703C2AB1A6F}" srcOrd="10" destOrd="0" presId="urn:microsoft.com/office/officeart/2018/2/layout/IconCircleList"/>
    <dgm:cxn modelId="{C35B69F0-4966-4040-B482-845F57F95636}" type="presParOf" srcId="{0160EF8A-46A1-4837-9A3D-A703C2AB1A6F}" destId="{963D7207-5CC5-4FA5-A238-63E20F13B789}" srcOrd="0" destOrd="0" presId="urn:microsoft.com/office/officeart/2018/2/layout/IconCircleList"/>
    <dgm:cxn modelId="{82239C94-8D46-BC40-BF30-B079A47126F2}" type="presParOf" srcId="{0160EF8A-46A1-4837-9A3D-A703C2AB1A6F}" destId="{A54846EE-4A46-4044-9AEC-AE3B5769C0F5}" srcOrd="1" destOrd="0" presId="urn:microsoft.com/office/officeart/2018/2/layout/IconCircleList"/>
    <dgm:cxn modelId="{E6C47877-B68E-DC49-BEE5-7742E6DF4DA7}" type="presParOf" srcId="{0160EF8A-46A1-4837-9A3D-A703C2AB1A6F}" destId="{16C74F44-0282-4A58-B925-2E5DBD1E3F2D}" srcOrd="2" destOrd="0" presId="urn:microsoft.com/office/officeart/2018/2/layout/IconCircleList"/>
    <dgm:cxn modelId="{E54C171C-5055-3049-9D42-7F809DF07EC9}" type="presParOf" srcId="{0160EF8A-46A1-4837-9A3D-A703C2AB1A6F}" destId="{51722377-EC94-423D-842E-27783AA382F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64B05-71D3-420F-ACDB-CB56EC238BA7}">
      <dsp:nvSpPr>
        <dsp:cNvPr id="0" name=""/>
        <dsp:cNvSpPr/>
      </dsp:nvSpPr>
      <dsp:spPr>
        <a:xfrm>
          <a:off x="200931" y="421640"/>
          <a:ext cx="911136" cy="9111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E18EA-F320-4A27-9E47-B662F7B174A9}">
      <dsp:nvSpPr>
        <dsp:cNvPr id="0" name=""/>
        <dsp:cNvSpPr/>
      </dsp:nvSpPr>
      <dsp:spPr>
        <a:xfrm>
          <a:off x="392270" y="612979"/>
          <a:ext cx="528459" cy="5284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7B12F-6775-41C2-8985-1B240336769B}">
      <dsp:nvSpPr>
        <dsp:cNvPr id="0" name=""/>
        <dsp:cNvSpPr/>
      </dsp:nvSpPr>
      <dsp:spPr>
        <a:xfrm>
          <a:off x="1307311" y="421640"/>
          <a:ext cx="2147679" cy="91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idea behind this project is to analyze mental health of technology employees to categorize deadly disease. </a:t>
          </a:r>
        </a:p>
      </dsp:txBody>
      <dsp:txXfrm>
        <a:off x="1307311" y="421640"/>
        <a:ext cx="2147679" cy="911136"/>
      </dsp:txXfrm>
    </dsp:sp>
    <dsp:sp modelId="{CDE3512A-FB4C-4EDC-9EBF-2CA6B782EAAB}">
      <dsp:nvSpPr>
        <dsp:cNvPr id="0" name=""/>
        <dsp:cNvSpPr/>
      </dsp:nvSpPr>
      <dsp:spPr>
        <a:xfrm>
          <a:off x="3829207" y="421640"/>
          <a:ext cx="911136" cy="9111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F41A5-2817-45DE-B93D-E09F3DF4763F}">
      <dsp:nvSpPr>
        <dsp:cNvPr id="0" name=""/>
        <dsp:cNvSpPr/>
      </dsp:nvSpPr>
      <dsp:spPr>
        <a:xfrm>
          <a:off x="4020546" y="612979"/>
          <a:ext cx="528459" cy="5284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53BB2-099C-4AC5-B9E6-1BE3A8837CD6}">
      <dsp:nvSpPr>
        <dsp:cNvPr id="0" name=""/>
        <dsp:cNvSpPr/>
      </dsp:nvSpPr>
      <dsp:spPr>
        <a:xfrm>
          <a:off x="4935588" y="421640"/>
          <a:ext cx="2147679" cy="91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Collect data across globe relating to mental health and perform exploratory data analysis and create visualizations.</a:t>
          </a:r>
        </a:p>
      </dsp:txBody>
      <dsp:txXfrm>
        <a:off x="4935588" y="421640"/>
        <a:ext cx="2147679" cy="911136"/>
      </dsp:txXfrm>
    </dsp:sp>
    <dsp:sp modelId="{F20F171A-9441-4D50-9876-9BDC95DDF83F}">
      <dsp:nvSpPr>
        <dsp:cNvPr id="0" name=""/>
        <dsp:cNvSpPr/>
      </dsp:nvSpPr>
      <dsp:spPr>
        <a:xfrm>
          <a:off x="7457484" y="421640"/>
          <a:ext cx="911136" cy="9111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949F7-47DE-40B0-AA04-9F70FC1A6177}">
      <dsp:nvSpPr>
        <dsp:cNvPr id="0" name=""/>
        <dsp:cNvSpPr/>
      </dsp:nvSpPr>
      <dsp:spPr>
        <a:xfrm>
          <a:off x="7648822" y="612979"/>
          <a:ext cx="528459" cy="5284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989F4-AA20-49AD-9C99-0E8DC9B93A22}">
      <dsp:nvSpPr>
        <dsp:cNvPr id="0" name=""/>
        <dsp:cNvSpPr/>
      </dsp:nvSpPr>
      <dsp:spPr>
        <a:xfrm>
          <a:off x="8563864" y="421640"/>
          <a:ext cx="2147679" cy="91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Observe insights from visualization created using ML tools and techniques to draw conclusion on deadly mental diseases around the world.</a:t>
          </a:r>
        </a:p>
      </dsp:txBody>
      <dsp:txXfrm>
        <a:off x="8563864" y="421640"/>
        <a:ext cx="2147679" cy="911136"/>
      </dsp:txXfrm>
    </dsp:sp>
    <dsp:sp modelId="{CFF084F3-AF55-408E-883F-CF6AF7C29444}">
      <dsp:nvSpPr>
        <dsp:cNvPr id="0" name=""/>
        <dsp:cNvSpPr/>
      </dsp:nvSpPr>
      <dsp:spPr>
        <a:xfrm>
          <a:off x="200931" y="1878734"/>
          <a:ext cx="911136" cy="9111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994F2-6492-4C79-A6FA-57C89F1B482D}">
      <dsp:nvSpPr>
        <dsp:cNvPr id="0" name=""/>
        <dsp:cNvSpPr/>
      </dsp:nvSpPr>
      <dsp:spPr>
        <a:xfrm>
          <a:off x="392270" y="2070073"/>
          <a:ext cx="528459" cy="5284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F4B60-4B5B-41E5-8466-B8A326C6AEB1}">
      <dsp:nvSpPr>
        <dsp:cNvPr id="0" name=""/>
        <dsp:cNvSpPr/>
      </dsp:nvSpPr>
      <dsp:spPr>
        <a:xfrm>
          <a:off x="1307311" y="1878734"/>
          <a:ext cx="2147679" cy="91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Some questions worth exploring:</a:t>
          </a:r>
          <a:br>
            <a:rPr lang="en-US" sz="1300" kern="1200"/>
          </a:br>
          <a:endParaRPr lang="en-US" sz="1300" kern="1200"/>
        </a:p>
      </dsp:txBody>
      <dsp:txXfrm>
        <a:off x="1307311" y="1878734"/>
        <a:ext cx="2147679" cy="911136"/>
      </dsp:txXfrm>
    </dsp:sp>
    <dsp:sp modelId="{BEAEF29B-66C0-47C3-BF4E-47E329A8610B}">
      <dsp:nvSpPr>
        <dsp:cNvPr id="0" name=""/>
        <dsp:cNvSpPr/>
      </dsp:nvSpPr>
      <dsp:spPr>
        <a:xfrm>
          <a:off x="3829207" y="1878734"/>
          <a:ext cx="911136" cy="9111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29EC3-BEEA-47A9-A9DD-76D876EFC285}">
      <dsp:nvSpPr>
        <dsp:cNvPr id="0" name=""/>
        <dsp:cNvSpPr/>
      </dsp:nvSpPr>
      <dsp:spPr>
        <a:xfrm>
          <a:off x="4020546" y="2070073"/>
          <a:ext cx="528459" cy="5284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4C2FA-66F8-439A-9AF7-1FFB69EF1FD6}">
      <dsp:nvSpPr>
        <dsp:cNvPr id="0" name=""/>
        <dsp:cNvSpPr/>
      </dsp:nvSpPr>
      <dsp:spPr>
        <a:xfrm>
          <a:off x="4935588" y="1878734"/>
          <a:ext cx="2147679" cy="91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does the frequency of mental health illness and attitudes towards mental health vary by geographic location?</a:t>
          </a:r>
        </a:p>
      </dsp:txBody>
      <dsp:txXfrm>
        <a:off x="4935588" y="1878734"/>
        <a:ext cx="2147679" cy="911136"/>
      </dsp:txXfrm>
    </dsp:sp>
    <dsp:sp modelId="{963D7207-5CC5-4FA5-A238-63E20F13B789}">
      <dsp:nvSpPr>
        <dsp:cNvPr id="0" name=""/>
        <dsp:cNvSpPr/>
      </dsp:nvSpPr>
      <dsp:spPr>
        <a:xfrm>
          <a:off x="7457484" y="1878734"/>
          <a:ext cx="911136" cy="9111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846EE-4A46-4044-9AEC-AE3B5769C0F5}">
      <dsp:nvSpPr>
        <dsp:cNvPr id="0" name=""/>
        <dsp:cNvSpPr/>
      </dsp:nvSpPr>
      <dsp:spPr>
        <a:xfrm>
          <a:off x="7648822" y="2070073"/>
          <a:ext cx="528459" cy="5284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22377-EC94-423D-842E-27783AA382F6}">
      <dsp:nvSpPr>
        <dsp:cNvPr id="0" name=""/>
        <dsp:cNvSpPr/>
      </dsp:nvSpPr>
      <dsp:spPr>
        <a:xfrm>
          <a:off x="8563864" y="1878734"/>
          <a:ext cx="2147679" cy="91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are the strongest predictors of mental health illness or certain attitudes towards mental health in the workplace?</a:t>
          </a:r>
        </a:p>
      </dsp:txBody>
      <dsp:txXfrm>
        <a:off x="8563864" y="1878734"/>
        <a:ext cx="2147679" cy="911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AB5-D2DD-314F-A5EE-12E879EF87D0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A8AB5-EFE9-7945-B1C8-F5198A77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9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A8AB5-EFE9-7945-B1C8-F5198A77EA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2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A8AB5-EFE9-7945-B1C8-F5198A77EA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05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A8AB5-EFE9-7945-B1C8-F5198A77EA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5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0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85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0832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58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41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1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65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5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5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6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8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8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4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2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3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6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osmi/mental-health-in-tech-survey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11EDF-383E-4642-9652-109B7885D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2017883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Mental health in tech survey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3F75B-227C-7444-87EB-255887A04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7458" y="4020249"/>
            <a:ext cx="3772679" cy="4004733"/>
          </a:xfrm>
        </p:spPr>
        <p:txBody>
          <a:bodyPr anchor="t"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solidFill>
                <a:schemeClr val="accent2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00B0F0"/>
                </a:solidFill>
              </a:rPr>
              <a:t>ITCS 6156-001 Machine Learning</a:t>
            </a:r>
          </a:p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00B0F0"/>
                </a:solidFill>
              </a:rPr>
              <a:t>Guided by: Dr. Atif Farid Mohammad</a:t>
            </a:r>
          </a:p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00B0F0"/>
                </a:solidFill>
              </a:rPr>
              <a:t>Group 6:  Jaya Sindhura. Sadam</a:t>
            </a:r>
          </a:p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00B0F0"/>
                </a:solidFill>
                <a:effectLst/>
              </a:rPr>
              <a:t>	       Neela Ayshwaria Alagappan</a:t>
            </a:r>
          </a:p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00B0F0"/>
                </a:solidFill>
                <a:effectLst/>
              </a:rPr>
              <a:t>	       Akhila Vemana </a:t>
            </a:r>
          </a:p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00B0F0"/>
                </a:solidFill>
                <a:effectLst/>
              </a:rPr>
              <a:t>	       Srinath Muralinathan </a:t>
            </a:r>
          </a:p>
          <a:p>
            <a:br>
              <a:rPr lang="en-US" dirty="0"/>
            </a:br>
            <a:endParaRPr lang="en-US" dirty="0"/>
          </a:p>
          <a:p>
            <a:pPr algn="l"/>
            <a:r>
              <a:rPr lang="en-US" dirty="0">
                <a:effectLst/>
              </a:rPr>
              <a:t> </a:t>
            </a:r>
          </a:p>
          <a:p>
            <a:br>
              <a:rPr lang="en-US" dirty="0"/>
            </a:br>
            <a:endParaRPr lang="en-US" dirty="0"/>
          </a:p>
          <a:p>
            <a:pPr algn="l"/>
            <a:endParaRPr lang="en-US" dirty="0">
              <a:solidFill>
                <a:srgbClr val="608BAB"/>
              </a:solidFill>
            </a:endParaRPr>
          </a:p>
          <a:p>
            <a:pPr algn="l"/>
            <a:endParaRPr lang="en-US" dirty="0">
              <a:solidFill>
                <a:srgbClr val="608BA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9A269-17B1-4F7F-98D2-91E4B9A21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053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0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1F569B-3CAA-7F4C-8169-76C8836E6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41" r="6308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C60B0E-C081-0541-B40B-A79B255B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377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/>
              <a:t>Covariance Matrix. Variability comparison between categories of variables</a:t>
            </a:r>
            <a:br>
              <a:rPr lang="en-US" sz="3600"/>
            </a:b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29829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96E2C-2F51-644C-8439-0D22B20F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Modelling</a:t>
            </a:r>
          </a:p>
        </p:txBody>
      </p:sp>
      <p:cxnSp>
        <p:nvCxnSpPr>
          <p:cNvPr id="63" name="Straight Connector 5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A7D941F-F44E-4049-8462-B25A5CF7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7" y="442913"/>
            <a:ext cx="6667497" cy="6029325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effectLst/>
              </a:rPr>
              <a:t>predict whether a patient should be treated of his/her mental illness or not according to the values obtained in the dataset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Spliltting</a:t>
            </a:r>
            <a:r>
              <a:rPr lang="en-US" sz="1800" dirty="0"/>
              <a:t> the dataset: define X and y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feature_cols</a:t>
            </a:r>
            <a:r>
              <a:rPr lang="en-US" sz="1800" dirty="0"/>
              <a:t> = ['age', 'gender', '</a:t>
            </a:r>
            <a:r>
              <a:rPr lang="en-US" sz="1800" dirty="0" err="1"/>
              <a:t>family_history</a:t>
            </a:r>
            <a:r>
              <a:rPr lang="en-US" sz="1800" dirty="0"/>
              <a:t>', 'benefits', '</a:t>
            </a:r>
            <a:r>
              <a:rPr lang="en-US" sz="1800" dirty="0" err="1"/>
              <a:t>care_options</a:t>
            </a:r>
            <a:r>
              <a:rPr lang="en-US" sz="1800" dirty="0"/>
              <a:t>', 'anonymity', 'leave', '</a:t>
            </a:r>
            <a:r>
              <a:rPr lang="en-US" sz="1800" dirty="0" err="1"/>
              <a:t>work_interfere</a:t>
            </a:r>
            <a:r>
              <a:rPr lang="en-US" sz="1800" dirty="0"/>
              <a:t>’]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X = </a:t>
            </a:r>
            <a:r>
              <a:rPr lang="en-US" sz="1800" dirty="0" err="1"/>
              <a:t>train_df</a:t>
            </a:r>
            <a:r>
              <a:rPr lang="en-US" sz="1800" dirty="0"/>
              <a:t>[</a:t>
            </a:r>
            <a:r>
              <a:rPr lang="en-US" sz="1800" dirty="0" err="1"/>
              <a:t>feature_cols</a:t>
            </a:r>
            <a:r>
              <a:rPr lang="en-US" sz="1800" dirty="0"/>
              <a:t>]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y = </a:t>
            </a:r>
            <a:r>
              <a:rPr lang="en-US" sz="1800" dirty="0" err="1"/>
              <a:t>train_df.treatment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split X and y into training and testing sets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X_train</a:t>
            </a:r>
            <a:r>
              <a:rPr lang="en-US" sz="1800" dirty="0"/>
              <a:t>, </a:t>
            </a:r>
            <a:r>
              <a:rPr lang="en-US" sz="1800" dirty="0" err="1"/>
              <a:t>X_test</a:t>
            </a:r>
            <a:r>
              <a:rPr lang="en-US" sz="1800" dirty="0"/>
              <a:t>, </a:t>
            </a:r>
            <a:r>
              <a:rPr lang="en-US" sz="1800" dirty="0" err="1"/>
              <a:t>y_train</a:t>
            </a:r>
            <a:r>
              <a:rPr lang="en-US" sz="1800" dirty="0"/>
              <a:t>, </a:t>
            </a:r>
            <a:r>
              <a:rPr lang="en-US" sz="1800" dirty="0" err="1"/>
              <a:t>y_test</a:t>
            </a:r>
            <a:r>
              <a:rPr lang="en-US" sz="1800" dirty="0"/>
              <a:t> = </a:t>
            </a:r>
            <a:r>
              <a:rPr lang="en-US" sz="1800" dirty="0" err="1"/>
              <a:t>train_test_split</a:t>
            </a:r>
            <a:r>
              <a:rPr lang="en-US" sz="1800" dirty="0"/>
              <a:t>(X, y, </a:t>
            </a:r>
            <a:r>
              <a:rPr lang="en-US" sz="1800" dirty="0" err="1"/>
              <a:t>test_size</a:t>
            </a:r>
            <a:r>
              <a:rPr lang="en-US" sz="1800" dirty="0"/>
              <a:t>=0.30, </a:t>
            </a:r>
            <a:r>
              <a:rPr lang="en-US" sz="1800" dirty="0" err="1"/>
              <a:t>random_state</a:t>
            </a:r>
            <a:r>
              <a:rPr lang="en-US" sz="1800" dirty="0"/>
              <a:t>=0)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Since the dataset had categorical variables, supervised learning method was employed.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Three different modelling techniques were applied to the cleaned  and preprocessed dataset.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Logistic Regression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Decision Trees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Random Forest</a:t>
            </a:r>
          </a:p>
          <a:p>
            <a:pPr marL="36900" indent="0">
              <a:lnSpc>
                <a:spcPct val="100000"/>
              </a:lnSpc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36470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5DE7B-D2A0-714D-A1A3-30A29B0D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598"/>
            <a:ext cx="5844759" cy="1598540"/>
          </a:xfrm>
        </p:spPr>
        <p:txBody>
          <a:bodyPr>
            <a:normAutofit/>
          </a:bodyPr>
          <a:lstStyle/>
          <a:p>
            <a:r>
              <a:rPr lang="en-US" dirty="0"/>
              <a:t>Feature Importance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439865-3BC4-E640-9327-FDE83ACCB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15" y="1608886"/>
            <a:ext cx="4003193" cy="31725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E762-0923-184F-92FE-07B4BBDE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2396565"/>
            <a:ext cx="5844760" cy="329828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effectLst/>
              </a:rPr>
              <a:t>Feature importance</a:t>
            </a:r>
            <a:r>
              <a:rPr lang="en-US" sz="2000" dirty="0">
                <a:effectLst/>
              </a:rPr>
              <a:t> is </a:t>
            </a:r>
            <a:r>
              <a:rPr lang="en-US" sz="2000" b="1" dirty="0">
                <a:effectLst/>
              </a:rPr>
              <a:t>calculated</a:t>
            </a:r>
            <a:r>
              <a:rPr lang="en-US" sz="2000" dirty="0">
                <a:effectLst/>
              </a:rPr>
              <a:t> as the decrease in node impurity weighted by the probability of reaching that node. The node probability can be </a:t>
            </a:r>
            <a:r>
              <a:rPr lang="en-US" sz="2000" b="1" dirty="0">
                <a:effectLst/>
              </a:rPr>
              <a:t>calculated</a:t>
            </a:r>
            <a:r>
              <a:rPr lang="en-US" sz="2000" dirty="0">
                <a:effectLst/>
              </a:rPr>
              <a:t> by the number of samples that reach the node, divided by the total number of samples. The higher the value the more </a:t>
            </a:r>
            <a:r>
              <a:rPr lang="en-US" sz="2000" b="1" dirty="0">
                <a:effectLst/>
              </a:rPr>
              <a:t>important</a:t>
            </a:r>
            <a:r>
              <a:rPr lang="en-US" sz="2000" dirty="0">
                <a:effectLst/>
              </a:rPr>
              <a:t> the </a:t>
            </a:r>
            <a:r>
              <a:rPr lang="en-US" sz="2000" b="1" dirty="0">
                <a:effectLst/>
              </a:rPr>
              <a:t>feature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Forest was built to compute the feature importance.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from </a:t>
            </a:r>
            <a:r>
              <a:rPr lang="en-US" sz="2000" dirty="0" err="1"/>
              <a:t>sklearn.ensemble</a:t>
            </a:r>
            <a:r>
              <a:rPr lang="en-US" sz="2000" dirty="0"/>
              <a:t> import </a:t>
            </a:r>
            <a:r>
              <a:rPr lang="en-US" sz="2000" dirty="0" err="1"/>
              <a:t>ExtraTreesClassifier</a:t>
            </a: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887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662C799-B874-4F21-9E26-28BC92A6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45147-C602-AD49-A41F-7B0AF4F4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/>
              <a:t>Logistic, Random Forest, Decision Tree 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F226-D62E-834E-86BE-E1CB2E7E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41" y="659341"/>
            <a:ext cx="6889687" cy="371263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Models are trained on the training set and predictions are made on the testing set.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Logistic regression model was applied to the training data set and accuracy was found out.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Similarly accuracy of random forest modelling was performed, and accuracy was found.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Decision tree classification was also performed on the data set.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 similar fashion , training was done using decision tree modelling technique on the split training data set.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Accuracy score was calculated after prediction of testing set.</a:t>
            </a:r>
          </a:p>
          <a:p>
            <a:pPr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5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50E8BB-BFA3-3F48-A407-535EF8F6E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4" y="4348008"/>
            <a:ext cx="6206099" cy="185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94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859A-DE4A-7E42-B803-719952BF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04863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4B571-2A3D-6346-B949-41923166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5914"/>
            <a:ext cx="10353762" cy="420528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A </a:t>
            </a:r>
            <a:r>
              <a:rPr lang="en-US" b="1" dirty="0">
                <a:effectLst/>
              </a:rPr>
              <a:t>confusion matrix</a:t>
            </a:r>
            <a:r>
              <a:rPr lang="en-US" dirty="0">
                <a:effectLst/>
              </a:rPr>
              <a:t> is a table that is often used to describe the performance of a classification model (or “classifier”) on a set of test data for which the true values are known. It allows the visualization of the performance of an algorithm.</a:t>
            </a:r>
          </a:p>
          <a:p>
            <a:r>
              <a:rPr lang="en-US" dirty="0">
                <a:effectLst/>
              </a:rPr>
              <a:t>Used to evaluate quality of the output of a classifier on the data set.</a:t>
            </a:r>
          </a:p>
          <a:p>
            <a:r>
              <a:rPr lang="en-US" dirty="0">
                <a:effectLst/>
              </a:rPr>
              <a:t>True positive (</a:t>
            </a:r>
            <a:r>
              <a:rPr lang="en-US" i="1" dirty="0">
                <a:effectLst/>
              </a:rPr>
              <a:t>TP),</a:t>
            </a:r>
            <a:r>
              <a:rPr lang="en-US" dirty="0">
                <a:effectLst/>
              </a:rPr>
              <a:t>True negative (</a:t>
            </a:r>
            <a:r>
              <a:rPr lang="en-US" i="1" dirty="0">
                <a:effectLst/>
              </a:rPr>
              <a:t>TN),</a:t>
            </a:r>
            <a:r>
              <a:rPr lang="en-US" dirty="0">
                <a:effectLst/>
              </a:rPr>
              <a:t>False negative (</a:t>
            </a:r>
            <a:r>
              <a:rPr lang="en-US" i="1" dirty="0">
                <a:effectLst/>
              </a:rPr>
              <a:t>FN), False positive(FP)</a:t>
            </a:r>
          </a:p>
          <a:p>
            <a:r>
              <a:rPr lang="en-US" b="1" dirty="0">
                <a:effectLst/>
              </a:rPr>
              <a:t>Accuracy metric: I</a:t>
            </a:r>
            <a:r>
              <a:rPr lang="en-US" dirty="0">
                <a:effectLst/>
              </a:rPr>
              <a:t>t’s the ratio of the correctly labeled subjects to the whole pool of subjects.</a:t>
            </a:r>
            <a:br>
              <a:rPr lang="en-US" dirty="0">
                <a:effectLst/>
              </a:rPr>
            </a:br>
            <a:r>
              <a:rPr lang="en-US" b="1" i="1" dirty="0">
                <a:effectLst/>
              </a:rPr>
              <a:t>Accuracy = (TP+TN)/(TP+FP+FN+TN)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563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422E6-E69C-1548-B8DE-F93910C5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Accuracy Comparision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0379B8-895D-D246-BC35-8B622EB4A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8" y="884367"/>
            <a:ext cx="3420532" cy="282193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2F957B-2C9F-4CC8-A7D1-A31731B5F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29179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8D8EF9-DBEC-B54A-B0A7-EF79128B6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394357" y="884367"/>
            <a:ext cx="3403285" cy="295234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50CB42-2459-4324-95ED-6936C45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6282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BD8C0-EEEE-AF4C-AF06-E07AE189E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7999" y="884367"/>
            <a:ext cx="3420533" cy="282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4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1A0040-88C4-0C4D-B964-9506BD870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3771900"/>
            <a:ext cx="9440034" cy="9572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10" name="Graphic 7" descr="Handshake">
            <a:extLst>
              <a:ext uri="{FF2B5EF4-FFF2-40B4-BE49-F238E27FC236}">
                <a16:creationId xmlns:a16="http://schemas.microsoft.com/office/drawing/2014/main" id="{8FE533FE-9B4E-42D3-A813-65AD5D680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7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C9062506-CA04-4EA8-8BB7-8ED014F2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762E-FCDF-4E4C-A2E1-A903925A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778733"/>
            <a:ext cx="10353761" cy="1337751"/>
          </a:xfrm>
        </p:spPr>
        <p:txBody>
          <a:bodyPr>
            <a:normAutofit/>
          </a:bodyPr>
          <a:lstStyle/>
          <a:p>
            <a:r>
              <a:rPr lang="en-US" sz="3000"/>
              <a:t>Project Idea </a:t>
            </a:r>
            <a:r>
              <a:rPr lang="en-US" sz="3000">
                <a:effectLst/>
              </a:rPr>
              <a:t>Inspiration</a:t>
            </a:r>
            <a:br>
              <a:rPr lang="en-US" sz="3000">
                <a:effectLst/>
              </a:rPr>
            </a:br>
            <a:br>
              <a:rPr lang="en-US" sz="3000">
                <a:effectLst/>
              </a:rPr>
            </a:br>
            <a:endParaRPr lang="en-US" sz="3000"/>
          </a:p>
        </p:txBody>
      </p:sp>
      <p:sp useBgFill="1">
        <p:nvSpPr>
          <p:cNvPr id="23" name="Freeform: Shape 18">
            <a:extLst>
              <a:ext uri="{FF2B5EF4-FFF2-40B4-BE49-F238E27FC236}">
                <a16:creationId xmlns:a16="http://schemas.microsoft.com/office/drawing/2014/main" id="{63937257-9B07-4360-A672-8DC1DB622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4753CC-E5CF-4CD7-8A4A-7B15DAA9B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935869"/>
              </p:ext>
            </p:extLst>
          </p:nvPr>
        </p:nvGraphicFramePr>
        <p:xfrm>
          <a:off x="642938" y="642938"/>
          <a:ext cx="10912475" cy="321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219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ED631-88F5-E544-94F7-E5193A8E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Introduction to Dataset and implementation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D963-17C0-434E-B737-962B7A12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600199"/>
            <a:ext cx="6245352" cy="495776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b="1" dirty="0">
                <a:effectLst/>
              </a:rPr>
              <a:t>OSMI Mental Health in Tech - Survey</a:t>
            </a:r>
            <a:endParaRPr lang="en-US" sz="19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900" dirty="0">
                <a:effectLst/>
              </a:rPr>
              <a:t>Currently over 1300 responses, the ongoing 2016 survey aims to measure attitudes towards mental health in the tech workplace and  examine the frequency of mental health disorders among tech workers.</a:t>
            </a:r>
          </a:p>
          <a:p>
            <a:pPr>
              <a:lnSpc>
                <a:spcPct val="100000"/>
              </a:lnSpc>
            </a:pPr>
            <a:r>
              <a:rPr lang="en-US" sz="1900" dirty="0">
                <a:effectLst/>
              </a:rPr>
              <a:t>The dataset is taken from Kaggle, </a:t>
            </a:r>
            <a:r>
              <a:rPr lang="en-US" sz="1900" dirty="0">
                <a:effectLst/>
                <a:hlinkClick r:id="rId3"/>
              </a:rPr>
              <a:t>https://www.kaggle.com/osmi/mental-health-in-tech-survey</a:t>
            </a:r>
            <a:r>
              <a:rPr lang="en-US" sz="1900" dirty="0">
                <a:effectLst/>
              </a:rPr>
              <a:t>.</a:t>
            </a:r>
          </a:p>
          <a:p>
            <a:pPr lvl="0" fontAlgn="base">
              <a:lnSpc>
                <a:spcPct val="100000"/>
              </a:lnSpc>
            </a:pPr>
            <a:r>
              <a:rPr lang="en-US" sz="1900" dirty="0">
                <a:effectLst/>
              </a:rPr>
              <a:t>The dataset contains 27 fields like Timestamp Age, Gender, Country, family history ,  </a:t>
            </a:r>
            <a:r>
              <a:rPr lang="en-US" sz="1900" dirty="0"/>
              <a:t>treatment ,work interference, seek help, benefits, care options, mental health consequence, obs_consequence</a:t>
            </a:r>
          </a:p>
          <a:p>
            <a:pPr lvl="0" fontAlgn="base">
              <a:lnSpc>
                <a:spcPct val="100000"/>
              </a:lnSpc>
            </a:pPr>
            <a:r>
              <a:rPr lang="en-US" sz="1900" dirty="0"/>
              <a:t>The project is implemented using python </a:t>
            </a:r>
            <a:r>
              <a:rPr lang="en-US" sz="1900" dirty="0" err="1"/>
              <a:t>jupyter</a:t>
            </a:r>
            <a:r>
              <a:rPr lang="en-US" sz="1900" dirty="0"/>
              <a:t> notebook  and visualization of analysis is carried out in tableau.</a:t>
            </a:r>
          </a:p>
          <a:p>
            <a:pPr>
              <a:lnSpc>
                <a:spcPct val="100000"/>
              </a:lnSpc>
            </a:pPr>
            <a:endParaRPr lang="en-US" sz="1900" dirty="0">
              <a:effectLst/>
            </a:endParaRPr>
          </a:p>
          <a:p>
            <a:pPr>
              <a:lnSpc>
                <a:spcPct val="100000"/>
              </a:lnSpc>
            </a:pPr>
            <a:endParaRPr lang="en-US" sz="1900" dirty="0">
              <a:effectLst/>
            </a:endParaRPr>
          </a:p>
          <a:p>
            <a:pPr>
              <a:lnSpc>
                <a:spcPct val="100000"/>
              </a:lnSpc>
            </a:pPr>
            <a:endParaRPr lang="en-US" sz="1900" dirty="0">
              <a:effectLst/>
            </a:endParaRPr>
          </a:p>
          <a:p>
            <a:pPr>
              <a:lnSpc>
                <a:spcPct val="10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9927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7E3CE-9F76-D342-96EA-76277C3E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377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Exploring the dataset</a:t>
            </a:r>
          </a:p>
        </p:txBody>
      </p:sp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09495AB-F1E6-4B4B-825B-24C99EF53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28" r="-1" b="19613"/>
          <a:stretch/>
        </p:blipFill>
        <p:spPr>
          <a:xfrm>
            <a:off x="-1" y="10"/>
            <a:ext cx="7537704" cy="3428990"/>
          </a:xfrm>
          <a:prstGeom prst="rect">
            <a:avLst/>
          </a:prstGeom>
        </p:spPr>
      </p:pic>
      <p:pic>
        <p:nvPicPr>
          <p:cNvPr id="5" name="Content Placeholder 4" descr="A map of a sign&#10;&#10;Description automatically generated">
            <a:extLst>
              <a:ext uri="{FF2B5EF4-FFF2-40B4-BE49-F238E27FC236}">
                <a16:creationId xmlns:a16="http://schemas.microsoft.com/office/drawing/2014/main" id="{193F4B55-9038-FC4B-9111-88A0CB0A0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2711" r="-1" b="20877"/>
          <a:stretch/>
        </p:blipFill>
        <p:spPr>
          <a:xfrm>
            <a:off x="20" y="3429000"/>
            <a:ext cx="753768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7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0264-1569-FF43-A0FE-DC071C3E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10517" cy="1348986"/>
          </a:xfrm>
        </p:spPr>
        <p:txBody>
          <a:bodyPr>
            <a:normAutofit/>
          </a:bodyPr>
          <a:lstStyle/>
          <a:p>
            <a:r>
              <a:rPr lang="en-US" dirty="0"/>
              <a:t>Exploring the dataset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553A4D4-904C-4DAF-8BBF-6A565F087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06070"/>
            <a:ext cx="5910517" cy="36851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It was observed that people between 25-30 years have highest frequency of mental issues.</a:t>
            </a:r>
          </a:p>
          <a:p>
            <a:r>
              <a:rPr lang="en-US" b="1" dirty="0">
                <a:effectLst/>
              </a:rPr>
              <a:t>2 out of 5</a:t>
            </a:r>
            <a:r>
              <a:rPr lang="en-US" dirty="0">
                <a:effectLst/>
              </a:rPr>
              <a:t> respondents said they have a current mental health problem</a:t>
            </a:r>
          </a:p>
          <a:p>
            <a:r>
              <a:rPr lang="en-US" dirty="0">
                <a:effectLst/>
              </a:rPr>
              <a:t>Only </a:t>
            </a:r>
            <a:r>
              <a:rPr lang="en-US" b="1" dirty="0">
                <a:effectLst/>
              </a:rPr>
              <a:t>31%</a:t>
            </a:r>
            <a:r>
              <a:rPr lang="en-US" dirty="0">
                <a:effectLst/>
              </a:rPr>
              <a:t> feel that an employer takes mental health as seriously as physical health</a:t>
            </a:r>
            <a:endParaRPr lang="en-US" dirty="0"/>
          </a:p>
          <a:p>
            <a:r>
              <a:rPr lang="en-US" b="1" dirty="0">
                <a:effectLst/>
              </a:rPr>
              <a:t>68%</a:t>
            </a:r>
            <a:r>
              <a:rPr lang="en-US" dirty="0">
                <a:effectLst/>
              </a:rPr>
              <a:t> are unsure if their anonymity was protected on taking advantage of mental health treatment resources </a:t>
            </a:r>
          </a:p>
          <a:p>
            <a:r>
              <a:rPr lang="en-US" dirty="0">
                <a:effectLst/>
              </a:rPr>
              <a:t>Most prevalent conditions diagnosed were Anxiety Disorder and Mood Disorder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5B6B2C-C44F-441A-B6EE-80D965ACA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EAD4726-4343-49C7-94B5-CEA4A3C01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0"/>
            <a:ext cx="45132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FB93EA-6A88-D64D-A9CA-44D1C8278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701" y="2873851"/>
            <a:ext cx="3869794" cy="184102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25D300-924D-F44C-979E-F516C801D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585" y="5007526"/>
            <a:ext cx="3869794" cy="1093216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0727B91-5B85-8D42-A890-BDC4DB7252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684" y="391966"/>
            <a:ext cx="3169315" cy="23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9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CE65-9007-284D-8762-440813E3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303F4-C0A8-474E-8F52-5C37AD7CA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Missing values: state 515 , self employed 18, work interfere  264 and comments 1095. </a:t>
            </a:r>
          </a:p>
          <a:p>
            <a:r>
              <a:rPr lang="en-US" dirty="0"/>
              <a:t>Treating missing values : dropping , replacing with substitution, mean and mode</a:t>
            </a:r>
          </a:p>
          <a:p>
            <a:r>
              <a:rPr lang="en-US" i="1" dirty="0">
                <a:effectLst/>
              </a:rPr>
              <a:t>Cleaning Nan's : Assign default values for each data type</a:t>
            </a:r>
            <a:r>
              <a:rPr lang="en-US" dirty="0"/>
              <a:t> </a:t>
            </a:r>
            <a:r>
              <a:rPr lang="en-US" dirty="0">
                <a:effectLst/>
              </a:rPr>
              <a:t>default Int</a:t>
            </a:r>
            <a:r>
              <a:rPr lang="en-US" dirty="0"/>
              <a:t> </a:t>
            </a:r>
            <a:r>
              <a:rPr lang="en-US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effectLst/>
              </a:rPr>
              <a:t>0</a:t>
            </a:r>
            <a:r>
              <a:rPr lang="en-US" dirty="0"/>
              <a:t> </a:t>
            </a:r>
            <a:r>
              <a:rPr lang="en-US" dirty="0">
                <a:effectLst/>
              </a:rPr>
              <a:t>default String</a:t>
            </a:r>
            <a:r>
              <a:rPr lang="en-US" dirty="0"/>
              <a:t> </a:t>
            </a:r>
            <a:r>
              <a:rPr lang="en-US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effectLst/>
              </a:rPr>
              <a:t>‘Nan'</a:t>
            </a:r>
            <a:r>
              <a:rPr lang="en-US" dirty="0"/>
              <a:t> </a:t>
            </a:r>
            <a:r>
              <a:rPr lang="en-US" dirty="0">
                <a:effectLst/>
              </a:rPr>
              <a:t>default Float</a:t>
            </a:r>
            <a:r>
              <a:rPr lang="en-US" dirty="0"/>
              <a:t> </a:t>
            </a:r>
            <a:r>
              <a:rPr lang="en-US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effectLst/>
              </a:rPr>
              <a:t>0.0</a:t>
            </a:r>
          </a:p>
          <a:p>
            <a:r>
              <a:rPr lang="en-US" i="1" dirty="0">
                <a:effectLst/>
              </a:rPr>
              <a:t>Replacing missing values: There are only 0.014% of self employed so change Nan to NOT self-employed</a:t>
            </a:r>
          </a:p>
          <a:p>
            <a:r>
              <a:rPr lang="en-US" i="1" dirty="0">
                <a:effectLst/>
              </a:rPr>
              <a:t>There are only 0.20% of work interfere so let's change Nan to "Don't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7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5FFD1-3733-474F-9172-5911EAE9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598"/>
            <a:ext cx="5844759" cy="1598540"/>
          </a:xfrm>
        </p:spPr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AFE7D9D-5001-1448-ABAF-EDA80F48B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15" y="1378703"/>
            <a:ext cx="4003193" cy="36328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AB8B3-1283-6D4B-B5F4-5512FE95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778001"/>
            <a:ext cx="5844760" cy="391684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Synchronizing column headers:  train_df.columns = map(str.lower, train_df.columns)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Cleaning Gender and Age fields: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Gender groups are created with 3 groups like male, female and trans.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Similarly Age buckets are created in the groups 0-20,21-30,31-65 and 66-100</a:t>
            </a:r>
          </a:p>
        </p:txBody>
      </p:sp>
    </p:spTree>
    <p:extLst>
      <p:ext uri="{BB962C8B-B14F-4D97-AF65-F5344CB8AC3E}">
        <p14:creationId xmlns:p14="http://schemas.microsoft.com/office/powerpoint/2010/main" val="264775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62C799-B874-4F21-9E26-28BC92A6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36317-C4AB-0742-A350-B634EE2D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Label Encoding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584D-91B1-3E42-977C-9644F999D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6899" y="659342"/>
            <a:ext cx="7523429" cy="3512608"/>
          </a:xfrm>
        </p:spPr>
        <p:txBody>
          <a:bodyPr anchor="ctr">
            <a:normAutofit/>
          </a:bodyPr>
          <a:lstStyle/>
          <a:p>
            <a:r>
              <a:rPr lang="en-US" dirty="0">
                <a:effectLst/>
              </a:rPr>
              <a:t>Label encoding is done to convert categorical text data into model-understandable numerical data</a:t>
            </a:r>
          </a:p>
          <a:p>
            <a:r>
              <a:rPr lang="en-US" dirty="0">
                <a:effectLst/>
              </a:rPr>
              <a:t>Import used from sklearn.preprocessing import LabelEncoder</a:t>
            </a:r>
          </a:p>
          <a:p>
            <a:r>
              <a:rPr lang="en-US" dirty="0">
                <a:effectLst/>
              </a:rPr>
              <a:t>Dataset after Label encoding</a:t>
            </a:r>
          </a:p>
          <a:p>
            <a:endParaRPr lang="en-US" dirty="0"/>
          </a:p>
        </p:txBody>
      </p:sp>
      <p:pic>
        <p:nvPicPr>
          <p:cNvPr id="5" name="Picture 4" descr="A picture containing boat&#10;&#10;Description automatically generated">
            <a:extLst>
              <a:ext uri="{FF2B5EF4-FFF2-40B4-BE49-F238E27FC236}">
                <a16:creationId xmlns:a16="http://schemas.microsoft.com/office/drawing/2014/main" id="{C857EF0A-7013-8246-B786-E30B18E30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3" y="3839831"/>
            <a:ext cx="7294749" cy="198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62C799-B874-4F21-9E26-28BC92A6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EC629-FF96-E743-94B9-945D1669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/>
              <a:t>Features Scaling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75DF-9339-4E4F-BDDD-5F3A4C53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41" y="385763"/>
            <a:ext cx="6889687" cy="425767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feature scaling: It basically helps to normalize the data within a particular range.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from sklearn.preprocessing import </a:t>
            </a:r>
            <a:r>
              <a:rPr lang="en-US" dirty="0" err="1">
                <a:effectLst/>
              </a:rPr>
              <a:t>MinMaxScaler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Features Scaling  age, because is extremely different from the others </a:t>
            </a:r>
          </a:p>
          <a:p>
            <a:pPr marL="1080000" lvl="3" indent="0">
              <a:lnSpc>
                <a:spcPct val="90000"/>
              </a:lnSpc>
              <a:buNone/>
            </a:pPr>
            <a:r>
              <a:rPr lang="en-US" sz="1800" dirty="0"/>
              <a:t>scaler = </a:t>
            </a:r>
            <a:r>
              <a:rPr lang="en-US" sz="1800" dirty="0" err="1"/>
              <a:t>MinMaxScaler</a:t>
            </a:r>
            <a:r>
              <a:rPr lang="en-US" sz="1800" dirty="0"/>
              <a:t>()</a:t>
            </a:r>
          </a:p>
          <a:p>
            <a:pPr marL="1080000" lvl="3" indent="0">
              <a:lnSpc>
                <a:spcPct val="90000"/>
              </a:lnSpc>
              <a:buNone/>
            </a:pPr>
            <a:r>
              <a:rPr lang="en-US" sz="1800" dirty="0" err="1"/>
              <a:t>train_df</a:t>
            </a:r>
            <a:r>
              <a:rPr lang="en-US" sz="1800" dirty="0"/>
              <a:t>['age'] = </a:t>
            </a:r>
            <a:r>
              <a:rPr lang="en-US" sz="1800" dirty="0" err="1"/>
              <a:t>scaler.fit_transform</a:t>
            </a:r>
            <a:r>
              <a:rPr lang="en-US" sz="1800" dirty="0"/>
              <a:t>(</a:t>
            </a:r>
            <a:r>
              <a:rPr lang="en-US" sz="1800" dirty="0" err="1"/>
              <a:t>train_df</a:t>
            </a:r>
            <a:r>
              <a:rPr lang="en-US" sz="1800" dirty="0"/>
              <a:t>[['age']])</a:t>
            </a:r>
          </a:p>
          <a:p>
            <a:pPr marL="1080000" lvl="3" indent="0">
              <a:lnSpc>
                <a:spcPct val="90000"/>
              </a:lnSpc>
              <a:buNone/>
            </a:pPr>
            <a:r>
              <a:rPr lang="en-US" sz="1800" dirty="0" err="1"/>
              <a:t>train_df.head</a:t>
            </a:r>
            <a:r>
              <a:rPr lang="en-US" sz="1800" dirty="0"/>
              <a:t>()</a:t>
            </a:r>
          </a:p>
          <a:p>
            <a:pPr>
              <a:lnSpc>
                <a:spcPct val="90000"/>
              </a:lnSpc>
            </a:pPr>
            <a:r>
              <a:rPr lang="en-US" dirty="0"/>
              <a:t>Final Dataset after feature scaling</a:t>
            </a:r>
          </a:p>
          <a:p>
            <a:pPr>
              <a:lnSpc>
                <a:spcPct val="90000"/>
              </a:lnSpc>
            </a:pPr>
            <a:endParaRPr lang="en-US" sz="1300" dirty="0"/>
          </a:p>
          <a:p>
            <a:pPr marL="1080000" lvl="3" indent="0">
              <a:lnSpc>
                <a:spcPct val="90000"/>
              </a:lnSpc>
              <a:buNone/>
            </a:pPr>
            <a:endParaRPr lang="en-US" sz="1300" dirty="0"/>
          </a:p>
        </p:txBody>
      </p:sp>
      <p:pic>
        <p:nvPicPr>
          <p:cNvPr id="5" name="Picture 4" descr="A picture containing screenshot, boat, group, flock&#10;&#10;Description automatically generated">
            <a:extLst>
              <a:ext uri="{FF2B5EF4-FFF2-40B4-BE49-F238E27FC236}">
                <a16:creationId xmlns:a16="http://schemas.microsoft.com/office/drawing/2014/main" id="{1985FD51-3C5D-3649-9E8F-44D99A8FE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462" y="4171950"/>
            <a:ext cx="6642866" cy="23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60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1033</Words>
  <Application>Microsoft Macintosh PowerPoint</Application>
  <PresentationFormat>Widescreen</PresentationFormat>
  <Paragraphs>91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Goudy Old Style</vt:lpstr>
      <vt:lpstr>Wingdings</vt:lpstr>
      <vt:lpstr>Wingdings 2</vt:lpstr>
      <vt:lpstr>SlateVTI</vt:lpstr>
      <vt:lpstr>Mental health in tech survey analysis</vt:lpstr>
      <vt:lpstr>Project Idea Inspiration  </vt:lpstr>
      <vt:lpstr>Introduction to Dataset and implementation</vt:lpstr>
      <vt:lpstr>Exploring the dataset</vt:lpstr>
      <vt:lpstr>Exploring the dataset</vt:lpstr>
      <vt:lpstr>Data cleaning</vt:lpstr>
      <vt:lpstr>Data pre-processing</vt:lpstr>
      <vt:lpstr>Label Encoding </vt:lpstr>
      <vt:lpstr>Features Scaling</vt:lpstr>
      <vt:lpstr>Covariance Matrix. Variability comparison between categories of variables </vt:lpstr>
      <vt:lpstr>Modelling</vt:lpstr>
      <vt:lpstr>Feature Importance</vt:lpstr>
      <vt:lpstr>Logistic, Random Forest, Decision Tree classifier</vt:lpstr>
      <vt:lpstr>Confusion matrix</vt:lpstr>
      <vt:lpstr>Accuracy Comparision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tech survey analysis</dc:title>
  <dc:creator>Sadam, Jaya Sindhura</dc:creator>
  <cp:lastModifiedBy>Sadam, Jaya Sindhura</cp:lastModifiedBy>
  <cp:revision>7</cp:revision>
  <dcterms:created xsi:type="dcterms:W3CDTF">2020-04-24T07:32:05Z</dcterms:created>
  <dcterms:modified xsi:type="dcterms:W3CDTF">2020-04-24T16:02:59Z</dcterms:modified>
</cp:coreProperties>
</file>