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webextensions/webextension1.xml" ContentType="application/vnd.ms-office.webextension+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sldIdLst>
    <p:sldId id="274" r:id="rId2"/>
    <p:sldId id="278" r:id="rId3"/>
    <p:sldId id="275" r:id="rId4"/>
    <p:sldId id="276" r:id="rId5"/>
    <p:sldId id="277"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EF1F3"/>
    <a:srgbClr val="FFFE86"/>
    <a:srgbClr val="F2DAC1"/>
    <a:srgbClr val="15C1FF"/>
    <a:srgbClr val="B7E1B7"/>
    <a:srgbClr val="F1DAC1"/>
    <a:srgbClr val="F1DECA"/>
    <a:srgbClr val="F3DFCB"/>
    <a:srgbClr val="EEDBC9"/>
    <a:srgbClr val="0CB2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49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DB6E0EA-0CC3-4F3E-ABFE-EED394BA96ED}" type="datetimeFigureOut">
              <a:rPr lang="en-US" smtClean="0"/>
              <a:t>3/14/2023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705EBD9-4B36-45DB-B535-173720D0C32A}" type="slidenum">
              <a:rPr lang="en-US" smtClean="0"/>
              <a:t>‹#›</a:t>
            </a:fld>
            <a:endParaRPr lang="en-US"/>
          </a:p>
        </p:txBody>
      </p:sp>
    </p:spTree>
    <p:extLst>
      <p:ext uri="{BB962C8B-B14F-4D97-AF65-F5344CB8AC3E}">
        <p14:creationId xmlns:p14="http://schemas.microsoft.com/office/powerpoint/2010/main" val="30192391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5E4360-F35C-E26A-F11A-47179C410D7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8FA623A-6E30-DBBF-F131-E7E17DAB06A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0391D72-FE4A-BB93-2FEC-D03D65B7BD63}"/>
              </a:ext>
            </a:extLst>
          </p:cNvPr>
          <p:cNvSpPr>
            <a:spLocks noGrp="1"/>
          </p:cNvSpPr>
          <p:nvPr>
            <p:ph type="dt" sz="half" idx="10"/>
          </p:nvPr>
        </p:nvSpPr>
        <p:spPr/>
        <p:txBody>
          <a:bodyPr/>
          <a:lstStyle/>
          <a:p>
            <a:fld id="{4B3D13B1-2A0C-4E85-A32D-F236C6F14A2F}" type="datetimeFigureOut">
              <a:rPr lang="en-US" smtClean="0"/>
              <a:t>3/14/2023</a:t>
            </a:fld>
            <a:endParaRPr lang="en-US"/>
          </a:p>
        </p:txBody>
      </p:sp>
      <p:sp>
        <p:nvSpPr>
          <p:cNvPr id="5" name="Footer Placeholder 4">
            <a:extLst>
              <a:ext uri="{FF2B5EF4-FFF2-40B4-BE49-F238E27FC236}">
                <a16:creationId xmlns:a16="http://schemas.microsoft.com/office/drawing/2014/main" id="{36F1DBDA-0450-CC5C-A853-14BB8E483A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CC6D76-CE82-D995-6CCA-00BE1819B504}"/>
              </a:ext>
            </a:extLst>
          </p:cNvPr>
          <p:cNvSpPr>
            <a:spLocks noGrp="1"/>
          </p:cNvSpPr>
          <p:nvPr>
            <p:ph type="sldNum" sz="quarter" idx="12"/>
          </p:nvPr>
        </p:nvSpPr>
        <p:spPr/>
        <p:txBody>
          <a:bodyPr/>
          <a:lstStyle/>
          <a:p>
            <a:fld id="{42E83BDB-68BD-4284-A354-5C7B86FDC75D}" type="slidenum">
              <a:rPr lang="en-US" smtClean="0"/>
              <a:t>‹#›</a:t>
            </a:fld>
            <a:endParaRPr lang="en-US"/>
          </a:p>
        </p:txBody>
      </p:sp>
    </p:spTree>
    <p:extLst>
      <p:ext uri="{BB962C8B-B14F-4D97-AF65-F5344CB8AC3E}">
        <p14:creationId xmlns:p14="http://schemas.microsoft.com/office/powerpoint/2010/main" val="2830698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B06B43-8472-40BC-4BB9-95DE8F090FE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BAFCDAA-100D-E018-57D2-3A6302185F4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2F4AD20-2FD0-AB28-87A5-E7BED9271A1B}"/>
              </a:ext>
            </a:extLst>
          </p:cNvPr>
          <p:cNvSpPr>
            <a:spLocks noGrp="1"/>
          </p:cNvSpPr>
          <p:nvPr>
            <p:ph type="dt" sz="half" idx="10"/>
          </p:nvPr>
        </p:nvSpPr>
        <p:spPr/>
        <p:txBody>
          <a:bodyPr/>
          <a:lstStyle/>
          <a:p>
            <a:fld id="{4B3D13B1-2A0C-4E85-A32D-F236C6F14A2F}" type="datetimeFigureOut">
              <a:rPr lang="en-US" smtClean="0"/>
              <a:t>3/14/2023</a:t>
            </a:fld>
            <a:endParaRPr lang="en-US"/>
          </a:p>
        </p:txBody>
      </p:sp>
      <p:sp>
        <p:nvSpPr>
          <p:cNvPr id="5" name="Footer Placeholder 4">
            <a:extLst>
              <a:ext uri="{FF2B5EF4-FFF2-40B4-BE49-F238E27FC236}">
                <a16:creationId xmlns:a16="http://schemas.microsoft.com/office/drawing/2014/main" id="{CF0AFC68-0A46-41B1-0C35-895A94B40E6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282370C-FA6E-BBF0-98DE-83E27678231A}"/>
              </a:ext>
            </a:extLst>
          </p:cNvPr>
          <p:cNvSpPr>
            <a:spLocks noGrp="1"/>
          </p:cNvSpPr>
          <p:nvPr>
            <p:ph type="sldNum" sz="quarter" idx="12"/>
          </p:nvPr>
        </p:nvSpPr>
        <p:spPr/>
        <p:txBody>
          <a:bodyPr/>
          <a:lstStyle/>
          <a:p>
            <a:fld id="{42E83BDB-68BD-4284-A354-5C7B86FDC75D}" type="slidenum">
              <a:rPr lang="en-US" smtClean="0"/>
              <a:t>‹#›</a:t>
            </a:fld>
            <a:endParaRPr lang="en-US"/>
          </a:p>
        </p:txBody>
      </p:sp>
    </p:spTree>
    <p:extLst>
      <p:ext uri="{BB962C8B-B14F-4D97-AF65-F5344CB8AC3E}">
        <p14:creationId xmlns:p14="http://schemas.microsoft.com/office/powerpoint/2010/main" val="42646559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55DDB1E-2E63-B03E-BD26-7A9081AD1F4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762BBA4-EB59-4CCB-6EC5-DA9E4745965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739D2A-08BD-D748-8DE9-29FCBB8B0E41}"/>
              </a:ext>
            </a:extLst>
          </p:cNvPr>
          <p:cNvSpPr>
            <a:spLocks noGrp="1"/>
          </p:cNvSpPr>
          <p:nvPr>
            <p:ph type="dt" sz="half" idx="10"/>
          </p:nvPr>
        </p:nvSpPr>
        <p:spPr/>
        <p:txBody>
          <a:bodyPr/>
          <a:lstStyle/>
          <a:p>
            <a:fld id="{4B3D13B1-2A0C-4E85-A32D-F236C6F14A2F}" type="datetimeFigureOut">
              <a:rPr lang="en-US" smtClean="0"/>
              <a:t>3/14/2023</a:t>
            </a:fld>
            <a:endParaRPr lang="en-US"/>
          </a:p>
        </p:txBody>
      </p:sp>
      <p:sp>
        <p:nvSpPr>
          <p:cNvPr id="5" name="Footer Placeholder 4">
            <a:extLst>
              <a:ext uri="{FF2B5EF4-FFF2-40B4-BE49-F238E27FC236}">
                <a16:creationId xmlns:a16="http://schemas.microsoft.com/office/drawing/2014/main" id="{C209145A-02D9-4D7D-FD28-ECCA48336F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5EBCA8-29E7-93CB-8ADD-33017D122E0A}"/>
              </a:ext>
            </a:extLst>
          </p:cNvPr>
          <p:cNvSpPr>
            <a:spLocks noGrp="1"/>
          </p:cNvSpPr>
          <p:nvPr>
            <p:ph type="sldNum" sz="quarter" idx="12"/>
          </p:nvPr>
        </p:nvSpPr>
        <p:spPr/>
        <p:txBody>
          <a:bodyPr/>
          <a:lstStyle/>
          <a:p>
            <a:fld id="{42E83BDB-68BD-4284-A354-5C7B86FDC75D}" type="slidenum">
              <a:rPr lang="en-US" smtClean="0"/>
              <a:t>‹#›</a:t>
            </a:fld>
            <a:endParaRPr lang="en-US"/>
          </a:p>
        </p:txBody>
      </p:sp>
    </p:spTree>
    <p:extLst>
      <p:ext uri="{BB962C8B-B14F-4D97-AF65-F5344CB8AC3E}">
        <p14:creationId xmlns:p14="http://schemas.microsoft.com/office/powerpoint/2010/main" val="20728028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3EF4B-6EE9-4E74-5DE7-F48B6E4E931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F09A1F1-AEAB-1975-0A8C-7C87B87CDE7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31E070F-75C4-1EB9-1B17-E8BAC4E51C4B}"/>
              </a:ext>
            </a:extLst>
          </p:cNvPr>
          <p:cNvSpPr>
            <a:spLocks noGrp="1"/>
          </p:cNvSpPr>
          <p:nvPr>
            <p:ph type="dt" sz="half" idx="10"/>
          </p:nvPr>
        </p:nvSpPr>
        <p:spPr/>
        <p:txBody>
          <a:bodyPr/>
          <a:lstStyle/>
          <a:p>
            <a:fld id="{4B3D13B1-2A0C-4E85-A32D-F236C6F14A2F}" type="datetimeFigureOut">
              <a:rPr lang="en-US" smtClean="0"/>
              <a:t>3/14/2023</a:t>
            </a:fld>
            <a:endParaRPr lang="en-US"/>
          </a:p>
        </p:txBody>
      </p:sp>
      <p:sp>
        <p:nvSpPr>
          <p:cNvPr id="5" name="Footer Placeholder 4">
            <a:extLst>
              <a:ext uri="{FF2B5EF4-FFF2-40B4-BE49-F238E27FC236}">
                <a16:creationId xmlns:a16="http://schemas.microsoft.com/office/drawing/2014/main" id="{34C7B95C-938E-B6CE-4C4C-06E0F263A2C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11B694-3538-D26A-7B13-B61CA0CA4BA9}"/>
              </a:ext>
            </a:extLst>
          </p:cNvPr>
          <p:cNvSpPr>
            <a:spLocks noGrp="1"/>
          </p:cNvSpPr>
          <p:nvPr>
            <p:ph type="sldNum" sz="quarter" idx="12"/>
          </p:nvPr>
        </p:nvSpPr>
        <p:spPr/>
        <p:txBody>
          <a:bodyPr/>
          <a:lstStyle/>
          <a:p>
            <a:fld id="{42E83BDB-68BD-4284-A354-5C7B86FDC75D}" type="slidenum">
              <a:rPr lang="en-US" smtClean="0"/>
              <a:t>‹#›</a:t>
            </a:fld>
            <a:endParaRPr lang="en-US"/>
          </a:p>
        </p:txBody>
      </p:sp>
    </p:spTree>
    <p:extLst>
      <p:ext uri="{BB962C8B-B14F-4D97-AF65-F5344CB8AC3E}">
        <p14:creationId xmlns:p14="http://schemas.microsoft.com/office/powerpoint/2010/main" val="7988406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D35366-2F44-D565-AE52-2823F28435D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9EAFF46-CFEB-AC65-5764-01B71308B66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1A1B64C-D256-62DF-28FB-8E5236538E23}"/>
              </a:ext>
            </a:extLst>
          </p:cNvPr>
          <p:cNvSpPr>
            <a:spLocks noGrp="1"/>
          </p:cNvSpPr>
          <p:nvPr>
            <p:ph type="dt" sz="half" idx="10"/>
          </p:nvPr>
        </p:nvSpPr>
        <p:spPr/>
        <p:txBody>
          <a:bodyPr/>
          <a:lstStyle/>
          <a:p>
            <a:fld id="{4B3D13B1-2A0C-4E85-A32D-F236C6F14A2F}" type="datetimeFigureOut">
              <a:rPr lang="en-US" smtClean="0"/>
              <a:t>3/14/2023</a:t>
            </a:fld>
            <a:endParaRPr lang="en-US"/>
          </a:p>
        </p:txBody>
      </p:sp>
      <p:sp>
        <p:nvSpPr>
          <p:cNvPr id="5" name="Footer Placeholder 4">
            <a:extLst>
              <a:ext uri="{FF2B5EF4-FFF2-40B4-BE49-F238E27FC236}">
                <a16:creationId xmlns:a16="http://schemas.microsoft.com/office/drawing/2014/main" id="{3403FB58-2C45-270B-0E85-2EC8B7D960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84F472A-425C-9A7A-A996-96EF752E8AD2}"/>
              </a:ext>
            </a:extLst>
          </p:cNvPr>
          <p:cNvSpPr>
            <a:spLocks noGrp="1"/>
          </p:cNvSpPr>
          <p:nvPr>
            <p:ph type="sldNum" sz="quarter" idx="12"/>
          </p:nvPr>
        </p:nvSpPr>
        <p:spPr/>
        <p:txBody>
          <a:bodyPr/>
          <a:lstStyle/>
          <a:p>
            <a:fld id="{42E83BDB-68BD-4284-A354-5C7B86FDC75D}" type="slidenum">
              <a:rPr lang="en-US" smtClean="0"/>
              <a:t>‹#›</a:t>
            </a:fld>
            <a:endParaRPr lang="en-US"/>
          </a:p>
        </p:txBody>
      </p:sp>
    </p:spTree>
    <p:extLst>
      <p:ext uri="{BB962C8B-B14F-4D97-AF65-F5344CB8AC3E}">
        <p14:creationId xmlns:p14="http://schemas.microsoft.com/office/powerpoint/2010/main" val="23506719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C70306-E1B3-C16A-D956-24055D9AA59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E581F86-75D3-F33C-873A-87BF17487D0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0520C73-9057-EDFF-4A58-9C44A40129A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8DAF106-9D01-4B21-8D5E-A3BC5110D202}"/>
              </a:ext>
            </a:extLst>
          </p:cNvPr>
          <p:cNvSpPr>
            <a:spLocks noGrp="1"/>
          </p:cNvSpPr>
          <p:nvPr>
            <p:ph type="dt" sz="half" idx="10"/>
          </p:nvPr>
        </p:nvSpPr>
        <p:spPr/>
        <p:txBody>
          <a:bodyPr/>
          <a:lstStyle/>
          <a:p>
            <a:fld id="{4B3D13B1-2A0C-4E85-A32D-F236C6F14A2F}" type="datetimeFigureOut">
              <a:rPr lang="en-US" smtClean="0"/>
              <a:t>3/14/2023</a:t>
            </a:fld>
            <a:endParaRPr lang="en-US"/>
          </a:p>
        </p:txBody>
      </p:sp>
      <p:sp>
        <p:nvSpPr>
          <p:cNvPr id="6" name="Footer Placeholder 5">
            <a:extLst>
              <a:ext uri="{FF2B5EF4-FFF2-40B4-BE49-F238E27FC236}">
                <a16:creationId xmlns:a16="http://schemas.microsoft.com/office/drawing/2014/main" id="{440E8FBF-E052-0D1A-762E-3C4846FCA6B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428B047-C076-F983-1EFD-67675D927CA9}"/>
              </a:ext>
            </a:extLst>
          </p:cNvPr>
          <p:cNvSpPr>
            <a:spLocks noGrp="1"/>
          </p:cNvSpPr>
          <p:nvPr>
            <p:ph type="sldNum" sz="quarter" idx="12"/>
          </p:nvPr>
        </p:nvSpPr>
        <p:spPr/>
        <p:txBody>
          <a:bodyPr/>
          <a:lstStyle/>
          <a:p>
            <a:fld id="{42E83BDB-68BD-4284-A354-5C7B86FDC75D}" type="slidenum">
              <a:rPr lang="en-US" smtClean="0"/>
              <a:t>‹#›</a:t>
            </a:fld>
            <a:endParaRPr lang="en-US"/>
          </a:p>
        </p:txBody>
      </p:sp>
    </p:spTree>
    <p:extLst>
      <p:ext uri="{BB962C8B-B14F-4D97-AF65-F5344CB8AC3E}">
        <p14:creationId xmlns:p14="http://schemas.microsoft.com/office/powerpoint/2010/main" val="26372286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E69FA6-F3C0-F12B-067F-A5145F7D71A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37F2B42-A1D2-D487-9514-A4CD9856071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986304C-5A78-064F-CEA5-D165505C825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EA77110-7DA6-EF75-EEEF-0EDD41CDB0F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DD4EA74-C363-63E5-2751-51CD22386D1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72B3142-B190-89D7-D325-C928F7DF67B6}"/>
              </a:ext>
            </a:extLst>
          </p:cNvPr>
          <p:cNvSpPr>
            <a:spLocks noGrp="1"/>
          </p:cNvSpPr>
          <p:nvPr>
            <p:ph type="dt" sz="half" idx="10"/>
          </p:nvPr>
        </p:nvSpPr>
        <p:spPr/>
        <p:txBody>
          <a:bodyPr/>
          <a:lstStyle/>
          <a:p>
            <a:fld id="{4B3D13B1-2A0C-4E85-A32D-F236C6F14A2F}" type="datetimeFigureOut">
              <a:rPr lang="en-US" smtClean="0"/>
              <a:t>3/14/2023</a:t>
            </a:fld>
            <a:endParaRPr lang="en-US"/>
          </a:p>
        </p:txBody>
      </p:sp>
      <p:sp>
        <p:nvSpPr>
          <p:cNvPr id="8" name="Footer Placeholder 7">
            <a:extLst>
              <a:ext uri="{FF2B5EF4-FFF2-40B4-BE49-F238E27FC236}">
                <a16:creationId xmlns:a16="http://schemas.microsoft.com/office/drawing/2014/main" id="{9889FC2B-A224-E2E0-920A-CCE2BA9CFEF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10673C1-C3D6-77C7-6366-A11522EC74E5}"/>
              </a:ext>
            </a:extLst>
          </p:cNvPr>
          <p:cNvSpPr>
            <a:spLocks noGrp="1"/>
          </p:cNvSpPr>
          <p:nvPr>
            <p:ph type="sldNum" sz="quarter" idx="12"/>
          </p:nvPr>
        </p:nvSpPr>
        <p:spPr/>
        <p:txBody>
          <a:bodyPr/>
          <a:lstStyle/>
          <a:p>
            <a:fld id="{42E83BDB-68BD-4284-A354-5C7B86FDC75D}" type="slidenum">
              <a:rPr lang="en-US" smtClean="0"/>
              <a:t>‹#›</a:t>
            </a:fld>
            <a:endParaRPr lang="en-US"/>
          </a:p>
        </p:txBody>
      </p:sp>
    </p:spTree>
    <p:extLst>
      <p:ext uri="{BB962C8B-B14F-4D97-AF65-F5344CB8AC3E}">
        <p14:creationId xmlns:p14="http://schemas.microsoft.com/office/powerpoint/2010/main" val="40936341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F3805-4416-29D7-9AD9-8DA65203C17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C76F94C-0FBF-4CFB-84EA-C241B8C10747}"/>
              </a:ext>
            </a:extLst>
          </p:cNvPr>
          <p:cNvSpPr>
            <a:spLocks noGrp="1"/>
          </p:cNvSpPr>
          <p:nvPr>
            <p:ph type="dt" sz="half" idx="10"/>
          </p:nvPr>
        </p:nvSpPr>
        <p:spPr/>
        <p:txBody>
          <a:bodyPr/>
          <a:lstStyle/>
          <a:p>
            <a:fld id="{4B3D13B1-2A0C-4E85-A32D-F236C6F14A2F}" type="datetimeFigureOut">
              <a:rPr lang="en-US" smtClean="0"/>
              <a:t>3/14/2023</a:t>
            </a:fld>
            <a:endParaRPr lang="en-US"/>
          </a:p>
        </p:txBody>
      </p:sp>
      <p:sp>
        <p:nvSpPr>
          <p:cNvPr id="4" name="Footer Placeholder 3">
            <a:extLst>
              <a:ext uri="{FF2B5EF4-FFF2-40B4-BE49-F238E27FC236}">
                <a16:creationId xmlns:a16="http://schemas.microsoft.com/office/drawing/2014/main" id="{011FDAFB-3AFF-2320-B973-D231BB1445A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9BCD444-4B4B-18F5-BAEF-D739C64642A5}"/>
              </a:ext>
            </a:extLst>
          </p:cNvPr>
          <p:cNvSpPr>
            <a:spLocks noGrp="1"/>
          </p:cNvSpPr>
          <p:nvPr>
            <p:ph type="sldNum" sz="quarter" idx="12"/>
          </p:nvPr>
        </p:nvSpPr>
        <p:spPr/>
        <p:txBody>
          <a:bodyPr/>
          <a:lstStyle/>
          <a:p>
            <a:fld id="{42E83BDB-68BD-4284-A354-5C7B86FDC75D}" type="slidenum">
              <a:rPr lang="en-US" smtClean="0"/>
              <a:t>‹#›</a:t>
            </a:fld>
            <a:endParaRPr lang="en-US"/>
          </a:p>
        </p:txBody>
      </p:sp>
    </p:spTree>
    <p:extLst>
      <p:ext uri="{BB962C8B-B14F-4D97-AF65-F5344CB8AC3E}">
        <p14:creationId xmlns:p14="http://schemas.microsoft.com/office/powerpoint/2010/main" val="4074820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1E2E4A4-E258-EC05-681B-3070235486AE}"/>
              </a:ext>
            </a:extLst>
          </p:cNvPr>
          <p:cNvSpPr>
            <a:spLocks noGrp="1"/>
          </p:cNvSpPr>
          <p:nvPr>
            <p:ph type="dt" sz="half" idx="10"/>
          </p:nvPr>
        </p:nvSpPr>
        <p:spPr/>
        <p:txBody>
          <a:bodyPr/>
          <a:lstStyle/>
          <a:p>
            <a:fld id="{4B3D13B1-2A0C-4E85-A32D-F236C6F14A2F}" type="datetimeFigureOut">
              <a:rPr lang="en-US" smtClean="0"/>
              <a:t>3/14/2023</a:t>
            </a:fld>
            <a:endParaRPr lang="en-US"/>
          </a:p>
        </p:txBody>
      </p:sp>
      <p:sp>
        <p:nvSpPr>
          <p:cNvPr id="3" name="Footer Placeholder 2">
            <a:extLst>
              <a:ext uri="{FF2B5EF4-FFF2-40B4-BE49-F238E27FC236}">
                <a16:creationId xmlns:a16="http://schemas.microsoft.com/office/drawing/2014/main" id="{D1D9941D-5585-67E4-5684-183E57B0F8A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CB38C97-F13C-BCD5-4DC9-618F751BB185}"/>
              </a:ext>
            </a:extLst>
          </p:cNvPr>
          <p:cNvSpPr>
            <a:spLocks noGrp="1"/>
          </p:cNvSpPr>
          <p:nvPr>
            <p:ph type="sldNum" sz="quarter" idx="12"/>
          </p:nvPr>
        </p:nvSpPr>
        <p:spPr/>
        <p:txBody>
          <a:bodyPr/>
          <a:lstStyle/>
          <a:p>
            <a:fld id="{42E83BDB-68BD-4284-A354-5C7B86FDC75D}" type="slidenum">
              <a:rPr lang="en-US" smtClean="0"/>
              <a:t>‹#›</a:t>
            </a:fld>
            <a:endParaRPr lang="en-US"/>
          </a:p>
        </p:txBody>
      </p:sp>
    </p:spTree>
    <p:extLst>
      <p:ext uri="{BB962C8B-B14F-4D97-AF65-F5344CB8AC3E}">
        <p14:creationId xmlns:p14="http://schemas.microsoft.com/office/powerpoint/2010/main" val="15917701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BB34D-9593-0F9B-8C17-A75544E47F4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2C9B42A-1ECC-A7D6-A05F-3A7679463A6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C9FC5D6-BB11-12E9-A57E-59549AA0492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6C43195-6D39-A6C6-ADF4-F1138A508BDA}"/>
              </a:ext>
            </a:extLst>
          </p:cNvPr>
          <p:cNvSpPr>
            <a:spLocks noGrp="1"/>
          </p:cNvSpPr>
          <p:nvPr>
            <p:ph type="dt" sz="half" idx="10"/>
          </p:nvPr>
        </p:nvSpPr>
        <p:spPr/>
        <p:txBody>
          <a:bodyPr/>
          <a:lstStyle/>
          <a:p>
            <a:fld id="{4B3D13B1-2A0C-4E85-A32D-F236C6F14A2F}" type="datetimeFigureOut">
              <a:rPr lang="en-US" smtClean="0"/>
              <a:t>3/14/2023</a:t>
            </a:fld>
            <a:endParaRPr lang="en-US"/>
          </a:p>
        </p:txBody>
      </p:sp>
      <p:sp>
        <p:nvSpPr>
          <p:cNvPr id="6" name="Footer Placeholder 5">
            <a:extLst>
              <a:ext uri="{FF2B5EF4-FFF2-40B4-BE49-F238E27FC236}">
                <a16:creationId xmlns:a16="http://schemas.microsoft.com/office/drawing/2014/main" id="{3A0AC930-899E-AF75-93A5-B2773724DA3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88F6807-8BCF-5307-B08C-F88F26649AAD}"/>
              </a:ext>
            </a:extLst>
          </p:cNvPr>
          <p:cNvSpPr>
            <a:spLocks noGrp="1"/>
          </p:cNvSpPr>
          <p:nvPr>
            <p:ph type="sldNum" sz="quarter" idx="12"/>
          </p:nvPr>
        </p:nvSpPr>
        <p:spPr/>
        <p:txBody>
          <a:bodyPr/>
          <a:lstStyle/>
          <a:p>
            <a:fld id="{42E83BDB-68BD-4284-A354-5C7B86FDC75D}" type="slidenum">
              <a:rPr lang="en-US" smtClean="0"/>
              <a:t>‹#›</a:t>
            </a:fld>
            <a:endParaRPr lang="en-US"/>
          </a:p>
        </p:txBody>
      </p:sp>
    </p:spTree>
    <p:extLst>
      <p:ext uri="{BB962C8B-B14F-4D97-AF65-F5344CB8AC3E}">
        <p14:creationId xmlns:p14="http://schemas.microsoft.com/office/powerpoint/2010/main" val="36936760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999ADD-E4FD-647E-E3BF-7CDF0A23100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7F669E9-A88C-5E3B-B42A-82214B0675D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A9167FD-F0FF-B0A4-3384-6771888C91C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FA96DFE-283A-8890-D439-6419595A6B58}"/>
              </a:ext>
            </a:extLst>
          </p:cNvPr>
          <p:cNvSpPr>
            <a:spLocks noGrp="1"/>
          </p:cNvSpPr>
          <p:nvPr>
            <p:ph type="dt" sz="half" idx="10"/>
          </p:nvPr>
        </p:nvSpPr>
        <p:spPr/>
        <p:txBody>
          <a:bodyPr/>
          <a:lstStyle/>
          <a:p>
            <a:fld id="{4B3D13B1-2A0C-4E85-A32D-F236C6F14A2F}" type="datetimeFigureOut">
              <a:rPr lang="en-US" smtClean="0"/>
              <a:t>3/14/2023</a:t>
            </a:fld>
            <a:endParaRPr lang="en-US"/>
          </a:p>
        </p:txBody>
      </p:sp>
      <p:sp>
        <p:nvSpPr>
          <p:cNvPr id="6" name="Footer Placeholder 5">
            <a:extLst>
              <a:ext uri="{FF2B5EF4-FFF2-40B4-BE49-F238E27FC236}">
                <a16:creationId xmlns:a16="http://schemas.microsoft.com/office/drawing/2014/main" id="{2E90BA05-C5CD-58FB-8CDB-2B93E8FECF0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542F902-15BC-2369-7C3A-D5B2051044B4}"/>
              </a:ext>
            </a:extLst>
          </p:cNvPr>
          <p:cNvSpPr>
            <a:spLocks noGrp="1"/>
          </p:cNvSpPr>
          <p:nvPr>
            <p:ph type="sldNum" sz="quarter" idx="12"/>
          </p:nvPr>
        </p:nvSpPr>
        <p:spPr/>
        <p:txBody>
          <a:bodyPr/>
          <a:lstStyle/>
          <a:p>
            <a:fld id="{42E83BDB-68BD-4284-A354-5C7B86FDC75D}" type="slidenum">
              <a:rPr lang="en-US" smtClean="0"/>
              <a:t>‹#›</a:t>
            </a:fld>
            <a:endParaRPr lang="en-US"/>
          </a:p>
        </p:txBody>
      </p:sp>
    </p:spTree>
    <p:extLst>
      <p:ext uri="{BB962C8B-B14F-4D97-AF65-F5344CB8AC3E}">
        <p14:creationId xmlns:p14="http://schemas.microsoft.com/office/powerpoint/2010/main" val="32669594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51BF4D1-EE96-5082-CB90-7D33C4F26A5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4A84218-8CD4-F62F-7D87-867F9D86E4F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0D9880A-4A26-5E62-741A-AB04B9D1F7D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B3D13B1-2A0C-4E85-A32D-F236C6F14A2F}" type="datetimeFigureOut">
              <a:rPr lang="en-US" smtClean="0"/>
              <a:t>3/14/2023</a:t>
            </a:fld>
            <a:endParaRPr lang="en-US"/>
          </a:p>
        </p:txBody>
      </p:sp>
      <p:sp>
        <p:nvSpPr>
          <p:cNvPr id="5" name="Footer Placeholder 4">
            <a:extLst>
              <a:ext uri="{FF2B5EF4-FFF2-40B4-BE49-F238E27FC236}">
                <a16:creationId xmlns:a16="http://schemas.microsoft.com/office/drawing/2014/main" id="{94625DCF-A60A-F636-CE61-29A3F7D28CF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4BBBDB6-BF9A-88D4-3F0C-6EB8F4889A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2E83BDB-68BD-4284-A354-5C7B86FDC75D}" type="slidenum">
              <a:rPr lang="en-US" smtClean="0"/>
              <a:t>‹#›</a:t>
            </a:fld>
            <a:endParaRPr lang="en-US"/>
          </a:p>
        </p:txBody>
      </p:sp>
    </p:spTree>
    <p:extLst>
      <p:ext uri="{BB962C8B-B14F-4D97-AF65-F5344CB8AC3E}">
        <p14:creationId xmlns:p14="http://schemas.microsoft.com/office/powerpoint/2010/main" val="34652480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microsoft.com/office/2011/relationships/webextension" Target="../webextensions/webextension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Rounded Corners 8">
            <a:extLst>
              <a:ext uri="{FF2B5EF4-FFF2-40B4-BE49-F238E27FC236}">
                <a16:creationId xmlns:a16="http://schemas.microsoft.com/office/drawing/2014/main" id="{A92BE585-D35F-EB61-FAD9-088CF591B082}"/>
              </a:ext>
            </a:extLst>
          </p:cNvPr>
          <p:cNvSpPr/>
          <p:nvPr/>
        </p:nvSpPr>
        <p:spPr>
          <a:xfrm>
            <a:off x="180606" y="3706356"/>
            <a:ext cx="11869344" cy="2402482"/>
          </a:xfrm>
          <a:prstGeom prst="roundRect">
            <a:avLst>
              <a:gd name="adj" fmla="val 10046"/>
            </a:avLst>
          </a:prstGeom>
          <a:solidFill>
            <a:srgbClr val="EEDB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Rounded Corners 7">
            <a:extLst>
              <a:ext uri="{FF2B5EF4-FFF2-40B4-BE49-F238E27FC236}">
                <a16:creationId xmlns:a16="http://schemas.microsoft.com/office/drawing/2014/main" id="{C05C1805-79B0-74F1-61E0-5324F15D48A0}"/>
              </a:ext>
            </a:extLst>
          </p:cNvPr>
          <p:cNvSpPr/>
          <p:nvPr/>
        </p:nvSpPr>
        <p:spPr>
          <a:xfrm>
            <a:off x="161327" y="1551021"/>
            <a:ext cx="11869344" cy="1445398"/>
          </a:xfrm>
          <a:prstGeom prst="roundRect">
            <a:avLst>
              <a:gd name="adj" fmla="val 10046"/>
            </a:avLst>
          </a:prstGeom>
          <a:solidFill>
            <a:srgbClr val="EEDB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Rounded Corners 2">
            <a:extLst>
              <a:ext uri="{FF2B5EF4-FFF2-40B4-BE49-F238E27FC236}">
                <a16:creationId xmlns:a16="http://schemas.microsoft.com/office/drawing/2014/main" id="{7C100DB4-0B18-8127-FBC7-E6B45DB02C09}"/>
              </a:ext>
            </a:extLst>
          </p:cNvPr>
          <p:cNvSpPr/>
          <p:nvPr/>
        </p:nvSpPr>
        <p:spPr>
          <a:xfrm>
            <a:off x="4009292" y="167885"/>
            <a:ext cx="4262511" cy="670568"/>
          </a:xfrm>
          <a:prstGeom prst="roundRect">
            <a:avLst>
              <a:gd name="adj" fmla="val 10046"/>
            </a:avLst>
          </a:prstGeom>
          <a:solidFill>
            <a:srgbClr val="EEDB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E36CC491-C579-00BE-CB57-26BB94562D62}"/>
              </a:ext>
            </a:extLst>
          </p:cNvPr>
          <p:cNvSpPr txBox="1"/>
          <p:nvPr/>
        </p:nvSpPr>
        <p:spPr>
          <a:xfrm>
            <a:off x="2139425" y="192122"/>
            <a:ext cx="7913149" cy="646331"/>
          </a:xfrm>
          <a:prstGeom prst="rect">
            <a:avLst/>
          </a:prstGeom>
          <a:noFill/>
        </p:spPr>
        <p:txBody>
          <a:bodyPr wrap="square" rtlCol="0">
            <a:spAutoFit/>
          </a:bodyPr>
          <a:lstStyle/>
          <a:p>
            <a:pPr algn="ctr"/>
            <a:r>
              <a:rPr lang="en-US" b="1" dirty="0">
                <a:latin typeface="Montserrat" panose="00000500000000000000" pitchFamily="2" charset="0"/>
              </a:rPr>
              <a:t> POWER BI</a:t>
            </a:r>
          </a:p>
          <a:p>
            <a:pPr algn="ctr"/>
            <a:r>
              <a:rPr lang="en-US" b="1" dirty="0">
                <a:latin typeface="Montserrat" panose="00000500000000000000" pitchFamily="2" charset="0"/>
              </a:rPr>
              <a:t> </a:t>
            </a:r>
            <a:r>
              <a:rPr lang="en-US" b="1" i="0" dirty="0">
                <a:solidFill>
                  <a:srgbClr val="000000"/>
                </a:solidFill>
                <a:effectLst/>
                <a:latin typeface="Montserrat" panose="00000500000000000000" pitchFamily="2" charset="0"/>
              </a:rPr>
              <a:t>AtliQ Business-360-insights</a:t>
            </a:r>
          </a:p>
        </p:txBody>
      </p:sp>
      <p:sp>
        <p:nvSpPr>
          <p:cNvPr id="6" name="TextBox 5">
            <a:extLst>
              <a:ext uri="{FF2B5EF4-FFF2-40B4-BE49-F238E27FC236}">
                <a16:creationId xmlns:a16="http://schemas.microsoft.com/office/drawing/2014/main" id="{4DF181A7-FA4B-5A63-102C-B19675BF8193}"/>
              </a:ext>
            </a:extLst>
          </p:cNvPr>
          <p:cNvSpPr txBox="1"/>
          <p:nvPr/>
        </p:nvSpPr>
        <p:spPr>
          <a:xfrm>
            <a:off x="161327" y="1551021"/>
            <a:ext cx="11869344" cy="1323439"/>
          </a:xfrm>
          <a:prstGeom prst="rect">
            <a:avLst/>
          </a:prstGeom>
          <a:noFill/>
        </p:spPr>
        <p:txBody>
          <a:bodyPr wrap="square" rtlCol="0">
            <a:spAutoFit/>
          </a:bodyPr>
          <a:lstStyle/>
          <a:p>
            <a:pPr algn="ctr"/>
            <a:r>
              <a:rPr lang="en-US" sz="1600" b="1" i="0" dirty="0">
                <a:solidFill>
                  <a:srgbClr val="000000"/>
                </a:solidFill>
                <a:effectLst/>
                <a:latin typeface="Montserrat" panose="00000500000000000000" pitchFamily="2" charset="0"/>
              </a:rPr>
              <a:t>OVERVIEW OF ATLIQ</a:t>
            </a:r>
          </a:p>
          <a:p>
            <a:pPr algn="just"/>
            <a:r>
              <a:rPr lang="en-US" sz="1600" b="0" i="0" dirty="0">
                <a:solidFill>
                  <a:srgbClr val="000000"/>
                </a:solidFill>
                <a:effectLst/>
                <a:latin typeface="Montserrat" panose="00000500000000000000" pitchFamily="2" charset="0"/>
              </a:rPr>
              <a:t>Atliq manufactures computer hardware and components they established themselves in the market and substantially grew in the last few years, they tried to develop their own store in Latin America but faced a huge loss and realized the reason was a decision made on some survey conducted. In the annual strategic meeting, </a:t>
            </a:r>
            <a:r>
              <a:rPr lang="en-US" sz="1600" b="0" i="0" dirty="0" err="1">
                <a:solidFill>
                  <a:srgbClr val="000000"/>
                </a:solidFill>
                <a:effectLst/>
                <a:latin typeface="Montserrat" panose="00000500000000000000" pitchFamily="2" charset="0"/>
              </a:rPr>
              <a:t>atliq</a:t>
            </a:r>
            <a:r>
              <a:rPr lang="en-US" sz="1600" b="0" i="0" dirty="0">
                <a:solidFill>
                  <a:srgbClr val="000000"/>
                </a:solidFill>
                <a:effectLst/>
                <a:latin typeface="Montserrat" panose="00000500000000000000" pitchFamily="2" charset="0"/>
              </a:rPr>
              <a:t> decided to hire a data analytical team to make data-driven decisions and bring transparency into data.</a:t>
            </a:r>
            <a:endParaRPr lang="en-US" sz="1600" dirty="0">
              <a:latin typeface="Montserrat" panose="00000500000000000000" pitchFamily="2" charset="0"/>
            </a:endParaRPr>
          </a:p>
        </p:txBody>
      </p:sp>
      <p:sp>
        <p:nvSpPr>
          <p:cNvPr id="7" name="TextBox 6">
            <a:extLst>
              <a:ext uri="{FF2B5EF4-FFF2-40B4-BE49-F238E27FC236}">
                <a16:creationId xmlns:a16="http://schemas.microsoft.com/office/drawing/2014/main" id="{2C5087E8-F1A0-CB7C-5E96-50B5642CFC6E}"/>
              </a:ext>
            </a:extLst>
          </p:cNvPr>
          <p:cNvSpPr txBox="1"/>
          <p:nvPr/>
        </p:nvSpPr>
        <p:spPr>
          <a:xfrm>
            <a:off x="189986" y="3895793"/>
            <a:ext cx="11812025" cy="2031325"/>
          </a:xfrm>
          <a:prstGeom prst="rect">
            <a:avLst/>
          </a:prstGeom>
          <a:noFill/>
          <a:ln>
            <a:noFill/>
          </a:ln>
        </p:spPr>
        <p:txBody>
          <a:bodyPr wrap="square" rtlCol="0">
            <a:spAutoFit/>
          </a:bodyPr>
          <a:lstStyle/>
          <a:p>
            <a:pPr marL="285750" indent="-285750" algn="just">
              <a:buFont typeface="Wingdings" panose="05000000000000000000" pitchFamily="2" charset="2"/>
              <a:buChar char="§"/>
            </a:pPr>
            <a:r>
              <a:rPr lang="en-US" sz="1400" b="0" i="0" dirty="0">
                <a:solidFill>
                  <a:srgbClr val="000000"/>
                </a:solidFill>
                <a:effectLst/>
                <a:latin typeface="Montserrat" panose="00000500000000000000" pitchFamily="2" charset="0"/>
              </a:rPr>
              <a:t>Learned how data transparency is brought to big organizations enabling users to make </a:t>
            </a:r>
            <a:r>
              <a:rPr lang="en-US" sz="1400" b="1" i="0" dirty="0">
                <a:solidFill>
                  <a:srgbClr val="000000"/>
                </a:solidFill>
                <a:effectLst/>
                <a:latin typeface="Montserrat" panose="00000500000000000000" pitchFamily="2" charset="0"/>
              </a:rPr>
              <a:t>data-informed</a:t>
            </a:r>
            <a:r>
              <a:rPr lang="en-US" sz="1400" b="0" i="0" dirty="0">
                <a:solidFill>
                  <a:srgbClr val="000000"/>
                </a:solidFill>
                <a:effectLst/>
                <a:latin typeface="Montserrat" panose="00000500000000000000" pitchFamily="2" charset="0"/>
              </a:rPr>
              <a:t> decisions.</a:t>
            </a:r>
          </a:p>
          <a:p>
            <a:pPr marL="285750" indent="-285750" algn="just">
              <a:buFont typeface="Wingdings" panose="05000000000000000000" pitchFamily="2" charset="2"/>
              <a:buChar char="§"/>
            </a:pPr>
            <a:endParaRPr lang="en-US" sz="1400" b="0" i="0" dirty="0">
              <a:solidFill>
                <a:srgbClr val="000000"/>
              </a:solidFill>
              <a:effectLst/>
              <a:latin typeface="Montserrat" panose="00000500000000000000" pitchFamily="2" charset="0"/>
            </a:endParaRPr>
          </a:p>
          <a:p>
            <a:pPr marL="285750" indent="-285750" algn="just">
              <a:buFont typeface="Wingdings" panose="05000000000000000000" pitchFamily="2" charset="2"/>
              <a:buChar char="§"/>
            </a:pPr>
            <a:r>
              <a:rPr lang="en-US" sz="1400" b="0" i="0" dirty="0">
                <a:solidFill>
                  <a:srgbClr val="000000"/>
                </a:solidFill>
                <a:effectLst/>
                <a:latin typeface="Montserrat" panose="00000500000000000000" pitchFamily="2" charset="0"/>
              </a:rPr>
              <a:t>Connected </a:t>
            </a:r>
            <a:r>
              <a:rPr lang="en-US" sz="1400" b="1" i="0" dirty="0">
                <a:solidFill>
                  <a:srgbClr val="000000"/>
                </a:solidFill>
                <a:effectLst/>
                <a:latin typeface="Montserrat" panose="00000500000000000000" pitchFamily="2" charset="0"/>
              </a:rPr>
              <a:t>Power BI</a:t>
            </a:r>
            <a:r>
              <a:rPr lang="en-US" sz="1400" b="0" i="0" dirty="0">
                <a:solidFill>
                  <a:srgbClr val="000000"/>
                </a:solidFill>
                <a:effectLst/>
                <a:latin typeface="Montserrat" panose="00000500000000000000" pitchFamily="2" charset="0"/>
              </a:rPr>
              <a:t> with MySQL and Excel to import ~4 million records. Performed data transformation in </a:t>
            </a:r>
            <a:r>
              <a:rPr lang="en-US" sz="1400" b="1" i="0" dirty="0">
                <a:solidFill>
                  <a:srgbClr val="000000"/>
                </a:solidFill>
                <a:effectLst/>
                <a:latin typeface="Montserrat" panose="00000500000000000000" pitchFamily="2" charset="0"/>
              </a:rPr>
              <a:t>Power Query</a:t>
            </a:r>
            <a:r>
              <a:rPr lang="en-US" sz="1400" b="0" i="0" dirty="0">
                <a:solidFill>
                  <a:srgbClr val="000000"/>
                </a:solidFill>
                <a:effectLst/>
                <a:latin typeface="Montserrat" panose="00000500000000000000" pitchFamily="2" charset="0"/>
              </a:rPr>
              <a:t> and data modeling by </a:t>
            </a:r>
            <a:r>
              <a:rPr lang="en-US" sz="1400" b="1" i="0" dirty="0">
                <a:solidFill>
                  <a:srgbClr val="000000"/>
                </a:solidFill>
                <a:effectLst/>
                <a:latin typeface="Montserrat" panose="00000500000000000000" pitchFamily="2" charset="0"/>
              </a:rPr>
              <a:t>Star schema</a:t>
            </a:r>
            <a:r>
              <a:rPr lang="en-US" sz="1400" b="0" i="0" dirty="0">
                <a:solidFill>
                  <a:srgbClr val="000000"/>
                </a:solidFill>
                <a:effectLst/>
                <a:latin typeface="Montserrat" panose="00000500000000000000" pitchFamily="2" charset="0"/>
              </a:rPr>
              <a:t> and </a:t>
            </a:r>
            <a:r>
              <a:rPr lang="en-US" sz="1400" b="1" i="0" dirty="0">
                <a:solidFill>
                  <a:srgbClr val="000000"/>
                </a:solidFill>
                <a:effectLst/>
                <a:latin typeface="Montserrat" panose="00000500000000000000" pitchFamily="2" charset="0"/>
              </a:rPr>
              <a:t>Snowflake schema</a:t>
            </a:r>
            <a:r>
              <a:rPr lang="en-US" sz="1400" b="0" i="0" dirty="0">
                <a:solidFill>
                  <a:srgbClr val="000000"/>
                </a:solidFill>
                <a:effectLst/>
                <a:latin typeface="Montserrat" panose="00000500000000000000" pitchFamily="2" charset="0"/>
              </a:rPr>
              <a:t>.</a:t>
            </a:r>
          </a:p>
          <a:p>
            <a:pPr marL="285750" indent="-285750" algn="just">
              <a:buFont typeface="Wingdings" panose="05000000000000000000" pitchFamily="2" charset="2"/>
              <a:buChar char="§"/>
            </a:pPr>
            <a:endParaRPr lang="en-US" sz="1400" b="0" i="0" dirty="0">
              <a:solidFill>
                <a:srgbClr val="000000"/>
              </a:solidFill>
              <a:effectLst/>
              <a:latin typeface="Montserrat" panose="00000500000000000000" pitchFamily="2" charset="0"/>
            </a:endParaRPr>
          </a:p>
          <a:p>
            <a:pPr marL="285750" indent="-285750" algn="just">
              <a:buFont typeface="Wingdings" panose="05000000000000000000" pitchFamily="2" charset="2"/>
              <a:buChar char="§"/>
            </a:pPr>
            <a:r>
              <a:rPr lang="en-US" sz="1400" b="0" i="0" dirty="0">
                <a:solidFill>
                  <a:srgbClr val="000000"/>
                </a:solidFill>
                <a:effectLst/>
                <a:latin typeface="Montserrat" panose="00000500000000000000" pitchFamily="2" charset="0"/>
              </a:rPr>
              <a:t>Built a dashboard in </a:t>
            </a:r>
            <a:r>
              <a:rPr lang="en-US" sz="1400" b="1" i="0" dirty="0">
                <a:solidFill>
                  <a:srgbClr val="000000"/>
                </a:solidFill>
                <a:effectLst/>
                <a:latin typeface="Montserrat" panose="00000500000000000000" pitchFamily="2" charset="0"/>
              </a:rPr>
              <a:t>Power BI</a:t>
            </a:r>
            <a:r>
              <a:rPr lang="en-US" sz="1400" b="0" i="0" dirty="0">
                <a:solidFill>
                  <a:srgbClr val="000000"/>
                </a:solidFill>
                <a:effectLst/>
                <a:latin typeface="Montserrat" panose="00000500000000000000" pitchFamily="2" charset="0"/>
              </a:rPr>
              <a:t> from scratch for finance, sales, marketing, supply chain and executives which will support the organization in gross margin improvement.</a:t>
            </a:r>
          </a:p>
          <a:p>
            <a:pPr marL="285750" indent="-285750" algn="just">
              <a:buFont typeface="Wingdings" panose="05000000000000000000" pitchFamily="2" charset="2"/>
              <a:buChar char="§"/>
            </a:pPr>
            <a:endParaRPr lang="en-US" sz="1400" b="0" i="0" dirty="0">
              <a:solidFill>
                <a:srgbClr val="000000"/>
              </a:solidFill>
              <a:effectLst/>
              <a:latin typeface="Montserrat" panose="00000500000000000000" pitchFamily="2" charset="0"/>
            </a:endParaRPr>
          </a:p>
          <a:p>
            <a:pPr marL="285750" indent="-285750" algn="just">
              <a:buFont typeface="Wingdings" panose="05000000000000000000" pitchFamily="2" charset="2"/>
              <a:buChar char="§"/>
            </a:pPr>
            <a:r>
              <a:rPr lang="en-US" sz="1400" b="0" i="0" dirty="0">
                <a:solidFill>
                  <a:srgbClr val="000000"/>
                </a:solidFill>
                <a:effectLst/>
                <a:latin typeface="Montserrat" panose="00000500000000000000" pitchFamily="2" charset="0"/>
              </a:rPr>
              <a:t>Created workspace </a:t>
            </a:r>
            <a:r>
              <a:rPr lang="en-US" sz="1400" b="0" i="0">
                <a:solidFill>
                  <a:srgbClr val="000000"/>
                </a:solidFill>
                <a:effectLst/>
                <a:latin typeface="Montserrat" panose="00000500000000000000" pitchFamily="2" charset="0"/>
              </a:rPr>
              <a:t>in </a:t>
            </a:r>
            <a:r>
              <a:rPr lang="en-US" sz="1400" b="1">
                <a:solidFill>
                  <a:srgbClr val="000000"/>
                </a:solidFill>
                <a:latin typeface="Montserrat" panose="00000500000000000000" pitchFamily="2" charset="0"/>
              </a:rPr>
              <a:t>P</a:t>
            </a:r>
            <a:r>
              <a:rPr lang="en-US" sz="1400" b="1" i="0">
                <a:solidFill>
                  <a:srgbClr val="000000"/>
                </a:solidFill>
                <a:effectLst/>
                <a:latin typeface="Montserrat" panose="00000500000000000000" pitchFamily="2" charset="0"/>
              </a:rPr>
              <a:t>ower BI </a:t>
            </a:r>
            <a:r>
              <a:rPr lang="en-US" sz="1400" b="1" dirty="0">
                <a:solidFill>
                  <a:srgbClr val="000000"/>
                </a:solidFill>
                <a:latin typeface="Montserrat" panose="00000500000000000000" pitchFamily="2" charset="0"/>
              </a:rPr>
              <a:t>S</a:t>
            </a:r>
            <a:r>
              <a:rPr lang="en-US" sz="1400" b="1" i="0">
                <a:solidFill>
                  <a:srgbClr val="000000"/>
                </a:solidFill>
                <a:effectLst/>
                <a:latin typeface="Montserrat" panose="00000500000000000000" pitchFamily="2" charset="0"/>
              </a:rPr>
              <a:t>ervice </a:t>
            </a:r>
            <a:r>
              <a:rPr lang="en-US" sz="1400" b="0" i="0" dirty="0">
                <a:solidFill>
                  <a:srgbClr val="000000"/>
                </a:solidFill>
                <a:effectLst/>
                <a:latin typeface="Montserrat" panose="00000500000000000000" pitchFamily="2" charset="0"/>
              </a:rPr>
              <a:t>and published the report to the service.</a:t>
            </a:r>
          </a:p>
        </p:txBody>
      </p:sp>
    </p:spTree>
    <p:extLst>
      <p:ext uri="{BB962C8B-B14F-4D97-AF65-F5344CB8AC3E}">
        <p14:creationId xmlns:p14="http://schemas.microsoft.com/office/powerpoint/2010/main" val="26886401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we="http://schemas.microsoft.com/office/webextensions/webextension/2010/11" xmlns:pca="http://schemas.microsoft.com/office/powerpoint/2013/contentapp" Requires="we pca">
          <p:graphicFrame>
            <p:nvGraphicFramePr>
              <p:cNvPr id="4" name="Add-in 3" title="Microsoft Power BI">
                <a:extLst>
                  <a:ext uri="{FF2B5EF4-FFF2-40B4-BE49-F238E27FC236}">
                    <a16:creationId xmlns:a16="http://schemas.microsoft.com/office/drawing/2014/main" id="{A1AEA591-8392-B690-D3B4-2C5CC1361F0F}"/>
                  </a:ext>
                </a:extLst>
              </p:cNvPr>
              <p:cNvGraphicFramePr>
                <a:graphicFrameLocks noGrp="1"/>
              </p:cNvGraphicFramePr>
              <p:nvPr>
                <p:extLst>
                  <p:ext uri="{D42A27DB-BD31-4B8C-83A1-F6EECF244321}">
                    <p14:modId xmlns:p14="http://schemas.microsoft.com/office/powerpoint/2010/main" val="1810408723"/>
                  </p:ext>
                </p:extLst>
              </p:nvPr>
            </p:nvGraphicFramePr>
            <p:xfrm>
              <a:off x="0" y="0"/>
              <a:ext cx="12192000" cy="6858000"/>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p:pic>
            <p:nvPicPr>
              <p:cNvPr id="4" name="Add-in 3" title="Microsoft Power BI">
                <a:extLst>
                  <a:ext uri="{FF2B5EF4-FFF2-40B4-BE49-F238E27FC236}">
                    <a16:creationId xmlns:a16="http://schemas.microsoft.com/office/drawing/2014/main" id="{A1AEA591-8392-B690-D3B4-2C5CC1361F0F}"/>
                  </a:ext>
                </a:extLst>
              </p:cNvPr>
              <p:cNvPicPr>
                <a:picLocks noGrp="1" noRot="1" noChangeAspect="1" noMove="1" noResize="1" noEditPoints="1" noAdjustHandles="1" noChangeArrowheads="1" noChangeShapeType="1"/>
              </p:cNvPicPr>
              <p:nvPr/>
            </p:nvPicPr>
            <p:blipFill>
              <a:blip r:embed="rId3"/>
              <a:stretch>
                <a:fillRect/>
              </a:stretch>
            </p:blipFill>
            <p:spPr>
              <a:xfrm>
                <a:off x="0" y="0"/>
                <a:ext cx="12192000" cy="6858000"/>
              </a:xfrm>
              <a:prstGeom prst="rect">
                <a:avLst/>
              </a:prstGeom>
            </p:spPr>
          </p:pic>
        </mc:Fallback>
      </mc:AlternateContent>
    </p:spTree>
    <p:extLst>
      <p:ext uri="{BB962C8B-B14F-4D97-AF65-F5344CB8AC3E}">
        <p14:creationId xmlns:p14="http://schemas.microsoft.com/office/powerpoint/2010/main" val="11179998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902714BA-EFD3-D01D-9A94-0EB9CB1C19FB}"/>
              </a:ext>
            </a:extLst>
          </p:cNvPr>
          <p:cNvSpPr/>
          <p:nvPr/>
        </p:nvSpPr>
        <p:spPr>
          <a:xfrm>
            <a:off x="5091883" y="4109910"/>
            <a:ext cx="6858000" cy="1841081"/>
          </a:xfrm>
          <a:prstGeom prst="roundRect">
            <a:avLst>
              <a:gd name="adj" fmla="val 10046"/>
            </a:avLst>
          </a:prstGeom>
          <a:solidFill>
            <a:srgbClr val="F3DF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Rounded Corners 3">
            <a:extLst>
              <a:ext uri="{FF2B5EF4-FFF2-40B4-BE49-F238E27FC236}">
                <a16:creationId xmlns:a16="http://schemas.microsoft.com/office/drawing/2014/main" id="{F85E0D1C-F98A-78F9-2943-7A188ED3B73C}"/>
              </a:ext>
            </a:extLst>
          </p:cNvPr>
          <p:cNvSpPr/>
          <p:nvPr/>
        </p:nvSpPr>
        <p:spPr>
          <a:xfrm>
            <a:off x="5091883" y="1024991"/>
            <a:ext cx="6858000" cy="1723100"/>
          </a:xfrm>
          <a:prstGeom prst="roundRect">
            <a:avLst>
              <a:gd name="adj" fmla="val 10046"/>
            </a:avLst>
          </a:prstGeom>
          <a:solidFill>
            <a:srgbClr val="F3DF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7D4F0A1D-A418-DA2D-DDA5-6BAAD0D203CD}"/>
              </a:ext>
            </a:extLst>
          </p:cNvPr>
          <p:cNvSpPr txBox="1"/>
          <p:nvPr/>
        </p:nvSpPr>
        <p:spPr>
          <a:xfrm>
            <a:off x="5091883" y="1024991"/>
            <a:ext cx="6858000" cy="1723100"/>
          </a:xfrm>
          <a:prstGeom prst="rect">
            <a:avLst/>
          </a:prstGeom>
          <a:noFill/>
        </p:spPr>
        <p:txBody>
          <a:bodyPr wrap="square" rtlCol="0">
            <a:spAutoFit/>
          </a:bodyPr>
          <a:lstStyle/>
          <a:p>
            <a:pPr algn="ctr">
              <a:lnSpc>
                <a:spcPct val="150000"/>
              </a:lnSpc>
            </a:pPr>
            <a:r>
              <a:rPr lang="en-US" sz="1200" b="1" i="0" dirty="0">
                <a:solidFill>
                  <a:srgbClr val="000000"/>
                </a:solidFill>
                <a:effectLst/>
                <a:latin typeface="Montserrat" panose="00000500000000000000" pitchFamily="2" charset="0"/>
              </a:rPr>
              <a:t>Financial view</a:t>
            </a:r>
            <a:endParaRPr lang="en-US" sz="1200" b="0" i="0" dirty="0">
              <a:solidFill>
                <a:srgbClr val="000000"/>
              </a:solidFill>
              <a:effectLst/>
              <a:latin typeface="Montserrat" panose="00000500000000000000" pitchFamily="2" charset="0"/>
            </a:endParaRPr>
          </a:p>
          <a:p>
            <a:pPr algn="just">
              <a:lnSpc>
                <a:spcPct val="150000"/>
              </a:lnSpc>
            </a:pPr>
            <a:r>
              <a:rPr lang="en-US" sz="1200" b="0" i="0" dirty="0">
                <a:solidFill>
                  <a:srgbClr val="000000"/>
                </a:solidFill>
                <a:effectLst/>
                <a:latin typeface="Montserrat" panose="00000500000000000000" pitchFamily="2" charset="0"/>
              </a:rPr>
              <a:t>The financial dashboard helps the organization analyze and explain its financial performance with historical data. It helps to understand the reasons for generating a lower or higher profit margin, which brings transparency to the stakeholders or top-level management to make the profit and loss statement informed so that better decisions can be made about future investment. </a:t>
            </a:r>
            <a:endParaRPr lang="en-US" sz="1200" dirty="0">
              <a:latin typeface="Montserrat" panose="00000500000000000000" pitchFamily="2" charset="0"/>
            </a:endParaRPr>
          </a:p>
        </p:txBody>
      </p:sp>
      <p:pic>
        <p:nvPicPr>
          <p:cNvPr id="7" name="Picture 6">
            <a:extLst>
              <a:ext uri="{FF2B5EF4-FFF2-40B4-BE49-F238E27FC236}">
                <a16:creationId xmlns:a16="http://schemas.microsoft.com/office/drawing/2014/main" id="{8EDA1486-F3DB-EADD-FDBB-65A1B2C718C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6000" y="391273"/>
            <a:ext cx="4453767" cy="2763407"/>
          </a:xfrm>
          <a:prstGeom prst="rect">
            <a:avLst/>
          </a:prstGeom>
          <a:effectLst/>
        </p:spPr>
      </p:pic>
      <p:pic>
        <p:nvPicPr>
          <p:cNvPr id="8" name="Picture 7">
            <a:extLst>
              <a:ext uri="{FF2B5EF4-FFF2-40B4-BE49-F238E27FC236}">
                <a16:creationId xmlns:a16="http://schemas.microsoft.com/office/drawing/2014/main" id="{9C0D82AC-0531-21E0-3F99-60B474C172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6001" y="3690891"/>
            <a:ext cx="4453766" cy="2775836"/>
          </a:xfrm>
          <a:prstGeom prst="rect">
            <a:avLst/>
          </a:prstGeom>
          <a:effectLst/>
        </p:spPr>
      </p:pic>
      <p:sp>
        <p:nvSpPr>
          <p:cNvPr id="9" name="TextBox 8">
            <a:extLst>
              <a:ext uri="{FF2B5EF4-FFF2-40B4-BE49-F238E27FC236}">
                <a16:creationId xmlns:a16="http://schemas.microsoft.com/office/drawing/2014/main" id="{EBFBA971-C849-67F6-A377-F1D01DCE2C75}"/>
              </a:ext>
            </a:extLst>
          </p:cNvPr>
          <p:cNvSpPr txBox="1"/>
          <p:nvPr/>
        </p:nvSpPr>
        <p:spPr>
          <a:xfrm>
            <a:off x="5091883" y="4109911"/>
            <a:ext cx="6858000" cy="1841081"/>
          </a:xfrm>
          <a:prstGeom prst="rect">
            <a:avLst/>
          </a:prstGeom>
          <a:noFill/>
        </p:spPr>
        <p:txBody>
          <a:bodyPr wrap="square" rtlCol="0">
            <a:spAutoFit/>
          </a:bodyPr>
          <a:lstStyle/>
          <a:p>
            <a:pPr algn="ctr">
              <a:lnSpc>
                <a:spcPct val="150000"/>
              </a:lnSpc>
            </a:pPr>
            <a:r>
              <a:rPr lang="en-US" sz="1100" b="1" i="0" dirty="0">
                <a:solidFill>
                  <a:srgbClr val="000000"/>
                </a:solidFill>
                <a:effectLst/>
                <a:latin typeface="Montserrat" panose="00000500000000000000" pitchFamily="2" charset="0"/>
              </a:rPr>
              <a:t>Sales view</a:t>
            </a:r>
            <a:endParaRPr lang="en-US" sz="1100" b="0" i="0" dirty="0">
              <a:solidFill>
                <a:srgbClr val="000000"/>
              </a:solidFill>
              <a:effectLst/>
              <a:latin typeface="Montserrat" panose="00000500000000000000" pitchFamily="2" charset="0"/>
            </a:endParaRPr>
          </a:p>
          <a:p>
            <a:pPr algn="just">
              <a:lnSpc>
                <a:spcPct val="150000"/>
              </a:lnSpc>
            </a:pPr>
            <a:r>
              <a:rPr lang="en-US" sz="1100" b="0" i="0" dirty="0">
                <a:solidFill>
                  <a:srgbClr val="000000"/>
                </a:solidFill>
                <a:effectLst/>
                <a:latin typeface="Montserrat" panose="00000500000000000000" pitchFamily="2" charset="0"/>
              </a:rPr>
              <a:t>The sales dashboard focuses primarily on customers based on net sales and gross margin, which analyze the relationship between these two metrics. This metric comparison is dependent on whether the company is a startup or a market leader. In this case, the sales team's important role is to analyze the customer and try to improve net sales and gross margin in the top quadrant of the graph to increase sales. This improvement can be done by giving discounts to customers and establishing good relationships With the customers.</a:t>
            </a:r>
          </a:p>
        </p:txBody>
      </p:sp>
    </p:spTree>
    <p:extLst>
      <p:ext uri="{BB962C8B-B14F-4D97-AF65-F5344CB8AC3E}">
        <p14:creationId xmlns:p14="http://schemas.microsoft.com/office/powerpoint/2010/main" val="41134998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69819AA0-7EF5-A323-C8F4-116246D638E4}"/>
              </a:ext>
            </a:extLst>
          </p:cNvPr>
          <p:cNvSpPr/>
          <p:nvPr/>
        </p:nvSpPr>
        <p:spPr>
          <a:xfrm>
            <a:off x="5091883" y="4309804"/>
            <a:ext cx="6858000" cy="1584559"/>
          </a:xfrm>
          <a:prstGeom prst="roundRect">
            <a:avLst>
              <a:gd name="adj" fmla="val 10046"/>
            </a:avLst>
          </a:prstGeom>
          <a:solidFill>
            <a:srgbClr val="F1DE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Rectangle: Rounded Corners 1">
            <a:extLst>
              <a:ext uri="{FF2B5EF4-FFF2-40B4-BE49-F238E27FC236}">
                <a16:creationId xmlns:a16="http://schemas.microsoft.com/office/drawing/2014/main" id="{0401F85D-B0EC-4B99-AC83-1C301CEC4B2A}"/>
              </a:ext>
            </a:extLst>
          </p:cNvPr>
          <p:cNvSpPr/>
          <p:nvPr/>
        </p:nvSpPr>
        <p:spPr>
          <a:xfrm>
            <a:off x="5091883" y="856447"/>
            <a:ext cx="6858000" cy="1723100"/>
          </a:xfrm>
          <a:prstGeom prst="roundRect">
            <a:avLst>
              <a:gd name="adj" fmla="val 10046"/>
            </a:avLst>
          </a:prstGeom>
          <a:solidFill>
            <a:srgbClr val="F1DE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E9CA404B-65BF-D717-C0A9-BCC54875FE8D}"/>
              </a:ext>
            </a:extLst>
          </p:cNvPr>
          <p:cNvSpPr txBox="1"/>
          <p:nvPr/>
        </p:nvSpPr>
        <p:spPr>
          <a:xfrm>
            <a:off x="5091883" y="825096"/>
            <a:ext cx="6858000" cy="1723100"/>
          </a:xfrm>
          <a:prstGeom prst="rect">
            <a:avLst/>
          </a:prstGeom>
          <a:noFill/>
        </p:spPr>
        <p:txBody>
          <a:bodyPr wrap="square" rtlCol="0">
            <a:spAutoFit/>
          </a:bodyPr>
          <a:lstStyle/>
          <a:p>
            <a:pPr algn="ctr">
              <a:lnSpc>
                <a:spcPct val="150000"/>
              </a:lnSpc>
            </a:pPr>
            <a:r>
              <a:rPr lang="en-US" sz="1200" b="1" i="0" dirty="0">
                <a:solidFill>
                  <a:srgbClr val="000000"/>
                </a:solidFill>
                <a:effectLst/>
                <a:latin typeface="Montserrat" panose="00000500000000000000" pitchFamily="2" charset="0"/>
              </a:rPr>
              <a:t>Marketing view</a:t>
            </a:r>
            <a:endParaRPr lang="en-US" sz="1200" b="0" i="0" dirty="0">
              <a:solidFill>
                <a:srgbClr val="000000"/>
              </a:solidFill>
              <a:effectLst/>
              <a:latin typeface="Montserrat" panose="00000500000000000000" pitchFamily="2" charset="0"/>
            </a:endParaRPr>
          </a:p>
          <a:p>
            <a:pPr algn="just">
              <a:lnSpc>
                <a:spcPct val="150000"/>
              </a:lnSpc>
            </a:pPr>
            <a:r>
              <a:rPr lang="en-US" sz="1200" b="0" i="0" dirty="0">
                <a:solidFill>
                  <a:srgbClr val="000000"/>
                </a:solidFill>
                <a:effectLst/>
                <a:latin typeface="Montserrat" panose="00000500000000000000" pitchFamily="2" charset="0"/>
              </a:rPr>
              <a:t>The marketing dashboard focuses on product-level analyses by customer and region to demonstrate how much money the team has spent on marketing and advertising. So, the team should be aware of net profit to maintain good consistency, which should not be impacted by advertisement costs. Here, along with the gross margin, the net profit is considered for comparison.</a:t>
            </a:r>
          </a:p>
        </p:txBody>
      </p:sp>
      <p:sp>
        <p:nvSpPr>
          <p:cNvPr id="6" name="TextBox 5">
            <a:extLst>
              <a:ext uri="{FF2B5EF4-FFF2-40B4-BE49-F238E27FC236}">
                <a16:creationId xmlns:a16="http://schemas.microsoft.com/office/drawing/2014/main" id="{68CF7333-D9B2-3435-2A20-0CC02E37591F}"/>
              </a:ext>
            </a:extLst>
          </p:cNvPr>
          <p:cNvSpPr txBox="1"/>
          <p:nvPr/>
        </p:nvSpPr>
        <p:spPr>
          <a:xfrm>
            <a:off x="5091883" y="4294834"/>
            <a:ext cx="6858000" cy="1446102"/>
          </a:xfrm>
          <a:prstGeom prst="rect">
            <a:avLst/>
          </a:prstGeom>
          <a:noFill/>
        </p:spPr>
        <p:txBody>
          <a:bodyPr wrap="square" rtlCol="0">
            <a:spAutoFit/>
          </a:bodyPr>
          <a:lstStyle/>
          <a:p>
            <a:pPr algn="ctr">
              <a:lnSpc>
                <a:spcPct val="150000"/>
              </a:lnSpc>
            </a:pPr>
            <a:r>
              <a:rPr lang="en-US" sz="1200" b="1" i="0" dirty="0">
                <a:solidFill>
                  <a:srgbClr val="000000"/>
                </a:solidFill>
                <a:effectLst/>
                <a:latin typeface="Montserrat" panose="00000500000000000000" pitchFamily="2" charset="0"/>
              </a:rPr>
              <a:t>Supply Chain view</a:t>
            </a:r>
            <a:endParaRPr lang="en-US" sz="1200" b="0" i="0" dirty="0">
              <a:solidFill>
                <a:srgbClr val="000000"/>
              </a:solidFill>
              <a:effectLst/>
              <a:latin typeface="Montserrat" panose="00000500000000000000" pitchFamily="2" charset="0"/>
            </a:endParaRPr>
          </a:p>
          <a:p>
            <a:pPr algn="just">
              <a:lnSpc>
                <a:spcPct val="150000"/>
              </a:lnSpc>
            </a:pPr>
            <a:r>
              <a:rPr lang="en-US" sz="1200" b="0" i="0" dirty="0">
                <a:solidFill>
                  <a:srgbClr val="000000"/>
                </a:solidFill>
                <a:effectLst/>
                <a:latin typeface="Montserrat" panose="00000500000000000000" pitchFamily="2" charset="0"/>
              </a:rPr>
              <a:t>Supply chain dashboards provide a clear picture of the difference between actual sales and forecast sales. The metrics are compared by all customers, products, and regions to get an idea of the excess inventory and out-of-stock items, which helps to analyze and organize the warehouse storage expenses for the products.</a:t>
            </a:r>
          </a:p>
        </p:txBody>
      </p:sp>
      <p:pic>
        <p:nvPicPr>
          <p:cNvPr id="10" name="Picture 9">
            <a:extLst>
              <a:ext uri="{FF2B5EF4-FFF2-40B4-BE49-F238E27FC236}">
                <a16:creationId xmlns:a16="http://schemas.microsoft.com/office/drawing/2014/main" id="{1FA3AF8D-1B60-A991-0295-431793C919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5998" y="3690891"/>
            <a:ext cx="4453765" cy="2651830"/>
          </a:xfrm>
          <a:prstGeom prst="rect">
            <a:avLst/>
          </a:prstGeom>
        </p:spPr>
      </p:pic>
      <p:pic>
        <p:nvPicPr>
          <p:cNvPr id="11" name="Picture 10">
            <a:extLst>
              <a:ext uri="{FF2B5EF4-FFF2-40B4-BE49-F238E27FC236}">
                <a16:creationId xmlns:a16="http://schemas.microsoft.com/office/drawing/2014/main" id="{CF8209E4-06D4-75B4-F310-C761A4285F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5999" y="360731"/>
            <a:ext cx="4453765" cy="2651830"/>
          </a:xfrm>
          <a:prstGeom prst="rect">
            <a:avLst/>
          </a:prstGeom>
        </p:spPr>
      </p:pic>
    </p:spTree>
    <p:extLst>
      <p:ext uri="{BB962C8B-B14F-4D97-AF65-F5344CB8AC3E}">
        <p14:creationId xmlns:p14="http://schemas.microsoft.com/office/powerpoint/2010/main" val="37171798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06787BD9-9D94-4ED8-AC43-CDE6BBE41D52}"/>
              </a:ext>
            </a:extLst>
          </p:cNvPr>
          <p:cNvSpPr/>
          <p:nvPr/>
        </p:nvSpPr>
        <p:spPr>
          <a:xfrm>
            <a:off x="5091883" y="4432253"/>
            <a:ext cx="6858000" cy="1169103"/>
          </a:xfrm>
          <a:prstGeom prst="roundRect">
            <a:avLst>
              <a:gd name="adj" fmla="val 10046"/>
            </a:avLst>
          </a:prstGeom>
          <a:solidFill>
            <a:srgbClr val="F1DA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Rounded Corners 3">
            <a:extLst>
              <a:ext uri="{FF2B5EF4-FFF2-40B4-BE49-F238E27FC236}">
                <a16:creationId xmlns:a16="http://schemas.microsoft.com/office/drawing/2014/main" id="{9ACB47E1-5262-7579-25FA-6659001336CF}"/>
              </a:ext>
            </a:extLst>
          </p:cNvPr>
          <p:cNvSpPr/>
          <p:nvPr/>
        </p:nvSpPr>
        <p:spPr>
          <a:xfrm>
            <a:off x="5091883" y="1260893"/>
            <a:ext cx="6858000" cy="1169103"/>
          </a:xfrm>
          <a:prstGeom prst="roundRect">
            <a:avLst>
              <a:gd name="adj" fmla="val 10046"/>
            </a:avLst>
          </a:prstGeom>
          <a:solidFill>
            <a:srgbClr val="F1DA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4754211E-83FA-37D5-EA5F-ED606A0B2FB9}"/>
              </a:ext>
            </a:extLst>
          </p:cNvPr>
          <p:cNvSpPr txBox="1"/>
          <p:nvPr/>
        </p:nvSpPr>
        <p:spPr>
          <a:xfrm>
            <a:off x="5091883" y="1260893"/>
            <a:ext cx="6858000" cy="1169103"/>
          </a:xfrm>
          <a:prstGeom prst="rect">
            <a:avLst/>
          </a:prstGeom>
          <a:noFill/>
        </p:spPr>
        <p:txBody>
          <a:bodyPr wrap="square" rtlCol="0">
            <a:spAutoFit/>
          </a:bodyPr>
          <a:lstStyle/>
          <a:p>
            <a:pPr algn="ctr">
              <a:lnSpc>
                <a:spcPct val="150000"/>
              </a:lnSpc>
            </a:pPr>
            <a:r>
              <a:rPr lang="en-US" sz="1200" b="1" i="0" dirty="0">
                <a:solidFill>
                  <a:srgbClr val="000000"/>
                </a:solidFill>
                <a:effectLst/>
                <a:latin typeface="Montserrat" panose="00000500000000000000" pitchFamily="2" charset="0"/>
              </a:rPr>
              <a:t>Executive view</a:t>
            </a:r>
            <a:endParaRPr lang="en-US" sz="1200" b="0" i="0" dirty="0">
              <a:solidFill>
                <a:srgbClr val="000000"/>
              </a:solidFill>
              <a:effectLst/>
              <a:latin typeface="Montserrat" panose="00000500000000000000" pitchFamily="2" charset="0"/>
            </a:endParaRPr>
          </a:p>
          <a:p>
            <a:pPr algn="just">
              <a:lnSpc>
                <a:spcPct val="150000"/>
              </a:lnSpc>
            </a:pPr>
            <a:r>
              <a:rPr lang="en-US" sz="1200" b="0" i="0" dirty="0">
                <a:solidFill>
                  <a:srgbClr val="000000"/>
                </a:solidFill>
                <a:effectLst/>
                <a:latin typeface="Montserrat" panose="00000500000000000000" pitchFamily="2" charset="0"/>
              </a:rPr>
              <a:t>The executive dashboard is used by c-level management to track critical KPIs to efficiently manage business operations. Executives can analyze the data and make strategic decisions to reduce risks and ensure growth.</a:t>
            </a:r>
          </a:p>
        </p:txBody>
      </p:sp>
      <p:sp>
        <p:nvSpPr>
          <p:cNvPr id="7" name="TextBox 6">
            <a:extLst>
              <a:ext uri="{FF2B5EF4-FFF2-40B4-BE49-F238E27FC236}">
                <a16:creationId xmlns:a16="http://schemas.microsoft.com/office/drawing/2014/main" id="{BEAF1A03-E097-DF1F-0A5B-E44A7568188C}"/>
              </a:ext>
            </a:extLst>
          </p:cNvPr>
          <p:cNvSpPr txBox="1"/>
          <p:nvPr/>
        </p:nvSpPr>
        <p:spPr>
          <a:xfrm>
            <a:off x="5091883" y="4432254"/>
            <a:ext cx="6858000" cy="1169103"/>
          </a:xfrm>
          <a:prstGeom prst="rect">
            <a:avLst/>
          </a:prstGeom>
          <a:noFill/>
        </p:spPr>
        <p:txBody>
          <a:bodyPr wrap="square" rtlCol="0">
            <a:spAutoFit/>
          </a:bodyPr>
          <a:lstStyle/>
          <a:p>
            <a:pPr algn="ctr">
              <a:lnSpc>
                <a:spcPct val="150000"/>
              </a:lnSpc>
            </a:pPr>
            <a:r>
              <a:rPr lang="en-US" sz="1200" b="1" i="0" dirty="0">
                <a:solidFill>
                  <a:srgbClr val="000000"/>
                </a:solidFill>
                <a:effectLst/>
                <a:latin typeface="Montserrat" panose="00000500000000000000" pitchFamily="2" charset="0"/>
              </a:rPr>
              <a:t>Product view</a:t>
            </a:r>
            <a:endParaRPr lang="en-US" sz="1200" b="0" i="0" dirty="0">
              <a:solidFill>
                <a:srgbClr val="000000"/>
              </a:solidFill>
              <a:effectLst/>
              <a:latin typeface="Montserrat" panose="00000500000000000000" pitchFamily="2" charset="0"/>
            </a:endParaRPr>
          </a:p>
          <a:p>
            <a:pPr algn="just">
              <a:lnSpc>
                <a:spcPct val="150000"/>
              </a:lnSpc>
            </a:pPr>
            <a:r>
              <a:rPr lang="en-US" sz="1200" b="0" i="0" dirty="0">
                <a:solidFill>
                  <a:srgbClr val="000000"/>
                </a:solidFill>
                <a:effectLst/>
                <a:latin typeface="Montserrat" panose="00000500000000000000" pitchFamily="2" charset="0"/>
              </a:rPr>
              <a:t>The product performance dashboard helps to get a clear view of top / bottom level products by regions, customers, products, gross margin, and gross margin growth. The discount over time can help to understand the highest  post discount by month.</a:t>
            </a:r>
          </a:p>
        </p:txBody>
      </p:sp>
      <p:pic>
        <p:nvPicPr>
          <p:cNvPr id="8" name="Picture 7">
            <a:extLst>
              <a:ext uri="{FF2B5EF4-FFF2-40B4-BE49-F238E27FC236}">
                <a16:creationId xmlns:a16="http://schemas.microsoft.com/office/drawing/2014/main" id="{23FB60FA-80AF-F47C-E8D5-ECE9A8349D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5998" y="515278"/>
            <a:ext cx="4453764" cy="2660334"/>
          </a:xfrm>
          <a:prstGeom prst="rect">
            <a:avLst/>
          </a:prstGeom>
        </p:spPr>
      </p:pic>
      <p:pic>
        <p:nvPicPr>
          <p:cNvPr id="9" name="Picture 8">
            <a:extLst>
              <a:ext uri="{FF2B5EF4-FFF2-40B4-BE49-F238E27FC236}">
                <a16:creationId xmlns:a16="http://schemas.microsoft.com/office/drawing/2014/main" id="{591FC926-4029-ED37-BCDC-17E54F6A5B7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5997" y="3690890"/>
            <a:ext cx="4453763" cy="2651832"/>
          </a:xfrm>
          <a:prstGeom prst="rect">
            <a:avLst/>
          </a:prstGeom>
        </p:spPr>
      </p:pic>
    </p:spTree>
    <p:extLst>
      <p:ext uri="{BB962C8B-B14F-4D97-AF65-F5344CB8AC3E}">
        <p14:creationId xmlns:p14="http://schemas.microsoft.com/office/powerpoint/2010/main" val="19225800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webextension1.xml.rels><?xml version="1.0" encoding="UTF-8" standalone="yes"?>
<Relationships xmlns="http://schemas.openxmlformats.org/package/2006/relationships"><Relationship Id="rId1" Type="http://schemas.openxmlformats.org/officeDocument/2006/relationships/image" Target="../media/image1.png"/></Relationships>
</file>

<file path=ppt/webextensions/webextension1.xml><?xml version="1.0" encoding="utf-8"?>
<we:webextension xmlns:we="http://schemas.microsoft.com/office/webextensions/webextension/2010/11" id="{1C2664BE-0A60-4460-88B8-CB2919BF5D7F}">
  <we:reference id="wa200003233" version="2.0.0.3" store="en-US" storeType="OMEX"/>
  <we:alternateReferences>
    <we:reference id="wa200003233" version="2.0.0.3" store="wa200003233" storeType="OMEX"/>
  </we:alternateReferences>
  <we:properties>
    <we:property name="reportUrl" value="&quot;/groups/me/reports/a12a1fca-8782-4f26-9391-822ea38b0f26/ReportSection532cbb238c435709116c&quot;"/>
    <we:property name="reportName" value="&quot;Atliq 360 insights&quot;"/>
    <we:property name="reportState" value="&quot;CONNECTED&quot;"/>
    <we:property name="embedUrl" value="&quot;/reportEmbed?reportId=a12a1fca-8782-4f26-9391-822ea38b0f26&amp;config=eyJjbHVzdGVyVXJsIjoiaHR0cHM6Ly9XQUJJLVVBRS1OT1JUSC1BLVBSSU1BUlktcmVkaXJlY3QuYW5hbHlzaXMud2luZG93cy5uZXQiLCJlbWJlZEZlYXR1cmVzIjp7Im1vZGVybkVtYmVkIjp0cnVlLCJ1c2FnZU1ldHJpY3NWTmV4dCI6dHJ1ZX19&amp;disableSensitivityBanner=true&quot;"/>
    <we:property name="pageName" value="&quot;ReportSection532cbb238c435709116c&quot;"/>
    <we:property name="pageDisplayName" value="&quot;Home Page&quot;"/>
    <we:property name="datasetId" value="&quot;f47f7859-296f-4073-b1a1-16fc5a44172a&quot;"/>
    <we:property name="bookmark" value="&quot;H4sIAAAAAAAAA+1abW/bNhD+K4Kwly/GRpGiSPbbkrVbgaYNmqBDMBQBX06OWlnyJDmNV+S/7yg5rRM7sSskqrMWSADpRB0f3j33QlofQ5fV01zPX+oJhE/CvbJ8P9HV+4CFo7C4LlPUCkmAEBdxAhpUTCIcVU6brCzq8MnHsNHVGJo3WT3TuVeIwr/fjkKd54d67O9SndcwCqdQ1WWh8+xf6Abjo6aaweUohItpXlbaqzxqdANe7TkOx3uEEv3icWnbZOdwBLbppK9hWlbN1f0orLurFtL1Z15ZO+F+WTQ6K1Cxl6WCKscSrokhVIEhVulWnuXNYoiZP72YVrgeXOV86s2yj+jGZZVZnYct7grqejHJfpnPJu3V02vyo3JWWXgNafuoaLJmjpoOg5+CF8Hr8kMdvKqcn/ASLXFYlWindsALRBo8b2DSPjgrP+xXgLO78Am5HD0YoBPQFV68as6gCjoFK8gW4uBP0Aj8Tni/uXNdWJTexHYAup5VsC24086lweK1FUgd+CPIwQbPMmRZ8EbnM/ArWIPvLUrqrBjnCyZ+pshxB3uanZfNsTY5eK6bd8gkT4jLKxrizO+W+YZebFnygBTAkLpyR9+Zevn27aUfwVUsaJpCIjUhAKAZsQMGi8smp2lWo6LTOS7iJuh0fuqgtlXWZqU+Dq/zzOJyl50dTgATm78YA+YM/xIubdrNmkH9efnXr95cJS46Cp9V5aR9bZFpfRzcuqhR2IEh3td/oY9g4enCZVeJ7PkNk30BGbqbFsQm8+H8bfh47aj+RdZ06//YifGVnymhNHhaNz/74Z4j/t+/6HSj11hqUrrWltByZL3OPV1n1ivs1N0SbJ+QPTSJOuanIkmTlNMkYVZLnhDDkoGZ73xJXEX7z0xXzVXWuE++77YLN1ujc5xTKqUWGHYsnEniEq3pDjhu3rjTeTP+7rQlS3QO08o6JhNuhSARsS6OKNkBh32S7UaP07YLC1/sAqq9A3xU19jq7wSczkh7B33iS+PY/TNMI1s1fQvmze8xIhayLhyMkbFIqBIqdpoTYhxRA4eD3wBCcxPlknQ3vL1tSNyvceysbsoJrPQR1+S7YaCTVycBErsYw8JMwfMi+HFAW60nUgXjnu36MPuzLZAvekRFIyW0jZlyjnBO8X7gUMWq72Z2BWgN4wkUjzFYv7EIucV/9qrI7HSQbCRfFyaxoYRYxriSKoFE0tjwjWEyFA+Oy2nwa7BXNpi8g5fBcdbk6zqajVa3unLX7e2VEKa05SZ2xBDFBaXght5FfmEOHrps3tpVfLVt0e/4his/FA+7M9quwAhIGWgVcyoiJBCzzjyeAvO1M+XASJbF3xSVtywDjCc8VYnkCiJjbCIiKQcmc4/e/X/uuy0sskhFTFhLBOdOyLg9XEs2V7KhivjLo+CHARPA2qPIGyfMX7u/RZPsHay1ykZGv59mq51MEkmWgjVgIUbXK0Od2xn//3EwaNP+GPzvTdLzPGyt/00axzFmAMbARI6QhG3RyQ5GdmgCvE2z5jsPbprm8H55IExiI2xGI/xDCkQEeHtaf6emBi4aU16s0aYTrpBPWFFkbBQnxOn+2gyhRKcMK5UyRDApgNn+2hgoSmySMC4Fd5Qzwzdjq8/0FFZ1OY2tjxMEEyeLEuqIIJt1ZRN/ur6aibECK/AbAxlzxizuqV1fXCAiZ40hLGY8tpKDVawvLiJNpFLs8nC/DzqRkpDN1r9Fl0yFM04DmEQ66zQRwPvqMgo448oKiAiLlI0lFX11aeEYUYpLaaggNBJC9F4jJyYiqVWcWs4xrEiyRSTdtkaiJHXWK1KWSMuk6s1VQZmzIooiBSwinhTx5uOa+0usR5jLF/lq+ecmKOyZ3zPf/8/e9/eZR738mcdiHUN93bH6A92yxbb4suO8Dl6cPKLPOrbgSbdzAR4TJ2WUEFBEMUnxamc6lzt/Ru156CiYkwkVVABIo60wNtqcWG5JBrHloHWkibVScxJHcaz6l1THdapIjO2jM0lCsHpFPVNxq25dNJezpp5qC4e6gDXERWfqwnUF8w7ytt+ufqLu5eV/Z1RrKDsrAAA=&quot;"/>
    <we:property name="initialStateBookmark" value="&quot;H4sIAAAAAAAAA+1ZUW/bNhD+K4aAoi/GQImiSPatcbs9tGmDpOgwDEVwJE+2WlnyJDqNG+S/7yi5XVrHsautbtDOLxaP5PHjfae7I3UVuaJdlLB6AXOMHkVHdf1uDs27EY/GUbWWvXz57Pjx6bPzF4+Pn5K4Xviirtro0VXkoZmif120SyiDBhL++WYcQVmewDS0cihbHEcLbNq6grL4gP1g6vLNEq/HEV4uyrqBoPLMg8eg9oKGU5vWjn8JQMD64gLP0PpeeoqLuvHrdqpUJlLuYpslzDB0Ik5oTtv3djB3jw+LdsAmdeWhqAhAkCke01iVC+RaW660y3SQ50Xp10PM6unloqF9kzVWi2CvCe1iWjeFhTLq9tdg22/nKprU5XLePT39TH5WLxuLp5h3XZUv/Io0uWJ+nhctKTpfITTRNdnrpKnJml13vjp32Nqm6Ajpemf1+0mDBMBFj9j1G5K0RTUt11b/Z5uveqhtWVhsAqfmLVmn29AcidPw4MBDt69Fv2SBfX/tum7stn0VPS/IFL3u11Aug9qHR9AW9iEhot+bgKtnkLC/vUFLN7ztlvi2diEIAQPEziSxFBxBJNJJ1OzAZLrg4Jto/1pC00H4uSjcbY2euJxbdKgzjDkHwwwylh2YOLKfW1r/JdoWp3Os/C28jQ8LxPaLrL4/kpvie+LKT2iGq99X39abd7pI78waZJ4ZgUrqLGbcIQcbdN1tmRnQ/03D9C+GZFZDrMFgyhgaAXa3rmJOqXlTVyJMqmzOGeXETOhE6UQPxsU4OBA5ZokzgjJnLHAorgwzYzAT6JxxnInEqmyoLilyKRLOjHaJjGMbp3vYfosudLlMtSJ7OWZc4CGJh+oSygC3xjCRxcKlnKeghuqKmYppvoPYagE8FalMhupK09SJnByDCVDMMmX0YF+1OXmFSFOTpSy2XCJXZqcuj5fe1Jeb2lgGWiVCYqINIzJ1at1QZBqlcEoByxhjaUek3ZleHrsLqCgt/ctA+qpejCb1svJNiGdfhI7Nzv8yoE6x6iPlRkztN/750+uPJXkyjn5t6nk3bX1o8LTClh2Nox4KgR1Hv8+wwXV0rVzhP1lsvoCmaL9sPSuqsM1x9Bxzv7dp+0aHaqc5T4vpzG/JGvLJp2xxHcBvyT/VkgxaWDq6NH5HHuo1jvdKWWcdrd8uYX2V362rMKty1JAnHJQ0YBU7+FkonExxg9cb0sNUPnbZ+ppo3yjCbsq3QdkaOI4R2mWD+wI57w+1o/W0DRKPak9gRmL02/HowWiyHdrOKGJLmkxvrjuCZjILfv5ZCN3impOPFemwamoH1b1LqlAWMJvFNqWsF2fWpu5/l7y3Lhniyo/tj+SMVmpO51VJVQmVhxk/sD9+9ans+7hB5wQnPahBpY05IPc7bdqz76g6jkEliZFMA+cq2eOagozx4uegfZ2QfkTmUwkJAxvOzKmTTFFTHPi9v+0ubV5XfnYvuF/UrR+5orWhqhw9GEI70NiD8X6XNXvKTZKCYEAHdWNiprVS+tCU/wilx0+X/EL4uzdARs//uD9YJrPpkLiwKC5q/wpMiXsFhtP6/dAL3r1KQM0T1JkT2kjHsthkLus+Mg275lKY50YaqSUynmgpgO/WdutlXqfutmugeunbBVg8gQpvud8g3qFy6KK7Lyy677z99QZhKQIbd08IX39vXLD8DXVJ+VmIHgAA&quot;"/>
    <we:property name="isFiltersActionButtonVisible" value="true"/>
    <we:property name="reportEmbeddedTime" value="&quot;2023-03-14T03:19:46.730Z&quot;"/>
    <we:property name="creatorTenantId" value="&quot;df8679cd-a80e-45d8-99ac-c83ed7ff95a0&quot;"/>
    <we:property name="creatorUserId" value="&quot;1003200269A2DCC6&quot;"/>
    <we:property name="creatorSessionId" value="&quot;519738ff-fd53-4d41-b570-b6bfb297b009&quot;"/>
  </we:properties>
  <we:bindings/>
  <we:snapshot xmlns:r="http://schemas.openxmlformats.org/officeDocument/2006/relationships" r:embed="rId1"/>
</we:webextension>
</file>

<file path=docProps/app.xml><?xml version="1.0" encoding="utf-8"?>
<Properties xmlns="http://schemas.openxmlformats.org/officeDocument/2006/extended-properties" xmlns:vt="http://schemas.openxmlformats.org/officeDocument/2006/docPropsVTypes">
  <TotalTime>1188</TotalTime>
  <Words>536</Words>
  <Application>Microsoft Office PowerPoint</Application>
  <PresentationFormat>Widescreen</PresentationFormat>
  <Paragraphs>23</Paragraphs>
  <Slides>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Arial</vt:lpstr>
      <vt:lpstr>Calibri</vt:lpstr>
      <vt:lpstr>Calibri Light</vt:lpstr>
      <vt:lpstr>Montserrat</vt:lpstr>
      <vt:lpstr>Wingdings</vt:lpstr>
      <vt:lpstr>Office Theme</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SRINATH VIJAYARAGAVAN</dc:creator>
  <cp:lastModifiedBy>SRINATH VIJAYARAGAVAN</cp:lastModifiedBy>
  <cp:revision>64</cp:revision>
  <dcterms:created xsi:type="dcterms:W3CDTF">2023-02-17T07:51:18Z</dcterms:created>
  <dcterms:modified xsi:type="dcterms:W3CDTF">2023-03-14T03:20:50Z</dcterms:modified>
</cp:coreProperties>
</file>