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4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C2B4"/>
    <a:srgbClr val="B7E1B7"/>
    <a:srgbClr val="000000"/>
    <a:srgbClr val="FFFD52"/>
    <a:srgbClr val="E6B3BC"/>
    <a:srgbClr val="4472C4"/>
    <a:srgbClr val="E09F3E"/>
    <a:srgbClr val="43AE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E4360-F35C-E26A-F11A-47179C410D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FA623A-6E30-DBBF-F131-E7E17DAB06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91D72-FE4A-BB93-2FEC-D03D65B7B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D13B1-2A0C-4E85-A32D-F236C6F14A2F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1DBDA-0450-CC5C-A853-14BB8E483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CC6D76-CE82-D995-6CCA-00BE1819B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83BDB-68BD-4284-A354-5C7B86FDC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69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06B43-8472-40BC-4BB9-95DE8F090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AFCDAA-100D-E018-57D2-3A6302185F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F4AD20-2FD0-AB28-87A5-E7BED9271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D13B1-2A0C-4E85-A32D-F236C6F14A2F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AFC68-0A46-41B1-0C35-895A94B40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82370C-FA6E-BBF0-98DE-83E276782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83BDB-68BD-4284-A354-5C7B86FDC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655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5DDB1E-2E63-B03E-BD26-7A9081AD1F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62BBA4-EB59-4CCB-6EC5-DA9E474596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39D2A-08BD-D748-8DE9-29FCBB8B0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D13B1-2A0C-4E85-A32D-F236C6F14A2F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09145A-02D9-4D7D-FD28-ECCA48336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EBCA8-29E7-93CB-8ADD-33017D122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83BDB-68BD-4284-A354-5C7B86FDC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802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3EF4B-6EE9-4E74-5DE7-F48B6E4E9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9A1F1-AEAB-1975-0A8C-7C87B87CD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E070F-75C4-1EB9-1B17-E8BAC4E51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D13B1-2A0C-4E85-A32D-F236C6F14A2F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7B95C-938E-B6CE-4C4C-06E0F263A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1B694-3538-D26A-7B13-B61CA0CA4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83BDB-68BD-4284-A354-5C7B86FDC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840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35366-2F44-D565-AE52-2823F2843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EAFF46-CFEB-AC65-5764-01B71308B6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1B64C-D256-62DF-28FB-8E5236538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D13B1-2A0C-4E85-A32D-F236C6F14A2F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3FB58-2C45-270B-0E85-2EC8B7D96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F472A-425C-9A7A-A996-96EF752E8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83BDB-68BD-4284-A354-5C7B86FDC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671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70306-E1B3-C16A-D956-24055D9AA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81F86-75D3-F33C-873A-87BF17487D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520C73-9057-EDFF-4A58-9C44A40129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DAF106-9D01-4B21-8D5E-A3BC5110D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D13B1-2A0C-4E85-A32D-F236C6F14A2F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0E8FBF-E052-0D1A-762E-3C4846FCA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28B047-C076-F983-1EFD-67675D927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83BDB-68BD-4284-A354-5C7B86FDC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228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69FA6-F3C0-F12B-067F-A5145F7D7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7F2B42-A1D2-D487-9514-A4CD98560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86304C-5A78-064F-CEA5-D165505C82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A77110-7DA6-EF75-EEEF-0EDD41CDB0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D4EA74-C363-63E5-2751-51CD22386D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2B3142-B190-89D7-D325-C928F7DF6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D13B1-2A0C-4E85-A32D-F236C6F14A2F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89FC2B-A224-E2E0-920A-CCE2BA9CF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0673C1-C3D6-77C7-6366-A11522EC7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83BDB-68BD-4284-A354-5C7B86FDC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634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F3805-4416-29D7-9AD9-8DA65203C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76F94C-0FBF-4CFB-84EA-C241B8C10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D13B1-2A0C-4E85-A32D-F236C6F14A2F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1FDAFB-3AFF-2320-B973-D231BB144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BCD444-4B4B-18F5-BAEF-D739C6464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83BDB-68BD-4284-A354-5C7B86FDC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82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E2E4A4-E258-EC05-681B-307023548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D13B1-2A0C-4E85-A32D-F236C6F14A2F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D9941D-5585-67E4-5684-183E57B0F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B38C97-F13C-BCD5-4DC9-618F751BB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83BDB-68BD-4284-A354-5C7B86FDC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770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BB34D-9593-0F9B-8C17-A75544E47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9B42A-1ECC-A7D6-A05F-3A7679463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9FC5D6-BB11-12E9-A57E-59549AA04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C43195-6D39-A6C6-ADF4-F1138A508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D13B1-2A0C-4E85-A32D-F236C6F14A2F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0AC930-899E-AF75-93A5-B2773724D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8F6807-8BCF-5307-B08C-F88F26649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83BDB-68BD-4284-A354-5C7B86FDC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676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99ADD-E4FD-647E-E3BF-7CDF0A231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F669E9-A88C-5E3B-B42A-82214B0675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9167FD-F0FF-B0A4-3384-6771888C91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A96DFE-283A-8890-D439-6419595A6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D13B1-2A0C-4E85-A32D-F236C6F14A2F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90BA05-C5CD-58FB-8CDB-2B93E8FEC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42F902-15BC-2369-7C3A-D5B205104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83BDB-68BD-4284-A354-5C7B86FDC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959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1BF4D1-EE96-5082-CB90-7D33C4F26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A84218-8CD4-F62F-7D87-867F9D86E4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D9880A-4A26-5E62-741A-AB04B9D1F7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D13B1-2A0C-4E85-A32D-F236C6F14A2F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625DCF-A60A-F636-CE61-29A3F7D28C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BBDB6-BF9A-88D4-3F0C-6EB8F4889A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E83BDB-68BD-4284-A354-5C7B86FDC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248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3" name="Add-in 2" title="Microsoft Power BI">
                <a:extLst>
                  <a:ext uri="{FF2B5EF4-FFF2-40B4-BE49-F238E27FC236}">
                    <a16:creationId xmlns:a16="http://schemas.microsoft.com/office/drawing/2014/main" id="{D8F1F9CA-C740-68F8-9289-7BB0F6BF00F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4665691"/>
                  </p:ext>
                </p:extLst>
              </p:nvPr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3" name="Add-in 2" title="Microsoft Power BI">
                <a:extLst>
                  <a:ext uri="{FF2B5EF4-FFF2-40B4-BE49-F238E27FC236}">
                    <a16:creationId xmlns:a16="http://schemas.microsoft.com/office/drawing/2014/main" id="{D8F1F9CA-C740-68F8-9289-7BB0F6BF00F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52153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36DB991-4523-A1EA-125C-A3CC1C8D617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7E1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6144455-68F6-C228-323A-34D2DD65CC8E}"/>
              </a:ext>
            </a:extLst>
          </p:cNvPr>
          <p:cNvSpPr txBox="1"/>
          <p:nvPr/>
        </p:nvSpPr>
        <p:spPr>
          <a:xfrm>
            <a:off x="2139425" y="192122"/>
            <a:ext cx="7913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Montserrat" panose="00000500000000000000" pitchFamily="2" charset="0"/>
              </a:rPr>
              <a:t>Power BI: Revenue Insights for AtliQ Grands(Hospitality domain) </a:t>
            </a:r>
            <a:endParaRPr lang="en-US" b="1" i="0" dirty="0">
              <a:solidFill>
                <a:srgbClr val="000000"/>
              </a:solidFill>
              <a:effectLst/>
              <a:latin typeface="Montserrat" panose="00000500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451375-2FFF-2123-C2EB-EF14E39EA707}"/>
              </a:ext>
            </a:extLst>
          </p:cNvPr>
          <p:cNvSpPr txBox="1"/>
          <p:nvPr/>
        </p:nvSpPr>
        <p:spPr>
          <a:xfrm>
            <a:off x="189986" y="4236088"/>
            <a:ext cx="11812025" cy="255236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400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To </a:t>
            </a:r>
            <a:r>
              <a:rPr lang="en-US" sz="1400" dirty="0">
                <a:solidFill>
                  <a:srgbClr val="000000"/>
                </a:solidFill>
                <a:latin typeface="Montserrat" panose="00000500000000000000" pitchFamily="2" charset="0"/>
                <a:ea typeface="Calibri" panose="020F0502020204030204" pitchFamily="34" charset="0"/>
              </a:rPr>
              <a:t>increase</a:t>
            </a:r>
            <a:r>
              <a:rPr lang="en-US" sz="1400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Montserrat" panose="00000500000000000000" pitchFamily="2" charset="0"/>
                <a:ea typeface="Calibri" panose="020F0502020204030204" pitchFamily="34" charset="0"/>
              </a:rPr>
              <a:t>the</a:t>
            </a:r>
            <a:r>
              <a:rPr lang="en-US" sz="1400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1400" b="1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Market share </a:t>
            </a:r>
            <a:r>
              <a:rPr lang="en-US" sz="1400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and</a:t>
            </a:r>
            <a:r>
              <a:rPr lang="en-US" sz="1400" b="1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 revenue</a:t>
            </a:r>
            <a:r>
              <a:rPr lang="en-US" sz="1400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 of Atliq grands incorporate business and data intelligence to </a:t>
            </a:r>
            <a:r>
              <a:rPr lang="en-US" sz="1400" dirty="0">
                <a:solidFill>
                  <a:srgbClr val="000000"/>
                </a:solidFill>
                <a:latin typeface="Montserrat" panose="00000500000000000000" pitchFamily="2" charset="0"/>
                <a:ea typeface="Calibri" panose="020F0502020204030204" pitchFamily="34" charset="0"/>
              </a:rPr>
              <a:t>make decisions</a:t>
            </a:r>
            <a:r>
              <a:rPr lang="en-US" sz="1400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.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sz="1400" u="none" strike="noStrike" dirty="0">
              <a:solidFill>
                <a:srgbClr val="000000"/>
              </a:solidFill>
              <a:effectLst/>
              <a:latin typeface="Montserrat" panose="00000500000000000000" pitchFamily="2" charset="0"/>
              <a:ea typeface="Calibri" panose="020F0502020204030204" pitchFamily="34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400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Connected </a:t>
            </a:r>
            <a:r>
              <a:rPr lang="en-US" sz="1400" b="1" dirty="0">
                <a:solidFill>
                  <a:srgbClr val="000000"/>
                </a:solidFill>
                <a:latin typeface="Montserrat" panose="00000500000000000000" pitchFamily="2" charset="0"/>
                <a:ea typeface="Calibri" panose="020F0502020204030204" pitchFamily="34" charset="0"/>
              </a:rPr>
              <a:t>Power BI</a:t>
            </a:r>
            <a:r>
              <a:rPr lang="en-US" sz="1400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 with Excel to import ~ 1.4 million records. Built data modelling to create calculated columns and dax measures. 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sz="1400" u="none" strike="noStrike" dirty="0">
              <a:solidFill>
                <a:srgbClr val="000000"/>
              </a:solidFill>
              <a:effectLst/>
              <a:latin typeface="Montserrat" panose="00000500000000000000" pitchFamily="2" charset="0"/>
              <a:ea typeface="Calibri" panose="020F0502020204030204" pitchFamily="34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400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Implemented necessary kpi’s and charts </a:t>
            </a:r>
            <a:r>
              <a:rPr lang="en-US" sz="1400" dirty="0">
                <a:solidFill>
                  <a:srgbClr val="000000"/>
                </a:solidFill>
                <a:latin typeface="Montserrat" panose="00000500000000000000" pitchFamily="2" charset="0"/>
                <a:ea typeface="Calibri" panose="020F0502020204030204" pitchFamily="34" charset="0"/>
              </a:rPr>
              <a:t>to track wow % change , mom % change, revenue, revpar, adr, occupancy %, realization %, rating.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sz="1400" u="none" strike="noStrike" dirty="0">
              <a:solidFill>
                <a:srgbClr val="000000"/>
              </a:solidFill>
              <a:effectLst/>
              <a:latin typeface="Montserrat" panose="00000500000000000000" pitchFamily="2" charset="0"/>
              <a:ea typeface="Calibri" panose="020F0502020204030204" pitchFamily="34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400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Designed a dashboard to revenue team consist of booking, property, city view which will </a:t>
            </a:r>
            <a:r>
              <a:rPr lang="en-US" sz="1400" dirty="0">
                <a:solidFill>
                  <a:srgbClr val="000000"/>
                </a:solidFill>
                <a:latin typeface="Montserrat" panose="00000500000000000000" pitchFamily="2" charset="0"/>
                <a:ea typeface="Calibri" panose="020F0502020204030204" pitchFamily="34" charset="0"/>
              </a:rPr>
              <a:t>helps them to improve revenue, occupancy% and rating</a:t>
            </a:r>
            <a:endParaRPr lang="en-US" sz="1400" u="none" strike="noStrike" dirty="0">
              <a:solidFill>
                <a:srgbClr val="000000"/>
              </a:solidFill>
              <a:effectLst/>
              <a:latin typeface="Montserrat" panose="00000500000000000000" pitchFamily="2" charset="0"/>
              <a:ea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7B31DC-4D13-78DE-E380-2015201CA1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85" y="718127"/>
            <a:ext cx="5849636" cy="332583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A521BC1-133D-2AC7-7034-71D46CA565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2380" y="726287"/>
            <a:ext cx="5849631" cy="331767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88363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webextensions/webextension1.xml><?xml version="1.0" encoding="utf-8"?>
<we:webextension xmlns:we="http://schemas.microsoft.com/office/webextensions/webextension/2010/11" id="{4F419248-550F-45C1-9DAE-F93D9B5E136A}">
  <we:reference id="wa200003233" version="2.0.0.3" store="en-US" storeType="OMEX"/>
  <we:alternateReferences>
    <we:reference id="WA200003233" version="2.0.0.3" store="WA200003233" storeType="OMEX"/>
  </we:alternateReferences>
  <we:properties>
    <we:property name="backgroundColor" value="&quot;#F8F8F8&quot;"/>
    <we:property name="bookmark" value="&quot;H4sIAAAAAAAAA+1bS2/bSBL+K4KAwVyERb8fuSVOsrvAeMdwBpnDIjC6q6ttTSRRIKlMtIH/+xZJ2UlsyXSYWFYmo4vAZrP6q3dVs/lhnKbVchbW/wlzHD8ZPyuKt/NQvh0JN56MF58PigSSCRApaSddhMQi0qxiWU+LRTV+8mFch/Ic69fTahVmDUUa/O+byTjMZifhvLnKYVbhZLzEsioWYTb9H3aT6VZdrvByMsb3y1lRhobkqzrU2JB9R9PpmqDwf0haMUA9fYevEOpu9BSXRVlvrpVnWqLwmRsuBXCPjNEzeTqriUxDLq5fvF+WBO3DFYcv25veKEg+eAnG6BiVUFHRk/V62cw5IjDnRTmFMLsm11B7fQVOTMYvy2Le0t2IM9HMF4t6Wq+bi+n8LDUcTca/tSTZJcnm9wsssX3mqFikaccRESjq5q8BilW1Gfz34vOxavPcbDVf3J79qliVgKeYP160kC5JyidlQTpoYf2J+Ha0KGiY0LwOs1WrNaL7y5Q4JGYbHpthmvvz7yMpfm6mvrlsfm86hX2y6L3A3BbJTkyT8UXx51GJNCmNn/B2xapTdKvLftU39tPaGMm3DtPFxgi0jtjcjxijkYwZlkwzvt1OttrAPjlnl5NrFE/Tu7AATLcgHGOoViXeF8NbXJ/Nu0eqmzh+BVgtaZX16KdHx/KU/J/Cx+iUosLifAuc1ijo1mwTTT7qvHO08YzUfnQRyroJV/EPspZGwfRUUSYsn61bHT+fllcRhU9ugP7Wym18rYtidPuPT+x5Y2Hr+3v2F6zaOO1kbJW20ulglPAAMgmhUq/l/2g2d4rvTp6eHgAMSpJVmw0PQChPn98tkYcPjymsz9rFBgSBOsQZvnh/zxAgboaABzP0xi0nYydQcecdRweKvFNm4HvMR5mi0VmkQo8keAvvZvyMCsU6F+X80Q3xe3CLeyUlKnHhLaZOV0fFPBZfkqYe0kZvivghMtaXGl2Xv7w3zkUTHMtgbLZGRN2Qvdv58X0dixvO32ZDLTM67YTlXgnhg4Z4ENmwt+rZr5HPw/tReHcAOKaLHTh6He48rM7xAFzrlma7DMC5T0pjUJZlr7P0RvR3JHuqhXCxGpRzIZTpACT+kYNO1NTYW+YT5VinNVonqSA+CFH/VtRhNnq1AsAqr2ajZ58Gx+9T9new1CkDUVkvYuJRiWiVVz74A1IGNOvMZphG8a+ijK0sdcowmmNKVlphVOLSOaPhgJSxKEYVSf6vo4otDF1lA4ZGJx0E9edZU0ZIhxSiji6wKVxHv67q714Hn/PSiR8yaJSeMWCMR9eogvUWmdVFWOLtEjNFIpVj0J4rBSkLnvt96kdt7TbpYfTTKK5HJ7tR9ZpYDOWh9FK7eDqcnorpnK0z0aaoXAIplXZDzd2D4FyahDwnwxw30us9mnuzdVQWxfwW883gGcxCtS1rPKKRnxKu0S5cvWaeisWqPkhD/4yvh9rw7tf0xsA5y1lGnUEK5aIzPKShBo4OMHJvORiBGBhGH4bS0gTFpBiS5iplZZX04u/c8MWN6KPgGJ0cPzqUk+PRcbGoL0ZpmvOjozkujqmaOt+6Jztsf76hIzQmFl1CFwGpJBbW+qH+xpkGzmMWNoIMygLzfHAckMpZqW2wzKBK6DOXQ2nlaAJ3kbEUbQwmC1T99eZ0Hm5uaLWvElTmOUNgBClS98C475fXzg1SMD5AMMLYlB1pwBvRHzl3Ugskc5uSo1gcEuPZxM68hlFzTgSJRlimPHDDlMDBZQsyaAp1KvajBQSlksWhGghZa3BJY5Y+STDKgBpKCwICFxkEgglkJSzq/myzgxalLckhG5uNjNkQQTfI+idXx4aayfMiNdMupinhYtx1PAaEonoSVUDNgjSWD+6eMBPSqERyjisSBk9ysJeR/LIJwXAH3ipjuFW459J021vNNoIPCZnVbApYfsbneI7lecsUrRRaPpbdSlOsPqrrQ8tI87/tmM+zUE2hOedz1Q7v95zEfD4frdd3VY3X55S+tQq6atHpiClnzbQUXEttgh/kv31+IrhHZJZzAJEFSHCBHYA97j6E9KNa5D1O7nxzk7x5bscbxT2XKUjFdKRsZ/Z6Yu1erUJVh3o1qI/dm+F8W+V9mVQ6RSquubFacMkgUvmCAu2hKfKOnu+HVuWtnbPAMSFnOTghDBVowex9t+uiqHF2CzE0E34c7fUKolOXph6LmxydtEoFK7KHfVeA21FuBLo+a4+k/6232xLZ+JuUVjArRZI5UiXFLPSf/tnRDnlBfZDwllo/gCAYWjeoTekr8zJy5Sw4Tp2qYYRaOdG7zs6mV4KK3gbXHF63TGByMQ5tiLyO1gYiYxE5ZjT32SrY1ag68isqmnVMsnl5CYj9XO7AJbOTKekkgzIimoQh99PagUsmoE6cmnBsThf45CH1u/w+dstmoapH15XfV79Bbb0DNWUj7h0DnaKUGbpmeRivT8/PSzwPV9+kfE1hXWKmORejbYXucxob/dII47Sbhd1HKi9Xi01VL7+ZgAQFjqCdDsJyMnrtnenfTdnpiiTpyJxNHDVHJpLi+SuOIhqZyIGsk5IaQW+yhGF7k33hyAXwoH27xwhUh1qjzFDnEoZimfQAKltJ+Mlp+yUQWrU+W9U1KXfLJo1MNkoOPIVstWWOPYgYMsWVpJLKvgn8XMSQ+jc274YeBTVpVFEAQ6rwkUdgX7FXapyRSrNseXNkIMXmtdNQPRmfjAQQPmatlNHWDt8phRyYkklZQ3bvwVDQGYTrbgXR7Rvfbf2zLFbLNoYZj1ZjVjI0u/kknOjbMDet/tU9f/U1IQvKq8RVIFMXwiOx7rZO5EJraYMQMjl6yCnS4NaJIDTjlkeiFBwzWfgum9yY2OLfVokVq7paBsCTsMAtFRkF4LBImHqqsvY7yuua7PLy/wlOa47IOQAA&quot;"/>
    <we:property name="creatorSessionId" value="&quot;da87c207-bd6c-424c-bd3b-49d8613db484&quot;"/>
    <we:property name="creatorTenantId" value="&quot;df8679cd-a80e-45d8-99ac-c83ed7ff95a0&quot;"/>
    <we:property name="creatorUserId" value="&quot;1003200269A2DCC6&quot;"/>
    <we:property name="datasetId" value="&quot;c2c39c93-f15f-4479-9246-3f350383d6c4&quot;"/>
    <we:property name="embedUrl" value="&quot;/reportEmbed?reportId=73411202-a56c-414c-b24c-62daf3c2f799&amp;config=eyJjbHVzdGVyVXJsIjoiaHR0cHM6Ly9XQUJJLVVBRS1OT1JUSC1BLVBSSU1BUlktcmVkaXJlY3QuYW5hbHlzaXMud2luZG93cy5uZXQiLCJlbWJlZEZlYXR1cmVzIjp7Im1vZGVybkVtYmVkIjp0cnVlLCJ1c2FnZU1ldHJpY3NWTmV4dCI6dHJ1ZX19&amp;disableSensitivityBanner=true&quot;"/>
    <we:property name="initialStateBookmark" value="&quot;H4sIAAAAAAAAA+1bW2/bxhL+K4KAoi/Cwd4veXOcpD1o3RhOkT4cBMZeZmU1lCiQVBo18H8/s6Sciy2ZDhPLSlO9CFwuZ7+5zyyX78ZxVi8Lt/7NzWH8aPy4LF/PXfV6xMx4Ml5sBp8//+Xk6OyX89+OTp7icLlsZuWiHj96N25cNYXm5axeuSKTwMH/vZqMXVGcumm+Sq6oYTJeQlWXC1fM/oZuMt5qqhVcTsbwdlmUlcskXzSugUz2DU7Ha1yb/ofjii40szfwAkLTjZ7BsqyazbWwRHJgNlFFOQvUAiH4TJoVDZLJ5Pz66dtlhdDeXbH0rL1plQjROsuDUtJ7wYQX+GSzXuY5xwhmWlaz4Ir35DK1l1fg2GT8rCrnLd2N/CLOfLpoZs06X8zm5zFzNBn/3pIklyibPy6ggvaZ43IRZx1HSKBs8l8GCnW9Gfzv4tOxevNcsZovbs5+Ua6qAGeQPly0kC5RyqdViTpoYf0F8Hq0KHEY0bx0xarVGtL9dYYcIrOZxzyMc3/8Y8TZj3nqq8v8e9Up7KNF7wTmpkh2YpqML8q/jivASXH8iLYr1p2iW132qz7bT2tjKN/GzRYbI5DSQ77vwXvFCVEkqjy+3U622sA+OSeXk/cojuIbtwgQb0A4AVevKrgrhtewPp93j9TXcTwPYbXEVdajHx4cyxH6P4aP0RlGhcV0C5zWKPBWsYkmH3TeOdq4QLUfX7iqyeHK/4nWkhWMT5VVhOrxutXxk1l1FVHo5Bror63c7GtdFMPbf35kzxsLW9/dsz9j1ey0k7EWUnMjnRLMhsAjYyL2Wv73ZnNn8Ob06OwAYGCSrNtseABCOXpyu0TuPzxGtz5vFxsQBBrnC3j69o4hgF0PAfdm6NktJ2PDQFBjDQUTBHonT4HuMR8ljEbnHss9lOANvJvxc6wMm1RW8wc3xG/BLe6UlLDEDa8hdro6Lue+/Jw0dZ82el3E95GxPtfouvxlrTLGK2dICkonrZiXmeztzg9vG19ec/42G0qewEjDNLWCMetk8AeRDXurnv0a+dy9Hbk3B4BjttiBo9fhpm41hQNwrRua7TIApTYKCU5okqxM3CrW35HsqRaCxWpQzg2uigcg8Q8cdKLGxl4TGzHHGilBG44F8UGI+veyccXoxSoEqNOqGD3+ODh+m7K/haVOGQBCW+Yj9YJ5Laywzh6QMkJepyggjvw/RRlbWeqUoSSFGDXXTIlIuTFKhgNSxqIc1Sj5f44qtjB0lQ0IKBmlY9ifJ4kZIR5SiDq+gFy4jp6vmm9eB5/y0ok/pCCBW0ICIdSbrArSW2TWF24JN0vM6JFU8k5aKkSIidHU71Pfa2u3SQ+jH0Z+PTrdjarXxLyrDqWX2sXT4fRURKakjfI6emFi4FxIM9TcbWCUchWBpqiIoYpbuUdzz1tHVVnObzCfB89D4eptWeMBjfwMcY124eo181guVs1BGvonfN3Xhne/pjcGTklK3MsUOBPGG0VdHGrgYAJ4ajUNigE4At66obQkQlHRuyipiElowS37Nzd8diP6IDhGpycPDuX0ZHRSLpqLUZyl9OBoTsoTrKamW/dkh+3PZzpMQiTeRDA+AJbETGs71N8okYFSn5j2gTuhA7F0cBzgwmgutdNEgYhgE+VDaSWvHDWekOi1dyoxEP315mzurm9ota8SRKIpBUcQksfugVDbL6+dG6RBWRecYkrHZFADVrH+yLmTmkOZ6xgNxmIXCU3Kd+Y1jJoxzHFQTBNhA1VEMBhctgAJuVDHYt/rAEGIqGGoBlySMpgoIXEbeVBCBTGUVnAQKEuBQVAOrYR42Z9tdtDCtMVpSEonxX1SSNAMsv7J1TmhPHlexjztYhYjLMZdx6MCE1hPgnAgieNK08HdEyRE6gWLxlCBwqCRD/YylF9SzilqgtVCKaoF7Lk03fZWs43gQ0JmXcwCVJ/wOZ5DNW2ZwpVcy8eyW2kG9Qd1vWsZyf/bjvk8dvUs5HM+V+3wfs9JzOfz0Xp9W9X4/pzS11ZBVy0a6SGmJInkjEoulbOD/LfPTxi1AERTGgJLLPBgHDkAe9x9COl7tcg7nNz56iZ5/dyOVYJayqPjgkiP2U7t9cTanVqFunHNalAfuzfD+brK+zypdIoUVFKlJaOcBI/lCzDQh6bIW3q+71qVN3bOHIUIlCRnGFNYoDm1992ui7KB4gbikCd8P9rrFUSnLok9FlXJG66FcJolG/ZdAW5HuRHo+rw9kv6v3m5KZONvnGtGNGeRJ4+VFNGh//TPjnbIMuyDmNXY+oXgGAFtBrUpfWVeAiqMDoZip6oIohaG9a6zs+nlQXirncmH1zVhEI33QxsiK73WDsloAAoJ1F22CnY1qgb9Cotm6SPPLy8DQD+XO3DxZHiMMnInFPMqgkv9tHbg4jFgJ45NOOTTBTbaEPtdfh+7ZYWrm9H7yu+L36C23gESsxG1hgQZPecpdM3yMF6PptMKpu7qm5QvKawrSDjnYrSt0H2CY6NfszDOulnQfaTybLXYVPX8qwmIYeBw0kjHNEWjl9ao/t2Una6IkvbE6EhBUiAsCpq+4Cii4hEdSBvOsRG0KvEwbG+yLxwZF2yQtt1jDFiHaiXUUOdiCmMZtyGIpDniR6ftl4Br1fp41TSo3C2bNDxqz2mg0SUtNTHkXsSQMK5EEUWyOfBT5l3s39i8Hbpn2KRhRREIYIUP1AfyBXulyiguJEma5iMD0efXTkP1pGxUPARmfZJCKKn18J3SkBwRPAqt0O5tUBh0BuG6XUF4+9p3Wz9V5WrZxjBlQUtIgru8m4/C8bYNc7P65+75q68JiRNWRCocmjpjFpB1s3UiZVJy7Rjj0eBDRqAGt04MTBKqqUdKzhCVmO2yybWJLf5tlVi5auqlC3DqFrClIsMA7BYRYk9V1n5HOb4S0swXfWVcBvW+hru8/D957LNv6TkAAA==&quot;"/>
    <we:property name="isFiltersActionButtonVisible" value="true"/>
    <we:property name="pageDisplayName" value="&quot;Booking Platform&quot;"/>
    <we:property name="pageName" value="&quot;ReportSection49053e29f16132c19e00&quot;"/>
    <we:property name="reportEmbeddedTime" value="&quot;2023-02-26T06:48:27.191Z&quot;"/>
    <we:property name="reportName" value="&quot;Revenue Insights in Hospitality Domain&quot;"/>
    <we:property name="reportState" value="&quot;CONNECTED&quot;"/>
    <we:property name="reportUrl" value="&quot;/groups/me/reports/73411202-a56c-414c-b24c-62daf3c2f799/ReportSection49053e29f16132c19e00&quot;"/>
    <we:property name="isFooterCollapsed" value="true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107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Montserrat</vt:lpstr>
      <vt:lpstr>Wingdings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SRINATH VIJAYARAGAVAN</dc:creator>
  <cp:lastModifiedBy>SRINATH VIJAYARAGAVAN</cp:lastModifiedBy>
  <cp:revision>26</cp:revision>
  <dcterms:created xsi:type="dcterms:W3CDTF">2023-02-17T07:51:18Z</dcterms:created>
  <dcterms:modified xsi:type="dcterms:W3CDTF">2023-02-26T11:51:22Z</dcterms:modified>
</cp:coreProperties>
</file>