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0F0F0"/>
          </a:solidFill>
        </p:spPr>
        <p:txBody>
          <a:bodyPr wrap="square" lIns="0" tIns="0" rIns="0" bIns="0" rtlCol="0"/>
          <a:lstStyle/>
          <a:p>
            <a:endParaRPr/>
          </a:p>
        </p:txBody>
      </p:sp>
      <p:sp>
        <p:nvSpPr>
          <p:cNvPr id="17" name="bg object 17"/>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9" name="bg object 19"/>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20" name="bg object 20"/>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1" name="bg object 21"/>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3" name="bg object 23"/>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4" name="bg object 24"/>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5" name="bg object 25"/>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6" name="bg object 26"/>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27" name="bg object 27"/>
          <p:cNvSpPr/>
          <p:nvPr/>
        </p:nvSpPr>
        <p:spPr>
          <a:xfrm>
            <a:off x="6696456"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sp>
        <p:nvSpPr>
          <p:cNvPr id="28" name="bg object 28"/>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sp>
        <p:nvSpPr>
          <p:cNvPr id="2" name="Holder 2"/>
          <p:cNvSpPr>
            <a:spLocks noGrp="1"/>
          </p:cNvSpPr>
          <p:nvPr>
            <p:ph type="ctrTitle"/>
          </p:nvPr>
        </p:nvSpPr>
        <p:spPr>
          <a:xfrm>
            <a:off x="739241" y="818514"/>
            <a:ext cx="3871595" cy="67310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000" b="0" i="0">
                <a:solidFill>
                  <a:srgbClr val="0D0D0D"/>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000" b="0" i="0">
                <a:solidFill>
                  <a:srgbClr val="0D0D0D"/>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5" name="Holder 5"/>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5" name="bg object 25"/>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26" name="bg object 26"/>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pic>
        <p:nvPicPr>
          <p:cNvPr id="27" name="bg object 27"/>
          <p:cNvPicPr/>
          <p:nvPr/>
        </p:nvPicPr>
        <p:blipFill>
          <a:blip r:embed="rId2" cstate="print"/>
          <a:stretch>
            <a:fillRect/>
          </a:stretch>
        </p:blipFill>
        <p:spPr>
          <a:xfrm>
            <a:off x="723900" y="6172200"/>
            <a:ext cx="2180844" cy="486156"/>
          </a:xfrm>
          <a:prstGeom prst="rect">
            <a:avLst/>
          </a:prstGeom>
        </p:spPr>
      </p:pic>
      <p:sp>
        <p:nvSpPr>
          <p:cNvPr id="28" name="bg object 28"/>
          <p:cNvSpPr/>
          <p:nvPr/>
        </p:nvSpPr>
        <p:spPr>
          <a:xfrm>
            <a:off x="1825751" y="2185035"/>
            <a:ext cx="7720965" cy="497205"/>
          </a:xfrm>
          <a:custGeom>
            <a:avLst/>
            <a:gdLst/>
            <a:ahLst/>
            <a:cxnLst/>
            <a:rect l="l" t="t" r="r" b="b"/>
            <a:pathLst>
              <a:path w="7720965" h="497205">
                <a:moveTo>
                  <a:pt x="7720583" y="0"/>
                </a:moveTo>
                <a:lnTo>
                  <a:pt x="0" y="0"/>
                </a:lnTo>
                <a:lnTo>
                  <a:pt x="0" y="496824"/>
                </a:lnTo>
                <a:lnTo>
                  <a:pt x="7720583" y="496824"/>
                </a:lnTo>
                <a:lnTo>
                  <a:pt x="7720583" y="0"/>
                </a:lnTo>
                <a:close/>
              </a:path>
            </a:pathLst>
          </a:custGeom>
          <a:solidFill>
            <a:srgbClr val="FFFFFF"/>
          </a:solidFill>
        </p:spPr>
        <p:txBody>
          <a:bodyPr wrap="square" lIns="0" tIns="0" rIns="0" bIns="0" rtlCol="0"/>
          <a:lstStyle/>
          <a:p>
            <a:endParaRPr/>
          </a:p>
        </p:txBody>
      </p:sp>
      <p:sp>
        <p:nvSpPr>
          <p:cNvPr id="29" name="bg object 29"/>
          <p:cNvSpPr/>
          <p:nvPr/>
        </p:nvSpPr>
        <p:spPr>
          <a:xfrm>
            <a:off x="1825752" y="3648075"/>
            <a:ext cx="7767955" cy="1472565"/>
          </a:xfrm>
          <a:custGeom>
            <a:avLst/>
            <a:gdLst/>
            <a:ahLst/>
            <a:cxnLst/>
            <a:rect l="l" t="t" r="r" b="b"/>
            <a:pathLst>
              <a:path w="7767955" h="1472564">
                <a:moveTo>
                  <a:pt x="7767828" y="487680"/>
                </a:moveTo>
                <a:lnTo>
                  <a:pt x="7551420" y="487680"/>
                </a:lnTo>
                <a:lnTo>
                  <a:pt x="7551420" y="0"/>
                </a:lnTo>
                <a:lnTo>
                  <a:pt x="0" y="0"/>
                </a:lnTo>
                <a:lnTo>
                  <a:pt x="0" y="1472184"/>
                </a:lnTo>
                <a:lnTo>
                  <a:pt x="5722620" y="1472184"/>
                </a:lnTo>
                <a:lnTo>
                  <a:pt x="5722620" y="984504"/>
                </a:lnTo>
                <a:lnTo>
                  <a:pt x="7767828" y="984504"/>
                </a:lnTo>
                <a:lnTo>
                  <a:pt x="7767828" y="487680"/>
                </a:lnTo>
                <a:close/>
              </a:path>
            </a:pathLst>
          </a:custGeom>
          <a:solidFill>
            <a:srgbClr val="FFFFFF"/>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4" name="Holder 4"/>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 name="Holder 2"/>
          <p:cNvSpPr>
            <a:spLocks noGrp="1"/>
          </p:cNvSpPr>
          <p:nvPr>
            <p:ph type="title"/>
          </p:nvPr>
        </p:nvSpPr>
        <p:spPr>
          <a:xfrm>
            <a:off x="557885" y="273811"/>
            <a:ext cx="9725660" cy="121780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1526794" y="1361058"/>
            <a:ext cx="8471535" cy="1551939"/>
          </a:xfrm>
          <a:prstGeom prst="rect">
            <a:avLst/>
          </a:prstGeom>
        </p:spPr>
        <p:txBody>
          <a:bodyPr wrap="square" lIns="0" tIns="0" rIns="0" bIns="0">
            <a:spAutoFit/>
          </a:bodyPr>
          <a:lstStyle>
            <a:lvl1pPr>
              <a:defRPr sz="2000" b="0" i="0">
                <a:solidFill>
                  <a:srgbClr val="0D0D0D"/>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a:xfrm>
            <a:off x="11355069" y="6472857"/>
            <a:ext cx="162559" cy="188595"/>
          </a:xfrm>
          <a:prstGeom prst="rect">
            <a:avLst/>
          </a:prstGeom>
        </p:spPr>
        <p:txBody>
          <a:bodyPr wrap="square" lIns="0" tIns="0" rIns="0" bIns="0">
            <a:spAutoFit/>
          </a:bodyPr>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drive.google.com/file/d/1vzPhKc5_z6qhwOdFdnim6p7pXkoPTE-J/view?usp=shar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3712" y="1104900"/>
            <a:ext cx="1742439" cy="1333500"/>
            <a:chOff x="743712" y="1104900"/>
            <a:chExt cx="1742439" cy="1333500"/>
          </a:xfrm>
        </p:grpSpPr>
        <p:sp>
          <p:nvSpPr>
            <p:cNvPr id="3" name="object 3"/>
            <p:cNvSpPr/>
            <p:nvPr/>
          </p:nvSpPr>
          <p:spPr>
            <a:xfrm>
              <a:off x="743712" y="1380743"/>
              <a:ext cx="1228725" cy="1057910"/>
            </a:xfrm>
            <a:custGeom>
              <a:avLst/>
              <a:gdLst/>
              <a:ahLst/>
              <a:cxnLst/>
              <a:rect l="l" t="t" r="r" b="b"/>
              <a:pathLst>
                <a:path w="1228725" h="1057910">
                  <a:moveTo>
                    <a:pt x="964183" y="0"/>
                  </a:moveTo>
                  <a:lnTo>
                    <a:pt x="264236" y="0"/>
                  </a:lnTo>
                  <a:lnTo>
                    <a:pt x="0" y="528827"/>
                  </a:lnTo>
                  <a:lnTo>
                    <a:pt x="264236" y="1057655"/>
                  </a:lnTo>
                  <a:lnTo>
                    <a:pt x="964183" y="1057655"/>
                  </a:lnTo>
                  <a:lnTo>
                    <a:pt x="1228344" y="528827"/>
                  </a:lnTo>
                  <a:lnTo>
                    <a:pt x="964183" y="0"/>
                  </a:lnTo>
                  <a:close/>
                </a:path>
              </a:pathLst>
            </a:custGeom>
            <a:solidFill>
              <a:srgbClr val="5FC9ED"/>
            </a:solidFill>
          </p:spPr>
          <p:txBody>
            <a:bodyPr wrap="square" lIns="0" tIns="0" rIns="0" bIns="0" rtlCol="0"/>
            <a:lstStyle/>
            <a:p>
              <a:endParaRPr/>
            </a:p>
          </p:txBody>
        </p:sp>
        <p:sp>
          <p:nvSpPr>
            <p:cNvPr id="4" name="object 4"/>
            <p:cNvSpPr/>
            <p:nvPr/>
          </p:nvSpPr>
          <p:spPr>
            <a:xfrm>
              <a:off x="1837944" y="1104900"/>
              <a:ext cx="647700" cy="562610"/>
            </a:xfrm>
            <a:custGeom>
              <a:avLst/>
              <a:gdLst/>
              <a:ahLst/>
              <a:cxnLst/>
              <a:rect l="l" t="t" r="r" b="b"/>
              <a:pathLst>
                <a:path w="647700" h="562610">
                  <a:moveTo>
                    <a:pt x="507238" y="0"/>
                  </a:moveTo>
                  <a:lnTo>
                    <a:pt x="140462" y="0"/>
                  </a:lnTo>
                  <a:lnTo>
                    <a:pt x="0" y="281050"/>
                  </a:lnTo>
                  <a:lnTo>
                    <a:pt x="140462" y="562355"/>
                  </a:lnTo>
                  <a:lnTo>
                    <a:pt x="507238" y="562355"/>
                  </a:lnTo>
                  <a:lnTo>
                    <a:pt x="647700" y="281050"/>
                  </a:lnTo>
                  <a:lnTo>
                    <a:pt x="507238" y="0"/>
                  </a:lnTo>
                  <a:close/>
                </a:path>
              </a:pathLst>
            </a:custGeom>
            <a:solidFill>
              <a:srgbClr val="2C926B"/>
            </a:solidFill>
          </p:spPr>
          <p:txBody>
            <a:bodyPr wrap="square" lIns="0" tIns="0" rIns="0" bIns="0" rtlCol="0"/>
            <a:lstStyle/>
            <a:p>
              <a:endParaRPr/>
            </a:p>
          </p:txBody>
        </p:sp>
      </p:grpSp>
      <p:sp>
        <p:nvSpPr>
          <p:cNvPr id="5" name="object 5"/>
          <p:cNvSpPr txBox="1"/>
          <p:nvPr/>
        </p:nvSpPr>
        <p:spPr>
          <a:xfrm>
            <a:off x="3428746" y="4032630"/>
            <a:ext cx="5470525" cy="1331595"/>
          </a:xfrm>
          <a:prstGeom prst="rect">
            <a:avLst/>
          </a:prstGeom>
        </p:spPr>
        <p:txBody>
          <a:bodyPr vert="horz" wrap="square" lIns="0" tIns="12065" rIns="0" bIns="0" rtlCol="0">
            <a:spAutoFit/>
          </a:bodyPr>
          <a:lstStyle/>
          <a:p>
            <a:pPr marL="12700">
              <a:lnSpc>
                <a:spcPct val="100000"/>
              </a:lnSpc>
              <a:spcBef>
                <a:spcPts val="95"/>
              </a:spcBef>
            </a:pPr>
            <a:r>
              <a:rPr sz="2800" dirty="0">
                <a:latin typeface="Trebuchet MS"/>
                <a:cs typeface="Trebuchet MS"/>
              </a:rPr>
              <a:t>NAME</a:t>
            </a:r>
            <a:r>
              <a:rPr sz="2800" spc="-60" dirty="0">
                <a:latin typeface="Trebuchet MS"/>
                <a:cs typeface="Trebuchet MS"/>
              </a:rPr>
              <a:t> </a:t>
            </a:r>
            <a:r>
              <a:rPr sz="2800" dirty="0">
                <a:latin typeface="Trebuchet MS"/>
                <a:cs typeface="Trebuchet MS"/>
              </a:rPr>
              <a:t>:</a:t>
            </a:r>
            <a:r>
              <a:rPr sz="2800" spc="-65" dirty="0">
                <a:latin typeface="Trebuchet MS"/>
                <a:cs typeface="Trebuchet MS"/>
              </a:rPr>
              <a:t> </a:t>
            </a:r>
            <a:r>
              <a:rPr lang="en-IN" sz="2800" spc="-65" dirty="0">
                <a:latin typeface="Trebuchet MS"/>
                <a:cs typeface="Trebuchet MS"/>
              </a:rPr>
              <a:t>SRINATH R</a:t>
            </a:r>
            <a:endParaRPr sz="2800" dirty="0">
              <a:latin typeface="Trebuchet MS"/>
              <a:cs typeface="Trebuchet MS"/>
            </a:endParaRPr>
          </a:p>
          <a:p>
            <a:pPr marL="12700">
              <a:lnSpc>
                <a:spcPct val="100000"/>
              </a:lnSpc>
              <a:spcBef>
                <a:spcPts val="105"/>
              </a:spcBef>
            </a:pPr>
            <a:r>
              <a:rPr sz="2800" spc="-20" dirty="0">
                <a:latin typeface="Trebuchet MS"/>
                <a:cs typeface="Trebuchet MS"/>
              </a:rPr>
              <a:t>NM-</a:t>
            </a:r>
            <a:r>
              <a:rPr sz="2800" dirty="0">
                <a:latin typeface="Trebuchet MS"/>
                <a:cs typeface="Trebuchet MS"/>
              </a:rPr>
              <a:t>id</a:t>
            </a:r>
            <a:r>
              <a:rPr sz="2800" spc="-10" dirty="0">
                <a:latin typeface="Trebuchet MS"/>
                <a:cs typeface="Trebuchet MS"/>
              </a:rPr>
              <a:t> </a:t>
            </a:r>
            <a:r>
              <a:rPr sz="2800" dirty="0">
                <a:latin typeface="Trebuchet MS"/>
                <a:cs typeface="Trebuchet MS"/>
              </a:rPr>
              <a:t>:</a:t>
            </a:r>
            <a:r>
              <a:rPr sz="2800" spc="-20" dirty="0">
                <a:latin typeface="Trebuchet MS"/>
                <a:cs typeface="Trebuchet MS"/>
              </a:rPr>
              <a:t> </a:t>
            </a:r>
            <a:r>
              <a:rPr sz="2800" spc="-10" dirty="0">
                <a:latin typeface="Trebuchet MS"/>
                <a:cs typeface="Trebuchet MS"/>
              </a:rPr>
              <a:t>au711721243</a:t>
            </a:r>
            <a:r>
              <a:rPr lang="en-IN" sz="2800" spc="-10" dirty="0">
                <a:latin typeface="Trebuchet MS"/>
                <a:cs typeface="Trebuchet MS"/>
              </a:rPr>
              <a:t>108</a:t>
            </a:r>
            <a:endParaRPr sz="2800" dirty="0">
              <a:latin typeface="Trebuchet MS"/>
              <a:cs typeface="Trebuchet MS"/>
            </a:endParaRPr>
          </a:p>
          <a:p>
            <a:pPr marL="12700">
              <a:lnSpc>
                <a:spcPct val="100000"/>
              </a:lnSpc>
              <a:spcBef>
                <a:spcPts val="100"/>
              </a:spcBef>
            </a:pPr>
            <a:r>
              <a:rPr sz="2800" dirty="0">
                <a:latin typeface="Trebuchet MS"/>
                <a:cs typeface="Trebuchet MS"/>
              </a:rPr>
              <a:t>KGISL</a:t>
            </a:r>
            <a:r>
              <a:rPr sz="2800" spc="-100" dirty="0">
                <a:latin typeface="Trebuchet MS"/>
                <a:cs typeface="Trebuchet MS"/>
              </a:rPr>
              <a:t> </a:t>
            </a:r>
            <a:r>
              <a:rPr sz="2800" dirty="0">
                <a:latin typeface="Trebuchet MS"/>
                <a:cs typeface="Trebuchet MS"/>
              </a:rPr>
              <a:t>INSTITUTE</a:t>
            </a:r>
            <a:r>
              <a:rPr sz="2800" spc="-65" dirty="0">
                <a:latin typeface="Trebuchet MS"/>
                <a:cs typeface="Trebuchet MS"/>
              </a:rPr>
              <a:t> </a:t>
            </a:r>
            <a:r>
              <a:rPr sz="2800" dirty="0">
                <a:latin typeface="Trebuchet MS"/>
                <a:cs typeface="Trebuchet MS"/>
              </a:rPr>
              <a:t>OF</a:t>
            </a:r>
            <a:r>
              <a:rPr sz="2800" spc="-60" dirty="0">
                <a:latin typeface="Trebuchet MS"/>
                <a:cs typeface="Trebuchet MS"/>
              </a:rPr>
              <a:t> </a:t>
            </a:r>
            <a:r>
              <a:rPr sz="2800" spc="-10" dirty="0">
                <a:latin typeface="Trebuchet MS"/>
                <a:cs typeface="Trebuchet MS"/>
              </a:rPr>
              <a:t>TECHNOLOGY</a:t>
            </a:r>
            <a:endParaRPr sz="2800" dirty="0">
              <a:latin typeface="Trebuchet MS"/>
              <a:cs typeface="Trebuchet MS"/>
            </a:endParaRPr>
          </a:p>
        </p:txBody>
      </p:sp>
      <p:sp>
        <p:nvSpPr>
          <p:cNvPr id="6" name="object 6"/>
          <p:cNvSpPr txBox="1">
            <a:spLocks noGrp="1"/>
          </p:cNvSpPr>
          <p:nvPr>
            <p:ph type="title"/>
          </p:nvPr>
        </p:nvSpPr>
        <p:spPr>
          <a:xfrm>
            <a:off x="2273554" y="2272360"/>
            <a:ext cx="5154930" cy="1002665"/>
          </a:xfrm>
          <a:prstGeom prst="rect">
            <a:avLst/>
          </a:prstGeom>
        </p:spPr>
        <p:txBody>
          <a:bodyPr vert="horz" wrap="square" lIns="0" tIns="13335" rIns="0" bIns="0" rtlCol="0">
            <a:spAutoFit/>
          </a:bodyPr>
          <a:lstStyle/>
          <a:p>
            <a:pPr marL="927100" marR="5080" indent="-914400">
              <a:lnSpc>
                <a:spcPct val="100000"/>
              </a:lnSpc>
              <a:spcBef>
                <a:spcPts val="105"/>
              </a:spcBef>
              <a:tabLst>
                <a:tab pos="1841500" algn="l"/>
              </a:tabLst>
            </a:pPr>
            <a:r>
              <a:rPr sz="3200" b="0" spc="-10" dirty="0">
                <a:solidFill>
                  <a:srgbClr val="00AF50"/>
                </a:solidFill>
                <a:latin typeface="Times New Roman"/>
                <a:cs typeface="Times New Roman"/>
              </a:rPr>
              <a:t>AUDIO</a:t>
            </a:r>
            <a:r>
              <a:rPr sz="3200" b="0" dirty="0">
                <a:solidFill>
                  <a:srgbClr val="00AF50"/>
                </a:solidFill>
                <a:latin typeface="Times New Roman"/>
                <a:cs typeface="Times New Roman"/>
              </a:rPr>
              <a:t>	</a:t>
            </a:r>
            <a:r>
              <a:rPr sz="3200" b="0" spc="-10" dirty="0">
                <a:solidFill>
                  <a:srgbClr val="00AF50"/>
                </a:solidFill>
                <a:latin typeface="Times New Roman"/>
                <a:cs typeface="Times New Roman"/>
              </a:rPr>
              <a:t>CLASSIFICATION DEEPLEARNING</a:t>
            </a:r>
            <a:endParaRPr sz="3200">
              <a:latin typeface="Times New Roman"/>
              <a:cs typeface="Times New Roman"/>
            </a:endParaRPr>
          </a:p>
        </p:txBody>
      </p:sp>
      <p:sp>
        <p:nvSpPr>
          <p:cNvPr id="7" name="object 7"/>
          <p:cNvSpPr txBox="1"/>
          <p:nvPr/>
        </p:nvSpPr>
        <p:spPr>
          <a:xfrm>
            <a:off x="7760589" y="2272360"/>
            <a:ext cx="1270000" cy="514350"/>
          </a:xfrm>
          <a:prstGeom prst="rect">
            <a:avLst/>
          </a:prstGeom>
        </p:spPr>
        <p:txBody>
          <a:bodyPr vert="horz" wrap="square" lIns="0" tIns="13335" rIns="0" bIns="0" rtlCol="0">
            <a:spAutoFit/>
          </a:bodyPr>
          <a:lstStyle/>
          <a:p>
            <a:pPr marL="12700">
              <a:lnSpc>
                <a:spcPct val="100000"/>
              </a:lnSpc>
              <a:spcBef>
                <a:spcPts val="105"/>
              </a:spcBef>
            </a:pPr>
            <a:r>
              <a:rPr sz="3200" spc="-10" dirty="0">
                <a:solidFill>
                  <a:srgbClr val="00AF50"/>
                </a:solidFill>
                <a:latin typeface="Times New Roman"/>
                <a:cs typeface="Times New Roman"/>
              </a:rPr>
              <a:t>USING</a:t>
            </a:r>
            <a:endParaRPr sz="3200">
              <a:latin typeface="Times New Roman"/>
              <a:cs typeface="Times New Roman"/>
            </a:endParaRPr>
          </a:p>
        </p:txBody>
      </p:sp>
      <p:pic>
        <p:nvPicPr>
          <p:cNvPr id="8" name="object 8"/>
          <p:cNvPicPr/>
          <p:nvPr/>
        </p:nvPicPr>
        <p:blipFill>
          <a:blip r:embed="rId2" cstate="print"/>
          <a:stretch>
            <a:fillRect/>
          </a:stretch>
        </p:blipFill>
        <p:spPr>
          <a:xfrm>
            <a:off x="1667079" y="6467855"/>
            <a:ext cx="76186" cy="177461"/>
          </a:xfrm>
          <a:prstGeom prst="rect">
            <a:avLst/>
          </a:prstGeom>
        </p:spPr>
      </p:pic>
      <p:sp>
        <p:nvSpPr>
          <p:cNvPr id="9" name="object 9"/>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67255" y="6467855"/>
            <a:ext cx="76200" cy="176783"/>
          </a:xfrm>
          <a:prstGeom prst="rect">
            <a:avLst/>
          </a:prstGeom>
        </p:spPr>
      </p:pic>
      <p:sp>
        <p:nvSpPr>
          <p:cNvPr id="3" name="object 3"/>
          <p:cNvSpPr txBox="1">
            <a:spLocks noGrp="1"/>
          </p:cNvSpPr>
          <p:nvPr>
            <p:ph type="title"/>
          </p:nvPr>
        </p:nvSpPr>
        <p:spPr>
          <a:xfrm>
            <a:off x="756005" y="368046"/>
            <a:ext cx="2445385" cy="756920"/>
          </a:xfrm>
          <a:prstGeom prst="rect">
            <a:avLst/>
          </a:prstGeom>
        </p:spPr>
        <p:txBody>
          <a:bodyPr vert="horz" wrap="square" lIns="0" tIns="12700" rIns="0" bIns="0" rtlCol="0">
            <a:spAutoFit/>
          </a:bodyPr>
          <a:lstStyle/>
          <a:p>
            <a:pPr marL="12700">
              <a:lnSpc>
                <a:spcPct val="100000"/>
              </a:lnSpc>
              <a:spcBef>
                <a:spcPts val="100"/>
              </a:spcBef>
            </a:pPr>
            <a:r>
              <a:rPr spc="-50" dirty="0"/>
              <a:t>RESULTS</a:t>
            </a:r>
          </a:p>
        </p:txBody>
      </p:sp>
      <p:sp>
        <p:nvSpPr>
          <p:cNvPr id="4" name="object 4"/>
          <p:cNvSpPr txBox="1"/>
          <p:nvPr/>
        </p:nvSpPr>
        <p:spPr>
          <a:xfrm>
            <a:off x="11304269" y="6464300"/>
            <a:ext cx="165735" cy="193675"/>
          </a:xfrm>
          <a:prstGeom prst="rect">
            <a:avLst/>
          </a:prstGeom>
        </p:spPr>
        <p:txBody>
          <a:bodyPr vert="horz" wrap="square" lIns="0" tIns="12700" rIns="0" bIns="0" rtlCol="0">
            <a:spAutoFit/>
          </a:bodyPr>
          <a:lstStyle/>
          <a:p>
            <a:pPr marL="12700">
              <a:lnSpc>
                <a:spcPct val="100000"/>
              </a:lnSpc>
              <a:spcBef>
                <a:spcPts val="100"/>
              </a:spcBef>
            </a:pPr>
            <a:r>
              <a:rPr sz="1100" spc="-25" dirty="0">
                <a:solidFill>
                  <a:srgbClr val="2C926B"/>
                </a:solidFill>
                <a:latin typeface="Trebuchet MS"/>
                <a:cs typeface="Trebuchet MS"/>
              </a:rPr>
              <a:t>10</a:t>
            </a:r>
            <a:endParaRPr sz="1100">
              <a:latin typeface="Trebuchet MS"/>
              <a:cs typeface="Trebuchet MS"/>
            </a:endParaRPr>
          </a:p>
        </p:txBody>
      </p:sp>
      <p:sp>
        <p:nvSpPr>
          <p:cNvPr id="5" name="object 5"/>
          <p:cNvSpPr/>
          <p:nvPr/>
        </p:nvSpPr>
        <p:spPr>
          <a:xfrm>
            <a:off x="1539240" y="1384172"/>
            <a:ext cx="8502650" cy="1225550"/>
          </a:xfrm>
          <a:custGeom>
            <a:avLst/>
            <a:gdLst/>
            <a:ahLst/>
            <a:cxnLst/>
            <a:rect l="l" t="t" r="r" b="b"/>
            <a:pathLst>
              <a:path w="8502650" h="1225550">
                <a:moveTo>
                  <a:pt x="8502396" y="0"/>
                </a:moveTo>
                <a:lnTo>
                  <a:pt x="0" y="0"/>
                </a:lnTo>
                <a:lnTo>
                  <a:pt x="0" y="304800"/>
                </a:lnTo>
                <a:lnTo>
                  <a:pt x="0" y="310896"/>
                </a:lnTo>
                <a:lnTo>
                  <a:pt x="0" y="1225296"/>
                </a:lnTo>
                <a:lnTo>
                  <a:pt x="8481060" y="1225296"/>
                </a:lnTo>
                <a:lnTo>
                  <a:pt x="8481060" y="914400"/>
                </a:lnTo>
                <a:lnTo>
                  <a:pt x="8343900" y="914400"/>
                </a:lnTo>
                <a:lnTo>
                  <a:pt x="8343900" y="609600"/>
                </a:lnTo>
                <a:lnTo>
                  <a:pt x="7883652" y="609600"/>
                </a:lnTo>
                <a:lnTo>
                  <a:pt x="7883652" y="310896"/>
                </a:lnTo>
                <a:lnTo>
                  <a:pt x="8502396" y="310896"/>
                </a:lnTo>
                <a:lnTo>
                  <a:pt x="8502396" y="0"/>
                </a:lnTo>
                <a:close/>
              </a:path>
            </a:pathLst>
          </a:custGeom>
          <a:solidFill>
            <a:srgbClr val="FFFFFF"/>
          </a:solidFill>
        </p:spPr>
        <p:txBody>
          <a:bodyPr wrap="square" lIns="0" tIns="0" rIns="0" bIns="0" rtlCol="0"/>
          <a:lstStyle/>
          <a:p>
            <a:endParaRPr/>
          </a:p>
        </p:txBody>
      </p:sp>
      <p:sp>
        <p:nvSpPr>
          <p:cNvPr id="6" name="object 6"/>
          <p:cNvSpPr txBox="1">
            <a:spLocks noGrp="1"/>
          </p:cNvSpPr>
          <p:nvPr>
            <p:ph type="body" idx="1"/>
          </p:nvPr>
        </p:nvSpPr>
        <p:spPr>
          <a:prstGeom prst="rect">
            <a:avLst/>
          </a:prstGeom>
        </p:spPr>
        <p:txBody>
          <a:bodyPr vert="horz" wrap="square" lIns="0" tIns="12700" rIns="0" bIns="0" rtlCol="0">
            <a:spAutoFit/>
          </a:bodyPr>
          <a:lstStyle/>
          <a:p>
            <a:pPr marL="12700" marR="5080">
              <a:lnSpc>
                <a:spcPct val="100099"/>
              </a:lnSpc>
              <a:spcBef>
                <a:spcPts val="100"/>
              </a:spcBef>
            </a:pPr>
            <a:r>
              <a:rPr dirty="0"/>
              <a:t>This</a:t>
            </a:r>
            <a:r>
              <a:rPr spc="-50" dirty="0"/>
              <a:t> </a:t>
            </a:r>
            <a:r>
              <a:rPr dirty="0"/>
              <a:t>project</a:t>
            </a:r>
            <a:r>
              <a:rPr spc="-45" dirty="0"/>
              <a:t> </a:t>
            </a:r>
            <a:r>
              <a:rPr dirty="0"/>
              <a:t>proposal</a:t>
            </a:r>
            <a:r>
              <a:rPr spc="-50" dirty="0"/>
              <a:t> </a:t>
            </a:r>
            <a:r>
              <a:rPr dirty="0"/>
              <a:t>outlines</a:t>
            </a:r>
            <a:r>
              <a:rPr spc="-30" dirty="0"/>
              <a:t> </a:t>
            </a:r>
            <a:r>
              <a:rPr dirty="0"/>
              <a:t>the</a:t>
            </a:r>
            <a:r>
              <a:rPr spc="-40" dirty="0"/>
              <a:t> </a:t>
            </a:r>
            <a:r>
              <a:rPr dirty="0"/>
              <a:t>objectives,</a:t>
            </a:r>
            <a:r>
              <a:rPr spc="-40" dirty="0"/>
              <a:t> </a:t>
            </a:r>
            <a:r>
              <a:rPr dirty="0"/>
              <a:t>target</a:t>
            </a:r>
            <a:r>
              <a:rPr spc="-35" dirty="0"/>
              <a:t> </a:t>
            </a:r>
            <a:r>
              <a:rPr dirty="0"/>
              <a:t>users,</a:t>
            </a:r>
            <a:r>
              <a:rPr spc="-25" dirty="0"/>
              <a:t> </a:t>
            </a:r>
            <a:r>
              <a:rPr dirty="0"/>
              <a:t>and</a:t>
            </a:r>
            <a:r>
              <a:rPr spc="-55" dirty="0"/>
              <a:t> </a:t>
            </a:r>
            <a:r>
              <a:rPr dirty="0"/>
              <a:t>key</a:t>
            </a:r>
            <a:r>
              <a:rPr spc="-40" dirty="0"/>
              <a:t> </a:t>
            </a:r>
            <a:r>
              <a:rPr dirty="0"/>
              <a:t>features</a:t>
            </a:r>
            <a:r>
              <a:rPr spc="-30" dirty="0"/>
              <a:t> </a:t>
            </a:r>
            <a:r>
              <a:rPr dirty="0"/>
              <a:t>of</a:t>
            </a:r>
            <a:r>
              <a:rPr spc="-45" dirty="0"/>
              <a:t> </a:t>
            </a:r>
            <a:r>
              <a:rPr spc="-25" dirty="0"/>
              <a:t>our </a:t>
            </a:r>
            <a:r>
              <a:rPr dirty="0"/>
              <a:t>audio</a:t>
            </a:r>
            <a:r>
              <a:rPr spc="-50" dirty="0"/>
              <a:t> </a:t>
            </a:r>
            <a:r>
              <a:rPr dirty="0"/>
              <a:t>classification</a:t>
            </a:r>
            <a:r>
              <a:rPr spc="-10" dirty="0"/>
              <a:t> </a:t>
            </a:r>
            <a:r>
              <a:rPr dirty="0"/>
              <a:t>solution</a:t>
            </a:r>
            <a:r>
              <a:rPr spc="-35" dirty="0"/>
              <a:t> </a:t>
            </a:r>
            <a:r>
              <a:rPr dirty="0"/>
              <a:t>for</a:t>
            </a:r>
            <a:r>
              <a:rPr spc="-50" dirty="0"/>
              <a:t> </a:t>
            </a:r>
            <a:r>
              <a:rPr dirty="0"/>
              <a:t>urban</a:t>
            </a:r>
            <a:r>
              <a:rPr spc="-50" dirty="0"/>
              <a:t> </a:t>
            </a:r>
            <a:r>
              <a:rPr dirty="0"/>
              <a:t>sounds.</a:t>
            </a:r>
            <a:r>
              <a:rPr spc="-50" dirty="0"/>
              <a:t> </a:t>
            </a:r>
            <a:r>
              <a:rPr dirty="0"/>
              <a:t>By</a:t>
            </a:r>
            <a:r>
              <a:rPr spc="-50" dirty="0"/>
              <a:t> </a:t>
            </a:r>
            <a:r>
              <a:rPr dirty="0"/>
              <a:t>addressing</a:t>
            </a:r>
            <a:r>
              <a:rPr spc="-30" dirty="0"/>
              <a:t> </a:t>
            </a:r>
            <a:r>
              <a:rPr dirty="0"/>
              <a:t>the</a:t>
            </a:r>
            <a:r>
              <a:rPr spc="-40" dirty="0"/>
              <a:t> </a:t>
            </a:r>
            <a:r>
              <a:rPr dirty="0"/>
              <a:t>problem</a:t>
            </a:r>
            <a:r>
              <a:rPr spc="-45" dirty="0"/>
              <a:t> </a:t>
            </a:r>
            <a:r>
              <a:rPr spc="-25" dirty="0"/>
              <a:t>of </a:t>
            </a:r>
            <a:r>
              <a:rPr dirty="0"/>
              <a:t>manual</a:t>
            </a:r>
            <a:r>
              <a:rPr spc="-35" dirty="0"/>
              <a:t> </a:t>
            </a:r>
            <a:r>
              <a:rPr spc="-10" dirty="0"/>
              <a:t>classification </a:t>
            </a:r>
            <a:r>
              <a:rPr dirty="0"/>
              <a:t>and</a:t>
            </a:r>
            <a:r>
              <a:rPr spc="-35" dirty="0"/>
              <a:t> </a:t>
            </a:r>
            <a:r>
              <a:rPr dirty="0"/>
              <a:t>providing</a:t>
            </a:r>
            <a:r>
              <a:rPr spc="-50" dirty="0"/>
              <a:t> </a:t>
            </a:r>
            <a:r>
              <a:rPr dirty="0"/>
              <a:t>an</a:t>
            </a:r>
            <a:r>
              <a:rPr spc="-30" dirty="0"/>
              <a:t> </a:t>
            </a:r>
            <a:r>
              <a:rPr dirty="0"/>
              <a:t>automated,</a:t>
            </a:r>
            <a:r>
              <a:rPr spc="-35" dirty="0"/>
              <a:t> </a:t>
            </a:r>
            <a:r>
              <a:rPr dirty="0"/>
              <a:t>efficient</a:t>
            </a:r>
            <a:r>
              <a:rPr spc="-20" dirty="0"/>
              <a:t> </a:t>
            </a:r>
            <a:r>
              <a:rPr dirty="0"/>
              <a:t>solution,</a:t>
            </a:r>
            <a:r>
              <a:rPr spc="-40" dirty="0"/>
              <a:t> </a:t>
            </a:r>
            <a:r>
              <a:rPr dirty="0"/>
              <a:t>our</a:t>
            </a:r>
            <a:r>
              <a:rPr spc="-40" dirty="0"/>
              <a:t> </a:t>
            </a:r>
            <a:r>
              <a:rPr spc="-10" dirty="0"/>
              <a:t>project </a:t>
            </a:r>
            <a:r>
              <a:rPr dirty="0"/>
              <a:t>aims</a:t>
            </a:r>
            <a:r>
              <a:rPr spc="-25" dirty="0"/>
              <a:t> </a:t>
            </a:r>
            <a:r>
              <a:rPr dirty="0"/>
              <a:t>to</a:t>
            </a:r>
            <a:r>
              <a:rPr spc="-40" dirty="0"/>
              <a:t> </a:t>
            </a:r>
            <a:r>
              <a:rPr dirty="0"/>
              <a:t>make</a:t>
            </a:r>
            <a:r>
              <a:rPr spc="-30" dirty="0"/>
              <a:t> </a:t>
            </a:r>
            <a:r>
              <a:rPr dirty="0"/>
              <a:t>a</a:t>
            </a:r>
            <a:r>
              <a:rPr spc="-30" dirty="0"/>
              <a:t> </a:t>
            </a:r>
            <a:r>
              <a:rPr dirty="0"/>
              <a:t>positive</a:t>
            </a:r>
            <a:r>
              <a:rPr spc="-35" dirty="0"/>
              <a:t> </a:t>
            </a:r>
            <a:r>
              <a:rPr dirty="0"/>
              <a:t>impact</a:t>
            </a:r>
            <a:r>
              <a:rPr spc="-20" dirty="0"/>
              <a:t> </a:t>
            </a:r>
            <a:r>
              <a:rPr dirty="0"/>
              <a:t>in</a:t>
            </a:r>
            <a:r>
              <a:rPr spc="-40" dirty="0"/>
              <a:t> </a:t>
            </a:r>
            <a:r>
              <a:rPr dirty="0"/>
              <a:t>urban</a:t>
            </a:r>
            <a:r>
              <a:rPr spc="-40" dirty="0"/>
              <a:t> </a:t>
            </a:r>
            <a:r>
              <a:rPr dirty="0"/>
              <a:t>planning,</a:t>
            </a:r>
            <a:r>
              <a:rPr spc="-60" dirty="0"/>
              <a:t> </a:t>
            </a:r>
            <a:r>
              <a:rPr dirty="0"/>
              <a:t>environmental</a:t>
            </a:r>
            <a:r>
              <a:rPr spc="-20" dirty="0"/>
              <a:t> </a:t>
            </a:r>
            <a:r>
              <a:rPr dirty="0"/>
              <a:t>monitoring,</a:t>
            </a:r>
            <a:r>
              <a:rPr spc="-50" dirty="0"/>
              <a:t> </a:t>
            </a:r>
            <a:r>
              <a:rPr spc="-25" dirty="0"/>
              <a:t>and </a:t>
            </a:r>
            <a:r>
              <a:rPr dirty="0"/>
              <a:t>public</a:t>
            </a:r>
            <a:r>
              <a:rPr spc="-40" dirty="0"/>
              <a:t> </a:t>
            </a:r>
            <a:r>
              <a:rPr spc="-10" dirty="0"/>
              <a:t>safety.</a:t>
            </a:r>
          </a:p>
        </p:txBody>
      </p:sp>
      <p:pic>
        <p:nvPicPr>
          <p:cNvPr id="7" name="object 7"/>
          <p:cNvPicPr/>
          <p:nvPr/>
        </p:nvPicPr>
        <p:blipFill>
          <a:blip r:embed="rId3" cstate="print"/>
          <a:stretch>
            <a:fillRect/>
          </a:stretch>
        </p:blipFill>
        <p:spPr>
          <a:xfrm>
            <a:off x="1905000" y="3276600"/>
            <a:ext cx="6181344" cy="2133600"/>
          </a:xfrm>
          <a:prstGeom prst="rect">
            <a:avLst/>
          </a:prstGeom>
        </p:spPr>
      </p:pic>
      <p:sp>
        <p:nvSpPr>
          <p:cNvPr id="9" name="TextBox 8">
            <a:extLst>
              <a:ext uri="{FF2B5EF4-FFF2-40B4-BE49-F238E27FC236}">
                <a16:creationId xmlns:a16="http://schemas.microsoft.com/office/drawing/2014/main" id="{96A3147C-57A8-CDBD-5AD4-D2CA6E10C73A}"/>
              </a:ext>
            </a:extLst>
          </p:cNvPr>
          <p:cNvSpPr txBox="1"/>
          <p:nvPr/>
        </p:nvSpPr>
        <p:spPr>
          <a:xfrm>
            <a:off x="1629922" y="5715000"/>
            <a:ext cx="6100090" cy="646331"/>
          </a:xfrm>
          <a:prstGeom prst="rect">
            <a:avLst/>
          </a:prstGeom>
          <a:noFill/>
        </p:spPr>
        <p:txBody>
          <a:bodyPr wrap="square">
            <a:spAutoFit/>
          </a:bodyPr>
          <a:lstStyle/>
          <a:p>
            <a:r>
              <a:rPr lang="en-IN" dirty="0">
                <a:hlinkClick r:id="rId4"/>
              </a:rPr>
              <a:t>https://drive.google.com/file/d/1XY1mjCXi3HI8lnJZeQu7I-7311JBnPjc/view?usp=drive_link</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065" rIns="0" bIns="0" rtlCol="0">
            <a:spAutoFit/>
          </a:bodyPr>
          <a:lstStyle/>
          <a:p>
            <a:pPr marL="12700">
              <a:lnSpc>
                <a:spcPct val="100000"/>
              </a:lnSpc>
              <a:spcBef>
                <a:spcPts val="95"/>
              </a:spcBef>
            </a:pPr>
            <a:r>
              <a:rPr sz="4250" dirty="0"/>
              <a:t>PROJECT</a:t>
            </a:r>
            <a:r>
              <a:rPr sz="4250" spc="-265" dirty="0"/>
              <a:t> </a:t>
            </a:r>
            <a:r>
              <a:rPr sz="4250" spc="-10" dirty="0"/>
              <a:t>TITLE</a:t>
            </a:r>
            <a:endParaRPr sz="4250"/>
          </a:p>
        </p:txBody>
      </p:sp>
      <p:grpSp>
        <p:nvGrpSpPr>
          <p:cNvPr id="3" name="object 3"/>
          <p:cNvGrpSpPr/>
          <p:nvPr/>
        </p:nvGrpSpPr>
        <p:grpSpPr>
          <a:xfrm>
            <a:off x="466344" y="6409944"/>
            <a:ext cx="3706495" cy="295910"/>
            <a:chOff x="466344" y="6409944"/>
            <a:chExt cx="3706495" cy="295910"/>
          </a:xfrm>
        </p:grpSpPr>
        <p:pic>
          <p:nvPicPr>
            <p:cNvPr id="4" name="object 4"/>
            <p:cNvPicPr/>
            <p:nvPr/>
          </p:nvPicPr>
          <p:blipFill>
            <a:blip r:embed="rId2" cstate="print"/>
            <a:stretch>
              <a:fillRect/>
            </a:stretch>
          </p:blipFill>
          <p:spPr>
            <a:xfrm>
              <a:off x="676656" y="6467856"/>
              <a:ext cx="2142744" cy="199644"/>
            </a:xfrm>
            <a:prstGeom prst="rect">
              <a:avLst/>
            </a:prstGeom>
          </p:spPr>
        </p:pic>
        <p:pic>
          <p:nvPicPr>
            <p:cNvPr id="5" name="object 5"/>
            <p:cNvPicPr/>
            <p:nvPr/>
          </p:nvPicPr>
          <p:blipFill>
            <a:blip r:embed="rId3" cstate="print"/>
            <a:stretch>
              <a:fillRect/>
            </a:stretch>
          </p:blipFill>
          <p:spPr>
            <a:xfrm>
              <a:off x="466344" y="6409944"/>
              <a:ext cx="3706367" cy="295656"/>
            </a:xfrm>
            <a:prstGeom prst="rect">
              <a:avLst/>
            </a:prstGeom>
          </p:spPr>
        </p:pic>
      </p:grpSp>
      <p:sp>
        <p:nvSpPr>
          <p:cNvPr id="6" name="object 6"/>
          <p:cNvSpPr txBox="1"/>
          <p:nvPr/>
        </p:nvSpPr>
        <p:spPr>
          <a:xfrm>
            <a:off x="1742058" y="2822193"/>
            <a:ext cx="5659755" cy="452120"/>
          </a:xfrm>
          <a:prstGeom prst="rect">
            <a:avLst/>
          </a:prstGeom>
        </p:spPr>
        <p:txBody>
          <a:bodyPr vert="horz" wrap="square" lIns="0" tIns="12065" rIns="0" bIns="0" rtlCol="0">
            <a:spAutoFit/>
          </a:bodyPr>
          <a:lstStyle/>
          <a:p>
            <a:pPr marL="12700">
              <a:lnSpc>
                <a:spcPct val="100000"/>
              </a:lnSpc>
              <a:spcBef>
                <a:spcPts val="95"/>
              </a:spcBef>
            </a:pPr>
            <a:r>
              <a:rPr sz="2800" dirty="0">
                <a:latin typeface="Times New Roman"/>
                <a:cs typeface="Times New Roman"/>
              </a:rPr>
              <a:t>Audio</a:t>
            </a:r>
            <a:r>
              <a:rPr sz="2800" spc="-45" dirty="0">
                <a:latin typeface="Times New Roman"/>
                <a:cs typeface="Times New Roman"/>
              </a:rPr>
              <a:t> </a:t>
            </a:r>
            <a:r>
              <a:rPr sz="2800" dirty="0">
                <a:latin typeface="Times New Roman"/>
                <a:cs typeface="Times New Roman"/>
              </a:rPr>
              <a:t>classification</a:t>
            </a:r>
            <a:r>
              <a:rPr sz="2800" spc="-70" dirty="0">
                <a:latin typeface="Times New Roman"/>
                <a:cs typeface="Times New Roman"/>
              </a:rPr>
              <a:t> </a:t>
            </a:r>
            <a:r>
              <a:rPr sz="2800" dirty="0">
                <a:latin typeface="Times New Roman"/>
                <a:cs typeface="Times New Roman"/>
              </a:rPr>
              <a:t>using</a:t>
            </a:r>
            <a:r>
              <a:rPr sz="2800" spc="-50" dirty="0">
                <a:latin typeface="Times New Roman"/>
                <a:cs typeface="Times New Roman"/>
              </a:rPr>
              <a:t> </a:t>
            </a:r>
            <a:r>
              <a:rPr sz="2800" spc="-10" dirty="0">
                <a:latin typeface="Times New Roman"/>
                <a:cs typeface="Times New Roman"/>
              </a:rPr>
              <a:t>deeplearning</a:t>
            </a:r>
            <a:endParaRPr sz="2800">
              <a:latin typeface="Times New Roman"/>
              <a:cs typeface="Times New Roman"/>
            </a:endParaRPr>
          </a:p>
        </p:txBody>
      </p:sp>
      <p:sp>
        <p:nvSpPr>
          <p:cNvPr id="7" name="object 7"/>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76198"/>
            <a:ext cx="12115800" cy="6781800"/>
          </a:xfrm>
          <a:custGeom>
            <a:avLst/>
            <a:gdLst/>
            <a:ahLst/>
            <a:cxnLst/>
            <a:rect l="l" t="t" r="r" b="b"/>
            <a:pathLst>
              <a:path w="12115800" h="6781800">
                <a:moveTo>
                  <a:pt x="12115800" y="6781798"/>
                </a:moveTo>
                <a:lnTo>
                  <a:pt x="12115799" y="0"/>
                </a:lnTo>
                <a:lnTo>
                  <a:pt x="0" y="0"/>
                </a:lnTo>
                <a:lnTo>
                  <a:pt x="0" y="6781798"/>
                </a:lnTo>
                <a:lnTo>
                  <a:pt x="12115800" y="6781798"/>
                </a:lnTo>
                <a:close/>
              </a:path>
            </a:pathLst>
          </a:custGeom>
          <a:solidFill>
            <a:srgbClr val="F0F0F0"/>
          </a:solidFill>
        </p:spPr>
        <p:txBody>
          <a:bodyPr wrap="square" lIns="0" tIns="0" rIns="0" bIns="0" rtlCol="0"/>
          <a:lstStyle/>
          <a:p>
            <a:endParaRPr/>
          </a:p>
        </p:txBody>
      </p:sp>
      <p:grpSp>
        <p:nvGrpSpPr>
          <p:cNvPr id="3" name="object 3"/>
          <p:cNvGrpSpPr/>
          <p:nvPr/>
        </p:nvGrpSpPr>
        <p:grpSpPr>
          <a:xfrm>
            <a:off x="7444549" y="-190"/>
            <a:ext cx="4752340" cy="6863080"/>
            <a:chOff x="7444549" y="-190"/>
            <a:chExt cx="4752340" cy="6863080"/>
          </a:xfrm>
        </p:grpSpPr>
        <p:sp>
          <p:nvSpPr>
            <p:cNvPr id="4" name="object 4"/>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5" name="object 5"/>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6" name="object 6"/>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7" name="object 7"/>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8" name="object 8"/>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9" name="object 9"/>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10" name="object 10"/>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11" name="object 11"/>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grpSp>
      <p:sp>
        <p:nvSpPr>
          <p:cNvPr id="12" name="object 12"/>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13" name="object 13"/>
          <p:cNvSpPr txBox="1"/>
          <p:nvPr/>
        </p:nvSpPr>
        <p:spPr>
          <a:xfrm>
            <a:off x="752551" y="6488300"/>
            <a:ext cx="1739900" cy="163195"/>
          </a:xfrm>
          <a:prstGeom prst="rect">
            <a:avLst/>
          </a:prstGeom>
        </p:spPr>
        <p:txBody>
          <a:bodyPr vert="horz" wrap="square" lIns="0" tIns="0" rIns="0" bIns="0" rtlCol="0">
            <a:spAutoFit/>
          </a:bodyPr>
          <a:lstStyle/>
          <a:p>
            <a:pPr>
              <a:lnSpc>
                <a:spcPts val="1255"/>
              </a:lnSpc>
              <a:tabLst>
                <a:tab pos="787400"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dirty="0">
                <a:solidFill>
                  <a:srgbClr val="2C83C3"/>
                </a:solidFill>
                <a:latin typeface="Trebuchet MS"/>
                <a:cs typeface="Trebuchet MS"/>
              </a:rPr>
              <a:t>Annual</a:t>
            </a:r>
            <a:r>
              <a:rPr sz="1100" b="1" spc="-80" dirty="0">
                <a:solidFill>
                  <a:srgbClr val="2C83C3"/>
                </a:solidFill>
                <a:latin typeface="Trebuchet MS"/>
                <a:cs typeface="Trebuchet MS"/>
              </a:rPr>
              <a:t> </a:t>
            </a:r>
            <a:r>
              <a:rPr sz="1100" b="1" spc="-20" dirty="0">
                <a:solidFill>
                  <a:srgbClr val="2C83C3"/>
                </a:solidFill>
                <a:latin typeface="Trebuchet MS"/>
                <a:cs typeface="Trebuchet MS"/>
              </a:rPr>
              <a:t>Review</a:t>
            </a:r>
            <a:endParaRPr sz="1100">
              <a:latin typeface="Trebuchet MS"/>
              <a:cs typeface="Trebuchet MS"/>
            </a:endParaRPr>
          </a:p>
        </p:txBody>
      </p:sp>
      <p:sp>
        <p:nvSpPr>
          <p:cNvPr id="14" name="object 14"/>
          <p:cNvSpPr/>
          <p:nvPr/>
        </p:nvSpPr>
        <p:spPr>
          <a:xfrm>
            <a:off x="7362443" y="448055"/>
            <a:ext cx="363220" cy="361315"/>
          </a:xfrm>
          <a:custGeom>
            <a:avLst/>
            <a:gdLst/>
            <a:ahLst/>
            <a:cxnLst/>
            <a:rect l="l" t="t" r="r" b="b"/>
            <a:pathLst>
              <a:path w="363220" h="361315">
                <a:moveTo>
                  <a:pt x="181355" y="0"/>
                </a:moveTo>
                <a:lnTo>
                  <a:pt x="133096" y="6477"/>
                </a:lnTo>
                <a:lnTo>
                  <a:pt x="89788" y="24638"/>
                </a:lnTo>
                <a:lnTo>
                  <a:pt x="53085" y="52832"/>
                </a:lnTo>
                <a:lnTo>
                  <a:pt x="24764" y="89408"/>
                </a:lnTo>
                <a:lnTo>
                  <a:pt x="6476" y="132588"/>
                </a:lnTo>
                <a:lnTo>
                  <a:pt x="0" y="180594"/>
                </a:lnTo>
                <a:lnTo>
                  <a:pt x="6476" y="228600"/>
                </a:lnTo>
                <a:lnTo>
                  <a:pt x="24764" y="271780"/>
                </a:lnTo>
                <a:lnTo>
                  <a:pt x="53085" y="308229"/>
                </a:lnTo>
                <a:lnTo>
                  <a:pt x="89788" y="336550"/>
                </a:lnTo>
                <a:lnTo>
                  <a:pt x="133096" y="354711"/>
                </a:lnTo>
                <a:lnTo>
                  <a:pt x="181355" y="361188"/>
                </a:lnTo>
                <a:lnTo>
                  <a:pt x="229615" y="354711"/>
                </a:lnTo>
                <a:lnTo>
                  <a:pt x="272923" y="336550"/>
                </a:lnTo>
                <a:lnTo>
                  <a:pt x="309625" y="308229"/>
                </a:lnTo>
                <a:lnTo>
                  <a:pt x="337947" y="271780"/>
                </a:lnTo>
                <a:lnTo>
                  <a:pt x="356234" y="228600"/>
                </a:lnTo>
                <a:lnTo>
                  <a:pt x="362711" y="180594"/>
                </a:lnTo>
                <a:lnTo>
                  <a:pt x="356234" y="132588"/>
                </a:lnTo>
                <a:lnTo>
                  <a:pt x="337947" y="89408"/>
                </a:lnTo>
                <a:lnTo>
                  <a:pt x="309625" y="52832"/>
                </a:lnTo>
                <a:lnTo>
                  <a:pt x="272923" y="24638"/>
                </a:lnTo>
                <a:lnTo>
                  <a:pt x="229615" y="6477"/>
                </a:lnTo>
                <a:lnTo>
                  <a:pt x="181355" y="0"/>
                </a:lnTo>
                <a:close/>
              </a:path>
            </a:pathLst>
          </a:custGeom>
          <a:solidFill>
            <a:srgbClr val="EBEBEB"/>
          </a:solidFill>
        </p:spPr>
        <p:txBody>
          <a:bodyPr wrap="square" lIns="0" tIns="0" rIns="0" bIns="0" rtlCol="0"/>
          <a:lstStyle/>
          <a:p>
            <a:endParaRPr/>
          </a:p>
        </p:txBody>
      </p:sp>
      <p:sp>
        <p:nvSpPr>
          <p:cNvPr id="15" name="object 15"/>
          <p:cNvSpPr/>
          <p:nvPr/>
        </p:nvSpPr>
        <p:spPr>
          <a:xfrm>
            <a:off x="11010900" y="5609844"/>
            <a:ext cx="647700" cy="647700"/>
          </a:xfrm>
          <a:custGeom>
            <a:avLst/>
            <a:gdLst/>
            <a:ahLst/>
            <a:cxnLst/>
            <a:rect l="l" t="t" r="r" b="b"/>
            <a:pathLst>
              <a:path w="647700" h="647700">
                <a:moveTo>
                  <a:pt x="323850" y="0"/>
                </a:moveTo>
                <a:lnTo>
                  <a:pt x="275971" y="3505"/>
                </a:lnTo>
                <a:lnTo>
                  <a:pt x="230377" y="13715"/>
                </a:lnTo>
                <a:lnTo>
                  <a:pt x="187325" y="30098"/>
                </a:lnTo>
                <a:lnTo>
                  <a:pt x="147574" y="52171"/>
                </a:lnTo>
                <a:lnTo>
                  <a:pt x="111378" y="79438"/>
                </a:lnTo>
                <a:lnTo>
                  <a:pt x="79501" y="111378"/>
                </a:lnTo>
                <a:lnTo>
                  <a:pt x="52197" y="147510"/>
                </a:lnTo>
                <a:lnTo>
                  <a:pt x="30099" y="187324"/>
                </a:lnTo>
                <a:lnTo>
                  <a:pt x="13716" y="230314"/>
                </a:lnTo>
                <a:lnTo>
                  <a:pt x="3555" y="275996"/>
                </a:lnTo>
                <a:lnTo>
                  <a:pt x="0" y="323849"/>
                </a:lnTo>
                <a:lnTo>
                  <a:pt x="3555" y="371703"/>
                </a:lnTo>
                <a:lnTo>
                  <a:pt x="13716" y="417385"/>
                </a:lnTo>
                <a:lnTo>
                  <a:pt x="30099" y="460374"/>
                </a:lnTo>
                <a:lnTo>
                  <a:pt x="52197" y="500189"/>
                </a:lnTo>
                <a:lnTo>
                  <a:pt x="79501" y="536320"/>
                </a:lnTo>
                <a:lnTo>
                  <a:pt x="111378" y="568261"/>
                </a:lnTo>
                <a:lnTo>
                  <a:pt x="147574" y="595528"/>
                </a:lnTo>
                <a:lnTo>
                  <a:pt x="187325" y="617600"/>
                </a:lnTo>
                <a:lnTo>
                  <a:pt x="230377" y="633983"/>
                </a:lnTo>
                <a:lnTo>
                  <a:pt x="275971" y="644182"/>
                </a:lnTo>
                <a:lnTo>
                  <a:pt x="323850" y="647699"/>
                </a:lnTo>
                <a:lnTo>
                  <a:pt x="371728" y="644182"/>
                </a:lnTo>
                <a:lnTo>
                  <a:pt x="417322" y="633983"/>
                </a:lnTo>
                <a:lnTo>
                  <a:pt x="460375" y="617600"/>
                </a:lnTo>
                <a:lnTo>
                  <a:pt x="500125" y="595528"/>
                </a:lnTo>
                <a:lnTo>
                  <a:pt x="536321" y="568261"/>
                </a:lnTo>
                <a:lnTo>
                  <a:pt x="568198" y="536320"/>
                </a:lnTo>
                <a:lnTo>
                  <a:pt x="595502" y="500189"/>
                </a:lnTo>
                <a:lnTo>
                  <a:pt x="617601" y="460374"/>
                </a:lnTo>
                <a:lnTo>
                  <a:pt x="633983" y="417385"/>
                </a:lnTo>
                <a:lnTo>
                  <a:pt x="644144" y="371703"/>
                </a:lnTo>
                <a:lnTo>
                  <a:pt x="647700" y="323849"/>
                </a:lnTo>
                <a:lnTo>
                  <a:pt x="644144" y="275996"/>
                </a:lnTo>
                <a:lnTo>
                  <a:pt x="633983" y="230314"/>
                </a:lnTo>
                <a:lnTo>
                  <a:pt x="617601" y="187324"/>
                </a:lnTo>
                <a:lnTo>
                  <a:pt x="595502" y="147510"/>
                </a:lnTo>
                <a:lnTo>
                  <a:pt x="568198" y="111378"/>
                </a:lnTo>
                <a:lnTo>
                  <a:pt x="536321" y="79438"/>
                </a:lnTo>
                <a:lnTo>
                  <a:pt x="500125" y="52171"/>
                </a:lnTo>
                <a:lnTo>
                  <a:pt x="460375" y="30098"/>
                </a:lnTo>
                <a:lnTo>
                  <a:pt x="417322" y="13715"/>
                </a:lnTo>
                <a:lnTo>
                  <a:pt x="371728" y="3505"/>
                </a:lnTo>
                <a:lnTo>
                  <a:pt x="323850" y="0"/>
                </a:lnTo>
                <a:close/>
              </a:path>
            </a:pathLst>
          </a:custGeom>
          <a:solidFill>
            <a:srgbClr val="2C83C3"/>
          </a:solidFill>
        </p:spPr>
        <p:txBody>
          <a:bodyPr wrap="square" lIns="0" tIns="0" rIns="0" bIns="0" rtlCol="0"/>
          <a:lstStyle/>
          <a:p>
            <a:endParaRPr/>
          </a:p>
        </p:txBody>
      </p:sp>
      <p:pic>
        <p:nvPicPr>
          <p:cNvPr id="16" name="object 16"/>
          <p:cNvPicPr/>
          <p:nvPr/>
        </p:nvPicPr>
        <p:blipFill>
          <a:blip r:embed="rId2" cstate="print"/>
          <a:stretch>
            <a:fillRect/>
          </a:stretch>
        </p:blipFill>
        <p:spPr>
          <a:xfrm>
            <a:off x="10687811" y="6134100"/>
            <a:ext cx="246888" cy="248412"/>
          </a:xfrm>
          <a:prstGeom prst="rect">
            <a:avLst/>
          </a:prstGeom>
        </p:spPr>
      </p:pic>
      <p:grpSp>
        <p:nvGrpSpPr>
          <p:cNvPr id="17" name="object 17"/>
          <p:cNvGrpSpPr/>
          <p:nvPr/>
        </p:nvGrpSpPr>
        <p:grpSpPr>
          <a:xfrm>
            <a:off x="47244" y="3819142"/>
            <a:ext cx="4125595" cy="3009900"/>
            <a:chOff x="47244" y="3819142"/>
            <a:chExt cx="4125595" cy="3009900"/>
          </a:xfrm>
        </p:grpSpPr>
        <p:pic>
          <p:nvPicPr>
            <p:cNvPr id="18" name="object 18"/>
            <p:cNvPicPr/>
            <p:nvPr/>
          </p:nvPicPr>
          <p:blipFill>
            <a:blip r:embed="rId3" cstate="print"/>
            <a:stretch>
              <a:fillRect/>
            </a:stretch>
          </p:blipFill>
          <p:spPr>
            <a:xfrm>
              <a:off x="466344" y="6409944"/>
              <a:ext cx="3706367" cy="295656"/>
            </a:xfrm>
            <a:prstGeom prst="rect">
              <a:avLst/>
            </a:prstGeom>
          </p:spPr>
        </p:pic>
        <p:pic>
          <p:nvPicPr>
            <p:cNvPr id="19" name="object 19"/>
            <p:cNvPicPr/>
            <p:nvPr/>
          </p:nvPicPr>
          <p:blipFill>
            <a:blip r:embed="rId4" cstate="print"/>
            <a:stretch>
              <a:fillRect/>
            </a:stretch>
          </p:blipFill>
          <p:spPr>
            <a:xfrm>
              <a:off x="47244" y="3819142"/>
              <a:ext cx="1734312" cy="3009898"/>
            </a:xfrm>
            <a:prstGeom prst="rect">
              <a:avLst/>
            </a:prstGeom>
          </p:spPr>
        </p:pic>
      </p:grpSp>
      <p:sp>
        <p:nvSpPr>
          <p:cNvPr id="20" name="object 20"/>
          <p:cNvSpPr txBox="1">
            <a:spLocks noGrp="1"/>
          </p:cNvSpPr>
          <p:nvPr>
            <p:ph type="title"/>
          </p:nvPr>
        </p:nvSpPr>
        <p:spPr>
          <a:prstGeom prst="rect">
            <a:avLst/>
          </a:prstGeom>
        </p:spPr>
        <p:txBody>
          <a:bodyPr vert="horz" wrap="square" lIns="0" tIns="166878" rIns="0" bIns="0" rtlCol="0">
            <a:spAutoFit/>
          </a:bodyPr>
          <a:lstStyle/>
          <a:p>
            <a:pPr marL="193675">
              <a:lnSpc>
                <a:spcPct val="100000"/>
              </a:lnSpc>
              <a:spcBef>
                <a:spcPts val="100"/>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3</a:t>
            </a:fld>
            <a:endParaRPr spc="-50" dirty="0"/>
          </a:p>
        </p:txBody>
      </p:sp>
      <p:sp>
        <p:nvSpPr>
          <p:cNvPr id="21" name="object 21"/>
          <p:cNvSpPr txBox="1"/>
          <p:nvPr/>
        </p:nvSpPr>
        <p:spPr>
          <a:xfrm>
            <a:off x="1883791" y="1601703"/>
            <a:ext cx="6490335" cy="3822328"/>
          </a:xfrm>
          <a:prstGeom prst="rect">
            <a:avLst/>
          </a:prstGeom>
        </p:spPr>
        <p:txBody>
          <a:bodyPr vert="horz" wrap="square" lIns="0" tIns="12065" rIns="0" bIns="0" rtlCol="0">
            <a:spAutoFit/>
          </a:bodyPr>
          <a:lstStyle/>
          <a:p>
            <a:pPr marL="12700" marR="5080" algn="just">
              <a:lnSpc>
                <a:spcPct val="150000"/>
              </a:lnSpc>
              <a:spcBef>
                <a:spcPts val="95"/>
              </a:spcBef>
            </a:pPr>
            <a:r>
              <a:rPr lang="en-US" sz="2400" dirty="0">
                <a:latin typeface="Trebuchet MS"/>
                <a:cs typeface="Trebuchet MS"/>
              </a:rPr>
              <a:t>The objective of this project is to construct a deep learning framework for audio classification utilizing the UrbanSound8K dataset. The process entails extracting crucial attributes from audio files and subsequently training a model to categorize them into predefined classes.</a:t>
            </a:r>
            <a:endParaRPr sz="2400" dirty="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96043" y="54010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8135111" y="2971800"/>
            <a:ext cx="2761615" cy="3258820"/>
            <a:chOff x="8135111" y="2971800"/>
            <a:chExt cx="2761615" cy="3258820"/>
          </a:xfrm>
        </p:grpSpPr>
        <p:sp>
          <p:nvSpPr>
            <p:cNvPr id="4" name="object 4"/>
            <p:cNvSpPr/>
            <p:nvPr/>
          </p:nvSpPr>
          <p:spPr>
            <a:xfrm>
              <a:off x="9496044" y="5934455"/>
              <a:ext cx="181610" cy="181610"/>
            </a:xfrm>
            <a:custGeom>
              <a:avLst/>
              <a:gdLst/>
              <a:ahLst/>
              <a:cxnLst/>
              <a:rect l="l" t="t" r="r" b="b"/>
              <a:pathLst>
                <a:path w="181609" h="181610">
                  <a:moveTo>
                    <a:pt x="181355" y="0"/>
                  </a:moveTo>
                  <a:lnTo>
                    <a:pt x="0" y="0"/>
                  </a:lnTo>
                  <a:lnTo>
                    <a:pt x="0" y="181356"/>
                  </a:lnTo>
                  <a:lnTo>
                    <a:pt x="181355" y="181356"/>
                  </a:lnTo>
                  <a:lnTo>
                    <a:pt x="181355"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8135111" y="2971800"/>
              <a:ext cx="2761488" cy="3258312"/>
            </a:xfrm>
            <a:prstGeom prst="rect">
              <a:avLst/>
            </a:prstGeom>
          </p:spPr>
        </p:pic>
      </p:grpSp>
      <p:sp>
        <p:nvSpPr>
          <p:cNvPr id="6" name="object 6"/>
          <p:cNvSpPr txBox="1">
            <a:spLocks noGrp="1"/>
          </p:cNvSpPr>
          <p:nvPr>
            <p:ph type="title"/>
          </p:nvPr>
        </p:nvSpPr>
        <p:spPr>
          <a:xfrm>
            <a:off x="833729" y="564007"/>
            <a:ext cx="5652135" cy="673100"/>
          </a:xfrm>
          <a:prstGeom prst="rect">
            <a:avLst/>
          </a:prstGeom>
        </p:spPr>
        <p:txBody>
          <a:bodyPr vert="horz" wrap="square" lIns="0" tIns="12065" rIns="0" bIns="0" rtlCol="0">
            <a:spAutoFit/>
          </a:bodyPr>
          <a:lstStyle/>
          <a:p>
            <a:pPr marL="12700">
              <a:lnSpc>
                <a:spcPct val="100000"/>
              </a:lnSpc>
              <a:spcBef>
                <a:spcPts val="95"/>
              </a:spcBef>
              <a:tabLst>
                <a:tab pos="2728595" algn="l"/>
              </a:tabLst>
            </a:pPr>
            <a:r>
              <a:rPr sz="4250" spc="-10" dirty="0"/>
              <a:t>PROBLEM</a:t>
            </a:r>
            <a:r>
              <a:rPr sz="4250" dirty="0"/>
              <a:t>	</a:t>
            </a:r>
            <a:r>
              <a:rPr sz="4250" spc="-65" dirty="0"/>
              <a:t>STATEMENT</a:t>
            </a:r>
            <a:endParaRPr sz="4250"/>
          </a:p>
        </p:txBody>
      </p:sp>
      <p:pic>
        <p:nvPicPr>
          <p:cNvPr id="7" name="object 7"/>
          <p:cNvPicPr/>
          <p:nvPr/>
        </p:nvPicPr>
        <p:blipFill>
          <a:blip r:embed="rId3" cstate="print"/>
          <a:stretch>
            <a:fillRect/>
          </a:stretch>
        </p:blipFill>
        <p:spPr>
          <a:xfrm>
            <a:off x="1667079" y="6467855"/>
            <a:ext cx="76186" cy="177461"/>
          </a:xfrm>
          <a:prstGeom prst="rect">
            <a:avLst/>
          </a:prstGeom>
        </p:spPr>
      </p:pic>
      <p:sp>
        <p:nvSpPr>
          <p:cNvPr id="8" name="object 8"/>
          <p:cNvSpPr/>
          <p:nvPr/>
        </p:nvSpPr>
        <p:spPr>
          <a:xfrm>
            <a:off x="1730629" y="3407663"/>
            <a:ext cx="6315710" cy="737870"/>
          </a:xfrm>
          <a:custGeom>
            <a:avLst/>
            <a:gdLst/>
            <a:ahLst/>
            <a:cxnLst/>
            <a:rect l="l" t="t" r="r" b="b"/>
            <a:pathLst>
              <a:path w="6315709" h="737870">
                <a:moveTo>
                  <a:pt x="6315456" y="0"/>
                </a:moveTo>
                <a:lnTo>
                  <a:pt x="0" y="0"/>
                </a:lnTo>
                <a:lnTo>
                  <a:pt x="0" y="365760"/>
                </a:lnTo>
                <a:lnTo>
                  <a:pt x="0" y="371856"/>
                </a:lnTo>
                <a:lnTo>
                  <a:pt x="0" y="737616"/>
                </a:lnTo>
                <a:lnTo>
                  <a:pt x="5942076" y="737616"/>
                </a:lnTo>
                <a:lnTo>
                  <a:pt x="5942076" y="371856"/>
                </a:lnTo>
                <a:lnTo>
                  <a:pt x="6315456" y="371856"/>
                </a:lnTo>
                <a:lnTo>
                  <a:pt x="6315456" y="0"/>
                </a:lnTo>
                <a:close/>
              </a:path>
            </a:pathLst>
          </a:custGeom>
          <a:solidFill>
            <a:srgbClr val="FFFFFF"/>
          </a:solidFill>
        </p:spPr>
        <p:txBody>
          <a:bodyPr wrap="square" lIns="0" tIns="0" rIns="0" bIns="0" rtlCol="0"/>
          <a:lstStyle/>
          <a:p>
            <a:endParaRPr/>
          </a:p>
        </p:txBody>
      </p:sp>
      <p:sp>
        <p:nvSpPr>
          <p:cNvPr id="9" name="object 9"/>
          <p:cNvSpPr txBox="1"/>
          <p:nvPr/>
        </p:nvSpPr>
        <p:spPr>
          <a:xfrm>
            <a:off x="1718310" y="1918157"/>
            <a:ext cx="6271895" cy="2598147"/>
          </a:xfrm>
          <a:prstGeom prst="rect">
            <a:avLst/>
          </a:prstGeom>
        </p:spPr>
        <p:txBody>
          <a:bodyPr vert="horz" wrap="square" lIns="0" tIns="12700" rIns="0" bIns="0" rtlCol="0">
            <a:spAutoFit/>
          </a:bodyPr>
          <a:lstStyle/>
          <a:p>
            <a:pPr marL="12700" marR="5080">
              <a:lnSpc>
                <a:spcPct val="100000"/>
              </a:lnSpc>
              <a:spcBef>
                <a:spcPts val="100"/>
              </a:spcBef>
            </a:pPr>
            <a:r>
              <a:rPr lang="en-US" sz="2400" dirty="0">
                <a:solidFill>
                  <a:srgbClr val="0D0D0D"/>
                </a:solidFill>
                <a:latin typeface="Calibri"/>
                <a:cs typeface="Calibri"/>
              </a:rPr>
              <a:t>Automated urban sound classification plays a vital role in urban planning, noise surveillance, and public safety efforts. However, manual classification methods are both time-intensive and prone to subjectivity. Therefore, there's a pressing need for an automated system to ensure precise and efficient classification processes.</a:t>
            </a:r>
            <a:endParaRPr sz="2400" dirty="0">
              <a:latin typeface="Calibri"/>
              <a:cs typeface="Calibri"/>
            </a:endParaRPr>
          </a:p>
        </p:txBody>
      </p:sp>
      <p:sp>
        <p:nvSpPr>
          <p:cNvPr id="10" name="object 10"/>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4</a:t>
            </a:fld>
            <a:endParaRPr spc="-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838943" y="5440679"/>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568451" y="2724911"/>
            <a:ext cx="11623675" cy="3810000"/>
            <a:chOff x="568451" y="2724911"/>
            <a:chExt cx="11623675" cy="3810000"/>
          </a:xfrm>
        </p:grpSpPr>
        <p:sp>
          <p:nvSpPr>
            <p:cNvPr id="4" name="object 4"/>
            <p:cNvSpPr/>
            <p:nvPr/>
          </p:nvSpPr>
          <p:spPr>
            <a:xfrm>
              <a:off x="9838944" y="5974079"/>
              <a:ext cx="181610" cy="180340"/>
            </a:xfrm>
            <a:custGeom>
              <a:avLst/>
              <a:gdLst/>
              <a:ahLst/>
              <a:cxnLst/>
              <a:rect l="l" t="t" r="r" b="b"/>
              <a:pathLst>
                <a:path w="181609" h="180339">
                  <a:moveTo>
                    <a:pt x="181355" y="0"/>
                  </a:moveTo>
                  <a:lnTo>
                    <a:pt x="0" y="0"/>
                  </a:lnTo>
                  <a:lnTo>
                    <a:pt x="0" y="179832"/>
                  </a:lnTo>
                  <a:lnTo>
                    <a:pt x="181355" y="179832"/>
                  </a:lnTo>
                  <a:lnTo>
                    <a:pt x="181355"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9143999" y="2724911"/>
              <a:ext cx="3048000" cy="3810000"/>
            </a:xfrm>
            <a:prstGeom prst="rect">
              <a:avLst/>
            </a:prstGeom>
          </p:spPr>
        </p:pic>
        <p:sp>
          <p:nvSpPr>
            <p:cNvPr id="6" name="object 6"/>
            <p:cNvSpPr/>
            <p:nvPr/>
          </p:nvSpPr>
          <p:spPr>
            <a:xfrm>
              <a:off x="568452" y="2785503"/>
              <a:ext cx="8894445" cy="1914525"/>
            </a:xfrm>
            <a:custGeom>
              <a:avLst/>
              <a:gdLst/>
              <a:ahLst/>
              <a:cxnLst/>
              <a:rect l="l" t="t" r="r" b="b"/>
              <a:pathLst>
                <a:path w="8894445" h="1914525">
                  <a:moveTo>
                    <a:pt x="7783068" y="1463027"/>
                  </a:moveTo>
                  <a:lnTo>
                    <a:pt x="0" y="1463027"/>
                  </a:lnTo>
                  <a:lnTo>
                    <a:pt x="0" y="1914131"/>
                  </a:lnTo>
                  <a:lnTo>
                    <a:pt x="7783068" y="1914131"/>
                  </a:lnTo>
                  <a:lnTo>
                    <a:pt x="7783068" y="1463027"/>
                  </a:lnTo>
                  <a:close/>
                </a:path>
                <a:path w="8894445" h="1914525">
                  <a:moveTo>
                    <a:pt x="7812024" y="975347"/>
                  </a:moveTo>
                  <a:lnTo>
                    <a:pt x="0" y="975347"/>
                  </a:lnTo>
                  <a:lnTo>
                    <a:pt x="0" y="1426451"/>
                  </a:lnTo>
                  <a:lnTo>
                    <a:pt x="7812024" y="1426451"/>
                  </a:lnTo>
                  <a:lnTo>
                    <a:pt x="7812024" y="975347"/>
                  </a:lnTo>
                  <a:close/>
                </a:path>
                <a:path w="8894445" h="1914525">
                  <a:moveTo>
                    <a:pt x="8276844" y="487667"/>
                  </a:moveTo>
                  <a:lnTo>
                    <a:pt x="0" y="487667"/>
                  </a:lnTo>
                  <a:lnTo>
                    <a:pt x="0" y="938771"/>
                  </a:lnTo>
                  <a:lnTo>
                    <a:pt x="8276844" y="938771"/>
                  </a:lnTo>
                  <a:lnTo>
                    <a:pt x="8276844" y="487667"/>
                  </a:lnTo>
                  <a:close/>
                </a:path>
                <a:path w="8894445" h="1914525">
                  <a:moveTo>
                    <a:pt x="8894064" y="0"/>
                  </a:moveTo>
                  <a:lnTo>
                    <a:pt x="0" y="0"/>
                  </a:lnTo>
                  <a:lnTo>
                    <a:pt x="0" y="451091"/>
                  </a:lnTo>
                  <a:lnTo>
                    <a:pt x="8894064" y="451091"/>
                  </a:lnTo>
                  <a:lnTo>
                    <a:pt x="8894064" y="0"/>
                  </a:lnTo>
                  <a:close/>
                </a:path>
              </a:pathLst>
            </a:custGeom>
            <a:solidFill>
              <a:srgbClr val="FFFFFF"/>
            </a:solidFill>
          </p:spPr>
          <p:txBody>
            <a:bodyPr wrap="square" lIns="0" tIns="0" rIns="0" bIns="0" rtlCol="0"/>
            <a:lstStyle/>
            <a:p>
              <a:endParaRPr/>
            </a:p>
          </p:txBody>
        </p:sp>
      </p:grpSp>
      <p:sp>
        <p:nvSpPr>
          <p:cNvPr id="7" name="object 7"/>
          <p:cNvSpPr txBox="1">
            <a:spLocks noGrp="1"/>
          </p:cNvSpPr>
          <p:nvPr>
            <p:ph type="title"/>
          </p:nvPr>
        </p:nvSpPr>
        <p:spPr>
          <a:xfrm>
            <a:off x="739241" y="818514"/>
            <a:ext cx="5267960" cy="673100"/>
          </a:xfrm>
          <a:prstGeom prst="rect">
            <a:avLst/>
          </a:prstGeom>
        </p:spPr>
        <p:txBody>
          <a:bodyPr vert="horz" wrap="square" lIns="0" tIns="12065" rIns="0" bIns="0" rtlCol="0">
            <a:spAutoFit/>
          </a:bodyPr>
          <a:lstStyle/>
          <a:p>
            <a:pPr marL="12700">
              <a:lnSpc>
                <a:spcPct val="100000"/>
              </a:lnSpc>
              <a:spcBef>
                <a:spcPts val="95"/>
              </a:spcBef>
              <a:tabLst>
                <a:tab pos="264477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1667079" y="6467855"/>
            <a:ext cx="76186" cy="177461"/>
          </a:xfrm>
          <a:prstGeom prst="rect">
            <a:avLst/>
          </a:prstGeom>
        </p:spPr>
      </p:pic>
      <p:sp>
        <p:nvSpPr>
          <p:cNvPr id="9" name="object 9"/>
          <p:cNvSpPr txBox="1"/>
          <p:nvPr/>
        </p:nvSpPr>
        <p:spPr>
          <a:xfrm>
            <a:off x="555751" y="1745691"/>
            <a:ext cx="8815705" cy="3460563"/>
          </a:xfrm>
          <a:prstGeom prst="rect">
            <a:avLst/>
          </a:prstGeom>
        </p:spPr>
        <p:txBody>
          <a:bodyPr vert="horz" wrap="square" lIns="0" tIns="13335" rIns="0" bIns="0" rtlCol="0">
            <a:spAutoFit/>
          </a:bodyPr>
          <a:lstStyle/>
          <a:p>
            <a:pPr marL="12700" marR="5080">
              <a:lnSpc>
                <a:spcPct val="100000"/>
              </a:lnSpc>
              <a:spcBef>
                <a:spcPts val="105"/>
              </a:spcBef>
            </a:pPr>
            <a:r>
              <a:rPr lang="en-US" sz="3200" dirty="0">
                <a:solidFill>
                  <a:srgbClr val="0D0D0D"/>
                </a:solidFill>
                <a:latin typeface="Times New Roman"/>
                <a:cs typeface="Times New Roman"/>
              </a:rPr>
              <a:t>This project seeks to develop a sophisticated deep learning model tailored for categorizing urban sounds such as "car horn," "dog bark," "siren," among others. Its scope encompasses audio preprocessing, feature extraction, neural network architecture design, training procedures, and thorough performance assessments.</a:t>
            </a:r>
            <a:endParaRPr sz="3200" dirty="0">
              <a:latin typeface="Times New Roman"/>
              <a:cs typeface="Times New Roman"/>
            </a:endParaRPr>
          </a:p>
        </p:txBody>
      </p:sp>
      <p:sp>
        <p:nvSpPr>
          <p:cNvPr id="10" name="object 10"/>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52932" y="720792"/>
            <a:ext cx="8665210" cy="4353115"/>
          </a:xfrm>
          <a:prstGeom prst="rect">
            <a:avLst/>
          </a:prstGeom>
        </p:spPr>
        <p:txBody>
          <a:bodyPr vert="horz" wrap="square" lIns="0" tIns="241935" rIns="0" bIns="0" rtlCol="0">
            <a:spAutoFit/>
          </a:bodyPr>
          <a:lstStyle/>
          <a:p>
            <a:pPr marL="12700">
              <a:lnSpc>
                <a:spcPct val="100000"/>
              </a:lnSpc>
              <a:spcBef>
                <a:spcPts val="1905"/>
              </a:spcBef>
            </a:pPr>
            <a:r>
              <a:rPr sz="2800" b="1" spc="-10" dirty="0">
                <a:latin typeface="Trebuchet MS"/>
                <a:cs typeface="Trebuchet MS"/>
              </a:rPr>
              <a:t>WHO</a:t>
            </a:r>
            <a:r>
              <a:rPr sz="2800" b="1" spc="-265" dirty="0">
                <a:latin typeface="Trebuchet MS"/>
                <a:cs typeface="Trebuchet MS"/>
              </a:rPr>
              <a:t> </a:t>
            </a:r>
            <a:r>
              <a:rPr sz="2800" b="1" dirty="0">
                <a:latin typeface="Trebuchet MS"/>
                <a:cs typeface="Trebuchet MS"/>
              </a:rPr>
              <a:t>ARE</a:t>
            </a:r>
            <a:r>
              <a:rPr sz="2800" b="1" spc="-80" dirty="0">
                <a:latin typeface="Trebuchet MS"/>
                <a:cs typeface="Trebuchet MS"/>
              </a:rPr>
              <a:t> </a:t>
            </a:r>
            <a:r>
              <a:rPr sz="2800" b="1" dirty="0">
                <a:latin typeface="Trebuchet MS"/>
                <a:cs typeface="Trebuchet MS"/>
              </a:rPr>
              <a:t>THE</a:t>
            </a:r>
            <a:r>
              <a:rPr sz="2800" b="1" spc="-65" dirty="0">
                <a:latin typeface="Trebuchet MS"/>
                <a:cs typeface="Trebuchet MS"/>
              </a:rPr>
              <a:t> </a:t>
            </a:r>
            <a:r>
              <a:rPr sz="2800" b="1" dirty="0">
                <a:latin typeface="Trebuchet MS"/>
                <a:cs typeface="Trebuchet MS"/>
              </a:rPr>
              <a:t>END</a:t>
            </a:r>
            <a:r>
              <a:rPr sz="2800" b="1" spc="-55" dirty="0">
                <a:latin typeface="Trebuchet MS"/>
                <a:cs typeface="Trebuchet MS"/>
              </a:rPr>
              <a:t> </a:t>
            </a:r>
            <a:r>
              <a:rPr sz="2800" b="1" spc="-10" dirty="0">
                <a:latin typeface="Trebuchet MS"/>
                <a:cs typeface="Trebuchet MS"/>
              </a:rPr>
              <a:t>USERS?</a:t>
            </a:r>
            <a:endParaRPr sz="2800" dirty="0">
              <a:latin typeface="Trebuchet MS"/>
              <a:cs typeface="Trebuchet MS"/>
            </a:endParaRPr>
          </a:p>
          <a:p>
            <a:pPr marL="220345">
              <a:lnSpc>
                <a:spcPct val="100000"/>
              </a:lnSpc>
              <a:spcBef>
                <a:spcPts val="1805"/>
              </a:spcBef>
              <a:buSzPct val="96875"/>
              <a:tabLst>
                <a:tab pos="371475" algn="l"/>
              </a:tabLst>
            </a:pPr>
            <a:r>
              <a:rPr lang="en-US" sz="2800" dirty="0">
                <a:latin typeface="Calibri"/>
                <a:cs typeface="Calibri"/>
              </a:rPr>
              <a:t>Urban planners benefit from the project's outcomes by leveraging urban sound classification to gain insights into noise distribution across different areas, facilitating informed urban planning and zoning decisions. Meanwhile, environmental agencies utilize the model to monitor noise pollution levels effectively, empowering them to implement tailored interventions to alleviate environmental impact and ensure public health.</a:t>
            </a:r>
            <a:endParaRPr sz="2800" dirty="0">
              <a:latin typeface="Calibri"/>
              <a:cs typeface="Calibri"/>
            </a:endParaRPr>
          </a:p>
        </p:txBody>
      </p:sp>
      <p:sp>
        <p:nvSpPr>
          <p:cNvPr id="3" name="object 3"/>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4" name="object 4"/>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6</a:t>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755"/>
            <a:ext cx="2362199" cy="2790444"/>
          </a:xfrm>
          <a:prstGeom prst="rect">
            <a:avLst/>
          </a:prstGeom>
        </p:spPr>
      </p:pic>
      <p:sp>
        <p:nvSpPr>
          <p:cNvPr id="3" name="object 3"/>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4" name="object 4"/>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83641" rIns="0" bIns="0" rtlCol="0">
            <a:spAutoFit/>
          </a:bodyPr>
          <a:lstStyle/>
          <a:p>
            <a:pPr marL="12700">
              <a:lnSpc>
                <a:spcPct val="100000"/>
              </a:lnSpc>
              <a:spcBef>
                <a:spcPts val="100"/>
              </a:spcBef>
            </a:pPr>
            <a:r>
              <a:rPr sz="3600" dirty="0"/>
              <a:t>YOUR</a:t>
            </a:r>
            <a:r>
              <a:rPr sz="3600" spc="-160" dirty="0"/>
              <a:t> </a:t>
            </a:r>
            <a:r>
              <a:rPr sz="3600" spc="-30" dirty="0"/>
              <a:t>SOLUTION</a:t>
            </a:r>
            <a:r>
              <a:rPr sz="3600" spc="-335" dirty="0"/>
              <a:t> </a:t>
            </a:r>
            <a:r>
              <a:rPr sz="3600" dirty="0"/>
              <a:t>AND</a:t>
            </a:r>
            <a:r>
              <a:rPr sz="3600" spc="-75" dirty="0"/>
              <a:t> </a:t>
            </a:r>
            <a:r>
              <a:rPr sz="3600" dirty="0"/>
              <a:t>ITS</a:t>
            </a:r>
            <a:r>
              <a:rPr sz="3600" spc="-50" dirty="0"/>
              <a:t> </a:t>
            </a:r>
            <a:r>
              <a:rPr sz="3600" dirty="0"/>
              <a:t>VALUE</a:t>
            </a:r>
            <a:r>
              <a:rPr sz="3600" spc="-160" dirty="0"/>
              <a:t> </a:t>
            </a:r>
            <a:r>
              <a:rPr sz="3600" spc="-10" dirty="0"/>
              <a:t>PROPOSITION</a:t>
            </a:r>
            <a:endParaRPr sz="3600"/>
          </a:p>
        </p:txBody>
      </p:sp>
      <p:pic>
        <p:nvPicPr>
          <p:cNvPr id="6" name="object 6"/>
          <p:cNvPicPr/>
          <p:nvPr/>
        </p:nvPicPr>
        <p:blipFill>
          <a:blip r:embed="rId3" cstate="print"/>
          <a:stretch>
            <a:fillRect/>
          </a:stretch>
        </p:blipFill>
        <p:spPr>
          <a:xfrm>
            <a:off x="1667079" y="6467855"/>
            <a:ext cx="76186" cy="177461"/>
          </a:xfrm>
          <a:prstGeom prst="rect">
            <a:avLst/>
          </a:prstGeom>
        </p:spPr>
      </p:pic>
      <p:sp>
        <p:nvSpPr>
          <p:cNvPr id="7" name="object 7"/>
          <p:cNvSpPr/>
          <p:nvPr/>
        </p:nvSpPr>
        <p:spPr>
          <a:xfrm>
            <a:off x="2605532" y="2652013"/>
            <a:ext cx="6532245" cy="2992120"/>
          </a:xfrm>
          <a:custGeom>
            <a:avLst/>
            <a:gdLst/>
            <a:ahLst/>
            <a:cxnLst/>
            <a:rect l="l" t="t" r="r" b="b"/>
            <a:pathLst>
              <a:path w="6532245" h="2992120">
                <a:moveTo>
                  <a:pt x="6531864" y="423672"/>
                </a:moveTo>
                <a:lnTo>
                  <a:pt x="6431280" y="423672"/>
                </a:lnTo>
                <a:lnTo>
                  <a:pt x="6431280" y="0"/>
                </a:lnTo>
                <a:lnTo>
                  <a:pt x="890016" y="0"/>
                </a:lnTo>
                <a:lnTo>
                  <a:pt x="890016" y="423672"/>
                </a:lnTo>
                <a:lnTo>
                  <a:pt x="0" y="423672"/>
                </a:lnTo>
                <a:lnTo>
                  <a:pt x="0" y="850392"/>
                </a:lnTo>
                <a:lnTo>
                  <a:pt x="0" y="858012"/>
                </a:lnTo>
                <a:lnTo>
                  <a:pt x="0" y="1277112"/>
                </a:lnTo>
                <a:lnTo>
                  <a:pt x="0" y="1284732"/>
                </a:lnTo>
                <a:lnTo>
                  <a:pt x="0" y="1711452"/>
                </a:lnTo>
                <a:lnTo>
                  <a:pt x="2264664" y="1711452"/>
                </a:lnTo>
                <a:lnTo>
                  <a:pt x="2264664" y="2130552"/>
                </a:lnTo>
                <a:lnTo>
                  <a:pt x="0" y="2130552"/>
                </a:lnTo>
                <a:lnTo>
                  <a:pt x="0" y="2557221"/>
                </a:lnTo>
                <a:lnTo>
                  <a:pt x="0" y="2564892"/>
                </a:lnTo>
                <a:lnTo>
                  <a:pt x="0" y="2991561"/>
                </a:lnTo>
                <a:lnTo>
                  <a:pt x="6079236" y="2991561"/>
                </a:lnTo>
                <a:lnTo>
                  <a:pt x="6079236" y="2564892"/>
                </a:lnTo>
                <a:lnTo>
                  <a:pt x="6329172" y="2564892"/>
                </a:lnTo>
                <a:lnTo>
                  <a:pt x="6329172" y="2130552"/>
                </a:lnTo>
                <a:lnTo>
                  <a:pt x="5529072" y="2130552"/>
                </a:lnTo>
                <a:lnTo>
                  <a:pt x="5529072" y="1711452"/>
                </a:lnTo>
                <a:lnTo>
                  <a:pt x="6438900" y="1711452"/>
                </a:lnTo>
                <a:lnTo>
                  <a:pt x="6438900" y="1277112"/>
                </a:lnTo>
                <a:lnTo>
                  <a:pt x="6323076" y="1277112"/>
                </a:lnTo>
                <a:lnTo>
                  <a:pt x="6323076" y="858012"/>
                </a:lnTo>
                <a:lnTo>
                  <a:pt x="6531864" y="858012"/>
                </a:lnTo>
                <a:lnTo>
                  <a:pt x="6531864" y="423672"/>
                </a:lnTo>
                <a:close/>
              </a:path>
            </a:pathLst>
          </a:custGeom>
          <a:solidFill>
            <a:srgbClr val="FFFFFF"/>
          </a:solidFill>
        </p:spPr>
        <p:txBody>
          <a:bodyPr wrap="square" lIns="0" tIns="0" rIns="0" bIns="0" rtlCol="0"/>
          <a:lstStyle/>
          <a:p>
            <a:endParaRPr/>
          </a:p>
        </p:txBody>
      </p:sp>
      <p:sp>
        <p:nvSpPr>
          <p:cNvPr id="8" name="object 8"/>
          <p:cNvSpPr txBox="1"/>
          <p:nvPr/>
        </p:nvSpPr>
        <p:spPr>
          <a:xfrm>
            <a:off x="2593339" y="1767967"/>
            <a:ext cx="6478270" cy="3705502"/>
          </a:xfrm>
          <a:prstGeom prst="rect">
            <a:avLst/>
          </a:prstGeom>
        </p:spPr>
        <p:txBody>
          <a:bodyPr vert="horz" wrap="square" lIns="0" tIns="12065" rIns="0" bIns="0" rtlCol="0">
            <a:spAutoFit/>
          </a:bodyPr>
          <a:lstStyle/>
          <a:p>
            <a:pPr marL="12700" marR="5080">
              <a:lnSpc>
                <a:spcPct val="100000"/>
              </a:lnSpc>
              <a:spcBef>
                <a:spcPts val="95"/>
              </a:spcBef>
            </a:pPr>
            <a:r>
              <a:rPr lang="en-US" sz="2400" dirty="0">
                <a:solidFill>
                  <a:srgbClr val="0D0D0D"/>
                </a:solidFill>
                <a:latin typeface="Calibri"/>
                <a:cs typeface="Calibri"/>
              </a:rPr>
              <a:t>Our solution revolves around developing a highly accurate deep learning model adept at efficiently categorizing urban sounds through in-depth analysis of their audio features. This automated methodology substantially decreases the time and resources needed when contrasted with manual classification techniques. Moreover, it provides instantaneous evaluation of urban soundscapes, enabling swift responses to emergencies or atypical noise events.</a:t>
            </a:r>
            <a:endParaRPr sz="2400" dirty="0">
              <a:latin typeface="Calibri"/>
              <a:cs typeface="Calibri"/>
            </a:endParaRPr>
          </a:p>
        </p:txBody>
      </p:sp>
      <p:sp>
        <p:nvSpPr>
          <p:cNvPr id="9" name="object 9"/>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7</a:t>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551" y="6488300"/>
            <a:ext cx="1739900" cy="163195"/>
          </a:xfrm>
          <a:prstGeom prst="rect">
            <a:avLst/>
          </a:prstGeom>
        </p:spPr>
        <p:txBody>
          <a:bodyPr vert="horz" wrap="square" lIns="0" tIns="0" rIns="0" bIns="0" rtlCol="0">
            <a:spAutoFit/>
          </a:bodyPr>
          <a:lstStyle/>
          <a:p>
            <a:pPr>
              <a:lnSpc>
                <a:spcPts val="1255"/>
              </a:lnSpc>
              <a:tabLst>
                <a:tab pos="787400"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dirty="0">
                <a:solidFill>
                  <a:srgbClr val="2C83C3"/>
                </a:solidFill>
                <a:latin typeface="Trebuchet MS"/>
                <a:cs typeface="Trebuchet MS"/>
              </a:rPr>
              <a:t>Annual</a:t>
            </a:r>
            <a:r>
              <a:rPr sz="1100" b="1" spc="-80" dirty="0">
                <a:solidFill>
                  <a:srgbClr val="2C83C3"/>
                </a:solidFill>
                <a:latin typeface="Trebuchet MS"/>
                <a:cs typeface="Trebuchet MS"/>
              </a:rPr>
              <a:t> </a:t>
            </a:r>
            <a:r>
              <a:rPr sz="1100" b="1" spc="-20" dirty="0">
                <a:solidFill>
                  <a:srgbClr val="2C83C3"/>
                </a:solidFill>
                <a:latin typeface="Trebuchet MS"/>
                <a:cs typeface="Trebuchet MS"/>
              </a:rPr>
              <a:t>Review</a:t>
            </a:r>
            <a:endParaRPr sz="1100">
              <a:latin typeface="Trebuchet MS"/>
              <a:cs typeface="Trebuchet MS"/>
            </a:endParaRPr>
          </a:p>
        </p:txBody>
      </p:sp>
      <p:sp>
        <p:nvSpPr>
          <p:cNvPr id="3" name="object 3"/>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4" name="object 4"/>
          <p:cNvSpPr/>
          <p:nvPr/>
        </p:nvSpPr>
        <p:spPr>
          <a:xfrm>
            <a:off x="6696456"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sp>
        <p:nvSpPr>
          <p:cNvPr id="5" name="object 5"/>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grpSp>
        <p:nvGrpSpPr>
          <p:cNvPr id="6" name="object 6"/>
          <p:cNvGrpSpPr/>
          <p:nvPr/>
        </p:nvGrpSpPr>
        <p:grpSpPr>
          <a:xfrm>
            <a:off x="67056" y="3381754"/>
            <a:ext cx="9605645" cy="3418840"/>
            <a:chOff x="67056" y="3381754"/>
            <a:chExt cx="9605645" cy="3418840"/>
          </a:xfrm>
        </p:grpSpPr>
        <p:pic>
          <p:nvPicPr>
            <p:cNvPr id="7" name="object 7"/>
            <p:cNvPicPr/>
            <p:nvPr/>
          </p:nvPicPr>
          <p:blipFill>
            <a:blip r:embed="rId2" cstate="print"/>
            <a:stretch>
              <a:fillRect/>
            </a:stretch>
          </p:blipFill>
          <p:spPr>
            <a:xfrm>
              <a:off x="67056" y="3381754"/>
              <a:ext cx="2467356" cy="3418330"/>
            </a:xfrm>
            <a:prstGeom prst="rect">
              <a:avLst/>
            </a:prstGeom>
          </p:spPr>
        </p:pic>
        <p:sp>
          <p:nvSpPr>
            <p:cNvPr id="8" name="object 8"/>
            <p:cNvSpPr/>
            <p:nvPr/>
          </p:nvSpPr>
          <p:spPr>
            <a:xfrm>
              <a:off x="2378710" y="3545217"/>
              <a:ext cx="7294245" cy="1472565"/>
            </a:xfrm>
            <a:custGeom>
              <a:avLst/>
              <a:gdLst/>
              <a:ahLst/>
              <a:cxnLst/>
              <a:rect l="l" t="t" r="r" b="b"/>
              <a:pathLst>
                <a:path w="7294245" h="1472564">
                  <a:moveTo>
                    <a:pt x="7293864" y="0"/>
                  </a:moveTo>
                  <a:lnTo>
                    <a:pt x="0" y="0"/>
                  </a:lnTo>
                  <a:lnTo>
                    <a:pt x="0" y="496811"/>
                  </a:lnTo>
                  <a:lnTo>
                    <a:pt x="4527804" y="496811"/>
                  </a:lnTo>
                  <a:lnTo>
                    <a:pt x="4527804" y="975347"/>
                  </a:lnTo>
                  <a:lnTo>
                    <a:pt x="0" y="975347"/>
                  </a:lnTo>
                  <a:lnTo>
                    <a:pt x="0" y="1472171"/>
                  </a:lnTo>
                  <a:lnTo>
                    <a:pt x="6470891" y="1472171"/>
                  </a:lnTo>
                  <a:lnTo>
                    <a:pt x="6470891" y="984491"/>
                  </a:lnTo>
                  <a:lnTo>
                    <a:pt x="7228332" y="984491"/>
                  </a:lnTo>
                  <a:lnTo>
                    <a:pt x="7228332" y="496811"/>
                  </a:lnTo>
                  <a:lnTo>
                    <a:pt x="7293864" y="496811"/>
                  </a:lnTo>
                  <a:lnTo>
                    <a:pt x="7293864" y="0"/>
                  </a:lnTo>
                  <a:close/>
                </a:path>
              </a:pathLst>
            </a:custGeom>
            <a:solidFill>
              <a:srgbClr val="FFFFFF"/>
            </a:solidFill>
          </p:spPr>
          <p:txBody>
            <a:bodyPr wrap="square" lIns="0" tIns="0" rIns="0" bIns="0" rtlCol="0"/>
            <a:lstStyle/>
            <a:p>
              <a:endParaRPr/>
            </a:p>
          </p:txBody>
        </p:sp>
      </p:grpSp>
      <p:sp>
        <p:nvSpPr>
          <p:cNvPr id="9" name="object 9"/>
          <p:cNvSpPr txBox="1">
            <a:spLocks noGrp="1"/>
          </p:cNvSpPr>
          <p:nvPr>
            <p:ph type="title"/>
          </p:nvPr>
        </p:nvSpPr>
        <p:spPr>
          <a:prstGeom prst="rect">
            <a:avLst/>
          </a:prstGeom>
        </p:spPr>
        <p:txBody>
          <a:bodyPr vert="horz" wrap="square" lIns="0" tIns="382142" rIns="0" bIns="0" rtlCol="0">
            <a:spAutoFit/>
          </a:bodyPr>
          <a:lstStyle/>
          <a:p>
            <a:pPr marL="193675">
              <a:lnSpc>
                <a:spcPct val="100000"/>
              </a:lnSpc>
              <a:spcBef>
                <a:spcPts val="95"/>
              </a:spcBef>
            </a:pPr>
            <a:r>
              <a:rPr sz="4250" dirty="0"/>
              <a:t>THE</a:t>
            </a:r>
            <a:r>
              <a:rPr sz="4250" spc="-40" dirty="0"/>
              <a:t> </a:t>
            </a:r>
            <a:r>
              <a:rPr sz="4250" dirty="0"/>
              <a:t>WOW</a:t>
            </a:r>
            <a:r>
              <a:rPr sz="4250" spc="35" dirty="0"/>
              <a:t> </a:t>
            </a:r>
            <a:r>
              <a:rPr sz="4250" dirty="0"/>
              <a:t>IN</a:t>
            </a:r>
            <a:r>
              <a:rPr sz="4250" spc="-45" dirty="0"/>
              <a:t> </a:t>
            </a:r>
            <a:r>
              <a:rPr sz="4250" dirty="0"/>
              <a:t>YOUR</a:t>
            </a:r>
            <a:r>
              <a:rPr sz="4250" spc="-30" dirty="0"/>
              <a:t> </a:t>
            </a:r>
            <a:r>
              <a:rPr sz="4250" spc="-10" dirty="0"/>
              <a:t>SOLUTION</a:t>
            </a:r>
            <a:endParaRPr sz="4250"/>
          </a:p>
        </p:txBody>
      </p:sp>
      <p:sp>
        <p:nvSpPr>
          <p:cNvPr id="10" name="object 10"/>
          <p:cNvSpPr txBox="1"/>
          <p:nvPr/>
        </p:nvSpPr>
        <p:spPr>
          <a:xfrm>
            <a:off x="11304269" y="6464300"/>
            <a:ext cx="99060" cy="193675"/>
          </a:xfrm>
          <a:prstGeom prst="rect">
            <a:avLst/>
          </a:prstGeom>
        </p:spPr>
        <p:txBody>
          <a:bodyPr vert="horz" wrap="square" lIns="0" tIns="12700" rIns="0" bIns="0" rtlCol="0">
            <a:spAutoFit/>
          </a:bodyPr>
          <a:lstStyle/>
          <a:p>
            <a:pPr marL="12700">
              <a:lnSpc>
                <a:spcPct val="100000"/>
              </a:lnSpc>
              <a:spcBef>
                <a:spcPts val="100"/>
              </a:spcBef>
            </a:pPr>
            <a:r>
              <a:rPr sz="1100" spc="-50" dirty="0">
                <a:solidFill>
                  <a:srgbClr val="2C926B"/>
                </a:solidFill>
                <a:latin typeface="Trebuchet MS"/>
                <a:cs typeface="Trebuchet MS"/>
              </a:rPr>
              <a:t>8</a:t>
            </a:r>
            <a:endParaRPr sz="1100">
              <a:latin typeface="Trebuchet MS"/>
              <a:cs typeface="Trebuchet MS"/>
            </a:endParaRPr>
          </a:p>
        </p:txBody>
      </p:sp>
      <p:sp>
        <p:nvSpPr>
          <p:cNvPr id="11" name="object 11"/>
          <p:cNvSpPr/>
          <p:nvPr/>
        </p:nvSpPr>
        <p:spPr>
          <a:xfrm>
            <a:off x="2378710" y="2082164"/>
            <a:ext cx="7261859" cy="984885"/>
          </a:xfrm>
          <a:custGeom>
            <a:avLst/>
            <a:gdLst/>
            <a:ahLst/>
            <a:cxnLst/>
            <a:rect l="l" t="t" r="r" b="b"/>
            <a:pathLst>
              <a:path w="7261859" h="984885">
                <a:moveTo>
                  <a:pt x="7261847" y="487680"/>
                </a:moveTo>
                <a:lnTo>
                  <a:pt x="7040880" y="487680"/>
                </a:lnTo>
                <a:lnTo>
                  <a:pt x="7040880" y="0"/>
                </a:lnTo>
                <a:lnTo>
                  <a:pt x="0" y="0"/>
                </a:lnTo>
                <a:lnTo>
                  <a:pt x="0" y="487680"/>
                </a:lnTo>
                <a:lnTo>
                  <a:pt x="0" y="496824"/>
                </a:lnTo>
                <a:lnTo>
                  <a:pt x="0" y="984504"/>
                </a:lnTo>
                <a:lnTo>
                  <a:pt x="7261847" y="984504"/>
                </a:lnTo>
                <a:lnTo>
                  <a:pt x="7261847" y="487680"/>
                </a:lnTo>
                <a:close/>
              </a:path>
            </a:pathLst>
          </a:custGeom>
          <a:solidFill>
            <a:srgbClr val="FFFFFF"/>
          </a:solidFill>
        </p:spPr>
        <p:txBody>
          <a:bodyPr wrap="square" lIns="0" tIns="0" rIns="0" bIns="0" rtlCol="0"/>
          <a:lstStyle/>
          <a:p>
            <a:endParaRPr/>
          </a:p>
        </p:txBody>
      </p:sp>
      <p:sp>
        <p:nvSpPr>
          <p:cNvPr id="12" name="object 12"/>
          <p:cNvSpPr txBox="1"/>
          <p:nvPr/>
        </p:nvSpPr>
        <p:spPr>
          <a:xfrm>
            <a:off x="2366264" y="2051685"/>
            <a:ext cx="7230745" cy="3953005"/>
          </a:xfrm>
          <a:prstGeom prst="rect">
            <a:avLst/>
          </a:prstGeom>
        </p:spPr>
        <p:txBody>
          <a:bodyPr vert="horz" wrap="square" lIns="0" tIns="13335" rIns="0" bIns="0" rtlCol="0">
            <a:spAutoFit/>
          </a:bodyPr>
          <a:lstStyle/>
          <a:p>
            <a:pPr marL="12700" marR="5080">
              <a:lnSpc>
                <a:spcPct val="100000"/>
              </a:lnSpc>
              <a:spcBef>
                <a:spcPts val="105"/>
              </a:spcBef>
            </a:pPr>
            <a:r>
              <a:rPr lang="en-US" sz="3200" dirty="0">
                <a:solidFill>
                  <a:srgbClr val="0D0D0D"/>
                </a:solidFill>
                <a:latin typeface="Calibri"/>
                <a:cs typeface="Calibri"/>
              </a:rPr>
              <a:t>Our solution's standout feature lies in its outstanding precision and recall when classifying a wide range of urban sounds, showcasing remarkable accuracy. Its ability to generalize effectively to unseen data and process information in real-time makes it a formidable asset for conducting thorough urban sound analyses.</a:t>
            </a:r>
            <a:endParaRPr sz="3200" dirty="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29257" y="6488300"/>
            <a:ext cx="83185" cy="163195"/>
          </a:xfrm>
          <a:prstGeom prst="rect">
            <a:avLst/>
          </a:prstGeom>
        </p:spPr>
        <p:txBody>
          <a:bodyPr vert="horz" wrap="square" lIns="0" tIns="0" rIns="0" bIns="0" rtlCol="0">
            <a:spAutoFit/>
          </a:bodyPr>
          <a:lstStyle/>
          <a:p>
            <a:pPr>
              <a:lnSpc>
                <a:spcPts val="1255"/>
              </a:lnSpc>
            </a:pPr>
            <a:r>
              <a:rPr sz="1100" b="1" spc="-50" dirty="0">
                <a:solidFill>
                  <a:srgbClr val="2C83C3"/>
                </a:solidFill>
                <a:latin typeface="Trebuchet MS"/>
                <a:cs typeface="Trebuchet MS"/>
              </a:rPr>
              <a:t>n</a:t>
            </a:r>
            <a:endParaRPr sz="1100">
              <a:latin typeface="Trebuchet MS"/>
              <a:cs typeface="Trebuchet MS"/>
            </a:endParaRPr>
          </a:p>
        </p:txBody>
      </p:sp>
      <p:sp>
        <p:nvSpPr>
          <p:cNvPr id="3" name="object 3"/>
          <p:cNvSpPr txBox="1"/>
          <p:nvPr/>
        </p:nvSpPr>
        <p:spPr>
          <a:xfrm>
            <a:off x="739851" y="6467043"/>
            <a:ext cx="1765300" cy="193675"/>
          </a:xfrm>
          <a:prstGeom prst="rect">
            <a:avLst/>
          </a:prstGeom>
        </p:spPr>
        <p:txBody>
          <a:bodyPr vert="horz" wrap="square" lIns="0" tIns="12700" rIns="0" bIns="0" rtlCol="0">
            <a:spAutoFit/>
          </a:bodyPr>
          <a:lstStyle/>
          <a:p>
            <a:pPr marL="12700">
              <a:lnSpc>
                <a:spcPct val="100000"/>
              </a:lnSpc>
              <a:spcBef>
                <a:spcPts val="100"/>
              </a:spcBef>
              <a:tabLst>
                <a:tab pos="800100"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dirty="0">
                <a:solidFill>
                  <a:srgbClr val="2C83C3"/>
                </a:solidFill>
                <a:latin typeface="Trebuchet MS"/>
                <a:cs typeface="Trebuchet MS"/>
              </a:rPr>
              <a:t>A</a:t>
            </a:r>
            <a:r>
              <a:rPr sz="1100" b="1" spc="300" dirty="0">
                <a:solidFill>
                  <a:srgbClr val="2C83C3"/>
                </a:solidFill>
                <a:latin typeface="Trebuchet MS"/>
                <a:cs typeface="Trebuchet MS"/>
              </a:rPr>
              <a:t> </a:t>
            </a:r>
            <a:r>
              <a:rPr sz="1100" b="1" dirty="0">
                <a:solidFill>
                  <a:srgbClr val="2C83C3"/>
                </a:solidFill>
                <a:latin typeface="Trebuchet MS"/>
                <a:cs typeface="Trebuchet MS"/>
              </a:rPr>
              <a:t>nual</a:t>
            </a:r>
            <a:r>
              <a:rPr sz="1100" b="1" spc="-60"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grpSp>
        <p:nvGrpSpPr>
          <p:cNvPr id="4" name="object 4"/>
          <p:cNvGrpSpPr/>
          <p:nvPr/>
        </p:nvGrpSpPr>
        <p:grpSpPr>
          <a:xfrm>
            <a:off x="2438400" y="1581911"/>
            <a:ext cx="4724400" cy="2456815"/>
            <a:chOff x="2438400" y="1581911"/>
            <a:chExt cx="4724400" cy="2456815"/>
          </a:xfrm>
        </p:grpSpPr>
        <p:sp>
          <p:nvSpPr>
            <p:cNvPr id="5" name="object 5"/>
            <p:cNvSpPr/>
            <p:nvPr/>
          </p:nvSpPr>
          <p:spPr>
            <a:xfrm>
              <a:off x="6696455"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pic>
          <p:nvPicPr>
            <p:cNvPr id="6" name="object 6"/>
            <p:cNvPicPr/>
            <p:nvPr/>
          </p:nvPicPr>
          <p:blipFill>
            <a:blip r:embed="rId2" cstate="print"/>
            <a:stretch>
              <a:fillRect/>
            </a:stretch>
          </p:blipFill>
          <p:spPr>
            <a:xfrm>
              <a:off x="2438400" y="1581911"/>
              <a:ext cx="4724400" cy="2456688"/>
            </a:xfrm>
            <a:prstGeom prst="rect">
              <a:avLst/>
            </a:prstGeom>
          </p:spPr>
        </p:pic>
      </p:grpSp>
      <p:pic>
        <p:nvPicPr>
          <p:cNvPr id="7" name="object 7"/>
          <p:cNvPicPr/>
          <p:nvPr/>
        </p:nvPicPr>
        <p:blipFill>
          <a:blip r:embed="rId3" cstate="print"/>
          <a:stretch>
            <a:fillRect/>
          </a:stretch>
        </p:blipFill>
        <p:spPr>
          <a:xfrm>
            <a:off x="1667255" y="6467855"/>
            <a:ext cx="76200" cy="176783"/>
          </a:xfrm>
          <a:prstGeom prst="rect">
            <a:avLst/>
          </a:prstGeom>
        </p:spPr>
      </p:pic>
      <p:sp>
        <p:nvSpPr>
          <p:cNvPr id="8" name="object 8"/>
          <p:cNvSpPr txBox="1"/>
          <p:nvPr/>
        </p:nvSpPr>
        <p:spPr>
          <a:xfrm>
            <a:off x="11304269" y="6464300"/>
            <a:ext cx="99060" cy="193675"/>
          </a:xfrm>
          <a:prstGeom prst="rect">
            <a:avLst/>
          </a:prstGeom>
        </p:spPr>
        <p:txBody>
          <a:bodyPr vert="horz" wrap="square" lIns="0" tIns="12700" rIns="0" bIns="0" rtlCol="0">
            <a:spAutoFit/>
          </a:bodyPr>
          <a:lstStyle/>
          <a:p>
            <a:pPr marL="12700">
              <a:lnSpc>
                <a:spcPct val="100000"/>
              </a:lnSpc>
              <a:spcBef>
                <a:spcPts val="100"/>
              </a:spcBef>
            </a:pPr>
            <a:r>
              <a:rPr sz="1100" spc="-50" dirty="0">
                <a:solidFill>
                  <a:srgbClr val="2C926B"/>
                </a:solidFill>
                <a:latin typeface="Trebuchet MS"/>
                <a:cs typeface="Trebuchet MS"/>
              </a:rPr>
              <a:t>9</a:t>
            </a:r>
            <a:endParaRPr sz="1100">
              <a:latin typeface="Trebuchet MS"/>
              <a:cs typeface="Trebuchet MS"/>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193675">
              <a:lnSpc>
                <a:spcPct val="100000"/>
              </a:lnSpc>
              <a:spcBef>
                <a:spcPts val="100"/>
              </a:spcBef>
            </a:pPr>
            <a:r>
              <a:rPr spc="-10" dirty="0"/>
              <a:t>MODELLING</a:t>
            </a:r>
          </a:p>
        </p:txBody>
      </p:sp>
      <p:sp>
        <p:nvSpPr>
          <p:cNvPr id="10" name="object 10"/>
          <p:cNvSpPr txBox="1"/>
          <p:nvPr/>
        </p:nvSpPr>
        <p:spPr>
          <a:xfrm>
            <a:off x="2136394" y="4957953"/>
            <a:ext cx="5312410" cy="574040"/>
          </a:xfrm>
          <a:prstGeom prst="rect">
            <a:avLst/>
          </a:prstGeom>
        </p:spPr>
        <p:txBody>
          <a:bodyPr vert="horz" wrap="square" lIns="0" tIns="12700" rIns="0" bIns="0" rtlCol="0">
            <a:spAutoFit/>
          </a:bodyPr>
          <a:lstStyle/>
          <a:p>
            <a:pPr marL="91440" indent="-88900">
              <a:lnSpc>
                <a:spcPct val="100000"/>
              </a:lnSpc>
              <a:spcBef>
                <a:spcPts val="100"/>
              </a:spcBef>
              <a:buSzPct val="94444"/>
              <a:buFont typeface="Arial MT"/>
              <a:buChar char="•"/>
              <a:tabLst>
                <a:tab pos="91440" algn="l"/>
              </a:tabLst>
            </a:pPr>
            <a:r>
              <a:rPr sz="1800" dirty="0">
                <a:solidFill>
                  <a:srgbClr val="0D0D0D"/>
                </a:solidFill>
                <a:latin typeface="Calibri"/>
                <a:cs typeface="Calibri"/>
              </a:rPr>
              <a:t>Description</a:t>
            </a:r>
            <a:r>
              <a:rPr sz="1800" spc="-30" dirty="0">
                <a:solidFill>
                  <a:srgbClr val="0D0D0D"/>
                </a:solidFill>
                <a:latin typeface="Calibri"/>
                <a:cs typeface="Calibri"/>
              </a:rPr>
              <a:t> </a:t>
            </a:r>
            <a:r>
              <a:rPr sz="1800" dirty="0">
                <a:solidFill>
                  <a:srgbClr val="0D0D0D"/>
                </a:solidFill>
                <a:latin typeface="Calibri"/>
                <a:cs typeface="Calibri"/>
              </a:rPr>
              <a:t>of</a:t>
            </a:r>
            <a:r>
              <a:rPr sz="1800" spc="-35" dirty="0">
                <a:solidFill>
                  <a:srgbClr val="0D0D0D"/>
                </a:solidFill>
                <a:latin typeface="Calibri"/>
                <a:cs typeface="Calibri"/>
              </a:rPr>
              <a:t> </a:t>
            </a:r>
            <a:r>
              <a:rPr sz="1800" dirty="0">
                <a:solidFill>
                  <a:srgbClr val="0D0D0D"/>
                </a:solidFill>
                <a:latin typeface="Calibri"/>
                <a:cs typeface="Calibri"/>
              </a:rPr>
              <a:t>the</a:t>
            </a:r>
            <a:r>
              <a:rPr sz="1800" spc="-45" dirty="0">
                <a:solidFill>
                  <a:srgbClr val="0D0D0D"/>
                </a:solidFill>
                <a:latin typeface="Calibri"/>
                <a:cs typeface="Calibri"/>
              </a:rPr>
              <a:t> </a:t>
            </a:r>
            <a:r>
              <a:rPr sz="1800" dirty="0">
                <a:solidFill>
                  <a:srgbClr val="0D0D0D"/>
                </a:solidFill>
                <a:latin typeface="Calibri"/>
                <a:cs typeface="Calibri"/>
              </a:rPr>
              <a:t>deep</a:t>
            </a:r>
            <a:r>
              <a:rPr sz="1800" spc="-40" dirty="0">
                <a:solidFill>
                  <a:srgbClr val="0D0D0D"/>
                </a:solidFill>
                <a:latin typeface="Calibri"/>
                <a:cs typeface="Calibri"/>
              </a:rPr>
              <a:t> </a:t>
            </a:r>
            <a:r>
              <a:rPr sz="1800" dirty="0">
                <a:solidFill>
                  <a:srgbClr val="0D0D0D"/>
                </a:solidFill>
                <a:latin typeface="Calibri"/>
                <a:cs typeface="Calibri"/>
              </a:rPr>
              <a:t>learning</a:t>
            </a:r>
            <a:r>
              <a:rPr sz="1800" spc="-35" dirty="0">
                <a:solidFill>
                  <a:srgbClr val="0D0D0D"/>
                </a:solidFill>
                <a:latin typeface="Calibri"/>
                <a:cs typeface="Calibri"/>
              </a:rPr>
              <a:t> </a:t>
            </a:r>
            <a:r>
              <a:rPr sz="1800" dirty="0">
                <a:solidFill>
                  <a:srgbClr val="0D0D0D"/>
                </a:solidFill>
                <a:latin typeface="Calibri"/>
                <a:cs typeface="Calibri"/>
              </a:rPr>
              <a:t>model</a:t>
            </a:r>
            <a:r>
              <a:rPr sz="1800" spc="-40" dirty="0">
                <a:solidFill>
                  <a:srgbClr val="0D0D0D"/>
                </a:solidFill>
                <a:latin typeface="Calibri"/>
                <a:cs typeface="Calibri"/>
              </a:rPr>
              <a:t> </a:t>
            </a:r>
            <a:r>
              <a:rPr sz="1800" spc="-10" dirty="0">
                <a:solidFill>
                  <a:srgbClr val="0D0D0D"/>
                </a:solidFill>
                <a:latin typeface="Calibri"/>
                <a:cs typeface="Calibri"/>
              </a:rPr>
              <a:t>architecture.</a:t>
            </a:r>
            <a:endParaRPr sz="1800">
              <a:latin typeface="Calibri"/>
              <a:cs typeface="Calibri"/>
            </a:endParaRPr>
          </a:p>
          <a:p>
            <a:pPr marL="91440" indent="-88900">
              <a:lnSpc>
                <a:spcPct val="100000"/>
              </a:lnSpc>
              <a:buSzPct val="94444"/>
              <a:buFont typeface="Arial MT"/>
              <a:buChar char="•"/>
              <a:tabLst>
                <a:tab pos="91440" algn="l"/>
              </a:tabLst>
            </a:pPr>
            <a:r>
              <a:rPr sz="1800" dirty="0">
                <a:solidFill>
                  <a:srgbClr val="0D0D0D"/>
                </a:solidFill>
                <a:latin typeface="Calibri"/>
                <a:cs typeface="Calibri"/>
              </a:rPr>
              <a:t>Explanation</a:t>
            </a:r>
            <a:r>
              <a:rPr sz="1800" spc="-45" dirty="0">
                <a:solidFill>
                  <a:srgbClr val="0D0D0D"/>
                </a:solidFill>
                <a:latin typeface="Calibri"/>
                <a:cs typeface="Calibri"/>
              </a:rPr>
              <a:t> </a:t>
            </a:r>
            <a:r>
              <a:rPr sz="1800" dirty="0">
                <a:solidFill>
                  <a:srgbClr val="0D0D0D"/>
                </a:solidFill>
                <a:latin typeface="Calibri"/>
                <a:cs typeface="Calibri"/>
              </a:rPr>
              <a:t>of</a:t>
            </a:r>
            <a:r>
              <a:rPr sz="1800" spc="-50" dirty="0">
                <a:solidFill>
                  <a:srgbClr val="0D0D0D"/>
                </a:solidFill>
                <a:latin typeface="Calibri"/>
                <a:cs typeface="Calibri"/>
              </a:rPr>
              <a:t> </a:t>
            </a:r>
            <a:r>
              <a:rPr sz="1800" dirty="0">
                <a:solidFill>
                  <a:srgbClr val="0D0D0D"/>
                </a:solidFill>
                <a:latin typeface="Calibri"/>
                <a:cs typeface="Calibri"/>
              </a:rPr>
              <a:t>model</a:t>
            </a:r>
            <a:r>
              <a:rPr sz="1800" spc="-45" dirty="0">
                <a:solidFill>
                  <a:srgbClr val="0D0D0D"/>
                </a:solidFill>
                <a:latin typeface="Calibri"/>
                <a:cs typeface="Calibri"/>
              </a:rPr>
              <a:t> </a:t>
            </a:r>
            <a:r>
              <a:rPr sz="1800" dirty="0">
                <a:solidFill>
                  <a:srgbClr val="0D0D0D"/>
                </a:solidFill>
                <a:latin typeface="Calibri"/>
                <a:cs typeface="Calibri"/>
              </a:rPr>
              <a:t>training</a:t>
            </a:r>
            <a:r>
              <a:rPr sz="1800" spc="-30" dirty="0">
                <a:solidFill>
                  <a:srgbClr val="0D0D0D"/>
                </a:solidFill>
                <a:latin typeface="Calibri"/>
                <a:cs typeface="Calibri"/>
              </a:rPr>
              <a:t> </a:t>
            </a:r>
            <a:r>
              <a:rPr sz="1800" dirty="0">
                <a:solidFill>
                  <a:srgbClr val="0D0D0D"/>
                </a:solidFill>
                <a:latin typeface="Calibri"/>
                <a:cs typeface="Calibri"/>
              </a:rPr>
              <a:t>and</a:t>
            </a:r>
            <a:r>
              <a:rPr sz="1800" spc="-45" dirty="0">
                <a:solidFill>
                  <a:srgbClr val="0D0D0D"/>
                </a:solidFill>
                <a:latin typeface="Calibri"/>
                <a:cs typeface="Calibri"/>
              </a:rPr>
              <a:t> </a:t>
            </a:r>
            <a:r>
              <a:rPr sz="1800" dirty="0">
                <a:solidFill>
                  <a:srgbClr val="0D0D0D"/>
                </a:solidFill>
                <a:latin typeface="Calibri"/>
                <a:cs typeface="Calibri"/>
              </a:rPr>
              <a:t>evaluation</a:t>
            </a:r>
            <a:r>
              <a:rPr sz="1800" spc="-40" dirty="0">
                <a:solidFill>
                  <a:srgbClr val="0D0D0D"/>
                </a:solidFill>
                <a:latin typeface="Calibri"/>
                <a:cs typeface="Calibri"/>
              </a:rPr>
              <a:t> </a:t>
            </a:r>
            <a:r>
              <a:rPr sz="1800" spc="-10" dirty="0">
                <a:solidFill>
                  <a:srgbClr val="0D0D0D"/>
                </a:solidFill>
                <a:latin typeface="Calibri"/>
                <a:cs typeface="Calibri"/>
              </a:rPr>
              <a:t>processes.</a:t>
            </a:r>
            <a:endParaRPr sz="180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505</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 MT</vt:lpstr>
      <vt:lpstr>Calibri</vt:lpstr>
      <vt:lpstr>Times New Roman</vt:lpstr>
      <vt:lpstr>Trebuchet MS</vt:lpstr>
      <vt:lpstr>Office Theme</vt:lpstr>
      <vt:lpstr>AUDIO CLASSIFICATION DEEPLEARNING</vt:lpstr>
      <vt:lpstr>PROJECT TITLE</vt:lpstr>
      <vt:lpstr>AGENDA</vt:lpstr>
      <vt:lpstr>PROBLEM STATEMENT</vt:lpstr>
      <vt:lpstr>PROJECT OVERVIEW</vt:lpstr>
      <vt:lpstr>PowerPoint Presentation</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dc:creator>
  <cp:lastModifiedBy>Srinath Ranganathan</cp:lastModifiedBy>
  <cp:revision>4</cp:revision>
  <dcterms:created xsi:type="dcterms:W3CDTF">2024-04-17T11:35:10Z</dcterms:created>
  <dcterms:modified xsi:type="dcterms:W3CDTF">2024-04-17T14:19:16Z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2024-04-17T00:00:00Z</vt:filetime>
  </property>
  <property fmtid="{D5CDD505-2E9C-101B-9397-08002B2CF9AE}" pid="3" name="Creator">
    <vt:lpwstr>Microsoft® PowerPoint® 2021</vt:lpwstr>
  </property>
  <property fmtid="{D5CDD505-2E9C-101B-9397-08002B2CF9AE}" pid="4" name="LastSaved">
    <vt:filetime>2024-04-17T00:00:00Z</vt:filetime>
  </property>
  <property fmtid="{D5CDD505-2E9C-101B-9397-08002B2CF9AE}" pid="5" name="Producer">
    <vt:lpwstr>Microsoft® PowerPoint® 2021</vt:lpwstr>
  </property>
</Properties>
</file>