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90B2-9156-45AD-9F8F-6DBBB604C03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A377-487F-4E70-B604-22BD3D27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90B2-9156-45AD-9F8F-6DBBB604C03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A377-487F-4E70-B604-22BD3D27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90B2-9156-45AD-9F8F-6DBBB604C03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A377-487F-4E70-B604-22BD3D27757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3053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90B2-9156-45AD-9F8F-6DBBB604C03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A377-487F-4E70-B604-22BD3D27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90B2-9156-45AD-9F8F-6DBBB604C03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A377-487F-4E70-B604-22BD3D27757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204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90B2-9156-45AD-9F8F-6DBBB604C03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A377-487F-4E70-B604-22BD3D27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1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90B2-9156-45AD-9F8F-6DBBB604C03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A377-487F-4E70-B604-22BD3D27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4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90B2-9156-45AD-9F8F-6DBBB604C03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A377-487F-4E70-B604-22BD3D27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90B2-9156-45AD-9F8F-6DBBB604C03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A377-487F-4E70-B604-22BD3D27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90B2-9156-45AD-9F8F-6DBBB604C03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A377-487F-4E70-B604-22BD3D27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90B2-9156-45AD-9F8F-6DBBB604C03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A377-487F-4E70-B604-22BD3D27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90B2-9156-45AD-9F8F-6DBBB604C03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A377-487F-4E70-B604-22BD3D27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3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90B2-9156-45AD-9F8F-6DBBB604C03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A377-487F-4E70-B604-22BD3D27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90B2-9156-45AD-9F8F-6DBBB604C03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A377-487F-4E70-B604-22BD3D27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90B2-9156-45AD-9F8F-6DBBB604C03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A377-487F-4E70-B604-22BD3D27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90B2-9156-45AD-9F8F-6DBBB604C03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A377-487F-4E70-B604-22BD3D27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2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90B2-9156-45AD-9F8F-6DBBB604C03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A7A377-487F-4E70-B604-22BD3D27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5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504D-6D96-49BC-B98E-D0D9130A6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of 2D-3D point correspondences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70F59-A2CF-4B37-9DF8-E190D4572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Master’s Thesis – Srinath Hanumantha Rao (G1800866F)</a:t>
            </a:r>
          </a:p>
        </p:txBody>
      </p:sp>
    </p:spTree>
    <p:extLst>
      <p:ext uri="{BB962C8B-B14F-4D97-AF65-F5344CB8AC3E}">
        <p14:creationId xmlns:p14="http://schemas.microsoft.com/office/powerpoint/2010/main" val="161345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C741-5630-4497-83B3-426B632D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C9C4-AE28-4A11-B24D-B4781ACA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OpenCV(Image Processing) library provides us with three different methods while using the </a:t>
            </a:r>
            <a:r>
              <a:rPr lang="en-US" dirty="0" err="1"/>
              <a:t>SolvePNP</a:t>
            </a:r>
            <a:r>
              <a:rPr lang="en-US" dirty="0"/>
              <a:t> function for perspective-n-projections during pose estimation.</a:t>
            </a:r>
          </a:p>
          <a:p>
            <a:r>
              <a:rPr lang="en-US" dirty="0"/>
              <a:t>The objective of this thesis is to evaluate which method and feature provides the best accuracy after hand-eye calibration using the Universal Robot arm.</a:t>
            </a:r>
          </a:p>
          <a:p>
            <a:r>
              <a:rPr lang="en-US" dirty="0"/>
              <a:t>All conditions are controlled during experimentation except the goal pose.</a:t>
            </a:r>
          </a:p>
          <a:p>
            <a:r>
              <a:rPr lang="en-US" dirty="0"/>
              <a:t>The various methods used are : CV_ITERATIVE ( Levenberg – Marquardt), CV_P3P and CV_EPNP(Efficient Perspective-n-Point)</a:t>
            </a:r>
          </a:p>
          <a:p>
            <a:r>
              <a:rPr lang="en-US" dirty="0"/>
              <a:t>The various feature identifiers are: Checkerboard, </a:t>
            </a:r>
            <a:r>
              <a:rPr lang="en-US" dirty="0" err="1"/>
              <a:t>Aruco</a:t>
            </a:r>
            <a:r>
              <a:rPr lang="en-US" dirty="0"/>
              <a:t>, Ellipses</a:t>
            </a:r>
          </a:p>
        </p:txBody>
      </p:sp>
    </p:spTree>
    <p:extLst>
      <p:ext uri="{BB962C8B-B14F-4D97-AF65-F5344CB8AC3E}">
        <p14:creationId xmlns:p14="http://schemas.microsoft.com/office/powerpoint/2010/main" val="306822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9581-5F6E-41C2-8D01-2DB07C67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F537-D920-4D89-9E61-93C9080E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extraction by 2D – Camera Calibration</a:t>
            </a:r>
          </a:p>
          <a:p>
            <a:r>
              <a:rPr lang="en-US" dirty="0"/>
              <a:t>Getting 3D points using feature identification and point clouds</a:t>
            </a:r>
          </a:p>
          <a:p>
            <a:r>
              <a:rPr lang="en-US" dirty="0"/>
              <a:t>Getting the transformation from camera to object (1)</a:t>
            </a:r>
          </a:p>
          <a:p>
            <a:r>
              <a:rPr lang="en-US" dirty="0"/>
              <a:t>Getting the transformation from base link to hand of robot (2)</a:t>
            </a:r>
          </a:p>
          <a:p>
            <a:r>
              <a:rPr lang="en-US" dirty="0"/>
              <a:t>Utilizing 1 and 2 to calibrate the system.</a:t>
            </a:r>
          </a:p>
          <a:p>
            <a:r>
              <a:rPr lang="en-US" dirty="0"/>
              <a:t>Experimenting on accuracy using various methods and feature descriptors</a:t>
            </a:r>
          </a:p>
          <a:p>
            <a:r>
              <a:rPr lang="en-US" dirty="0"/>
              <a:t>Adding noise along with the methods to test accuracy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30EE-7F96-4D1E-8F4B-94F547C7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 extraction by 2D – Camera Calibration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A4B8-9425-49DA-BD29-3BBABA29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distortion as well as get the required parameters or intrinsic relations for usage in the perspective-n-projection formulae, calibration is required.</a:t>
            </a:r>
          </a:p>
          <a:p>
            <a:r>
              <a:rPr lang="en-US" dirty="0"/>
              <a:t>The camera calibration would provide us with the intrinsic matrix that defines the focal length and the center of the image along with the distortion coefficients.</a:t>
            </a:r>
          </a:p>
          <a:p>
            <a:r>
              <a:rPr lang="en-US" dirty="0"/>
              <a:t>These parameters are used in the </a:t>
            </a:r>
            <a:r>
              <a:rPr lang="en-US" dirty="0" err="1"/>
              <a:t>solvepnp</a:t>
            </a:r>
            <a:r>
              <a:rPr lang="en-US" dirty="0"/>
              <a:t> function in OpenCV to determine the rotation and translation vectors(Pose)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0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8B7F-D7E8-41F8-AA87-E8E7CC91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3D points using feature identification and point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C2BD-BF12-4316-8B11-30B3C069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Along with the other parameters, we would also require 2d and 3d image points. </a:t>
            </a:r>
          </a:p>
          <a:p>
            <a:r>
              <a:rPr lang="en-US" dirty="0"/>
              <a:t>These are obtained using easily identifiable markers such as Checkerboards, </a:t>
            </a:r>
            <a:r>
              <a:rPr lang="en-US" dirty="0" err="1"/>
              <a:t>Aruco</a:t>
            </a:r>
            <a:r>
              <a:rPr lang="en-US" dirty="0"/>
              <a:t> and Ellipses.</a:t>
            </a:r>
          </a:p>
          <a:p>
            <a:r>
              <a:rPr lang="en-US" dirty="0"/>
              <a:t>The 2d image points are procured by identifying these markers.</a:t>
            </a:r>
          </a:p>
          <a:p>
            <a:r>
              <a:rPr lang="en-US" dirty="0"/>
              <a:t>The 3d image points are obtained from the </a:t>
            </a:r>
            <a:r>
              <a:rPr lang="en-US" dirty="0" err="1"/>
              <a:t>pcl</a:t>
            </a:r>
            <a:r>
              <a:rPr lang="en-US" dirty="0"/>
              <a:t>(point cloud)</a:t>
            </a:r>
          </a:p>
          <a:p>
            <a:r>
              <a:rPr lang="en-US" dirty="0"/>
              <a:t>The </a:t>
            </a:r>
            <a:r>
              <a:rPr lang="en-US" dirty="0" err="1"/>
              <a:t>objectpoints</a:t>
            </a:r>
            <a:r>
              <a:rPr lang="en-US" dirty="0"/>
              <a:t> are calculated taking the surface to have 0 height. Therefore z = 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D6AED-8729-4AD1-AB6E-93AEB7049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266" y="990071"/>
            <a:ext cx="2385484" cy="1711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34276-2C3D-4859-A1FD-BC592E5B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905" y="3429000"/>
            <a:ext cx="2364845" cy="19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6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1353-62F7-4C7E-9C66-456E493D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SolvePNP</a:t>
            </a:r>
            <a:r>
              <a:rPr lang="en-US" dirty="0"/>
              <a:t> function/ Getting the transformation from camera to object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03133-0415-4B55-B427-FBE76DD0D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function finds the object pose from 2d-3d correspondences.</a:t>
            </a:r>
          </a:p>
          <a:p>
            <a:r>
              <a:rPr lang="en-US" dirty="0"/>
              <a:t>Inputs:</a:t>
            </a:r>
          </a:p>
          <a:p>
            <a:pPr lvl="1"/>
            <a:r>
              <a:rPr lang="en-US" dirty="0" err="1"/>
              <a:t>Objectpoints</a:t>
            </a:r>
            <a:r>
              <a:rPr lang="en-US" dirty="0"/>
              <a:t>- 3d world points of object corresponding to image points</a:t>
            </a:r>
          </a:p>
          <a:p>
            <a:pPr lvl="1"/>
            <a:r>
              <a:rPr lang="en-US" dirty="0" err="1"/>
              <a:t>Imagepoints</a:t>
            </a:r>
            <a:r>
              <a:rPr lang="en-US" dirty="0"/>
              <a:t> – </a:t>
            </a:r>
            <a:r>
              <a:rPr lang="en-US" dirty="0" err="1"/>
              <a:t>imagepoints</a:t>
            </a:r>
            <a:r>
              <a:rPr lang="en-US" dirty="0"/>
              <a:t> extracted from features</a:t>
            </a:r>
          </a:p>
          <a:p>
            <a:pPr lvl="1"/>
            <a:r>
              <a:rPr lang="en-US" dirty="0"/>
              <a:t>Intrinsic matrix of camera</a:t>
            </a:r>
          </a:p>
          <a:p>
            <a:pPr lvl="1"/>
            <a:r>
              <a:rPr lang="en-US" dirty="0"/>
              <a:t>Distortion coefficients of camera</a:t>
            </a:r>
          </a:p>
          <a:p>
            <a:pPr lvl="1"/>
            <a:r>
              <a:rPr lang="en-US" dirty="0"/>
              <a:t>Flags(Methods)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Rotation vector</a:t>
            </a:r>
          </a:p>
          <a:p>
            <a:pPr lvl="1"/>
            <a:r>
              <a:rPr lang="en-US" dirty="0"/>
              <a:t>Translation vector</a:t>
            </a:r>
          </a:p>
          <a:p>
            <a:r>
              <a:rPr lang="en-US" dirty="0"/>
              <a:t>Using the rotation and translation vectors we can identify the pose of the object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7EB4D-2789-4210-A327-BB567B46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004" y="1838856"/>
            <a:ext cx="3483841" cy="347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7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68FD-ECAB-41A7-A986-5B66DBD3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the transformation from base link to hand of robot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A441F-9734-4CAE-A17B-2BE810F48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We will be utilizing a UR5/UR10 robot.</a:t>
            </a:r>
          </a:p>
          <a:p>
            <a:r>
              <a:rPr lang="en-US" dirty="0"/>
              <a:t>Each link of the robot has a TF(coordinate frame) </a:t>
            </a:r>
          </a:p>
          <a:p>
            <a:r>
              <a:rPr lang="en-US" dirty="0"/>
              <a:t>After attaching the marker on the hand of the robot, the transformation from the base link to the point on the marker is calculated.</a:t>
            </a:r>
          </a:p>
          <a:p>
            <a:r>
              <a:rPr lang="en-US" dirty="0"/>
              <a:t>This transformation serves as the second input to the calibrator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Image result for ur 5">
            <a:extLst>
              <a:ext uri="{FF2B5EF4-FFF2-40B4-BE49-F238E27FC236}">
                <a16:creationId xmlns:a16="http://schemas.microsoft.com/office/drawing/2014/main" id="{B892BC9D-1EBA-4E04-ADCB-AF872BE3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355" y="903816"/>
            <a:ext cx="393382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2AF9C9-D465-426A-B821-DE8A9666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732" y="3975064"/>
            <a:ext cx="4505325" cy="276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2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B450-E00D-4702-BBA2-A29F8B98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using VISP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DE38-CF5E-4E74-BD5D-1A085C8D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receive both the transformations, we run the VISP library to calibrate the robot base link to the camera.</a:t>
            </a:r>
          </a:p>
          <a:p>
            <a:r>
              <a:rPr lang="en-US" dirty="0"/>
              <a:t>This provides us with the transformation between the base link of the robot and the center of the camera lens.</a:t>
            </a:r>
          </a:p>
          <a:p>
            <a:r>
              <a:rPr lang="en-US" dirty="0"/>
              <a:t>We can multiply this with the 3d image points received to get the location and pose of any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6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A6E4-35CF-4418-B852-3758FB41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using various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BA14-D75E-46C2-9F7A-EBB9668FD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calibration, easily objects will be placed under the same lighting, position and orientation to test the accuracy of the calibration under the specific conditions </a:t>
            </a:r>
          </a:p>
          <a:p>
            <a:r>
              <a:rPr lang="en-US" dirty="0"/>
              <a:t>The following table describes the various conditions under which the experimentation will take place for evaluation.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5B7EAA-929E-4E37-88D9-7B736CFF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72786"/>
              </p:ext>
            </p:extLst>
          </p:nvPr>
        </p:nvGraphicFramePr>
        <p:xfrm>
          <a:off x="530401" y="4106333"/>
          <a:ext cx="11348337" cy="246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68">
                  <a:extLst>
                    <a:ext uri="{9D8B030D-6E8A-4147-A177-3AD203B41FA5}">
                      <a16:colId xmlns:a16="http://schemas.microsoft.com/office/drawing/2014/main" val="3765450129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299641819"/>
                    </a:ext>
                  </a:extLst>
                </a:gridCol>
                <a:gridCol w="1072006">
                  <a:extLst>
                    <a:ext uri="{9D8B030D-6E8A-4147-A177-3AD203B41FA5}">
                      <a16:colId xmlns:a16="http://schemas.microsoft.com/office/drawing/2014/main" val="4093500075"/>
                    </a:ext>
                  </a:extLst>
                </a:gridCol>
                <a:gridCol w="1072006">
                  <a:extLst>
                    <a:ext uri="{9D8B030D-6E8A-4147-A177-3AD203B41FA5}">
                      <a16:colId xmlns:a16="http://schemas.microsoft.com/office/drawing/2014/main" val="1513477667"/>
                    </a:ext>
                  </a:extLst>
                </a:gridCol>
                <a:gridCol w="1712722">
                  <a:extLst>
                    <a:ext uri="{9D8B030D-6E8A-4147-A177-3AD203B41FA5}">
                      <a16:colId xmlns:a16="http://schemas.microsoft.com/office/drawing/2014/main" val="2864284561"/>
                    </a:ext>
                  </a:extLst>
                </a:gridCol>
                <a:gridCol w="1712722">
                  <a:extLst>
                    <a:ext uri="{9D8B030D-6E8A-4147-A177-3AD203B41FA5}">
                      <a16:colId xmlns:a16="http://schemas.microsoft.com/office/drawing/2014/main" val="2987429861"/>
                    </a:ext>
                  </a:extLst>
                </a:gridCol>
                <a:gridCol w="1712722">
                  <a:extLst>
                    <a:ext uri="{9D8B030D-6E8A-4147-A177-3AD203B41FA5}">
                      <a16:colId xmlns:a16="http://schemas.microsoft.com/office/drawing/2014/main" val="2683571844"/>
                    </a:ext>
                  </a:extLst>
                </a:gridCol>
              </a:tblGrid>
              <a:tr h="38265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Noise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Noise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843490"/>
                  </a:ext>
                </a:extLst>
              </a:tr>
              <a:tr h="660464">
                <a:tc>
                  <a:txBody>
                    <a:bodyPr/>
                    <a:lstStyle/>
                    <a:p>
                      <a:r>
                        <a:rPr lang="en-US" dirty="0"/>
                        <a:t>Methods/Markers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Ellipse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Checkerboard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Aruco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Ellipse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Checkerboard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Aruco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211096"/>
                  </a:ext>
                </a:extLst>
              </a:tr>
              <a:tr h="660464">
                <a:tc>
                  <a:txBody>
                    <a:bodyPr/>
                    <a:lstStyle/>
                    <a:p>
                      <a:r>
                        <a:rPr lang="en-US" dirty="0"/>
                        <a:t>CV_ITERATIVE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349325"/>
                  </a:ext>
                </a:extLst>
              </a:tr>
              <a:tr h="382650">
                <a:tc>
                  <a:txBody>
                    <a:bodyPr/>
                    <a:lstStyle/>
                    <a:p>
                      <a:r>
                        <a:rPr lang="en-US" dirty="0"/>
                        <a:t>CV_EPNP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453565"/>
                  </a:ext>
                </a:extLst>
              </a:tr>
              <a:tr h="382650">
                <a:tc>
                  <a:txBody>
                    <a:bodyPr/>
                    <a:lstStyle/>
                    <a:p>
                      <a:r>
                        <a:rPr lang="en-US" dirty="0"/>
                        <a:t>CV_P3P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29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0693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618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Comparison of 2D-3D point correspondences </vt:lpstr>
      <vt:lpstr>Scope </vt:lpstr>
      <vt:lpstr>Methodology</vt:lpstr>
      <vt:lpstr>Parameters extraction by 2D – Camera Calibration </vt:lpstr>
      <vt:lpstr>Getting 3D points using feature identification and point clouds</vt:lpstr>
      <vt:lpstr>The SolvePNP function/ Getting the transformation from camera to object (1)</vt:lpstr>
      <vt:lpstr>Getting the transformation from base link to hand of robot (2) </vt:lpstr>
      <vt:lpstr>Calibration using VISP library</vt:lpstr>
      <vt:lpstr>Experimentation using various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2D-3D point correspondences</dc:title>
  <dc:creator>Srinath Rao</dc:creator>
  <cp:lastModifiedBy>Srinath Rao</cp:lastModifiedBy>
  <cp:revision>7</cp:revision>
  <dcterms:created xsi:type="dcterms:W3CDTF">2019-02-18T19:32:11Z</dcterms:created>
  <dcterms:modified xsi:type="dcterms:W3CDTF">2019-02-18T20:36:10Z</dcterms:modified>
</cp:coreProperties>
</file>