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notesMasterIdLst>
    <p:notesMasterId r:id="rId20"/>
  </p:notesMasterIdLst>
  <p:sldIdLst>
    <p:sldId id="267" r:id="rId2"/>
    <p:sldId id="258" r:id="rId3"/>
    <p:sldId id="268" r:id="rId4"/>
    <p:sldId id="278" r:id="rId5"/>
    <p:sldId id="259" r:id="rId6"/>
    <p:sldId id="269" r:id="rId7"/>
    <p:sldId id="276" r:id="rId8"/>
    <p:sldId id="277" r:id="rId9"/>
    <p:sldId id="270" r:id="rId10"/>
    <p:sldId id="271" r:id="rId11"/>
    <p:sldId id="272" r:id="rId12"/>
    <p:sldId id="261" r:id="rId13"/>
    <p:sldId id="262" r:id="rId14"/>
    <p:sldId id="264" r:id="rId15"/>
    <p:sldId id="274" r:id="rId16"/>
    <p:sldId id="275" r:id="rId17"/>
    <p:sldId id="273"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7" d="100"/>
          <a:sy n="87" d="100"/>
        </p:scale>
        <p:origin x="5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4B6251-A8AA-4AAE-AFCD-8B8B9B43CD77}" type="datetimeFigureOut">
              <a:rPr lang="en-US" smtClean="0"/>
              <a:t>11/20/2024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7AB758-B01C-4A1B-8B2A-751B3E4BF089}" type="slidenum">
              <a:rPr lang="en-US" smtClean="0"/>
              <a:t>‹#›</a:t>
            </a:fld>
            <a:endParaRPr lang="en-US"/>
          </a:p>
        </p:txBody>
      </p:sp>
    </p:spTree>
    <p:extLst>
      <p:ext uri="{BB962C8B-B14F-4D97-AF65-F5344CB8AC3E}">
        <p14:creationId xmlns:p14="http://schemas.microsoft.com/office/powerpoint/2010/main" val="3542576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5FF1E4-116C-4810-9669-A54047B57B9D}"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D11A2-32FC-42AD-8F29-EC755FFF4EC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09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5FF1E4-116C-4810-9669-A54047B57B9D}"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D11A2-32FC-42AD-8F29-EC755FFF4EC0}" type="slidenum">
              <a:rPr lang="en-US" smtClean="0"/>
              <a:t>‹#›</a:t>
            </a:fld>
            <a:endParaRPr lang="en-US"/>
          </a:p>
        </p:txBody>
      </p:sp>
    </p:spTree>
    <p:extLst>
      <p:ext uri="{BB962C8B-B14F-4D97-AF65-F5344CB8AC3E}">
        <p14:creationId xmlns:p14="http://schemas.microsoft.com/office/powerpoint/2010/main" val="1063825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5FF1E4-116C-4810-9669-A54047B57B9D}"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D11A2-32FC-42AD-8F29-EC755FFF4EC0}" type="slidenum">
              <a:rPr lang="en-US" smtClean="0"/>
              <a:t>‹#›</a:t>
            </a:fld>
            <a:endParaRPr lang="en-US"/>
          </a:p>
        </p:txBody>
      </p:sp>
    </p:spTree>
    <p:extLst>
      <p:ext uri="{BB962C8B-B14F-4D97-AF65-F5344CB8AC3E}">
        <p14:creationId xmlns:p14="http://schemas.microsoft.com/office/powerpoint/2010/main" val="50286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5FF1E4-116C-4810-9669-A54047B57B9D}"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D11A2-32FC-42AD-8F29-EC755FFF4EC0}" type="slidenum">
              <a:rPr lang="en-US" smtClean="0"/>
              <a:t>‹#›</a:t>
            </a:fld>
            <a:endParaRPr lang="en-US"/>
          </a:p>
        </p:txBody>
      </p:sp>
    </p:spTree>
    <p:extLst>
      <p:ext uri="{BB962C8B-B14F-4D97-AF65-F5344CB8AC3E}">
        <p14:creationId xmlns:p14="http://schemas.microsoft.com/office/powerpoint/2010/main" val="100572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5FF1E4-116C-4810-9669-A54047B57B9D}"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D11A2-32FC-42AD-8F29-EC755FFF4EC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54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5FF1E4-116C-4810-9669-A54047B57B9D}"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D11A2-32FC-42AD-8F29-EC755FFF4EC0}" type="slidenum">
              <a:rPr lang="en-US" smtClean="0"/>
              <a:t>‹#›</a:t>
            </a:fld>
            <a:endParaRPr lang="en-US"/>
          </a:p>
        </p:txBody>
      </p:sp>
    </p:spTree>
    <p:extLst>
      <p:ext uri="{BB962C8B-B14F-4D97-AF65-F5344CB8AC3E}">
        <p14:creationId xmlns:p14="http://schemas.microsoft.com/office/powerpoint/2010/main" val="1481782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5FF1E4-116C-4810-9669-A54047B57B9D}" type="datetimeFigureOut">
              <a:rPr lang="en-US" smtClean="0"/>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FD11A2-32FC-42AD-8F29-EC755FFF4EC0}" type="slidenum">
              <a:rPr lang="en-US" smtClean="0"/>
              <a:t>‹#›</a:t>
            </a:fld>
            <a:endParaRPr lang="en-US"/>
          </a:p>
        </p:txBody>
      </p:sp>
    </p:spTree>
    <p:extLst>
      <p:ext uri="{BB962C8B-B14F-4D97-AF65-F5344CB8AC3E}">
        <p14:creationId xmlns:p14="http://schemas.microsoft.com/office/powerpoint/2010/main" val="3944809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5FF1E4-116C-4810-9669-A54047B57B9D}" type="datetimeFigureOut">
              <a:rPr lang="en-US" smtClean="0"/>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FD11A2-32FC-42AD-8F29-EC755FFF4EC0}" type="slidenum">
              <a:rPr lang="en-US" smtClean="0"/>
              <a:t>‹#›</a:t>
            </a:fld>
            <a:endParaRPr lang="en-US"/>
          </a:p>
        </p:txBody>
      </p:sp>
    </p:spTree>
    <p:extLst>
      <p:ext uri="{BB962C8B-B14F-4D97-AF65-F5344CB8AC3E}">
        <p14:creationId xmlns:p14="http://schemas.microsoft.com/office/powerpoint/2010/main" val="3852787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5FF1E4-116C-4810-9669-A54047B57B9D}" type="datetimeFigureOut">
              <a:rPr lang="en-US" smtClean="0"/>
              <a:t>11/20/2024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8FD11A2-32FC-42AD-8F29-EC755FFF4EC0}" type="slidenum">
              <a:rPr lang="en-US" smtClean="0"/>
              <a:t>‹#›</a:t>
            </a:fld>
            <a:endParaRPr lang="en-US"/>
          </a:p>
        </p:txBody>
      </p:sp>
    </p:spTree>
    <p:extLst>
      <p:ext uri="{BB962C8B-B14F-4D97-AF65-F5344CB8AC3E}">
        <p14:creationId xmlns:p14="http://schemas.microsoft.com/office/powerpoint/2010/main" val="3713700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5FF1E4-116C-4810-9669-A54047B57B9D}" type="datetimeFigureOut">
              <a:rPr lang="en-US" smtClean="0"/>
              <a:t>11/20/2024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8FD11A2-32FC-42AD-8F29-EC755FFF4EC0}" type="slidenum">
              <a:rPr lang="en-US" smtClean="0"/>
              <a:t>‹#›</a:t>
            </a:fld>
            <a:endParaRPr lang="en-US"/>
          </a:p>
        </p:txBody>
      </p:sp>
    </p:spTree>
    <p:extLst>
      <p:ext uri="{BB962C8B-B14F-4D97-AF65-F5344CB8AC3E}">
        <p14:creationId xmlns:p14="http://schemas.microsoft.com/office/powerpoint/2010/main" val="303960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55FF1E4-116C-4810-9669-A54047B57B9D}"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D11A2-32FC-42AD-8F29-EC755FFF4EC0}" type="slidenum">
              <a:rPr lang="en-US" smtClean="0"/>
              <a:t>‹#›</a:t>
            </a:fld>
            <a:endParaRPr lang="en-US"/>
          </a:p>
        </p:txBody>
      </p:sp>
    </p:spTree>
    <p:extLst>
      <p:ext uri="{BB962C8B-B14F-4D97-AF65-F5344CB8AC3E}">
        <p14:creationId xmlns:p14="http://schemas.microsoft.com/office/powerpoint/2010/main" val="4277615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5FF1E4-116C-4810-9669-A54047B57B9D}" type="datetimeFigureOut">
              <a:rPr lang="en-US" smtClean="0"/>
              <a:t>11/20/2024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8FD11A2-32FC-42AD-8F29-EC755FFF4EC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275928"/>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1283676"/>
            <a:ext cx="10058400" cy="800100"/>
          </a:xfrm>
        </p:spPr>
        <p:txBody>
          <a:bodyPr>
            <a:normAutofit fontScale="90000"/>
          </a:bodyPr>
          <a:lstStyle/>
          <a:p>
            <a:r>
              <a:rPr lang="en-US" sz="3200" b="1" dirty="0">
                <a:latin typeface="+mn-lt"/>
                <a:ea typeface="Times New Roman" panose="02020603050405020304" pitchFamily="18" charset="0"/>
              </a:rPr>
              <a:t>Home Credit Default </a:t>
            </a:r>
            <a:r>
              <a:rPr lang="en-US" sz="3200" b="1" dirty="0" smtClean="0">
                <a:latin typeface="+mn-lt"/>
                <a:ea typeface="Times New Roman" panose="02020603050405020304" pitchFamily="18" charset="0"/>
              </a:rPr>
              <a:t>Risk-</a:t>
            </a:r>
            <a:r>
              <a:rPr lang="en-US" sz="3200" b="1" dirty="0"/>
              <a:t>A Comparative Analysis of </a:t>
            </a:r>
            <a:r>
              <a:rPr lang="en-US" sz="3200" b="1" dirty="0" smtClean="0"/>
              <a:t> ML </a:t>
            </a:r>
            <a:r>
              <a:rPr lang="en-US" sz="3200" b="1" dirty="0"/>
              <a:t>Models</a:t>
            </a:r>
            <a:br>
              <a:rPr lang="en-US" sz="3200" b="1" dirty="0"/>
            </a:br>
            <a:endParaRPr lang="en-US" sz="3200" b="1" dirty="0">
              <a:latin typeface="+mn-lt"/>
            </a:endParaRPr>
          </a:p>
        </p:txBody>
      </p:sp>
      <p:sp>
        <p:nvSpPr>
          <p:cNvPr id="4" name="Rectangle 3"/>
          <p:cNvSpPr/>
          <p:nvPr/>
        </p:nvSpPr>
        <p:spPr>
          <a:xfrm>
            <a:off x="8042030" y="4938990"/>
            <a:ext cx="4149970" cy="1200329"/>
          </a:xfrm>
          <a:prstGeom prst="rect">
            <a:avLst/>
          </a:prstGeom>
        </p:spPr>
        <p:txBody>
          <a:bodyPr wrap="square">
            <a:spAutoFit/>
          </a:bodyPr>
          <a:lstStyle/>
          <a:p>
            <a:pPr lvl="0"/>
            <a:r>
              <a:rPr lang="en-US" dirty="0">
                <a:solidFill>
                  <a:schemeClr val="dk1"/>
                </a:solidFill>
                <a:ea typeface="Inter Tight"/>
                <a:cs typeface="Inter Tight"/>
                <a:sym typeface="Inter Tight"/>
              </a:rPr>
              <a:t>Srinath Bulusu-1002197525</a:t>
            </a:r>
          </a:p>
          <a:p>
            <a:pPr lvl="0"/>
            <a:r>
              <a:rPr lang="en-US" dirty="0">
                <a:solidFill>
                  <a:schemeClr val="dk1"/>
                </a:solidFill>
                <a:ea typeface="Inter Tight"/>
                <a:cs typeface="Inter Tight"/>
                <a:sym typeface="Inter Tight"/>
              </a:rPr>
              <a:t>Pranay Mohan Kanakabandi </a:t>
            </a:r>
            <a:r>
              <a:rPr lang="en-US" dirty="0" smtClean="0">
                <a:solidFill>
                  <a:schemeClr val="dk1"/>
                </a:solidFill>
                <a:ea typeface="Inter Tight"/>
                <a:cs typeface="Inter Tight"/>
                <a:sym typeface="Inter Tight"/>
              </a:rPr>
              <a:t>-1002198613</a:t>
            </a:r>
            <a:endParaRPr lang="en-US" dirty="0">
              <a:solidFill>
                <a:schemeClr val="dk1"/>
              </a:solidFill>
              <a:ea typeface="Inter Tight"/>
              <a:cs typeface="Inter Tight"/>
              <a:sym typeface="Inter Tight"/>
            </a:endParaRPr>
          </a:p>
          <a:p>
            <a:pPr lvl="0"/>
            <a:r>
              <a:rPr lang="en-US" dirty="0">
                <a:solidFill>
                  <a:schemeClr val="dk1"/>
                </a:solidFill>
                <a:ea typeface="Inter Tight"/>
                <a:cs typeface="Inter Tight"/>
                <a:sym typeface="Inter Tight"/>
              </a:rPr>
              <a:t>Manas Pavan Sai Kallaganti  - 1002209866</a:t>
            </a:r>
          </a:p>
          <a:p>
            <a:pPr lvl="0"/>
            <a:r>
              <a:rPr lang="en-US" dirty="0">
                <a:solidFill>
                  <a:schemeClr val="dk1"/>
                </a:solidFill>
                <a:ea typeface="Inter Tight"/>
                <a:cs typeface="Inter Tight"/>
                <a:sym typeface="Inter Tight"/>
              </a:rPr>
              <a:t>Sai Prabhakar Gattu </a:t>
            </a:r>
            <a:r>
              <a:rPr lang="en-US" dirty="0" smtClean="0">
                <a:solidFill>
                  <a:schemeClr val="dk1"/>
                </a:solidFill>
                <a:ea typeface="Inter Tight"/>
                <a:cs typeface="Inter Tight"/>
                <a:sym typeface="Inter Tight"/>
              </a:rPr>
              <a:t>- 1002209363</a:t>
            </a:r>
            <a:endParaRPr lang="en-US" dirty="0">
              <a:solidFill>
                <a:schemeClr val="dk1"/>
              </a:solidFill>
              <a:ea typeface="Inter Tight"/>
              <a:cs typeface="Inter Tight"/>
              <a:sym typeface="Inter Tight"/>
            </a:endParaRPr>
          </a:p>
        </p:txBody>
      </p:sp>
    </p:spTree>
    <p:extLst>
      <p:ext uri="{BB962C8B-B14F-4D97-AF65-F5344CB8AC3E}">
        <p14:creationId xmlns:p14="http://schemas.microsoft.com/office/powerpoint/2010/main" val="3441036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6698"/>
            <a:ext cx="12192000" cy="1200329"/>
          </a:xfrm>
          <a:prstGeom prst="rect">
            <a:avLst/>
          </a:prstGeom>
        </p:spPr>
        <p:txBody>
          <a:bodyPr wrap="square">
            <a:spAutoFit/>
          </a:bodyPr>
          <a:lstStyle/>
          <a:p>
            <a:r>
              <a:rPr lang="en-US" b="1" dirty="0"/>
              <a:t>K-Nearest Neighbors (KNN)</a:t>
            </a:r>
            <a:r>
              <a:rPr lang="en-US" dirty="0"/>
              <a:t>:</a:t>
            </a:r>
          </a:p>
          <a:p>
            <a:r>
              <a:rPr lang="en-US" dirty="0" smtClean="0"/>
              <a:t>A </a:t>
            </a:r>
            <a:r>
              <a:rPr lang="en-US" dirty="0"/>
              <a:t>non-parametric model that classifies an instance based on the majority class of its nearest neighbors in the feature space.</a:t>
            </a:r>
          </a:p>
          <a:p>
            <a:pPr>
              <a:buFont typeface="Arial" panose="020B0604020202020204" pitchFamily="34" charset="0"/>
              <a:buChar char="•"/>
            </a:pPr>
            <a:r>
              <a:rPr lang="en-US" b="1" dirty="0"/>
              <a:t>Why Selected</a:t>
            </a:r>
            <a:r>
              <a:rPr lang="en-US" dirty="0"/>
              <a:t>: KNN is straightforward and effective for datasets where similar observations are expected to share the same outcomes. It tests the value of proximity-based learning.</a:t>
            </a:r>
          </a:p>
        </p:txBody>
      </p:sp>
      <p:pic>
        <p:nvPicPr>
          <p:cNvPr id="3" name="image9.png"/>
          <p:cNvPicPr/>
          <p:nvPr/>
        </p:nvPicPr>
        <p:blipFill>
          <a:blip r:embed="rId2"/>
          <a:srcRect/>
          <a:stretch>
            <a:fillRect/>
          </a:stretch>
        </p:blipFill>
        <p:spPr>
          <a:xfrm>
            <a:off x="0" y="1485411"/>
            <a:ext cx="5730875" cy="1460500"/>
          </a:xfrm>
          <a:prstGeom prst="rect">
            <a:avLst/>
          </a:prstGeom>
          <a:ln/>
        </p:spPr>
      </p:pic>
      <p:pic>
        <p:nvPicPr>
          <p:cNvPr id="4" name="image12.png"/>
          <p:cNvPicPr/>
          <p:nvPr/>
        </p:nvPicPr>
        <p:blipFill>
          <a:blip r:embed="rId3"/>
          <a:srcRect/>
          <a:stretch>
            <a:fillRect/>
          </a:stretch>
        </p:blipFill>
        <p:spPr>
          <a:xfrm>
            <a:off x="5885839" y="1406769"/>
            <a:ext cx="5730875" cy="1363296"/>
          </a:xfrm>
          <a:prstGeom prst="rect">
            <a:avLst/>
          </a:prstGeom>
          <a:ln/>
        </p:spPr>
      </p:pic>
      <p:pic>
        <p:nvPicPr>
          <p:cNvPr id="5" name="image19.png"/>
          <p:cNvPicPr/>
          <p:nvPr/>
        </p:nvPicPr>
        <p:blipFill>
          <a:blip r:embed="rId4"/>
          <a:srcRect/>
          <a:stretch>
            <a:fillRect/>
          </a:stretch>
        </p:blipFill>
        <p:spPr>
          <a:xfrm>
            <a:off x="-3175" y="2872105"/>
            <a:ext cx="5734050" cy="3985895"/>
          </a:xfrm>
          <a:prstGeom prst="rect">
            <a:avLst/>
          </a:prstGeom>
          <a:ln/>
        </p:spPr>
      </p:pic>
      <p:pic>
        <p:nvPicPr>
          <p:cNvPr id="6" name="image16.png"/>
          <p:cNvPicPr/>
          <p:nvPr/>
        </p:nvPicPr>
        <p:blipFill>
          <a:blip r:embed="rId5"/>
          <a:srcRect/>
          <a:stretch>
            <a:fillRect/>
          </a:stretch>
        </p:blipFill>
        <p:spPr>
          <a:xfrm>
            <a:off x="5730875" y="2770065"/>
            <a:ext cx="6461125" cy="4081095"/>
          </a:xfrm>
          <a:prstGeom prst="rect">
            <a:avLst/>
          </a:prstGeom>
          <a:ln/>
        </p:spPr>
      </p:pic>
    </p:spTree>
    <p:extLst>
      <p:ext uri="{BB962C8B-B14F-4D97-AF65-F5344CB8AC3E}">
        <p14:creationId xmlns:p14="http://schemas.microsoft.com/office/powerpoint/2010/main" val="4073015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280" y="0"/>
            <a:ext cx="12110720" cy="1200329"/>
          </a:xfrm>
          <a:prstGeom prst="rect">
            <a:avLst/>
          </a:prstGeom>
        </p:spPr>
        <p:txBody>
          <a:bodyPr wrap="square">
            <a:spAutoFit/>
          </a:bodyPr>
          <a:lstStyle/>
          <a:p>
            <a:r>
              <a:rPr lang="en-US" b="1" dirty="0"/>
              <a:t>Linear Support Vector Machine (SVM)</a:t>
            </a:r>
            <a:r>
              <a:rPr lang="en-US" dirty="0"/>
              <a:t>:</a:t>
            </a:r>
          </a:p>
          <a:p>
            <a:pPr>
              <a:buFont typeface="Arial" panose="020B0604020202020204" pitchFamily="34" charset="0"/>
              <a:buChar char="•"/>
            </a:pPr>
            <a:r>
              <a:rPr lang="en-US" b="1" dirty="0"/>
              <a:t>Methodology</a:t>
            </a:r>
            <a:r>
              <a:rPr lang="en-US" dirty="0"/>
              <a:t>: A linear classifier that finds the hyperplane maximizing the margin between the two classes. It aims to separate the classes with the widest possible boundary.</a:t>
            </a:r>
          </a:p>
          <a:p>
            <a:pPr>
              <a:buFont typeface="Arial" panose="020B0604020202020204" pitchFamily="34" charset="0"/>
              <a:buChar char="•"/>
            </a:pPr>
            <a:r>
              <a:rPr lang="en-US" b="1" dirty="0"/>
              <a:t>Why Selected</a:t>
            </a:r>
            <a:r>
              <a:rPr lang="en-US" dirty="0"/>
              <a:t>: SVMs are effective for high-dimensional spaces and are less likely to overfit on smaller datasets.</a:t>
            </a:r>
          </a:p>
        </p:txBody>
      </p:sp>
      <p:pic>
        <p:nvPicPr>
          <p:cNvPr id="3" name="image10.png"/>
          <p:cNvPicPr/>
          <p:nvPr/>
        </p:nvPicPr>
        <p:blipFill>
          <a:blip r:embed="rId2"/>
          <a:srcRect/>
          <a:stretch>
            <a:fillRect/>
          </a:stretch>
        </p:blipFill>
        <p:spPr>
          <a:xfrm>
            <a:off x="0" y="1200329"/>
            <a:ext cx="5730875" cy="1016000"/>
          </a:xfrm>
          <a:prstGeom prst="rect">
            <a:avLst/>
          </a:prstGeom>
          <a:ln/>
        </p:spPr>
      </p:pic>
      <p:pic>
        <p:nvPicPr>
          <p:cNvPr id="4" name="image13.png"/>
          <p:cNvPicPr/>
          <p:nvPr/>
        </p:nvPicPr>
        <p:blipFill>
          <a:blip r:embed="rId3"/>
          <a:srcRect/>
          <a:stretch>
            <a:fillRect/>
          </a:stretch>
        </p:blipFill>
        <p:spPr>
          <a:xfrm>
            <a:off x="6461125" y="1200329"/>
            <a:ext cx="5730875" cy="1235140"/>
          </a:xfrm>
          <a:prstGeom prst="rect">
            <a:avLst/>
          </a:prstGeom>
          <a:ln/>
        </p:spPr>
      </p:pic>
      <p:pic>
        <p:nvPicPr>
          <p:cNvPr id="5" name="image21.png"/>
          <p:cNvPicPr/>
          <p:nvPr/>
        </p:nvPicPr>
        <p:blipFill>
          <a:blip r:embed="rId4"/>
          <a:srcRect/>
          <a:stretch>
            <a:fillRect/>
          </a:stretch>
        </p:blipFill>
        <p:spPr>
          <a:xfrm>
            <a:off x="-3175" y="2620108"/>
            <a:ext cx="5734050" cy="4237892"/>
          </a:xfrm>
          <a:prstGeom prst="rect">
            <a:avLst/>
          </a:prstGeom>
          <a:ln/>
        </p:spPr>
      </p:pic>
      <p:pic>
        <p:nvPicPr>
          <p:cNvPr id="6" name="image18.png"/>
          <p:cNvPicPr/>
          <p:nvPr/>
        </p:nvPicPr>
        <p:blipFill>
          <a:blip r:embed="rId5"/>
          <a:srcRect/>
          <a:stretch>
            <a:fillRect/>
          </a:stretch>
        </p:blipFill>
        <p:spPr>
          <a:xfrm>
            <a:off x="5730875" y="2620108"/>
            <a:ext cx="6461125" cy="4237892"/>
          </a:xfrm>
          <a:prstGeom prst="rect">
            <a:avLst/>
          </a:prstGeom>
          <a:ln/>
        </p:spPr>
      </p:pic>
    </p:spTree>
    <p:extLst>
      <p:ext uri="{BB962C8B-B14F-4D97-AF65-F5344CB8AC3E}">
        <p14:creationId xmlns:p14="http://schemas.microsoft.com/office/powerpoint/2010/main" val="1217388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228" y="1112246"/>
            <a:ext cx="11097846" cy="1754326"/>
          </a:xfrm>
          <a:prstGeom prst="rect">
            <a:avLst/>
          </a:prstGeom>
        </p:spPr>
        <p:txBody>
          <a:bodyPr wrap="square">
            <a:spAutoFit/>
          </a:bodyPr>
          <a:lstStyle/>
          <a:p>
            <a:r>
              <a:rPr lang="en-US" b="1" dirty="0" smtClean="0"/>
              <a:t>Challenges</a:t>
            </a:r>
          </a:p>
          <a:p>
            <a:endParaRPr lang="en-US" dirty="0" smtClean="0"/>
          </a:p>
          <a:p>
            <a:pPr>
              <a:buFont typeface="+mj-lt"/>
              <a:buAutoNum type="arabicPeriod"/>
            </a:pPr>
            <a:r>
              <a:rPr lang="en-US" b="1" dirty="0" smtClean="0"/>
              <a:t>Class Imbalance</a:t>
            </a:r>
            <a:r>
              <a:rPr lang="en-US" dirty="0" smtClean="0"/>
              <a:t>: Most applicants were non-defaulters, creating a skewed dataset that could mislead models.</a:t>
            </a:r>
          </a:p>
          <a:p>
            <a:pPr>
              <a:buFont typeface="+mj-lt"/>
              <a:buAutoNum type="arabicPeriod"/>
            </a:pPr>
            <a:r>
              <a:rPr lang="en-US" b="1" dirty="0" smtClean="0"/>
              <a:t>High Dimensionality</a:t>
            </a:r>
            <a:r>
              <a:rPr lang="en-US" dirty="0" smtClean="0"/>
              <a:t>: With 121 features, models like KNN struggled due to the ‘curse of dimensionality.’</a:t>
            </a:r>
          </a:p>
          <a:p>
            <a:pPr>
              <a:buFont typeface="+mj-lt"/>
              <a:buAutoNum type="arabicPeriod"/>
            </a:pPr>
            <a:r>
              <a:rPr lang="en-US" b="1" dirty="0" smtClean="0"/>
              <a:t>Feature Selection</a:t>
            </a:r>
            <a:r>
              <a:rPr lang="en-US" dirty="0" smtClean="0"/>
              <a:t>: Identifying impactful features, such as debt-to-income ratio and payment history, required significant effort.</a:t>
            </a:r>
          </a:p>
        </p:txBody>
      </p:sp>
      <p:sp>
        <p:nvSpPr>
          <p:cNvPr id="3" name="TextBox 2"/>
          <p:cNvSpPr txBox="1"/>
          <p:nvPr/>
        </p:nvSpPr>
        <p:spPr>
          <a:xfrm>
            <a:off x="151228" y="3393831"/>
            <a:ext cx="12158457" cy="1754326"/>
          </a:xfrm>
          <a:prstGeom prst="rect">
            <a:avLst/>
          </a:prstGeom>
          <a:noFill/>
        </p:spPr>
        <p:txBody>
          <a:bodyPr wrap="none" rtlCol="0">
            <a:spAutoFit/>
          </a:bodyPr>
          <a:lstStyle/>
          <a:p>
            <a:r>
              <a:rPr lang="en-US" b="1" dirty="0" smtClean="0"/>
              <a:t>Solutions</a:t>
            </a:r>
            <a:r>
              <a:rPr lang="en-US" dirty="0" smtClean="0"/>
              <a:t>:</a:t>
            </a:r>
          </a:p>
          <a:p>
            <a:pPr marL="285750" indent="-285750">
              <a:buFont typeface="Arial" panose="020B0604020202020204" pitchFamily="34" charset="0"/>
              <a:buChar char="•"/>
            </a:pPr>
            <a:r>
              <a:rPr lang="en-US" dirty="0"/>
              <a:t>Oversampling the Minority Class,Undersampling the Majority Class,Stratified Sampling</a:t>
            </a:r>
            <a:endParaRPr lang="en-US" dirty="0" smtClean="0"/>
          </a:p>
          <a:p>
            <a:pPr marL="285750" indent="-285750">
              <a:buFont typeface="Arial" panose="020B0604020202020204" pitchFamily="34" charset="0"/>
              <a:buChar char="•"/>
            </a:pPr>
            <a:r>
              <a:rPr lang="en-US" dirty="0" smtClean="0"/>
              <a:t>Use </a:t>
            </a:r>
            <a:r>
              <a:rPr lang="en-US" dirty="0"/>
              <a:t>Principal Component Analysis (PCA) to reduce the number of features while preserving variance</a:t>
            </a:r>
            <a:r>
              <a:rPr lang="en-US" dirty="0" smtClean="0"/>
              <a:t>.</a:t>
            </a:r>
          </a:p>
          <a:p>
            <a:pPr marL="285750" indent="-285750">
              <a:buFont typeface="Arial" panose="020B0604020202020204" pitchFamily="34" charset="0"/>
              <a:buChar char="•"/>
            </a:pPr>
            <a:r>
              <a:rPr lang="en-US" dirty="0"/>
              <a:t>Not all 121 features in the dataset will be equally important for predicting loan defaults. Selecting impactful features </a:t>
            </a:r>
            <a:r>
              <a:rPr lang="en-US" dirty="0" smtClean="0"/>
              <a:t>reduces</a:t>
            </a:r>
          </a:p>
          <a:p>
            <a:r>
              <a:rPr lang="en-US" dirty="0" smtClean="0"/>
              <a:t>     </a:t>
            </a:r>
            <a:r>
              <a:rPr lang="en-US" dirty="0"/>
              <a:t>noise, improves interpretability, and enhances model performance.</a:t>
            </a:r>
          </a:p>
          <a:p>
            <a:endParaRPr lang="en-US" dirty="0"/>
          </a:p>
        </p:txBody>
      </p:sp>
    </p:spTree>
    <p:extLst>
      <p:ext uri="{BB962C8B-B14F-4D97-AF65-F5344CB8AC3E}">
        <p14:creationId xmlns:p14="http://schemas.microsoft.com/office/powerpoint/2010/main" val="4130024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447" y="675895"/>
            <a:ext cx="11978640" cy="2308324"/>
          </a:xfrm>
          <a:prstGeom prst="rect">
            <a:avLst/>
          </a:prstGeom>
        </p:spPr>
        <p:txBody>
          <a:bodyPr wrap="square">
            <a:spAutoFit/>
          </a:bodyPr>
          <a:lstStyle/>
          <a:p>
            <a:r>
              <a:rPr lang="en-US" b="1" dirty="0" smtClean="0"/>
              <a:t>Results</a:t>
            </a:r>
          </a:p>
          <a:p>
            <a:r>
              <a:rPr lang="en-US" dirty="0" smtClean="0"/>
              <a:t/>
            </a:r>
            <a:br>
              <a:rPr lang="en-US" dirty="0" smtClean="0"/>
            </a:br>
            <a:r>
              <a:rPr lang="en-US" dirty="0" smtClean="0"/>
              <a:t>Our analysis revealed significant differences in model performance:</a:t>
            </a:r>
          </a:p>
          <a:p>
            <a:pPr>
              <a:buFont typeface="+mj-lt"/>
              <a:buAutoNum type="arabicPeriod"/>
            </a:pPr>
            <a:r>
              <a:rPr lang="en-US" b="1" dirty="0" smtClean="0"/>
              <a:t>Random Forest</a:t>
            </a:r>
            <a:r>
              <a:rPr lang="en-US" dirty="0" smtClean="0"/>
              <a:t>: Achieved the highest </a:t>
            </a:r>
            <a:r>
              <a:rPr lang="en-US" dirty="0" smtClean="0"/>
              <a:t>precision </a:t>
            </a:r>
            <a:r>
              <a:rPr lang="en-US" dirty="0" smtClean="0"/>
              <a:t>and </a:t>
            </a:r>
            <a:r>
              <a:rPr lang="en-US" dirty="0" smtClean="0"/>
              <a:t>recall.</a:t>
            </a:r>
          </a:p>
          <a:p>
            <a:pPr>
              <a:buFont typeface="+mj-lt"/>
              <a:buAutoNum type="arabicPeriod"/>
            </a:pPr>
            <a:r>
              <a:rPr lang="en-US" b="1" dirty="0" smtClean="0"/>
              <a:t>Neural Network: </a:t>
            </a:r>
            <a:r>
              <a:rPr lang="en-US" dirty="0" smtClean="0"/>
              <a:t>Achieved </a:t>
            </a:r>
            <a:r>
              <a:rPr lang="en-US" dirty="0"/>
              <a:t>the highest accuracy and recall, making it the best performer overall</a:t>
            </a:r>
            <a:r>
              <a:rPr lang="en-US" dirty="0" smtClean="0"/>
              <a:t>.</a:t>
            </a:r>
            <a:endParaRPr lang="en-US" b="1" dirty="0" smtClean="0"/>
          </a:p>
          <a:p>
            <a:pPr>
              <a:buFont typeface="+mj-lt"/>
              <a:buAutoNum type="arabicPeriod"/>
            </a:pPr>
            <a:r>
              <a:rPr lang="en-US" b="1" dirty="0" smtClean="0"/>
              <a:t>Logistic Regression</a:t>
            </a:r>
            <a:r>
              <a:rPr lang="en-US" dirty="0" smtClean="0"/>
              <a:t>: A strong baseline model with competitive results in most metrics.</a:t>
            </a:r>
          </a:p>
          <a:p>
            <a:pPr>
              <a:buFont typeface="+mj-lt"/>
              <a:buAutoNum type="arabicPeriod"/>
            </a:pPr>
            <a:r>
              <a:rPr lang="en-US" b="1" dirty="0" smtClean="0"/>
              <a:t>KNN</a:t>
            </a:r>
            <a:r>
              <a:rPr lang="en-US" dirty="0" smtClean="0"/>
              <a:t>: Struggled due to high dimensionality, reflected in its low AUC-ROC.</a:t>
            </a:r>
          </a:p>
          <a:p>
            <a:pPr>
              <a:buFont typeface="+mj-lt"/>
              <a:buAutoNum type="arabicPeriod"/>
            </a:pPr>
            <a:r>
              <a:rPr lang="en-US" b="1" dirty="0" smtClean="0"/>
              <a:t>Linear SVM</a:t>
            </a:r>
            <a:r>
              <a:rPr lang="en-US" dirty="0" smtClean="0"/>
              <a:t>: Achieved good recall but lower AUC-ROC compared to Random Forest.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19266463"/>
              </p:ext>
            </p:extLst>
          </p:nvPr>
        </p:nvGraphicFramePr>
        <p:xfrm>
          <a:off x="2443993" y="3133984"/>
          <a:ext cx="5926283" cy="2191479"/>
        </p:xfrm>
        <a:graphic>
          <a:graphicData uri="http://schemas.openxmlformats.org/drawingml/2006/table">
            <a:tbl>
              <a:tblPr>
                <a:tableStyleId>{073A0DAA-6AF3-43AB-8588-CEC1D06C72B9}</a:tableStyleId>
              </a:tblPr>
              <a:tblGrid>
                <a:gridCol w="1653121">
                  <a:extLst>
                    <a:ext uri="{9D8B030D-6E8A-4147-A177-3AD203B41FA5}">
                      <a16:colId xmlns:a16="http://schemas.microsoft.com/office/drawing/2014/main" val="3128546118"/>
                    </a:ext>
                  </a:extLst>
                </a:gridCol>
                <a:gridCol w="862950">
                  <a:extLst>
                    <a:ext uri="{9D8B030D-6E8A-4147-A177-3AD203B41FA5}">
                      <a16:colId xmlns:a16="http://schemas.microsoft.com/office/drawing/2014/main" val="4141825162"/>
                    </a:ext>
                  </a:extLst>
                </a:gridCol>
                <a:gridCol w="831759">
                  <a:extLst>
                    <a:ext uri="{9D8B030D-6E8A-4147-A177-3AD203B41FA5}">
                      <a16:colId xmlns:a16="http://schemas.microsoft.com/office/drawing/2014/main" val="1171726922"/>
                    </a:ext>
                  </a:extLst>
                </a:gridCol>
                <a:gridCol w="655010">
                  <a:extLst>
                    <a:ext uri="{9D8B030D-6E8A-4147-A177-3AD203B41FA5}">
                      <a16:colId xmlns:a16="http://schemas.microsoft.com/office/drawing/2014/main" val="762854397"/>
                    </a:ext>
                  </a:extLst>
                </a:gridCol>
                <a:gridCol w="862950">
                  <a:extLst>
                    <a:ext uri="{9D8B030D-6E8A-4147-A177-3AD203B41FA5}">
                      <a16:colId xmlns:a16="http://schemas.microsoft.com/office/drawing/2014/main" val="3842828899"/>
                    </a:ext>
                  </a:extLst>
                </a:gridCol>
                <a:gridCol w="1060493">
                  <a:extLst>
                    <a:ext uri="{9D8B030D-6E8A-4147-A177-3AD203B41FA5}">
                      <a16:colId xmlns:a16="http://schemas.microsoft.com/office/drawing/2014/main" val="3303865820"/>
                    </a:ext>
                  </a:extLst>
                </a:gridCol>
              </a:tblGrid>
              <a:tr h="358484">
                <a:tc>
                  <a:txBody>
                    <a:bodyPr/>
                    <a:lstStyle/>
                    <a:p>
                      <a:pPr marL="0" marR="0" algn="ctr">
                        <a:lnSpc>
                          <a:spcPct val="115000"/>
                        </a:lnSpc>
                        <a:spcBef>
                          <a:spcPts val="0"/>
                        </a:spcBef>
                        <a:spcAft>
                          <a:spcPts val="0"/>
                        </a:spcAft>
                      </a:pPr>
                      <a:r>
                        <a:rPr lang="en-US" sz="1100" dirty="0">
                          <a:effectLst/>
                        </a:rPr>
                        <a:t>Model</a:t>
                      </a:r>
                      <a:endParaRPr lang="en-US" sz="1100" dirty="0">
                        <a:effectLst/>
                        <a:latin typeface="Arial" panose="020B0604020202020204" pitchFamily="34" charset="0"/>
                        <a:ea typeface="Arial" panose="020B0604020202020204" pitchFamily="34" charset="0"/>
                      </a:endParaRPr>
                    </a:p>
                  </a:txBody>
                  <a:tcPr marL="0" marR="0" marT="0" marB="0"/>
                </a:tc>
                <a:tc>
                  <a:txBody>
                    <a:bodyPr/>
                    <a:lstStyle/>
                    <a:p>
                      <a:pPr marL="0" marR="0" algn="ctr">
                        <a:lnSpc>
                          <a:spcPct val="115000"/>
                        </a:lnSpc>
                        <a:spcBef>
                          <a:spcPts val="0"/>
                        </a:spcBef>
                        <a:spcAft>
                          <a:spcPts val="0"/>
                        </a:spcAft>
                      </a:pPr>
                      <a:r>
                        <a:rPr lang="en-US" sz="1100" dirty="0">
                          <a:effectLst/>
                        </a:rPr>
                        <a:t>Accuracy</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dirty="0">
                          <a:effectLst/>
                        </a:rPr>
                        <a:t>Precision</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dirty="0">
                          <a:effectLst/>
                        </a:rPr>
                        <a:t>Recall</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dirty="0">
                          <a:effectLst/>
                        </a:rPr>
                        <a:t>F1-Score</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dirty="0">
                          <a:effectLst/>
                        </a:rPr>
                        <a:t>AUC-ROC</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867036827"/>
                  </a:ext>
                </a:extLst>
              </a:tr>
              <a:tr h="366599">
                <a:tc>
                  <a:txBody>
                    <a:bodyPr/>
                    <a:lstStyle/>
                    <a:p>
                      <a:pPr marL="0" marR="0" algn="ctr">
                        <a:lnSpc>
                          <a:spcPct val="115000"/>
                        </a:lnSpc>
                        <a:spcBef>
                          <a:spcPts val="0"/>
                        </a:spcBef>
                        <a:spcAft>
                          <a:spcPts val="0"/>
                        </a:spcAft>
                      </a:pPr>
                      <a:r>
                        <a:rPr lang="en-US" sz="1100" dirty="0">
                          <a:effectLst/>
                        </a:rPr>
                        <a:t>Random Forest</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dirty="0">
                          <a:effectLst/>
                        </a:rPr>
                        <a:t>0.91815</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dirty="0">
                          <a:effectLst/>
                        </a:rPr>
                        <a:t>0.90</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dirty="0">
                          <a:effectLst/>
                        </a:rPr>
                        <a:t>0.92</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dirty="0">
                          <a:effectLst/>
                        </a:rPr>
                        <a:t>0.88</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dirty="0">
                          <a:effectLst/>
                        </a:rPr>
                        <a:t>0.71</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805729076"/>
                  </a:ext>
                </a:extLst>
              </a:tr>
              <a:tr h="366599">
                <a:tc>
                  <a:txBody>
                    <a:bodyPr/>
                    <a:lstStyle/>
                    <a:p>
                      <a:pPr marL="0" marR="0" algn="ctr">
                        <a:lnSpc>
                          <a:spcPct val="115000"/>
                        </a:lnSpc>
                        <a:spcBef>
                          <a:spcPts val="0"/>
                        </a:spcBef>
                        <a:spcAft>
                          <a:spcPts val="0"/>
                        </a:spcAft>
                      </a:pPr>
                      <a:r>
                        <a:rPr lang="en-US" sz="1100" dirty="0" smtClean="0">
                          <a:effectLst/>
                        </a:rPr>
                        <a:t>Neural Networks</a:t>
                      </a:r>
                      <a:endParaRPr lang="en-US" sz="1100" dirty="0">
                        <a:effectLst/>
                        <a:latin typeface="+mn-lt"/>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dirty="0" smtClean="0">
                          <a:effectLst/>
                        </a:rPr>
                        <a:t>0.92</a:t>
                      </a:r>
                      <a:endParaRPr lang="en-US" sz="1100" dirty="0">
                        <a:effectLst/>
                        <a:latin typeface="+mn-lt"/>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kern="1200" dirty="0" smtClean="0">
                          <a:effectLst/>
                        </a:rPr>
                        <a:t>0.87</a:t>
                      </a:r>
                      <a:endParaRPr lang="en-US" sz="1100" dirty="0">
                        <a:effectLst/>
                        <a:latin typeface="+mn-lt"/>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kern="1200" dirty="0" smtClean="0">
                          <a:effectLst/>
                        </a:rPr>
                        <a:t>0.92</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kern="1200" dirty="0" smtClean="0">
                          <a:effectLst/>
                        </a:rPr>
                        <a:t>0.88</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dirty="0" smtClean="0">
                          <a:effectLst/>
                        </a:rPr>
                        <a:t>0.72</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607198837"/>
                  </a:ext>
                </a:extLst>
              </a:tr>
              <a:tr h="366599">
                <a:tc>
                  <a:txBody>
                    <a:bodyPr/>
                    <a:lstStyle/>
                    <a:p>
                      <a:pPr marL="0" marR="0" algn="ctr">
                        <a:lnSpc>
                          <a:spcPct val="115000"/>
                        </a:lnSpc>
                        <a:spcBef>
                          <a:spcPts val="0"/>
                        </a:spcBef>
                        <a:spcAft>
                          <a:spcPts val="0"/>
                        </a:spcAft>
                      </a:pPr>
                      <a:r>
                        <a:rPr lang="en-US" sz="1100">
                          <a:effectLst/>
                        </a:rPr>
                        <a:t>Logistic Regression</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0.91776</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0.88</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0.92</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0.88</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dirty="0">
                          <a:effectLst/>
                        </a:rPr>
                        <a:t>0.74</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098794113"/>
                  </a:ext>
                </a:extLst>
              </a:tr>
              <a:tr h="366599">
                <a:tc>
                  <a:txBody>
                    <a:bodyPr/>
                    <a:lstStyle/>
                    <a:p>
                      <a:pPr marL="0" marR="0" algn="ctr">
                        <a:lnSpc>
                          <a:spcPct val="115000"/>
                        </a:lnSpc>
                        <a:spcBef>
                          <a:spcPts val="0"/>
                        </a:spcBef>
                        <a:spcAft>
                          <a:spcPts val="0"/>
                        </a:spcAft>
                      </a:pPr>
                      <a:r>
                        <a:rPr lang="en-US" sz="1100">
                          <a:effectLst/>
                        </a:rPr>
                        <a:t>K-Nearest Neighbors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0.91311</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0.86</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0.91</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0.88</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dirty="0">
                          <a:effectLst/>
                        </a:rPr>
                        <a:t>0.56</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837366564"/>
                  </a:ext>
                </a:extLst>
              </a:tr>
              <a:tr h="366599">
                <a:tc>
                  <a:txBody>
                    <a:bodyPr/>
                    <a:lstStyle/>
                    <a:p>
                      <a:pPr marL="0" marR="0" algn="ctr">
                        <a:lnSpc>
                          <a:spcPct val="115000"/>
                        </a:lnSpc>
                        <a:spcBef>
                          <a:spcPts val="0"/>
                        </a:spcBef>
                        <a:spcAft>
                          <a:spcPts val="0"/>
                        </a:spcAft>
                      </a:pPr>
                      <a:r>
                        <a:rPr lang="en-US" sz="1100">
                          <a:effectLst/>
                        </a:rPr>
                        <a:t>Linear SVM</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0.91798</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0.84</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0.92</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0.88</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dirty="0">
                          <a:effectLst/>
                        </a:rPr>
                        <a:t>0.75</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025932452"/>
                  </a:ext>
                </a:extLst>
              </a:tr>
            </a:tbl>
          </a:graphicData>
        </a:graphic>
      </p:graphicFrame>
    </p:spTree>
    <p:extLst>
      <p:ext uri="{BB962C8B-B14F-4D97-AF65-F5344CB8AC3E}">
        <p14:creationId xmlns:p14="http://schemas.microsoft.com/office/powerpoint/2010/main" val="3455527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992" y="744675"/>
            <a:ext cx="12192000" cy="2308324"/>
          </a:xfrm>
          <a:prstGeom prst="rect">
            <a:avLst/>
          </a:prstGeom>
        </p:spPr>
        <p:txBody>
          <a:bodyPr wrap="square">
            <a:spAutoFit/>
          </a:bodyPr>
          <a:lstStyle/>
          <a:p>
            <a:r>
              <a:rPr lang="en-US" b="1" dirty="0" smtClean="0"/>
              <a:t>Observations</a:t>
            </a:r>
            <a:endParaRPr lang="en-US" b="1" dirty="0" smtClean="0"/>
          </a:p>
          <a:p>
            <a:endParaRPr lang="en-US" b="1" dirty="0" smtClean="0"/>
          </a:p>
          <a:p>
            <a:pPr>
              <a:buFont typeface="Arial" panose="020B0604020202020204" pitchFamily="34" charset="0"/>
              <a:buChar char="•"/>
            </a:pPr>
            <a:r>
              <a:rPr lang="en-US" dirty="0" smtClean="0"/>
              <a:t>Random Forest is the best model, offering robust performance across all metrics</a:t>
            </a:r>
            <a:r>
              <a:rPr lang="en-US" dirty="0" smtClean="0"/>
              <a:t>.</a:t>
            </a:r>
          </a:p>
          <a:p>
            <a:pPr>
              <a:buFont typeface="Arial" panose="020B0604020202020204" pitchFamily="34" charset="0"/>
              <a:buChar char="•"/>
            </a:pPr>
            <a:r>
              <a:rPr lang="en-US" dirty="0" smtClean="0"/>
              <a:t>Neural Netwoks offer better accuracy and recall but has less precision</a:t>
            </a:r>
            <a:endParaRPr lang="en-US" dirty="0" smtClean="0"/>
          </a:p>
          <a:p>
            <a:pPr>
              <a:buFont typeface="Arial" panose="020B0604020202020204" pitchFamily="34" charset="0"/>
              <a:buChar char="•"/>
            </a:pPr>
            <a:r>
              <a:rPr lang="en-US" dirty="0" smtClean="0"/>
              <a:t>Logistic Regression is a close competitor and remains an interpretable alternative.</a:t>
            </a:r>
          </a:p>
          <a:p>
            <a:pPr>
              <a:buFont typeface="Arial" panose="020B0604020202020204" pitchFamily="34" charset="0"/>
              <a:buChar char="•"/>
            </a:pPr>
            <a:r>
              <a:rPr lang="en-US" dirty="0" smtClean="0"/>
              <a:t>KNN and Linear SVM are less effective in handling this dataset’s complexity and high dimensionality</a:t>
            </a:r>
            <a:r>
              <a:rPr lang="en-US" dirty="0" smtClean="0"/>
              <a:t>.</a:t>
            </a:r>
          </a:p>
          <a:p>
            <a:pPr>
              <a:buFont typeface="Arial" panose="020B0604020202020204" pitchFamily="34" charset="0"/>
              <a:buChar char="•"/>
            </a:pPr>
            <a:endParaRPr lang="en-US" dirty="0" smtClean="0"/>
          </a:p>
          <a:p>
            <a:r>
              <a:rPr lang="en-US" dirty="0" smtClean="0"/>
              <a:t>Future work could include exploring advanced models like XGBoost or incorporating external data to improve predictive power.</a:t>
            </a:r>
            <a:endParaRPr lang="en-US" dirty="0"/>
          </a:p>
        </p:txBody>
      </p:sp>
      <p:sp>
        <p:nvSpPr>
          <p:cNvPr id="14" name="Rectangle 13"/>
          <p:cNvSpPr/>
          <p:nvPr/>
        </p:nvSpPr>
        <p:spPr>
          <a:xfrm>
            <a:off x="0" y="3409814"/>
            <a:ext cx="12361984" cy="2031325"/>
          </a:xfrm>
          <a:prstGeom prst="rect">
            <a:avLst/>
          </a:prstGeom>
        </p:spPr>
        <p:txBody>
          <a:bodyPr wrap="square">
            <a:spAutoFit/>
          </a:bodyPr>
          <a:lstStyle/>
          <a:p>
            <a:r>
              <a:rPr lang="en-US" u="sng" dirty="0"/>
              <a:t>1. ROC Curve and AUC (Area Under the Curve)</a:t>
            </a:r>
          </a:p>
          <a:p>
            <a:r>
              <a:rPr lang="en-US" dirty="0"/>
              <a:t>Importance</a:t>
            </a:r>
            <a:r>
              <a:rPr lang="en-US" dirty="0" smtClean="0"/>
              <a:t>:</a:t>
            </a:r>
            <a:endParaRPr lang="en-US" dirty="0"/>
          </a:p>
          <a:p>
            <a:r>
              <a:rPr lang="en-US" dirty="0"/>
              <a:t>ROC Curve shows the trade-off between True Positive Rate (Recall) and False Positive Rate as the decision threshold varies.</a:t>
            </a:r>
          </a:p>
          <a:p>
            <a:r>
              <a:rPr lang="en-US" dirty="0"/>
              <a:t>AUC summarizes the ROC Curve into a single value between 0 and 1. A higher AUC indicates better discrimination between classes.</a:t>
            </a:r>
          </a:p>
          <a:p>
            <a:endParaRPr lang="en-US" dirty="0" smtClean="0"/>
          </a:p>
          <a:p>
            <a:r>
              <a:rPr lang="en-US" dirty="0" smtClean="0"/>
              <a:t>Particularly </a:t>
            </a:r>
            <a:r>
              <a:rPr lang="en-US" dirty="0"/>
              <a:t>important for imbalanced datasets, as it is not affected by the actual class distribution.</a:t>
            </a:r>
          </a:p>
          <a:p>
            <a:r>
              <a:rPr lang="en-US" dirty="0" smtClean="0"/>
              <a:t>Prefer </a:t>
            </a:r>
            <a:r>
              <a:rPr lang="en-US" dirty="0"/>
              <a:t>models with a higher AUC as they indicate better separability between classes</a:t>
            </a:r>
            <a:r>
              <a:rPr lang="en-US" dirty="0" smtClean="0"/>
              <a:t>.</a:t>
            </a:r>
            <a:endParaRPr lang="en-US" dirty="0"/>
          </a:p>
        </p:txBody>
      </p:sp>
    </p:spTree>
    <p:extLst>
      <p:ext uri="{BB962C8B-B14F-4D97-AF65-F5344CB8AC3E}">
        <p14:creationId xmlns:p14="http://schemas.microsoft.com/office/powerpoint/2010/main" val="3241975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787199"/>
            <a:ext cx="12192000" cy="3139321"/>
          </a:xfrm>
          <a:prstGeom prst="rect">
            <a:avLst/>
          </a:prstGeom>
        </p:spPr>
        <p:txBody>
          <a:bodyPr wrap="square">
            <a:spAutoFit/>
          </a:bodyPr>
          <a:lstStyle/>
          <a:p>
            <a:r>
              <a:rPr lang="en-US" dirty="0" smtClean="0"/>
              <a:t>3</a:t>
            </a:r>
            <a:r>
              <a:rPr lang="en-US" dirty="0"/>
              <a:t>. Accuracy</a:t>
            </a:r>
          </a:p>
          <a:p>
            <a:r>
              <a:rPr lang="en-US" dirty="0"/>
              <a:t>Importance:</a:t>
            </a:r>
          </a:p>
          <a:p>
            <a:endParaRPr lang="en-US" dirty="0"/>
          </a:p>
          <a:p>
            <a:r>
              <a:rPr lang="en-US" dirty="0"/>
              <a:t>Indicates the proportion of correctly classified instances over the total dataset.</a:t>
            </a:r>
          </a:p>
          <a:p>
            <a:r>
              <a:rPr lang="en-US" dirty="0"/>
              <a:t>When to Prioritize:</a:t>
            </a:r>
          </a:p>
          <a:p>
            <a:endParaRPr lang="en-US" dirty="0"/>
          </a:p>
          <a:p>
            <a:r>
              <a:rPr lang="en-US" dirty="0"/>
              <a:t>Only when the dataset is balanced (similar number of defaulters and non-defaulters).</a:t>
            </a:r>
          </a:p>
          <a:p>
            <a:r>
              <a:rPr lang="en-US" dirty="0"/>
              <a:t>Model Selection:</a:t>
            </a:r>
          </a:p>
          <a:p>
            <a:endParaRPr lang="en-US" dirty="0"/>
          </a:p>
          <a:p>
            <a:r>
              <a:rPr lang="en-US" dirty="0"/>
              <a:t>Avoid relying solely on accuracy for imbalanced datasets, as it can be misleading. For example, predicting all applicants as non-defaulters in an imbalanced dataset could still yield high accuracy</a:t>
            </a:r>
            <a:r>
              <a:rPr lang="en-US" dirty="0" smtClean="0"/>
              <a:t>.</a:t>
            </a:r>
            <a:endParaRPr lang="en-US" dirty="0"/>
          </a:p>
        </p:txBody>
      </p:sp>
      <p:sp>
        <p:nvSpPr>
          <p:cNvPr id="4" name="Rectangle 3"/>
          <p:cNvSpPr/>
          <p:nvPr/>
        </p:nvSpPr>
        <p:spPr>
          <a:xfrm>
            <a:off x="0" y="116477"/>
            <a:ext cx="12555415" cy="6463308"/>
          </a:xfrm>
          <a:prstGeom prst="rect">
            <a:avLst/>
          </a:prstGeom>
        </p:spPr>
        <p:txBody>
          <a:bodyPr wrap="square">
            <a:spAutoFit/>
          </a:bodyPr>
          <a:lstStyle/>
          <a:p>
            <a:r>
              <a:rPr lang="en-US" dirty="0"/>
              <a:t>2. Confusion Matrix</a:t>
            </a:r>
          </a:p>
          <a:p>
            <a:r>
              <a:rPr lang="en-US" dirty="0"/>
              <a:t>Importance</a:t>
            </a:r>
            <a:r>
              <a:rPr lang="en-US" dirty="0" smtClean="0"/>
              <a:t>:</a:t>
            </a:r>
            <a:endParaRPr lang="en-US" dirty="0"/>
          </a:p>
          <a:p>
            <a:r>
              <a:rPr lang="en-US" dirty="0"/>
              <a:t>Gives a granular view of model predictions:</a:t>
            </a:r>
          </a:p>
          <a:p>
            <a:r>
              <a:rPr lang="en-US" dirty="0"/>
              <a:t>True Positives (TP): Correctly identified defaulters.</a:t>
            </a:r>
          </a:p>
          <a:p>
            <a:r>
              <a:rPr lang="en-US" dirty="0"/>
              <a:t>True Negatives (TN): Correctly identified non-defaulters.</a:t>
            </a:r>
          </a:p>
          <a:p>
            <a:r>
              <a:rPr lang="en-US" dirty="0"/>
              <a:t>False Positives (FP): Non-defaulters incorrectly classified as defaulters.</a:t>
            </a:r>
          </a:p>
          <a:p>
            <a:r>
              <a:rPr lang="en-US" dirty="0"/>
              <a:t>False Negatives (FN): Defaulters missed by the model</a:t>
            </a:r>
            <a:r>
              <a:rPr lang="en-US" dirty="0" smtClean="0"/>
              <a:t>.</a:t>
            </a:r>
          </a:p>
          <a:p>
            <a:endParaRPr lang="en-US" dirty="0"/>
          </a:p>
          <a:p>
            <a:r>
              <a:rPr lang="en-US" dirty="0"/>
              <a:t>3. </a:t>
            </a:r>
            <a:r>
              <a:rPr lang="en-US" dirty="0" smtClean="0"/>
              <a:t>Accuracy</a:t>
            </a:r>
            <a:endParaRPr lang="en-US" dirty="0"/>
          </a:p>
          <a:p>
            <a:r>
              <a:rPr lang="en-US" dirty="0" smtClean="0"/>
              <a:t>Importance:Indicates </a:t>
            </a:r>
            <a:r>
              <a:rPr lang="en-US" dirty="0"/>
              <a:t>the proportion of correctly classified instances over the total dataset.</a:t>
            </a:r>
          </a:p>
          <a:p>
            <a:r>
              <a:rPr lang="en-US" u="sng" dirty="0"/>
              <a:t>When to </a:t>
            </a:r>
            <a:r>
              <a:rPr lang="en-US" u="sng" dirty="0" smtClean="0"/>
              <a:t>Prioritize:</a:t>
            </a:r>
          </a:p>
          <a:p>
            <a:r>
              <a:rPr lang="en-US" dirty="0" smtClean="0"/>
              <a:t>Only </a:t>
            </a:r>
            <a:r>
              <a:rPr lang="en-US" dirty="0"/>
              <a:t>when the dataset is balanced (similar number of defaulters and non-defaulters).</a:t>
            </a:r>
          </a:p>
          <a:p>
            <a:r>
              <a:rPr lang="en-US" dirty="0"/>
              <a:t>Model </a:t>
            </a:r>
            <a:r>
              <a:rPr lang="en-US" dirty="0" smtClean="0"/>
              <a:t>Selection:Avoid relying </a:t>
            </a:r>
            <a:r>
              <a:rPr lang="en-US" dirty="0"/>
              <a:t>solely on accuracy for imbalanced datasets, as it can be misleading. For example, predicting all applicants as non-defaulters in an imbalanced dataset could still yield high accuracy</a:t>
            </a:r>
            <a:r>
              <a:rPr lang="en-US" dirty="0" smtClean="0"/>
              <a:t>.</a:t>
            </a:r>
          </a:p>
          <a:p>
            <a:endParaRPr lang="en-US" dirty="0" smtClean="0"/>
          </a:p>
          <a:p>
            <a:r>
              <a:rPr lang="en-US" dirty="0"/>
              <a:t>4. Precision</a:t>
            </a:r>
          </a:p>
          <a:p>
            <a:r>
              <a:rPr lang="en-US" dirty="0"/>
              <a:t>Importance:Measures the proportion of positive predictions (defaulters) that are actually correct.</a:t>
            </a:r>
          </a:p>
          <a:p>
            <a:r>
              <a:rPr lang="en-US" u="sng" dirty="0"/>
              <a:t>When to Prioritize:</a:t>
            </a:r>
          </a:p>
          <a:p>
            <a:r>
              <a:rPr lang="en-US" dirty="0"/>
              <a:t>When False Positives are costly. For example:</a:t>
            </a:r>
          </a:p>
          <a:p>
            <a:r>
              <a:rPr lang="en-US" dirty="0"/>
              <a:t>A high number of FP (non-defaulters flagged as defaulters) could result in unnecessary loan denials, impacting customer satisfaction and trust.</a:t>
            </a:r>
          </a:p>
          <a:p>
            <a:r>
              <a:rPr lang="en-US" dirty="0"/>
              <a:t>Model Selection:Choose a model with high precision when avoiding FP is critical.</a:t>
            </a:r>
          </a:p>
          <a:p>
            <a:endParaRPr lang="en-US" dirty="0"/>
          </a:p>
        </p:txBody>
      </p:sp>
    </p:spTree>
    <p:extLst>
      <p:ext uri="{BB962C8B-B14F-4D97-AF65-F5344CB8AC3E}">
        <p14:creationId xmlns:p14="http://schemas.microsoft.com/office/powerpoint/2010/main" val="208655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07831"/>
            <a:ext cx="12192000" cy="3970318"/>
          </a:xfrm>
          <a:prstGeom prst="rect">
            <a:avLst/>
          </a:prstGeom>
        </p:spPr>
        <p:txBody>
          <a:bodyPr wrap="square">
            <a:spAutoFit/>
          </a:bodyPr>
          <a:lstStyle/>
          <a:p>
            <a:endParaRPr lang="en-US" dirty="0"/>
          </a:p>
          <a:p>
            <a:r>
              <a:rPr lang="en-US" dirty="0"/>
              <a:t>5. Recall (Sensitivity or True Positive Rate)</a:t>
            </a:r>
          </a:p>
          <a:p>
            <a:r>
              <a:rPr lang="en-US" dirty="0" smtClean="0"/>
              <a:t>Importance:Measures </a:t>
            </a:r>
            <a:r>
              <a:rPr lang="en-US" dirty="0"/>
              <a:t>the proportion of actual positives (defaulters) that are correctly identified.</a:t>
            </a:r>
          </a:p>
          <a:p>
            <a:r>
              <a:rPr lang="en-US" u="sng" dirty="0"/>
              <a:t>When to </a:t>
            </a:r>
            <a:r>
              <a:rPr lang="en-US" u="sng" dirty="0" smtClean="0"/>
              <a:t>Prioritize:</a:t>
            </a:r>
            <a:r>
              <a:rPr lang="en-US" dirty="0" smtClean="0"/>
              <a:t>When </a:t>
            </a:r>
            <a:r>
              <a:rPr lang="en-US" dirty="0"/>
              <a:t>False Negatives are costly. For example:</a:t>
            </a:r>
          </a:p>
          <a:p>
            <a:r>
              <a:rPr lang="en-US" dirty="0"/>
              <a:t>Missing a defaulter (FN) could lead to financial loss for the lender.</a:t>
            </a:r>
          </a:p>
          <a:p>
            <a:r>
              <a:rPr lang="en-US" dirty="0"/>
              <a:t>Model </a:t>
            </a:r>
            <a:r>
              <a:rPr lang="en-US" dirty="0" smtClean="0"/>
              <a:t>Selection:Select </a:t>
            </a:r>
            <a:r>
              <a:rPr lang="en-US" dirty="0"/>
              <a:t>a model with high recall when catching all defaulters is more important than occasionally flagging non-defaulters</a:t>
            </a:r>
            <a:r>
              <a:rPr lang="en-US" dirty="0" smtClean="0"/>
              <a:t>.</a:t>
            </a:r>
          </a:p>
          <a:p>
            <a:endParaRPr lang="en-US" dirty="0"/>
          </a:p>
          <a:p>
            <a:r>
              <a:rPr lang="en-US" dirty="0"/>
              <a:t>6. F1-Score</a:t>
            </a:r>
          </a:p>
          <a:p>
            <a:r>
              <a:rPr lang="en-US" dirty="0" smtClean="0"/>
              <a:t>Importance:Balances </a:t>
            </a:r>
            <a:r>
              <a:rPr lang="en-US" dirty="0"/>
              <a:t>precision and recall, providing a single metric for scenarios where both FP and FN are important.</a:t>
            </a:r>
          </a:p>
          <a:p>
            <a:r>
              <a:rPr lang="en-US" u="sng" dirty="0"/>
              <a:t>When to </a:t>
            </a:r>
            <a:r>
              <a:rPr lang="en-US" u="sng" dirty="0" smtClean="0"/>
              <a:t>Prioritize:</a:t>
            </a:r>
            <a:r>
              <a:rPr lang="en-US" dirty="0" smtClean="0"/>
              <a:t>For </a:t>
            </a:r>
            <a:r>
              <a:rPr lang="en-US" dirty="0"/>
              <a:t>imbalanced datasets where both types of errors need to be considered.</a:t>
            </a:r>
          </a:p>
          <a:p>
            <a:r>
              <a:rPr lang="en-US" dirty="0"/>
              <a:t>Useful when you need a trade-off between precision and recall.</a:t>
            </a:r>
          </a:p>
          <a:p>
            <a:r>
              <a:rPr lang="en-US" dirty="0"/>
              <a:t>Model Selection</a:t>
            </a:r>
            <a:r>
              <a:rPr lang="en-US" dirty="0" smtClean="0"/>
              <a:t>:</a:t>
            </a:r>
            <a:endParaRPr lang="en-US" dirty="0"/>
          </a:p>
          <a:p>
            <a:r>
              <a:rPr lang="en-US" dirty="0"/>
              <a:t>Choose a model with the highest F1-Score when balancing FP and FN is crucial.</a:t>
            </a:r>
            <a:endParaRPr lang="en-US" dirty="0"/>
          </a:p>
        </p:txBody>
      </p:sp>
    </p:spTree>
    <p:extLst>
      <p:ext uri="{BB962C8B-B14F-4D97-AF65-F5344CB8AC3E}">
        <p14:creationId xmlns:p14="http://schemas.microsoft.com/office/powerpoint/2010/main" val="712897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405946" cy="4524315"/>
          </a:xfrm>
          <a:prstGeom prst="rect">
            <a:avLst/>
          </a:prstGeom>
        </p:spPr>
        <p:txBody>
          <a:bodyPr wrap="square">
            <a:spAutoFit/>
          </a:bodyPr>
          <a:lstStyle/>
          <a:p>
            <a:r>
              <a:rPr lang="en-US" b="1" dirty="0" smtClean="0"/>
              <a:t>MODEL SELECTION</a:t>
            </a:r>
            <a:endParaRPr lang="en-US" b="1" dirty="0"/>
          </a:p>
          <a:p>
            <a:endParaRPr lang="en-US" dirty="0" smtClean="0"/>
          </a:p>
          <a:p>
            <a:r>
              <a:rPr lang="en-US" b="1" dirty="0" smtClean="0"/>
              <a:t>Understand </a:t>
            </a:r>
            <a:r>
              <a:rPr lang="en-US" b="1" dirty="0"/>
              <a:t>Business Priorities</a:t>
            </a:r>
            <a:r>
              <a:rPr lang="en-US" b="1" dirty="0" smtClean="0"/>
              <a:t>:</a:t>
            </a:r>
          </a:p>
          <a:p>
            <a:endParaRPr lang="en-US" b="1" dirty="0"/>
          </a:p>
          <a:p>
            <a:r>
              <a:rPr lang="en-US" dirty="0"/>
              <a:t>High recall: If missing defaulters is more costly</a:t>
            </a:r>
            <a:r>
              <a:rPr lang="en-US" dirty="0" smtClean="0"/>
              <a:t>.</a:t>
            </a:r>
          </a:p>
          <a:p>
            <a:endParaRPr lang="en-US" dirty="0" smtClean="0"/>
          </a:p>
          <a:p>
            <a:r>
              <a:rPr lang="en-US" dirty="0" smtClean="0"/>
              <a:t>From the results we can see the false negetive rate affects the </a:t>
            </a:r>
          </a:p>
          <a:p>
            <a:r>
              <a:rPr lang="en-US" dirty="0" smtClean="0"/>
              <a:t>Business which means many defaulters are missed</a:t>
            </a:r>
          </a:p>
          <a:p>
            <a:endParaRPr lang="en-US" dirty="0" smtClean="0"/>
          </a:p>
          <a:p>
            <a:endParaRPr lang="en-US" dirty="0"/>
          </a:p>
          <a:p>
            <a:endParaRPr lang="en-US" dirty="0" smtClean="0"/>
          </a:p>
          <a:p>
            <a:r>
              <a:rPr lang="en-US" b="1" u="sng" dirty="0" smtClean="0"/>
              <a:t>Result:</a:t>
            </a:r>
          </a:p>
          <a:p>
            <a:endParaRPr lang="en-US" b="1" u="sng" dirty="0"/>
          </a:p>
          <a:p>
            <a:r>
              <a:rPr lang="en-US" dirty="0"/>
              <a:t>Focus on recall (catching all defaulters) and ensure a reasonable AUC</a:t>
            </a:r>
            <a:r>
              <a:rPr lang="en-US" dirty="0" smtClean="0"/>
              <a:t>.</a:t>
            </a:r>
          </a:p>
          <a:p>
            <a:endParaRPr lang="en-US" dirty="0"/>
          </a:p>
          <a:p>
            <a:r>
              <a:rPr lang="en-US" dirty="0" smtClean="0"/>
              <a:t>Logistic Regression satisfies and outperforms Random Forest ,Neural Network in terms of AUC while recall for 3 of them are same</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383188813"/>
              </p:ext>
            </p:extLst>
          </p:nvPr>
        </p:nvGraphicFramePr>
        <p:xfrm>
          <a:off x="6330584" y="1078148"/>
          <a:ext cx="5429250" cy="1954911"/>
        </p:xfrm>
        <a:graphic>
          <a:graphicData uri="http://schemas.openxmlformats.org/drawingml/2006/table">
            <a:tbl>
              <a:tblPr>
                <a:tableStyleId>{5C22544A-7EE6-4342-B048-85BDC9FD1C3A}</a:tableStyleId>
              </a:tblPr>
              <a:tblGrid>
                <a:gridCol w="1514475">
                  <a:extLst>
                    <a:ext uri="{9D8B030D-6E8A-4147-A177-3AD203B41FA5}">
                      <a16:colId xmlns:a16="http://schemas.microsoft.com/office/drawing/2014/main" val="438828579"/>
                    </a:ext>
                  </a:extLst>
                </a:gridCol>
                <a:gridCol w="790575">
                  <a:extLst>
                    <a:ext uri="{9D8B030D-6E8A-4147-A177-3AD203B41FA5}">
                      <a16:colId xmlns:a16="http://schemas.microsoft.com/office/drawing/2014/main" val="4096062912"/>
                    </a:ext>
                  </a:extLst>
                </a:gridCol>
                <a:gridCol w="762000">
                  <a:extLst>
                    <a:ext uri="{9D8B030D-6E8A-4147-A177-3AD203B41FA5}">
                      <a16:colId xmlns:a16="http://schemas.microsoft.com/office/drawing/2014/main" val="923336370"/>
                    </a:ext>
                  </a:extLst>
                </a:gridCol>
                <a:gridCol w="600075">
                  <a:extLst>
                    <a:ext uri="{9D8B030D-6E8A-4147-A177-3AD203B41FA5}">
                      <a16:colId xmlns:a16="http://schemas.microsoft.com/office/drawing/2014/main" val="778009589"/>
                    </a:ext>
                  </a:extLst>
                </a:gridCol>
                <a:gridCol w="790575">
                  <a:extLst>
                    <a:ext uri="{9D8B030D-6E8A-4147-A177-3AD203B41FA5}">
                      <a16:colId xmlns:a16="http://schemas.microsoft.com/office/drawing/2014/main" val="1591063726"/>
                    </a:ext>
                  </a:extLst>
                </a:gridCol>
                <a:gridCol w="971550">
                  <a:extLst>
                    <a:ext uri="{9D8B030D-6E8A-4147-A177-3AD203B41FA5}">
                      <a16:colId xmlns:a16="http://schemas.microsoft.com/office/drawing/2014/main" val="2848253397"/>
                    </a:ext>
                  </a:extLst>
                </a:gridCol>
              </a:tblGrid>
              <a:tr h="179705">
                <a:tc>
                  <a:txBody>
                    <a:bodyPr/>
                    <a:lstStyle/>
                    <a:p>
                      <a:pPr marL="0" marR="0" algn="ctr">
                        <a:lnSpc>
                          <a:spcPct val="115000"/>
                        </a:lnSpc>
                        <a:spcBef>
                          <a:spcPts val="0"/>
                        </a:spcBef>
                        <a:spcAft>
                          <a:spcPts val="0"/>
                        </a:spcAft>
                      </a:pPr>
                      <a:r>
                        <a:rPr lang="en-US" sz="1100">
                          <a:effectLst/>
                        </a:rPr>
                        <a:t>Model</a:t>
                      </a:r>
                      <a:endParaRPr lang="en-US" sz="1100">
                        <a:effectLst/>
                        <a:latin typeface="Arial" panose="020B0604020202020204" pitchFamily="34" charset="0"/>
                        <a:ea typeface="Arial" panose="020B0604020202020204" pitchFamily="34" charset="0"/>
                      </a:endParaRPr>
                    </a:p>
                  </a:txBody>
                  <a:tcPr marL="0" marR="0" marT="0" marB="0"/>
                </a:tc>
                <a:tc>
                  <a:txBody>
                    <a:bodyPr/>
                    <a:lstStyle/>
                    <a:p>
                      <a:pPr marL="0" marR="0" algn="ctr">
                        <a:lnSpc>
                          <a:spcPct val="115000"/>
                        </a:lnSpc>
                        <a:spcBef>
                          <a:spcPts val="0"/>
                        </a:spcBef>
                        <a:spcAft>
                          <a:spcPts val="0"/>
                        </a:spcAft>
                      </a:pPr>
                      <a:r>
                        <a:rPr lang="en-US" sz="1100">
                          <a:effectLst/>
                        </a:rPr>
                        <a:t>Accuracy</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Precision</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Recall</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F1-Score</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AUC-ROC</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583468587"/>
                  </a:ext>
                </a:extLst>
              </a:tr>
              <a:tr h="327025">
                <a:tc>
                  <a:txBody>
                    <a:bodyPr/>
                    <a:lstStyle/>
                    <a:p>
                      <a:pPr marL="0" marR="0" algn="ctr">
                        <a:lnSpc>
                          <a:spcPct val="115000"/>
                        </a:lnSpc>
                        <a:spcBef>
                          <a:spcPts val="0"/>
                        </a:spcBef>
                        <a:spcAft>
                          <a:spcPts val="0"/>
                        </a:spcAft>
                      </a:pPr>
                      <a:r>
                        <a:rPr lang="en-US" sz="1100" dirty="0">
                          <a:effectLst/>
                        </a:rPr>
                        <a:t>Random Forest</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0.91815</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0.90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0.92</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0.88</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0.71</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4254030794"/>
                  </a:ext>
                </a:extLst>
              </a:tr>
              <a:tr h="327025">
                <a:tc>
                  <a:txBody>
                    <a:bodyPr/>
                    <a:lstStyle/>
                    <a:p>
                      <a:pPr marL="0" marR="0" algn="ctr">
                        <a:lnSpc>
                          <a:spcPct val="115000"/>
                        </a:lnSpc>
                        <a:spcBef>
                          <a:spcPts val="0"/>
                        </a:spcBef>
                        <a:spcAft>
                          <a:spcPts val="0"/>
                        </a:spcAft>
                      </a:pPr>
                      <a:r>
                        <a:rPr lang="en-US" sz="1100" dirty="0" smtClean="0">
                          <a:effectLst/>
                          <a:latin typeface="+mn-lt"/>
                          <a:ea typeface="Arial" panose="020B0604020202020204" pitchFamily="34" charset="0"/>
                        </a:rPr>
                        <a:t>Neural Network</a:t>
                      </a:r>
                      <a:endParaRPr lang="en-US" sz="1100" dirty="0">
                        <a:effectLst/>
                        <a:latin typeface="+mn-lt"/>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dirty="0" smtClean="0">
                          <a:effectLst/>
                        </a:rPr>
                        <a:t>0.92</a:t>
                      </a:r>
                      <a:endParaRPr lang="en-US" sz="1100" dirty="0">
                        <a:effectLst/>
                        <a:latin typeface="+mn-lt"/>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kern="1200" dirty="0" smtClean="0">
                          <a:effectLst/>
                        </a:rPr>
                        <a:t>0.87</a:t>
                      </a:r>
                      <a:endParaRPr lang="en-US" sz="1100" dirty="0">
                        <a:effectLst/>
                        <a:latin typeface="+mn-lt"/>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kern="1200" dirty="0" smtClean="0">
                          <a:effectLst/>
                        </a:rPr>
                        <a:t>0.92</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kern="1200" dirty="0" smtClean="0">
                          <a:effectLst/>
                        </a:rPr>
                        <a:t>0.88</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dirty="0" smtClean="0">
                          <a:effectLst/>
                        </a:rPr>
                        <a:t>0.72</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56485470"/>
                  </a:ext>
                </a:extLst>
              </a:tr>
              <a:tr h="327025">
                <a:tc>
                  <a:txBody>
                    <a:bodyPr/>
                    <a:lstStyle/>
                    <a:p>
                      <a:pPr marL="0" marR="0" algn="ctr">
                        <a:lnSpc>
                          <a:spcPct val="115000"/>
                        </a:lnSpc>
                        <a:spcBef>
                          <a:spcPts val="0"/>
                        </a:spcBef>
                        <a:spcAft>
                          <a:spcPts val="0"/>
                        </a:spcAft>
                      </a:pPr>
                      <a:r>
                        <a:rPr lang="en-US" sz="1100">
                          <a:effectLst/>
                        </a:rPr>
                        <a:t>Logistic Regression</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0.91776</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0.88</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0.92</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0.88</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0.74</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674212821"/>
                  </a:ext>
                </a:extLst>
              </a:tr>
              <a:tr h="327025">
                <a:tc>
                  <a:txBody>
                    <a:bodyPr/>
                    <a:lstStyle/>
                    <a:p>
                      <a:pPr marL="0" marR="0" algn="ctr">
                        <a:lnSpc>
                          <a:spcPct val="115000"/>
                        </a:lnSpc>
                        <a:spcBef>
                          <a:spcPts val="0"/>
                        </a:spcBef>
                        <a:spcAft>
                          <a:spcPts val="0"/>
                        </a:spcAft>
                      </a:pPr>
                      <a:r>
                        <a:rPr lang="en-US" sz="1100">
                          <a:effectLst/>
                        </a:rPr>
                        <a:t>K-Nearest Neighbors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0.91311</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0.86</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0.91</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0.88</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0.56</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993419527"/>
                  </a:ext>
                </a:extLst>
              </a:tr>
              <a:tr h="327025">
                <a:tc>
                  <a:txBody>
                    <a:bodyPr/>
                    <a:lstStyle/>
                    <a:p>
                      <a:pPr marL="0" marR="0" algn="ctr">
                        <a:lnSpc>
                          <a:spcPct val="115000"/>
                        </a:lnSpc>
                        <a:spcBef>
                          <a:spcPts val="0"/>
                        </a:spcBef>
                        <a:spcAft>
                          <a:spcPts val="0"/>
                        </a:spcAft>
                      </a:pPr>
                      <a:r>
                        <a:rPr lang="en-US" sz="1100">
                          <a:effectLst/>
                        </a:rPr>
                        <a:t>Linear SVM</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0.91798</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0.84</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0.92</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effectLst/>
                        </a:rPr>
                        <a:t>0.88</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dirty="0">
                          <a:effectLst/>
                        </a:rPr>
                        <a:t>0.75</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012010603"/>
                  </a:ext>
                </a:extLst>
              </a:tr>
            </a:tbl>
          </a:graphicData>
        </a:graphic>
      </p:graphicFrame>
    </p:spTree>
    <p:extLst>
      <p:ext uri="{BB962C8B-B14F-4D97-AF65-F5344CB8AC3E}">
        <p14:creationId xmlns:p14="http://schemas.microsoft.com/office/powerpoint/2010/main" val="3506327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4547380" y="2655276"/>
            <a:ext cx="3339320" cy="584775"/>
          </a:xfrm>
          <a:prstGeom prst="rect">
            <a:avLst/>
          </a:prstGeom>
          <a:noFill/>
        </p:spPr>
        <p:txBody>
          <a:bodyPr wrap="square" rtlCol="0">
            <a:spAutoFit/>
          </a:bodyPr>
          <a:lstStyle/>
          <a:p>
            <a:r>
              <a:rPr lang="en-US" sz="3200" b="1" dirty="0" smtClean="0"/>
              <a:t>THANK YOU</a:t>
            </a:r>
            <a:endParaRPr lang="en-US" sz="3200" b="1" dirty="0"/>
          </a:p>
        </p:txBody>
      </p:sp>
    </p:spTree>
    <p:extLst>
      <p:ext uri="{BB962C8B-B14F-4D97-AF65-F5344CB8AC3E}">
        <p14:creationId xmlns:p14="http://schemas.microsoft.com/office/powerpoint/2010/main" val="2039514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3677" y="2280759"/>
            <a:ext cx="1127666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 Introduction</a:t>
            </a:r>
          </a:p>
          <a:p>
            <a:r>
              <a:rPr lang="en-US" dirty="0"/>
              <a:t>Home Credit aims to provide financial inclusion to individuals who lack access to traditional credit by using alternative data sources such as telco and transaction history to assess borrowers' ability to repay loans. Accurate predictions of loan defaults are critical to ensuring that creditworthy individuals are not rejected and that loans are structured to avoid over-indebtedness</a:t>
            </a:r>
            <a:r>
              <a:rPr lang="en-US" dirty="0" smtClean="0"/>
              <a:t>.</a:t>
            </a:r>
            <a:endParaRPr lang="en-US" dirty="0"/>
          </a:p>
        </p:txBody>
      </p:sp>
    </p:spTree>
    <p:extLst>
      <p:ext uri="{BB962C8B-B14F-4D97-AF65-F5344CB8AC3E}">
        <p14:creationId xmlns:p14="http://schemas.microsoft.com/office/powerpoint/2010/main" val="3911953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72661"/>
            <a:ext cx="12060116" cy="5355312"/>
          </a:xfrm>
          <a:prstGeom prst="rect">
            <a:avLst/>
          </a:prstGeom>
        </p:spPr>
        <p:txBody>
          <a:bodyPr wrap="square">
            <a:spAutoFit/>
          </a:bodyPr>
          <a:lstStyle/>
          <a:p>
            <a:pPr algn="just"/>
            <a:r>
              <a:rPr lang="en-US" dirty="0"/>
              <a:t>The Kaggle competition "Home Credit Default Risk" aimed to enhance financial inclusion by predicting the repayment capabilities of clients with limited credit histories. Participants were provided with a comprehensive dataset containing various features, including demographic information, financial data, and behavioral indicators, to develop models that assess the likelihood of loan defaults</a:t>
            </a:r>
            <a:r>
              <a:rPr lang="en-US" dirty="0" smtClean="0"/>
              <a:t>.</a:t>
            </a:r>
          </a:p>
          <a:p>
            <a:pPr algn="just"/>
            <a:endParaRPr lang="en-US" dirty="0"/>
          </a:p>
          <a:p>
            <a:pPr algn="just"/>
            <a:r>
              <a:rPr lang="en-US" b="1" dirty="0"/>
              <a:t>Key Aspects of the Competition</a:t>
            </a:r>
            <a:r>
              <a:rPr lang="en-US" b="1" dirty="0" smtClean="0"/>
              <a:t>:</a:t>
            </a:r>
            <a:endParaRPr lang="en-US" dirty="0"/>
          </a:p>
          <a:p>
            <a:pPr algn="just">
              <a:buFont typeface="Arial" panose="020B0604020202020204" pitchFamily="34" charset="0"/>
              <a:buChar char="•"/>
            </a:pPr>
            <a:r>
              <a:rPr lang="en-US" b="1" dirty="0"/>
              <a:t>Objective:</a:t>
            </a:r>
            <a:r>
              <a:rPr lang="en-US" dirty="0"/>
              <a:t> Develop machine learning models to predict the probability of a client defaulting on a loan, thereby assisting Home Credit in making informed lending decisions.</a:t>
            </a:r>
          </a:p>
          <a:p>
            <a:pPr algn="just">
              <a:buFont typeface="Arial" panose="020B0604020202020204" pitchFamily="34" charset="0"/>
              <a:buChar char="•"/>
            </a:pPr>
            <a:r>
              <a:rPr lang="en-US" b="1" dirty="0"/>
              <a:t>Data Provided:</a:t>
            </a:r>
            <a:r>
              <a:rPr lang="en-US" dirty="0"/>
              <a:t> The dataset included multiple tables with information such as application data, previous credit records, and payment histories. This allowed participants to perform extensive feature engineering and data analysis.</a:t>
            </a:r>
          </a:p>
          <a:p>
            <a:pPr algn="just">
              <a:buFont typeface="Arial" panose="020B0604020202020204" pitchFamily="34" charset="0"/>
              <a:buChar char="•"/>
            </a:pPr>
            <a:r>
              <a:rPr lang="en-US" b="1" dirty="0"/>
              <a:t>Evaluation Metric:</a:t>
            </a:r>
            <a:r>
              <a:rPr lang="en-US" dirty="0"/>
              <a:t> Submissions were evaluated based on the area under the Receiver Operating Characteristic curve (AUC-ROC), which measures the model's ability to distinguish between defaulters and non-defaulters.</a:t>
            </a:r>
          </a:p>
          <a:p>
            <a:r>
              <a:rPr lang="en-US" b="1" dirty="0" smtClean="0"/>
              <a:t>Feature </a:t>
            </a:r>
            <a:r>
              <a:rPr lang="en-US" b="1" dirty="0" smtClean="0"/>
              <a:t>Importance Results:</a:t>
            </a:r>
            <a:endParaRPr lang="en-US" b="1" dirty="0"/>
          </a:p>
          <a:p>
            <a:r>
              <a:rPr lang="en-US" dirty="0"/>
              <a:t>It was analysed to understand which variables had the greatest influence on predicting loan defaults. The top features included:</a:t>
            </a:r>
          </a:p>
          <a:p>
            <a:pPr lvl="0"/>
            <a:r>
              <a:rPr lang="en-US" b="1" dirty="0"/>
              <a:t>Debt-to-Income Ratio:</a:t>
            </a:r>
            <a:r>
              <a:rPr lang="en-US" dirty="0"/>
              <a:t> Indicates financial stress and is highly predictive of loan default.</a:t>
            </a:r>
          </a:p>
          <a:p>
            <a:pPr lvl="0"/>
            <a:r>
              <a:rPr lang="en-US" b="1" dirty="0"/>
              <a:t>Number of Previous Loans:</a:t>
            </a:r>
            <a:r>
              <a:rPr lang="en-US" dirty="0"/>
              <a:t> A higher number of past loans correlated with an increased likelihood of default.</a:t>
            </a:r>
          </a:p>
          <a:p>
            <a:pPr lvl="0"/>
            <a:r>
              <a:rPr lang="en-US" b="1" dirty="0"/>
              <a:t>Mobile Payment Behavior:</a:t>
            </a:r>
            <a:r>
              <a:rPr lang="en-US" dirty="0"/>
              <a:t> Telco data provided insight into applicants' non-traditional financial behaviour, which was also an important predictor.</a:t>
            </a:r>
          </a:p>
          <a:p>
            <a:pPr algn="just"/>
            <a:endParaRPr lang="en-US" dirty="0"/>
          </a:p>
        </p:txBody>
      </p:sp>
      <p:sp>
        <p:nvSpPr>
          <p:cNvPr id="3" name="TextBox 2"/>
          <p:cNvSpPr txBox="1"/>
          <p:nvPr/>
        </p:nvSpPr>
        <p:spPr>
          <a:xfrm>
            <a:off x="61546" y="378069"/>
            <a:ext cx="3031984" cy="369332"/>
          </a:xfrm>
          <a:prstGeom prst="rect">
            <a:avLst/>
          </a:prstGeom>
          <a:noFill/>
        </p:spPr>
        <p:txBody>
          <a:bodyPr wrap="none" rtlCol="0">
            <a:spAutoFit/>
          </a:bodyPr>
          <a:lstStyle/>
          <a:p>
            <a:r>
              <a:rPr lang="en-US" b="1" dirty="0" smtClean="0"/>
              <a:t>OVERVIEW OF KAGGLE PAPER</a:t>
            </a:r>
            <a:endParaRPr lang="en-US" b="1" dirty="0"/>
          </a:p>
        </p:txBody>
      </p:sp>
    </p:spTree>
    <p:extLst>
      <p:ext uri="{BB962C8B-B14F-4D97-AF65-F5344CB8AC3E}">
        <p14:creationId xmlns:p14="http://schemas.microsoft.com/office/powerpoint/2010/main" val="787920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975" y="2127547"/>
            <a:ext cx="10454055" cy="2031325"/>
          </a:xfrm>
          <a:prstGeom prst="rect">
            <a:avLst/>
          </a:prstGeom>
        </p:spPr>
        <p:txBody>
          <a:bodyPr wrap="square">
            <a:spAutoFit/>
          </a:bodyPr>
          <a:lstStyle/>
          <a:p>
            <a:pPr lvl="0" algn="just" defTabSz="914400" eaLnBrk="0" fontAlgn="base" hangingPunct="0">
              <a:spcBef>
                <a:spcPct val="0"/>
              </a:spcBef>
              <a:spcAft>
                <a:spcPct val="0"/>
              </a:spcAft>
              <a:buFontTx/>
              <a:buChar char="•"/>
            </a:pPr>
            <a:r>
              <a:rPr lang="en-US" altLang="en-US" b="1" dirty="0"/>
              <a:t>Goal</a:t>
            </a:r>
            <a:r>
              <a:rPr lang="en-US" altLang="en-US" dirty="0"/>
              <a:t>: Assess applicants’ repayment ability using machine learning to enhance financial inclusion.</a:t>
            </a:r>
          </a:p>
          <a:p>
            <a:pPr lvl="0" algn="just" defTabSz="914400" eaLnBrk="0" fontAlgn="base" hangingPunct="0">
              <a:spcBef>
                <a:spcPct val="0"/>
              </a:spcBef>
              <a:spcAft>
                <a:spcPct val="0"/>
              </a:spcAft>
              <a:buFontTx/>
              <a:buChar char="•"/>
            </a:pPr>
            <a:r>
              <a:rPr lang="en-US" altLang="en-US" b="1" dirty="0"/>
              <a:t>Problem Statement</a:t>
            </a:r>
            <a:r>
              <a:rPr lang="en-US" altLang="en-US" dirty="0"/>
              <a:t>: Many individuals lack traditional credit history, necessitating alternative methods for risk evaluation.</a:t>
            </a:r>
          </a:p>
          <a:p>
            <a:pPr lvl="0" algn="just" defTabSz="914400" eaLnBrk="0" fontAlgn="base" hangingPunct="0">
              <a:spcBef>
                <a:spcPct val="0"/>
              </a:spcBef>
              <a:spcAft>
                <a:spcPct val="0"/>
              </a:spcAft>
              <a:buFontTx/>
              <a:buChar char="•"/>
            </a:pPr>
            <a:r>
              <a:rPr lang="en-US" altLang="en-US" b="1" dirty="0"/>
              <a:t>Models Evaluated</a:t>
            </a:r>
            <a:r>
              <a:rPr lang="en-US" altLang="en-US" dirty="0"/>
              <a:t>: Random Forest, Logistic Regression, K-Nearest Neighbors (KNN), and Linear Support Vector Machine (SVM),Neural Networks. </a:t>
            </a:r>
            <a:endParaRPr lang="en-US" altLang="en-US" dirty="0" smtClean="0"/>
          </a:p>
          <a:p>
            <a:pPr lvl="0" algn="just" defTabSz="914400" eaLnBrk="0" fontAlgn="base" hangingPunct="0">
              <a:spcBef>
                <a:spcPct val="0"/>
              </a:spcBef>
              <a:spcAft>
                <a:spcPct val="0"/>
              </a:spcAft>
            </a:pPr>
            <a:endParaRPr lang="en-US" altLang="en-US" dirty="0"/>
          </a:p>
          <a:p>
            <a:pPr lvl="0" algn="just" defTabSz="914400" eaLnBrk="0" fontAlgn="base" hangingPunct="0">
              <a:spcBef>
                <a:spcPct val="0"/>
              </a:spcBef>
              <a:spcAft>
                <a:spcPct val="0"/>
              </a:spcAft>
              <a:buFontTx/>
              <a:buChar char="•"/>
            </a:pPr>
            <a:r>
              <a:rPr lang="en-US" altLang="en-US" b="1" dirty="0"/>
              <a:t>Source: </a:t>
            </a:r>
            <a:r>
              <a:rPr lang="en-US" altLang="en-US" dirty="0"/>
              <a:t>https://www.kaggle.com/competitions/home-credit-default-risk/overview</a:t>
            </a:r>
          </a:p>
        </p:txBody>
      </p:sp>
    </p:spTree>
    <p:extLst>
      <p:ext uri="{BB962C8B-B14F-4D97-AF65-F5344CB8AC3E}">
        <p14:creationId xmlns:p14="http://schemas.microsoft.com/office/powerpoint/2010/main" val="2308141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40678" y="166778"/>
            <a:ext cx="1171721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rPr>
              <a:t>Dataset Description</a:t>
            </a:r>
            <a:r>
              <a:rPr kumimoji="0" lang="en-US" altLang="en-US" sz="1800" b="0" i="0" u="none" strike="noStrike" cap="none" normalizeH="0" baseline="0" dirty="0" smtClean="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r>
              <a:rPr lang="en-US" altLang="en-US" dirty="0"/>
              <a:t> </a:t>
            </a:r>
            <a:r>
              <a:rPr lang="en-US" altLang="en-US" dirty="0" smtClean="0"/>
              <a:t> </a:t>
            </a:r>
            <a:r>
              <a:rPr kumimoji="0" lang="en-US" altLang="en-US" sz="1800" b="0" i="0" u="none" strike="noStrike" cap="none" normalizeH="0" baseline="0" dirty="0" smtClean="0">
                <a:ln>
                  <a:noFill/>
                </a:ln>
                <a:solidFill>
                  <a:schemeClr val="tx1"/>
                </a:solidFill>
                <a:effectLst/>
              </a:rPr>
              <a:t>121 columns covering applicant demographics, previous loans, telco data, and transaction history.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rPr>
              <a:t>Data Sources</a:t>
            </a:r>
            <a:r>
              <a:rPr kumimoji="0" lang="en-US" altLang="en-US" sz="1800" b="0" i="0" u="none" strike="noStrike" cap="none" normalizeH="0" baseline="0" dirty="0" smtClean="0">
                <a:ln>
                  <a:noFill/>
                </a:ln>
                <a:solidFill>
                  <a:schemeClr val="tx1"/>
                </a:solidFill>
                <a:effectLst/>
              </a:rPr>
              <a:t>: Application data, previous loan records, telco behavior, and transaction logs.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rPr>
              <a:t>Preprocessing Steps</a:t>
            </a:r>
            <a:r>
              <a:rPr kumimoji="0" lang="en-US" altLang="en-US" sz="1800" b="0" i="0" u="none" strike="noStrike" cap="none" normalizeH="0" baseline="0" dirty="0" smtClean="0">
                <a:ln>
                  <a:noFill/>
                </a:ln>
                <a:solidFill>
                  <a:schemeClr val="tx1"/>
                </a:solidFill>
                <a:effectLst/>
              </a:rPr>
              <a:t>:</a:t>
            </a:r>
          </a:p>
          <a:p>
            <a:pPr lvl="1" defTabSz="914400" eaLnBrk="0" fontAlgn="base" hangingPunct="0">
              <a:spcBef>
                <a:spcPct val="0"/>
              </a:spcBef>
              <a:spcAft>
                <a:spcPct val="0"/>
              </a:spcAft>
              <a:buFontTx/>
              <a:buChar char="•"/>
            </a:pPr>
            <a:r>
              <a:rPr lang="en-US" altLang="en-US" dirty="0" smtClean="0"/>
              <a:t>Handling </a:t>
            </a:r>
            <a:r>
              <a:rPr lang="en-US" altLang="en-US" dirty="0"/>
              <a:t>Missing Data: Missing values were imputed using </a:t>
            </a:r>
            <a:r>
              <a:rPr lang="en-US" altLang="en-US" dirty="0" smtClean="0"/>
              <a:t>mean </a:t>
            </a:r>
            <a:r>
              <a:rPr lang="en-US" altLang="en-US" dirty="0"/>
              <a:t>values for numerical columns and the mode for </a:t>
            </a:r>
            <a:r>
              <a:rPr lang="en-US" altLang="en-US" dirty="0" smtClean="0"/>
              <a:t>categorical </a:t>
            </a:r>
            <a:r>
              <a:rPr lang="en-US" altLang="en-US" dirty="0"/>
              <a:t>columns</a:t>
            </a:r>
            <a:r>
              <a:rPr lang="en-US" altLang="en-US" dirty="0" smtClean="0"/>
              <a:t>. </a:t>
            </a:r>
            <a:endParaRPr lang="en-US" altLang="en-US" dirty="0"/>
          </a:p>
          <a:p>
            <a:pPr lvl="1" defTabSz="914400" eaLnBrk="0" fontAlgn="base" hangingPunct="0">
              <a:spcBef>
                <a:spcPct val="0"/>
              </a:spcBef>
              <a:spcAft>
                <a:spcPct val="0"/>
              </a:spcAft>
              <a:buFontTx/>
              <a:buChar char="•"/>
            </a:pPr>
            <a:r>
              <a:rPr lang="en-US" altLang="en-US" dirty="0" smtClean="0"/>
              <a:t>Feature </a:t>
            </a:r>
            <a:r>
              <a:rPr lang="en-US" altLang="en-US" dirty="0"/>
              <a:t>Encoding: Categorical variables were encoded using one-hot encoding to convert them into a suitable format for the machine learning models</a:t>
            </a:r>
            <a:r>
              <a:rPr lang="en-US" altLang="en-US" dirty="0" smtClean="0"/>
              <a:t>. </a:t>
            </a:r>
            <a:endParaRPr lang="en-US" altLang="en-US" dirty="0"/>
          </a:p>
          <a:p>
            <a:pPr lvl="1" defTabSz="914400" eaLnBrk="0" fontAlgn="base" hangingPunct="0">
              <a:spcBef>
                <a:spcPct val="0"/>
              </a:spcBef>
              <a:spcAft>
                <a:spcPct val="0"/>
              </a:spcAft>
              <a:buFontTx/>
              <a:buChar char="•"/>
            </a:pPr>
            <a:r>
              <a:rPr lang="en-US" altLang="en-US" dirty="0" smtClean="0"/>
              <a:t>Feature </a:t>
            </a:r>
            <a:r>
              <a:rPr lang="en-US" altLang="en-US" dirty="0"/>
              <a:t>Scaling: Features were standardised (zero mean, unit variance) to ensure equal contribution from all features, especially for models like KNN and SVM, which are sensitive to the scale of the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p:txBody>
      </p:sp>
      <p:pic>
        <p:nvPicPr>
          <p:cNvPr id="7" name="Picture 6"/>
          <p:cNvPicPr>
            <a:picLocks noChangeAspect="1"/>
          </p:cNvPicPr>
          <p:nvPr/>
        </p:nvPicPr>
        <p:blipFill rotWithShape="1">
          <a:blip r:embed="rId2"/>
          <a:srcRect l="2147"/>
          <a:stretch/>
        </p:blipFill>
        <p:spPr>
          <a:xfrm>
            <a:off x="233619" y="4678161"/>
            <a:ext cx="9868364" cy="1394581"/>
          </a:xfrm>
          <a:prstGeom prst="rect">
            <a:avLst/>
          </a:prstGeom>
        </p:spPr>
      </p:pic>
      <p:sp>
        <p:nvSpPr>
          <p:cNvPr id="3" name="TextBox 2"/>
          <p:cNvSpPr txBox="1"/>
          <p:nvPr/>
        </p:nvSpPr>
        <p:spPr>
          <a:xfrm flipH="1">
            <a:off x="140678" y="4220308"/>
            <a:ext cx="4139420" cy="369332"/>
          </a:xfrm>
          <a:prstGeom prst="rect">
            <a:avLst/>
          </a:prstGeom>
          <a:noFill/>
        </p:spPr>
        <p:txBody>
          <a:bodyPr wrap="square" rtlCol="0">
            <a:spAutoFit/>
          </a:bodyPr>
          <a:lstStyle/>
          <a:p>
            <a:r>
              <a:rPr lang="en-US" b="1" dirty="0" smtClean="0"/>
              <a:t>Test and Train Split</a:t>
            </a:r>
            <a:endParaRPr lang="en-US" b="1" dirty="0"/>
          </a:p>
        </p:txBody>
      </p:sp>
    </p:spTree>
    <p:extLst>
      <p:ext uri="{BB962C8B-B14F-4D97-AF65-F5344CB8AC3E}">
        <p14:creationId xmlns:p14="http://schemas.microsoft.com/office/powerpoint/2010/main" val="363779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76198" y="34878"/>
            <a:ext cx="4170681" cy="369332"/>
          </a:xfrm>
          <a:prstGeom prst="rect">
            <a:avLst/>
          </a:prstGeom>
          <a:noFill/>
        </p:spPr>
        <p:txBody>
          <a:bodyPr wrap="square" rtlCol="0">
            <a:spAutoFit/>
          </a:bodyPr>
          <a:lstStyle/>
          <a:p>
            <a:r>
              <a:rPr lang="en-US" b="1" dirty="0" smtClean="0"/>
              <a:t>RANDOM FOREST</a:t>
            </a:r>
            <a:endParaRPr lang="en-US" b="1" dirty="0"/>
          </a:p>
        </p:txBody>
      </p:sp>
      <p:sp>
        <p:nvSpPr>
          <p:cNvPr id="3" name="Rectangle 1"/>
          <p:cNvSpPr>
            <a:spLocks noChangeArrowheads="1"/>
          </p:cNvSpPr>
          <p:nvPr/>
        </p:nvSpPr>
        <p:spPr bwMode="auto">
          <a:xfrm>
            <a:off x="-2" y="354594"/>
            <a:ext cx="1219200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rPr>
              <a:t>An ensemble learning method that combines multiple decision trees. Each tree is built using a random subset of features and data, and the final output is based on a majority vote or average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rPr>
              <a:t>Why Selected</a:t>
            </a:r>
            <a:r>
              <a:rPr kumimoji="0" lang="en-US" altLang="en-US" sz="1800" b="0" i="0" u="none" strike="noStrike" cap="none" normalizeH="0" baseline="0" dirty="0" smtClean="0">
                <a:ln>
                  <a:noFill/>
                </a:ln>
                <a:solidFill>
                  <a:schemeClr val="tx1"/>
                </a:solidFill>
                <a:effectLst/>
              </a:rPr>
              <a:t>: Random Forest is robust to overfitting and captures non-linear relationships, making it ideal for complex datasets with mixed numerical and categorical data. </a:t>
            </a:r>
          </a:p>
        </p:txBody>
      </p:sp>
      <p:pic>
        <p:nvPicPr>
          <p:cNvPr id="4" name="image5.png"/>
          <p:cNvPicPr/>
          <p:nvPr/>
        </p:nvPicPr>
        <p:blipFill>
          <a:blip r:embed="rId2"/>
          <a:srcRect/>
          <a:stretch>
            <a:fillRect/>
          </a:stretch>
        </p:blipFill>
        <p:spPr>
          <a:xfrm>
            <a:off x="76198" y="1656990"/>
            <a:ext cx="5730875" cy="1193800"/>
          </a:xfrm>
          <a:prstGeom prst="rect">
            <a:avLst/>
          </a:prstGeom>
          <a:ln/>
        </p:spPr>
      </p:pic>
      <p:pic>
        <p:nvPicPr>
          <p:cNvPr id="5" name="image7.png"/>
          <p:cNvPicPr/>
          <p:nvPr/>
        </p:nvPicPr>
        <p:blipFill>
          <a:blip r:embed="rId3"/>
          <a:srcRect/>
          <a:stretch>
            <a:fillRect/>
          </a:stretch>
        </p:blipFill>
        <p:spPr>
          <a:xfrm>
            <a:off x="5934808" y="1704476"/>
            <a:ext cx="5730875" cy="939800"/>
          </a:xfrm>
          <a:prstGeom prst="rect">
            <a:avLst/>
          </a:prstGeom>
          <a:ln/>
        </p:spPr>
      </p:pic>
      <p:pic>
        <p:nvPicPr>
          <p:cNvPr id="6" name="image15.png"/>
          <p:cNvPicPr/>
          <p:nvPr/>
        </p:nvPicPr>
        <p:blipFill>
          <a:blip r:embed="rId4"/>
          <a:srcRect/>
          <a:stretch>
            <a:fillRect/>
          </a:stretch>
        </p:blipFill>
        <p:spPr>
          <a:xfrm>
            <a:off x="-2" y="3077308"/>
            <a:ext cx="5934810" cy="3798277"/>
          </a:xfrm>
          <a:prstGeom prst="rect">
            <a:avLst/>
          </a:prstGeom>
          <a:ln/>
        </p:spPr>
      </p:pic>
      <p:pic>
        <p:nvPicPr>
          <p:cNvPr id="7" name="image17.png"/>
          <p:cNvPicPr/>
          <p:nvPr/>
        </p:nvPicPr>
        <p:blipFill rotWithShape="1">
          <a:blip r:embed="rId5"/>
          <a:srcRect l="1330"/>
          <a:stretch/>
        </p:blipFill>
        <p:spPr bwMode="auto">
          <a:xfrm>
            <a:off x="5934808" y="2661861"/>
            <a:ext cx="6257192" cy="41961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98098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9205"/>
            <a:ext cx="2124621" cy="369332"/>
          </a:xfrm>
          <a:prstGeom prst="rect">
            <a:avLst/>
          </a:prstGeom>
          <a:noFill/>
        </p:spPr>
        <p:txBody>
          <a:bodyPr wrap="none" rtlCol="0">
            <a:spAutoFit/>
          </a:bodyPr>
          <a:lstStyle/>
          <a:p>
            <a:r>
              <a:rPr lang="en-US" b="1" dirty="0" smtClean="0"/>
              <a:t>NEURAL NETWORKS</a:t>
            </a:r>
            <a:endParaRPr lang="en-US" b="1" dirty="0"/>
          </a:p>
        </p:txBody>
      </p:sp>
      <p:sp>
        <p:nvSpPr>
          <p:cNvPr id="3" name="Rectangle 1"/>
          <p:cNvSpPr>
            <a:spLocks noChangeArrowheads="1"/>
          </p:cNvSpPr>
          <p:nvPr/>
        </p:nvSpPr>
        <p:spPr bwMode="auto">
          <a:xfrm>
            <a:off x="0" y="176445"/>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rPr>
              <a:t>Loan default prediction often involves </a:t>
            </a:r>
            <a:r>
              <a:rPr kumimoji="0" lang="en-US" altLang="en-US" sz="1800" i="0" u="none" strike="noStrike" cap="none" normalizeH="0" baseline="0" dirty="0" smtClean="0">
                <a:ln>
                  <a:noFill/>
                </a:ln>
                <a:solidFill>
                  <a:schemeClr val="tx1"/>
                </a:solidFill>
                <a:effectLst/>
              </a:rPr>
              <a:t>non-linear relationships </a:t>
            </a:r>
            <a:r>
              <a:rPr kumimoji="0" lang="en-US" altLang="en-US" sz="1800" b="0" i="0" u="none" strike="noStrike" cap="none" normalizeH="0" baseline="0" dirty="0" smtClean="0">
                <a:ln>
                  <a:noFill/>
                </a:ln>
                <a:solidFill>
                  <a:schemeClr val="tx1"/>
                </a:solidFill>
                <a:effectLst/>
              </a:rPr>
              <a:t>between features, such as income, debt-to-income ratio, and payment behavior. Neural networks excel at capturing these relationships because of their layered architecture, which can learn complex patterns automatically.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smtClean="0"/>
              <a:t>We have taken 6 fully connected layers (1  input,3 dense layers,batch normalization layer,output layer)</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rPr>
              <a:t>Traditional models like Logistic Regression or even Random Forests might struggle to fully exploit these interactions without extensive feature engineering.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9537" y="2526112"/>
            <a:ext cx="6389835" cy="43318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35258"/>
            <a:ext cx="5749537" cy="358194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56397"/>
            <a:ext cx="4771307" cy="1078861"/>
          </a:xfrm>
          <a:prstGeom prst="rect">
            <a:avLst/>
          </a:prstGeom>
        </p:spPr>
      </p:pic>
    </p:spTree>
    <p:extLst>
      <p:ext uri="{BB962C8B-B14F-4D97-AF65-F5344CB8AC3E}">
        <p14:creationId xmlns:p14="http://schemas.microsoft.com/office/powerpoint/2010/main" val="3010900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06" y="1647825"/>
            <a:ext cx="12304141" cy="5210175"/>
          </a:xfrm>
          <a:prstGeom prst="rect">
            <a:avLst/>
          </a:prstGeom>
        </p:spPr>
      </p:pic>
      <p:pic>
        <p:nvPicPr>
          <p:cNvPr id="3" name="Picture 2"/>
          <p:cNvPicPr>
            <a:picLocks noChangeAspect="1"/>
          </p:cNvPicPr>
          <p:nvPr/>
        </p:nvPicPr>
        <p:blipFill>
          <a:blip r:embed="rId3"/>
          <a:stretch>
            <a:fillRect/>
          </a:stretch>
        </p:blipFill>
        <p:spPr>
          <a:xfrm>
            <a:off x="49850" y="156814"/>
            <a:ext cx="4000847" cy="1242168"/>
          </a:xfrm>
          <a:prstGeom prst="rect">
            <a:avLst/>
          </a:prstGeom>
        </p:spPr>
      </p:pic>
    </p:spTree>
    <p:extLst>
      <p:ext uri="{BB962C8B-B14F-4D97-AF65-F5344CB8AC3E}">
        <p14:creationId xmlns:p14="http://schemas.microsoft.com/office/powerpoint/2010/main" val="2509536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2797"/>
            <a:ext cx="12192000" cy="1200329"/>
          </a:xfrm>
          <a:prstGeom prst="rect">
            <a:avLst/>
          </a:prstGeom>
        </p:spPr>
        <p:txBody>
          <a:bodyPr wrap="square">
            <a:spAutoFit/>
          </a:bodyPr>
          <a:lstStyle/>
          <a:p>
            <a:r>
              <a:rPr lang="en-US" b="1" dirty="0"/>
              <a:t>Logistic Regression:</a:t>
            </a:r>
          </a:p>
          <a:p>
            <a:r>
              <a:rPr lang="en-US" dirty="0" smtClean="0"/>
              <a:t>A </a:t>
            </a:r>
            <a:r>
              <a:rPr lang="en-US" dirty="0"/>
              <a:t>linear model that predicts probabilities using a sigmoid function. It models the log odds of the target variable as a linear combination of input features.</a:t>
            </a:r>
          </a:p>
          <a:p>
            <a:pPr>
              <a:buFont typeface="Arial" panose="020B0604020202020204" pitchFamily="34" charset="0"/>
              <a:buChar char="•"/>
            </a:pPr>
            <a:r>
              <a:rPr lang="en-US" b="1" dirty="0"/>
              <a:t>Why Selected</a:t>
            </a:r>
            <a:r>
              <a:rPr lang="en-US" dirty="0"/>
              <a:t>: It is a simple and interpretable model that provides a strong baseline for binary classification problems.</a:t>
            </a:r>
          </a:p>
        </p:txBody>
      </p:sp>
      <p:pic>
        <p:nvPicPr>
          <p:cNvPr id="3" name="image2.png"/>
          <p:cNvPicPr/>
          <p:nvPr/>
        </p:nvPicPr>
        <p:blipFill>
          <a:blip r:embed="rId2"/>
          <a:srcRect/>
          <a:stretch>
            <a:fillRect/>
          </a:stretch>
        </p:blipFill>
        <p:spPr>
          <a:xfrm>
            <a:off x="0" y="1273126"/>
            <a:ext cx="5730875" cy="863600"/>
          </a:xfrm>
          <a:prstGeom prst="rect">
            <a:avLst/>
          </a:prstGeom>
          <a:ln/>
        </p:spPr>
      </p:pic>
      <p:pic>
        <p:nvPicPr>
          <p:cNvPr id="4" name="image11.png"/>
          <p:cNvPicPr/>
          <p:nvPr/>
        </p:nvPicPr>
        <p:blipFill>
          <a:blip r:embed="rId3"/>
          <a:srcRect/>
          <a:stretch>
            <a:fillRect/>
          </a:stretch>
        </p:blipFill>
        <p:spPr>
          <a:xfrm>
            <a:off x="5947385" y="1273126"/>
            <a:ext cx="5730875" cy="863600"/>
          </a:xfrm>
          <a:prstGeom prst="rect">
            <a:avLst/>
          </a:prstGeom>
          <a:ln/>
        </p:spPr>
      </p:pic>
      <p:pic>
        <p:nvPicPr>
          <p:cNvPr id="5" name="image20.png"/>
          <p:cNvPicPr/>
          <p:nvPr/>
        </p:nvPicPr>
        <p:blipFill>
          <a:blip r:embed="rId4"/>
          <a:srcRect/>
          <a:stretch>
            <a:fillRect/>
          </a:stretch>
        </p:blipFill>
        <p:spPr>
          <a:xfrm>
            <a:off x="0" y="2321169"/>
            <a:ext cx="5730875" cy="4536831"/>
          </a:xfrm>
          <a:prstGeom prst="rect">
            <a:avLst/>
          </a:prstGeom>
          <a:ln/>
        </p:spPr>
      </p:pic>
      <p:pic>
        <p:nvPicPr>
          <p:cNvPr id="6" name="image14.png"/>
          <p:cNvPicPr/>
          <p:nvPr/>
        </p:nvPicPr>
        <p:blipFill>
          <a:blip r:embed="rId5"/>
          <a:srcRect/>
          <a:stretch>
            <a:fillRect/>
          </a:stretch>
        </p:blipFill>
        <p:spPr>
          <a:xfrm>
            <a:off x="5730875" y="2321169"/>
            <a:ext cx="6461125" cy="4536831"/>
          </a:xfrm>
          <a:prstGeom prst="rect">
            <a:avLst/>
          </a:prstGeom>
          <a:ln/>
        </p:spPr>
      </p:pic>
    </p:spTree>
    <p:extLst>
      <p:ext uri="{BB962C8B-B14F-4D97-AF65-F5344CB8AC3E}">
        <p14:creationId xmlns:p14="http://schemas.microsoft.com/office/powerpoint/2010/main" val="559536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639</TotalTime>
  <Words>1735</Words>
  <Application>Microsoft Office PowerPoint</Application>
  <PresentationFormat>Widescreen</PresentationFormat>
  <Paragraphs>215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Inter Tight</vt:lpstr>
      <vt:lpstr>Times New Roman</vt:lpstr>
      <vt:lpstr>Retrospect</vt:lpstr>
      <vt:lpstr>Home Credit Default Risk-A Comparative Analysis of  ML Models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SRINATH</dc:creator>
  <cp:lastModifiedBy>SRINATH</cp:lastModifiedBy>
  <cp:revision>42</cp:revision>
  <dcterms:created xsi:type="dcterms:W3CDTF">2024-11-20T01:03:08Z</dcterms:created>
  <dcterms:modified xsi:type="dcterms:W3CDTF">2024-11-20T20:51:59Z</dcterms:modified>
</cp:coreProperties>
</file>