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EAEA9-4868-4A48-9E59-46A06C6B9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61EF9C-5CEC-42F4-A534-955A6ADE71CC}">
      <dgm:prSet/>
      <dgm:spPr/>
      <dgm:t>
        <a:bodyPr/>
        <a:lstStyle/>
        <a:p>
          <a:r>
            <a:rPr lang="en-US"/>
            <a:t>Since 2008, guests and hosts have used Airbnb to expand on traveling possibilities and present more unique, personalized way of experiencing the world. </a:t>
          </a:r>
        </a:p>
      </dgm:t>
    </dgm:pt>
    <dgm:pt modelId="{007C101A-1F88-4C3B-9DAF-24ADB8E54E5D}" type="parTrans" cxnId="{DCA281A7-3F44-4F4E-A428-8FCE52B2CBC5}">
      <dgm:prSet/>
      <dgm:spPr/>
      <dgm:t>
        <a:bodyPr/>
        <a:lstStyle/>
        <a:p>
          <a:endParaRPr lang="en-US"/>
        </a:p>
      </dgm:t>
    </dgm:pt>
    <dgm:pt modelId="{D69F7E6E-29B4-4344-B591-A66F2417EEDB}" type="sibTrans" cxnId="{DCA281A7-3F44-4F4E-A428-8FCE52B2CBC5}">
      <dgm:prSet/>
      <dgm:spPr/>
      <dgm:t>
        <a:bodyPr/>
        <a:lstStyle/>
        <a:p>
          <a:endParaRPr lang="en-US"/>
        </a:p>
      </dgm:t>
    </dgm:pt>
    <dgm:pt modelId="{FAF2DA52-4DAB-45D9-B721-47ABB6272972}">
      <dgm:prSet/>
      <dgm:spPr/>
      <dgm:t>
        <a:bodyPr/>
        <a:lstStyle/>
        <a:p>
          <a:r>
            <a:rPr lang="en-US"/>
            <a:t>It therefore, becomes very important to serve the customers with the best possible pricing based on the area of the house.</a:t>
          </a:r>
        </a:p>
      </dgm:t>
    </dgm:pt>
    <dgm:pt modelId="{D6A0D9CB-98B6-421A-9FA2-6F79B767C6AF}" type="parTrans" cxnId="{62BCABFF-441A-424C-8FE5-C3955C52837E}">
      <dgm:prSet/>
      <dgm:spPr/>
      <dgm:t>
        <a:bodyPr/>
        <a:lstStyle/>
        <a:p>
          <a:endParaRPr lang="en-US"/>
        </a:p>
      </dgm:t>
    </dgm:pt>
    <dgm:pt modelId="{30E42A3A-BC59-4AF6-AB90-E624C5E82B0A}" type="sibTrans" cxnId="{62BCABFF-441A-424C-8FE5-C3955C52837E}">
      <dgm:prSet/>
      <dgm:spPr/>
      <dgm:t>
        <a:bodyPr/>
        <a:lstStyle/>
        <a:p>
          <a:endParaRPr lang="en-US"/>
        </a:p>
      </dgm:t>
    </dgm:pt>
    <dgm:pt modelId="{6F5A6258-25D5-482E-8C2F-BFA4415A3E77}">
      <dgm:prSet/>
      <dgm:spPr/>
      <dgm:t>
        <a:bodyPr/>
        <a:lstStyle/>
        <a:p>
          <a:r>
            <a:rPr lang="en-US" b="1" dirty="0"/>
            <a:t>BUSINESS QUESTIONS THAT CAN BE ANSWERED:</a:t>
          </a:r>
        </a:p>
      </dgm:t>
    </dgm:pt>
    <dgm:pt modelId="{A813D813-846F-44B6-8BC4-CA94F6F29579}" type="parTrans" cxnId="{1678112F-11CA-4B4C-AEEB-9DAC70BE13FC}">
      <dgm:prSet/>
      <dgm:spPr/>
      <dgm:t>
        <a:bodyPr/>
        <a:lstStyle/>
        <a:p>
          <a:endParaRPr lang="en-US"/>
        </a:p>
      </dgm:t>
    </dgm:pt>
    <dgm:pt modelId="{061A8BB7-0220-4BEE-A3F0-85EEDE00DEF1}" type="sibTrans" cxnId="{1678112F-11CA-4B4C-AEEB-9DAC70BE13FC}">
      <dgm:prSet/>
      <dgm:spPr/>
      <dgm:t>
        <a:bodyPr/>
        <a:lstStyle/>
        <a:p>
          <a:endParaRPr lang="en-US"/>
        </a:p>
      </dgm:t>
    </dgm:pt>
    <dgm:pt modelId="{E92DB0FD-862C-476E-987D-4ABFEF0C6FA3}">
      <dgm:prSet/>
      <dgm:spPr/>
      <dgm:t>
        <a:bodyPr/>
        <a:lstStyle/>
        <a:p>
          <a:r>
            <a:rPr lang="en-US"/>
            <a:t>What can we learn about different hosts and areas? </a:t>
          </a:r>
        </a:p>
      </dgm:t>
    </dgm:pt>
    <dgm:pt modelId="{456CF3F3-4F25-4979-9781-4229B8E0C3E2}" type="parTrans" cxnId="{6E40A88B-8F92-4414-8171-FFE45254744F}">
      <dgm:prSet/>
      <dgm:spPr/>
      <dgm:t>
        <a:bodyPr/>
        <a:lstStyle/>
        <a:p>
          <a:endParaRPr lang="en-US"/>
        </a:p>
      </dgm:t>
    </dgm:pt>
    <dgm:pt modelId="{21F8EE3D-DCD0-4BC5-8AA4-8A8F46895856}" type="sibTrans" cxnId="{6E40A88B-8F92-4414-8171-FFE45254744F}">
      <dgm:prSet/>
      <dgm:spPr/>
      <dgm:t>
        <a:bodyPr/>
        <a:lstStyle/>
        <a:p>
          <a:endParaRPr lang="en-US"/>
        </a:p>
      </dgm:t>
    </dgm:pt>
    <dgm:pt modelId="{3A4EEB35-E386-46DB-9448-0BD9071EC9DD}">
      <dgm:prSet/>
      <dgm:spPr/>
      <dgm:t>
        <a:bodyPr/>
        <a:lstStyle/>
        <a:p>
          <a:r>
            <a:rPr lang="en-US"/>
            <a:t>What can we learn from predictions? (Example price)</a:t>
          </a:r>
        </a:p>
      </dgm:t>
    </dgm:pt>
    <dgm:pt modelId="{98A25ED2-1946-477E-9A43-DC7C60DBF3AD}" type="parTrans" cxnId="{27691B27-19F2-4B93-9EAA-15724CD400AF}">
      <dgm:prSet/>
      <dgm:spPr/>
      <dgm:t>
        <a:bodyPr/>
        <a:lstStyle/>
        <a:p>
          <a:endParaRPr lang="en-US"/>
        </a:p>
      </dgm:t>
    </dgm:pt>
    <dgm:pt modelId="{DF19174A-706D-4DC2-B65D-54F20056965A}" type="sibTrans" cxnId="{27691B27-19F2-4B93-9EAA-15724CD400AF}">
      <dgm:prSet/>
      <dgm:spPr/>
      <dgm:t>
        <a:bodyPr/>
        <a:lstStyle/>
        <a:p>
          <a:endParaRPr lang="en-US"/>
        </a:p>
      </dgm:t>
    </dgm:pt>
    <dgm:pt modelId="{763DDB1D-B6AC-415C-A362-D9C600FBE731}">
      <dgm:prSet/>
      <dgm:spPr/>
      <dgm:t>
        <a:bodyPr/>
        <a:lstStyle/>
        <a:p>
          <a:r>
            <a:rPr lang="en-US"/>
            <a:t>What can we learn about the impact of nearby venues to the house location, do they impact pricing?</a:t>
          </a:r>
        </a:p>
      </dgm:t>
    </dgm:pt>
    <dgm:pt modelId="{320BB225-5609-4A65-8576-F1813390061C}" type="parTrans" cxnId="{F2067A93-6A99-46B7-AF75-3C210AFD9BD0}">
      <dgm:prSet/>
      <dgm:spPr/>
      <dgm:t>
        <a:bodyPr/>
        <a:lstStyle/>
        <a:p>
          <a:endParaRPr lang="en-US"/>
        </a:p>
      </dgm:t>
    </dgm:pt>
    <dgm:pt modelId="{51841362-3C3F-4535-A6A6-D97AE6A56D2D}" type="sibTrans" cxnId="{F2067A93-6A99-46B7-AF75-3C210AFD9BD0}">
      <dgm:prSet/>
      <dgm:spPr/>
      <dgm:t>
        <a:bodyPr/>
        <a:lstStyle/>
        <a:p>
          <a:endParaRPr lang="en-US"/>
        </a:p>
      </dgm:t>
    </dgm:pt>
    <dgm:pt modelId="{3E0B696F-3E11-43E2-95A1-502F45DD9BAD}" type="pres">
      <dgm:prSet presAssocID="{22CEAEA9-4868-4A48-9E59-46A06C6B92AE}" presName="root" presStyleCnt="0">
        <dgm:presLayoutVars>
          <dgm:dir/>
          <dgm:resizeHandles val="exact"/>
        </dgm:presLayoutVars>
      </dgm:prSet>
      <dgm:spPr/>
    </dgm:pt>
    <dgm:pt modelId="{8601A488-BA8D-416E-955C-8A7DFBF0CCD0}" type="pres">
      <dgm:prSet presAssocID="{6E61EF9C-5CEC-42F4-A534-955A6ADE71CC}" presName="compNode" presStyleCnt="0"/>
      <dgm:spPr/>
    </dgm:pt>
    <dgm:pt modelId="{537080BB-0541-406D-8BB3-E32F94AF5FAE}" type="pres">
      <dgm:prSet presAssocID="{6E61EF9C-5CEC-42F4-A534-955A6ADE71CC}" presName="bgRect" presStyleLbl="bgShp" presStyleIdx="0" presStyleCnt="6"/>
      <dgm:spPr/>
    </dgm:pt>
    <dgm:pt modelId="{388B88A0-68F9-4407-8F38-05ED0C8CDA80}" type="pres">
      <dgm:prSet presAssocID="{6E61EF9C-5CEC-42F4-A534-955A6ADE71C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57BE554-3031-4B00-AB96-12CB9E53F771}" type="pres">
      <dgm:prSet presAssocID="{6E61EF9C-5CEC-42F4-A534-955A6ADE71CC}" presName="spaceRect" presStyleCnt="0"/>
      <dgm:spPr/>
    </dgm:pt>
    <dgm:pt modelId="{689FA5FF-7E15-4BCC-8471-5503C29BE986}" type="pres">
      <dgm:prSet presAssocID="{6E61EF9C-5CEC-42F4-A534-955A6ADE71CC}" presName="parTx" presStyleLbl="revTx" presStyleIdx="0" presStyleCnt="6">
        <dgm:presLayoutVars>
          <dgm:chMax val="0"/>
          <dgm:chPref val="0"/>
        </dgm:presLayoutVars>
      </dgm:prSet>
      <dgm:spPr/>
    </dgm:pt>
    <dgm:pt modelId="{E4CB6462-0EDA-4062-87A8-AF74E2F9220C}" type="pres">
      <dgm:prSet presAssocID="{D69F7E6E-29B4-4344-B591-A66F2417EEDB}" presName="sibTrans" presStyleCnt="0"/>
      <dgm:spPr/>
    </dgm:pt>
    <dgm:pt modelId="{C7BC5547-E33B-4166-A934-BA1C24C287C0}" type="pres">
      <dgm:prSet presAssocID="{FAF2DA52-4DAB-45D9-B721-47ABB6272972}" presName="compNode" presStyleCnt="0"/>
      <dgm:spPr/>
    </dgm:pt>
    <dgm:pt modelId="{843F2A37-39C6-40EF-8316-2D96F40BCE41}" type="pres">
      <dgm:prSet presAssocID="{FAF2DA52-4DAB-45D9-B721-47ABB6272972}" presName="bgRect" presStyleLbl="bgShp" presStyleIdx="1" presStyleCnt="6"/>
      <dgm:spPr/>
    </dgm:pt>
    <dgm:pt modelId="{652BE4BD-E7F5-404C-9E59-DFA3F4008EAB}" type="pres">
      <dgm:prSet presAssocID="{FAF2DA52-4DAB-45D9-B721-47ABB62729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72EFB289-28F0-4C0F-B26E-75E4DFC8CDB3}" type="pres">
      <dgm:prSet presAssocID="{FAF2DA52-4DAB-45D9-B721-47ABB6272972}" presName="spaceRect" presStyleCnt="0"/>
      <dgm:spPr/>
    </dgm:pt>
    <dgm:pt modelId="{017AA80F-8722-4611-AFE9-31F066153D0B}" type="pres">
      <dgm:prSet presAssocID="{FAF2DA52-4DAB-45D9-B721-47ABB6272972}" presName="parTx" presStyleLbl="revTx" presStyleIdx="1" presStyleCnt="6">
        <dgm:presLayoutVars>
          <dgm:chMax val="0"/>
          <dgm:chPref val="0"/>
        </dgm:presLayoutVars>
      </dgm:prSet>
      <dgm:spPr/>
    </dgm:pt>
    <dgm:pt modelId="{AABEC56C-3B61-48D7-9F66-6454512FE7AA}" type="pres">
      <dgm:prSet presAssocID="{30E42A3A-BC59-4AF6-AB90-E624C5E82B0A}" presName="sibTrans" presStyleCnt="0"/>
      <dgm:spPr/>
    </dgm:pt>
    <dgm:pt modelId="{E9C014C9-4BDB-44BA-A8D6-14BB4971339D}" type="pres">
      <dgm:prSet presAssocID="{6F5A6258-25D5-482E-8C2F-BFA4415A3E77}" presName="compNode" presStyleCnt="0"/>
      <dgm:spPr/>
    </dgm:pt>
    <dgm:pt modelId="{035410E6-07B3-444F-A121-AFDE47ADB59E}" type="pres">
      <dgm:prSet presAssocID="{6F5A6258-25D5-482E-8C2F-BFA4415A3E77}" presName="bgRect" presStyleLbl="bgShp" presStyleIdx="2" presStyleCnt="6"/>
      <dgm:spPr/>
    </dgm:pt>
    <dgm:pt modelId="{1672F4A9-3043-4DE0-BA52-3EB3A5B059AD}" type="pres">
      <dgm:prSet presAssocID="{6F5A6258-25D5-482E-8C2F-BFA4415A3E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EA38DFC-CE05-47A2-B6DE-621B708D625C}" type="pres">
      <dgm:prSet presAssocID="{6F5A6258-25D5-482E-8C2F-BFA4415A3E77}" presName="spaceRect" presStyleCnt="0"/>
      <dgm:spPr/>
    </dgm:pt>
    <dgm:pt modelId="{105CA1E9-75D8-4C01-9A09-8EF384075EBE}" type="pres">
      <dgm:prSet presAssocID="{6F5A6258-25D5-482E-8C2F-BFA4415A3E77}" presName="parTx" presStyleLbl="revTx" presStyleIdx="2" presStyleCnt="6">
        <dgm:presLayoutVars>
          <dgm:chMax val="0"/>
          <dgm:chPref val="0"/>
        </dgm:presLayoutVars>
      </dgm:prSet>
      <dgm:spPr/>
    </dgm:pt>
    <dgm:pt modelId="{E4D9B25E-7706-4193-B796-E0AE3FDA8517}" type="pres">
      <dgm:prSet presAssocID="{061A8BB7-0220-4BEE-A3F0-85EEDE00DEF1}" presName="sibTrans" presStyleCnt="0"/>
      <dgm:spPr/>
    </dgm:pt>
    <dgm:pt modelId="{E6446346-3CC0-4995-BBCA-C935ABFD7D05}" type="pres">
      <dgm:prSet presAssocID="{E92DB0FD-862C-476E-987D-4ABFEF0C6FA3}" presName="compNode" presStyleCnt="0"/>
      <dgm:spPr/>
    </dgm:pt>
    <dgm:pt modelId="{87A254BF-A532-405A-8AA4-6CBAEBE4AA25}" type="pres">
      <dgm:prSet presAssocID="{E92DB0FD-862C-476E-987D-4ABFEF0C6FA3}" presName="bgRect" presStyleLbl="bgShp" presStyleIdx="3" presStyleCnt="6"/>
      <dgm:spPr/>
    </dgm:pt>
    <dgm:pt modelId="{27D2D01B-7C53-4A9E-BFF5-7D1154D5FB04}" type="pres">
      <dgm:prSet presAssocID="{E92DB0FD-862C-476E-987D-4ABFEF0C6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010655FB-300F-4F94-82BC-569EA453B626}" type="pres">
      <dgm:prSet presAssocID="{E92DB0FD-862C-476E-987D-4ABFEF0C6FA3}" presName="spaceRect" presStyleCnt="0"/>
      <dgm:spPr/>
    </dgm:pt>
    <dgm:pt modelId="{575A645F-1C4D-4D69-984A-3E0AA5D13A93}" type="pres">
      <dgm:prSet presAssocID="{E92DB0FD-862C-476E-987D-4ABFEF0C6FA3}" presName="parTx" presStyleLbl="revTx" presStyleIdx="3" presStyleCnt="6">
        <dgm:presLayoutVars>
          <dgm:chMax val="0"/>
          <dgm:chPref val="0"/>
        </dgm:presLayoutVars>
      </dgm:prSet>
      <dgm:spPr/>
    </dgm:pt>
    <dgm:pt modelId="{0CAE3734-5891-4406-9D5D-06D88B2BF182}" type="pres">
      <dgm:prSet presAssocID="{21F8EE3D-DCD0-4BC5-8AA4-8A8F46895856}" presName="sibTrans" presStyleCnt="0"/>
      <dgm:spPr/>
    </dgm:pt>
    <dgm:pt modelId="{F5119BD4-3C63-48E5-82C2-9ED8D39D334D}" type="pres">
      <dgm:prSet presAssocID="{3A4EEB35-E386-46DB-9448-0BD9071EC9DD}" presName="compNode" presStyleCnt="0"/>
      <dgm:spPr/>
    </dgm:pt>
    <dgm:pt modelId="{E33B176B-7A4F-42CB-AF54-2877D4BD2A47}" type="pres">
      <dgm:prSet presAssocID="{3A4EEB35-E386-46DB-9448-0BD9071EC9DD}" presName="bgRect" presStyleLbl="bgShp" presStyleIdx="4" presStyleCnt="6"/>
      <dgm:spPr/>
    </dgm:pt>
    <dgm:pt modelId="{D80EDF39-9125-4F19-9E21-232ED44DF4D1}" type="pres">
      <dgm:prSet presAssocID="{3A4EEB35-E386-46DB-9448-0BD9071EC9D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4EE5BC6-F5BB-48D0-A90D-70469814B7B8}" type="pres">
      <dgm:prSet presAssocID="{3A4EEB35-E386-46DB-9448-0BD9071EC9DD}" presName="spaceRect" presStyleCnt="0"/>
      <dgm:spPr/>
    </dgm:pt>
    <dgm:pt modelId="{AFA0EAA1-6496-4434-92A5-0CC9ABDB5910}" type="pres">
      <dgm:prSet presAssocID="{3A4EEB35-E386-46DB-9448-0BD9071EC9DD}" presName="parTx" presStyleLbl="revTx" presStyleIdx="4" presStyleCnt="6">
        <dgm:presLayoutVars>
          <dgm:chMax val="0"/>
          <dgm:chPref val="0"/>
        </dgm:presLayoutVars>
      </dgm:prSet>
      <dgm:spPr/>
    </dgm:pt>
    <dgm:pt modelId="{5062AE12-DB12-4E60-9503-FEF2EF6EB43D}" type="pres">
      <dgm:prSet presAssocID="{DF19174A-706D-4DC2-B65D-54F20056965A}" presName="sibTrans" presStyleCnt="0"/>
      <dgm:spPr/>
    </dgm:pt>
    <dgm:pt modelId="{DDF7AA46-CF5C-4ACC-BD93-B7517E042049}" type="pres">
      <dgm:prSet presAssocID="{763DDB1D-B6AC-415C-A362-D9C600FBE731}" presName="compNode" presStyleCnt="0"/>
      <dgm:spPr/>
    </dgm:pt>
    <dgm:pt modelId="{141D3C58-24D4-4C59-8B78-896425DFE851}" type="pres">
      <dgm:prSet presAssocID="{763DDB1D-B6AC-415C-A362-D9C600FBE731}" presName="bgRect" presStyleLbl="bgShp" presStyleIdx="5" presStyleCnt="6"/>
      <dgm:spPr/>
    </dgm:pt>
    <dgm:pt modelId="{BC7B7055-9284-4F09-8090-B97017F4598B}" type="pres">
      <dgm:prSet presAssocID="{763DDB1D-B6AC-415C-A362-D9C600FBE73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2B062E0-2B1C-4EA0-B8B0-BD61FDCE497B}" type="pres">
      <dgm:prSet presAssocID="{763DDB1D-B6AC-415C-A362-D9C600FBE731}" presName="spaceRect" presStyleCnt="0"/>
      <dgm:spPr/>
    </dgm:pt>
    <dgm:pt modelId="{BB740D22-AAE7-4C22-82CE-7DB47D016830}" type="pres">
      <dgm:prSet presAssocID="{763DDB1D-B6AC-415C-A362-D9C600FBE73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7691B27-19F2-4B93-9EAA-15724CD400AF}" srcId="{22CEAEA9-4868-4A48-9E59-46A06C6B92AE}" destId="{3A4EEB35-E386-46DB-9448-0BD9071EC9DD}" srcOrd="4" destOrd="0" parTransId="{98A25ED2-1946-477E-9A43-DC7C60DBF3AD}" sibTransId="{DF19174A-706D-4DC2-B65D-54F20056965A}"/>
    <dgm:cxn modelId="{E6F73F29-AE71-4266-8813-068E8DE54DCA}" type="presOf" srcId="{FAF2DA52-4DAB-45D9-B721-47ABB6272972}" destId="{017AA80F-8722-4611-AFE9-31F066153D0B}" srcOrd="0" destOrd="0" presId="urn:microsoft.com/office/officeart/2018/2/layout/IconVerticalSolidList"/>
    <dgm:cxn modelId="{1678112F-11CA-4B4C-AEEB-9DAC70BE13FC}" srcId="{22CEAEA9-4868-4A48-9E59-46A06C6B92AE}" destId="{6F5A6258-25D5-482E-8C2F-BFA4415A3E77}" srcOrd="2" destOrd="0" parTransId="{A813D813-846F-44B6-8BC4-CA94F6F29579}" sibTransId="{061A8BB7-0220-4BEE-A3F0-85EEDE00DEF1}"/>
    <dgm:cxn modelId="{FA833977-73B1-49D5-B784-01B22C2CA4E5}" type="presOf" srcId="{763DDB1D-B6AC-415C-A362-D9C600FBE731}" destId="{BB740D22-AAE7-4C22-82CE-7DB47D016830}" srcOrd="0" destOrd="0" presId="urn:microsoft.com/office/officeart/2018/2/layout/IconVerticalSolidList"/>
    <dgm:cxn modelId="{6E40A88B-8F92-4414-8171-FFE45254744F}" srcId="{22CEAEA9-4868-4A48-9E59-46A06C6B92AE}" destId="{E92DB0FD-862C-476E-987D-4ABFEF0C6FA3}" srcOrd="3" destOrd="0" parTransId="{456CF3F3-4F25-4979-9781-4229B8E0C3E2}" sibTransId="{21F8EE3D-DCD0-4BC5-8AA4-8A8F46895856}"/>
    <dgm:cxn modelId="{F2067A93-6A99-46B7-AF75-3C210AFD9BD0}" srcId="{22CEAEA9-4868-4A48-9E59-46A06C6B92AE}" destId="{763DDB1D-B6AC-415C-A362-D9C600FBE731}" srcOrd="5" destOrd="0" parTransId="{320BB225-5609-4A65-8576-F1813390061C}" sibTransId="{51841362-3C3F-4535-A6A6-D97AE6A56D2D}"/>
    <dgm:cxn modelId="{C91C699E-7109-45DC-860E-6D6135151BA7}" type="presOf" srcId="{6F5A6258-25D5-482E-8C2F-BFA4415A3E77}" destId="{105CA1E9-75D8-4C01-9A09-8EF384075EBE}" srcOrd="0" destOrd="0" presId="urn:microsoft.com/office/officeart/2018/2/layout/IconVerticalSolidList"/>
    <dgm:cxn modelId="{DCA281A7-3F44-4F4E-A428-8FCE52B2CBC5}" srcId="{22CEAEA9-4868-4A48-9E59-46A06C6B92AE}" destId="{6E61EF9C-5CEC-42F4-A534-955A6ADE71CC}" srcOrd="0" destOrd="0" parTransId="{007C101A-1F88-4C3B-9DAF-24ADB8E54E5D}" sibTransId="{D69F7E6E-29B4-4344-B591-A66F2417EEDB}"/>
    <dgm:cxn modelId="{495048B0-D697-4D37-94EC-57C113E78A55}" type="presOf" srcId="{E92DB0FD-862C-476E-987D-4ABFEF0C6FA3}" destId="{575A645F-1C4D-4D69-984A-3E0AA5D13A93}" srcOrd="0" destOrd="0" presId="urn:microsoft.com/office/officeart/2018/2/layout/IconVerticalSolidList"/>
    <dgm:cxn modelId="{BC5D43C3-0B7C-4987-A209-25292BE4AB85}" type="presOf" srcId="{22CEAEA9-4868-4A48-9E59-46A06C6B92AE}" destId="{3E0B696F-3E11-43E2-95A1-502F45DD9BAD}" srcOrd="0" destOrd="0" presId="urn:microsoft.com/office/officeart/2018/2/layout/IconVerticalSolidList"/>
    <dgm:cxn modelId="{33E3ABE4-23C7-4CFB-9F8A-694DA4DB1E85}" type="presOf" srcId="{6E61EF9C-5CEC-42F4-A534-955A6ADE71CC}" destId="{689FA5FF-7E15-4BCC-8471-5503C29BE986}" srcOrd="0" destOrd="0" presId="urn:microsoft.com/office/officeart/2018/2/layout/IconVerticalSolidList"/>
    <dgm:cxn modelId="{3D3BA6F9-B1BA-4ADA-8C64-2A5821C77A67}" type="presOf" srcId="{3A4EEB35-E386-46DB-9448-0BD9071EC9DD}" destId="{AFA0EAA1-6496-4434-92A5-0CC9ABDB5910}" srcOrd="0" destOrd="0" presId="urn:microsoft.com/office/officeart/2018/2/layout/IconVerticalSolidList"/>
    <dgm:cxn modelId="{62BCABFF-441A-424C-8FE5-C3955C52837E}" srcId="{22CEAEA9-4868-4A48-9E59-46A06C6B92AE}" destId="{FAF2DA52-4DAB-45D9-B721-47ABB6272972}" srcOrd="1" destOrd="0" parTransId="{D6A0D9CB-98B6-421A-9FA2-6F79B767C6AF}" sibTransId="{30E42A3A-BC59-4AF6-AB90-E624C5E82B0A}"/>
    <dgm:cxn modelId="{93C64029-449C-420B-8BFE-F0988B0DBAE5}" type="presParOf" srcId="{3E0B696F-3E11-43E2-95A1-502F45DD9BAD}" destId="{8601A488-BA8D-416E-955C-8A7DFBF0CCD0}" srcOrd="0" destOrd="0" presId="urn:microsoft.com/office/officeart/2018/2/layout/IconVerticalSolidList"/>
    <dgm:cxn modelId="{72C43D96-7804-48D8-83BC-A22417EDF5B1}" type="presParOf" srcId="{8601A488-BA8D-416E-955C-8A7DFBF0CCD0}" destId="{537080BB-0541-406D-8BB3-E32F94AF5FAE}" srcOrd="0" destOrd="0" presId="urn:microsoft.com/office/officeart/2018/2/layout/IconVerticalSolidList"/>
    <dgm:cxn modelId="{B5BB0116-87CD-4D58-BA66-4F659F1976DE}" type="presParOf" srcId="{8601A488-BA8D-416E-955C-8A7DFBF0CCD0}" destId="{388B88A0-68F9-4407-8F38-05ED0C8CDA80}" srcOrd="1" destOrd="0" presId="urn:microsoft.com/office/officeart/2018/2/layout/IconVerticalSolidList"/>
    <dgm:cxn modelId="{56DD0CC0-5461-403A-8CEA-2DC964296B58}" type="presParOf" srcId="{8601A488-BA8D-416E-955C-8A7DFBF0CCD0}" destId="{457BE554-3031-4B00-AB96-12CB9E53F771}" srcOrd="2" destOrd="0" presId="urn:microsoft.com/office/officeart/2018/2/layout/IconVerticalSolidList"/>
    <dgm:cxn modelId="{C39DDD79-7C66-4E57-ADA1-A1E297F9562E}" type="presParOf" srcId="{8601A488-BA8D-416E-955C-8A7DFBF0CCD0}" destId="{689FA5FF-7E15-4BCC-8471-5503C29BE986}" srcOrd="3" destOrd="0" presId="urn:microsoft.com/office/officeart/2018/2/layout/IconVerticalSolidList"/>
    <dgm:cxn modelId="{5A5D6CFF-4E45-4F54-B489-C212EE4517F2}" type="presParOf" srcId="{3E0B696F-3E11-43E2-95A1-502F45DD9BAD}" destId="{E4CB6462-0EDA-4062-87A8-AF74E2F9220C}" srcOrd="1" destOrd="0" presId="urn:microsoft.com/office/officeart/2018/2/layout/IconVerticalSolidList"/>
    <dgm:cxn modelId="{42C71069-C4FB-4E4B-A09F-AEDE5D504374}" type="presParOf" srcId="{3E0B696F-3E11-43E2-95A1-502F45DD9BAD}" destId="{C7BC5547-E33B-4166-A934-BA1C24C287C0}" srcOrd="2" destOrd="0" presId="urn:microsoft.com/office/officeart/2018/2/layout/IconVerticalSolidList"/>
    <dgm:cxn modelId="{6FF198A0-AE89-49C0-B154-82A70012B1B8}" type="presParOf" srcId="{C7BC5547-E33B-4166-A934-BA1C24C287C0}" destId="{843F2A37-39C6-40EF-8316-2D96F40BCE41}" srcOrd="0" destOrd="0" presId="urn:microsoft.com/office/officeart/2018/2/layout/IconVerticalSolidList"/>
    <dgm:cxn modelId="{D628F899-5441-42B4-841B-D057C9D2D0BF}" type="presParOf" srcId="{C7BC5547-E33B-4166-A934-BA1C24C287C0}" destId="{652BE4BD-E7F5-404C-9E59-DFA3F4008EAB}" srcOrd="1" destOrd="0" presId="urn:microsoft.com/office/officeart/2018/2/layout/IconVerticalSolidList"/>
    <dgm:cxn modelId="{99389F35-891F-43C5-88B3-7A3044C2956A}" type="presParOf" srcId="{C7BC5547-E33B-4166-A934-BA1C24C287C0}" destId="{72EFB289-28F0-4C0F-B26E-75E4DFC8CDB3}" srcOrd="2" destOrd="0" presId="urn:microsoft.com/office/officeart/2018/2/layout/IconVerticalSolidList"/>
    <dgm:cxn modelId="{CF08AB4E-815F-46F3-8126-2A0500C0B65C}" type="presParOf" srcId="{C7BC5547-E33B-4166-A934-BA1C24C287C0}" destId="{017AA80F-8722-4611-AFE9-31F066153D0B}" srcOrd="3" destOrd="0" presId="urn:microsoft.com/office/officeart/2018/2/layout/IconVerticalSolidList"/>
    <dgm:cxn modelId="{9D7E4E13-E452-433E-AA5F-AD0AAA7D7C21}" type="presParOf" srcId="{3E0B696F-3E11-43E2-95A1-502F45DD9BAD}" destId="{AABEC56C-3B61-48D7-9F66-6454512FE7AA}" srcOrd="3" destOrd="0" presId="urn:microsoft.com/office/officeart/2018/2/layout/IconVerticalSolidList"/>
    <dgm:cxn modelId="{F0ABFDCA-9C4A-4AF7-AB1D-FAAB197CB3E2}" type="presParOf" srcId="{3E0B696F-3E11-43E2-95A1-502F45DD9BAD}" destId="{E9C014C9-4BDB-44BA-A8D6-14BB4971339D}" srcOrd="4" destOrd="0" presId="urn:microsoft.com/office/officeart/2018/2/layout/IconVerticalSolidList"/>
    <dgm:cxn modelId="{F3061B35-88E5-4788-AA00-526B5B13AE59}" type="presParOf" srcId="{E9C014C9-4BDB-44BA-A8D6-14BB4971339D}" destId="{035410E6-07B3-444F-A121-AFDE47ADB59E}" srcOrd="0" destOrd="0" presId="urn:microsoft.com/office/officeart/2018/2/layout/IconVerticalSolidList"/>
    <dgm:cxn modelId="{719CD390-D0CC-430A-9142-DEB0D806BBE9}" type="presParOf" srcId="{E9C014C9-4BDB-44BA-A8D6-14BB4971339D}" destId="{1672F4A9-3043-4DE0-BA52-3EB3A5B059AD}" srcOrd="1" destOrd="0" presId="urn:microsoft.com/office/officeart/2018/2/layout/IconVerticalSolidList"/>
    <dgm:cxn modelId="{8295A921-CA48-43DA-81DF-9404B781844F}" type="presParOf" srcId="{E9C014C9-4BDB-44BA-A8D6-14BB4971339D}" destId="{6EA38DFC-CE05-47A2-B6DE-621B708D625C}" srcOrd="2" destOrd="0" presId="urn:microsoft.com/office/officeart/2018/2/layout/IconVerticalSolidList"/>
    <dgm:cxn modelId="{815F6A48-5164-4E3E-A41F-8BE9B41120CC}" type="presParOf" srcId="{E9C014C9-4BDB-44BA-A8D6-14BB4971339D}" destId="{105CA1E9-75D8-4C01-9A09-8EF384075EBE}" srcOrd="3" destOrd="0" presId="urn:microsoft.com/office/officeart/2018/2/layout/IconVerticalSolidList"/>
    <dgm:cxn modelId="{8D696934-2AC6-4333-9599-D9C74EEAC9FA}" type="presParOf" srcId="{3E0B696F-3E11-43E2-95A1-502F45DD9BAD}" destId="{E4D9B25E-7706-4193-B796-E0AE3FDA8517}" srcOrd="5" destOrd="0" presId="urn:microsoft.com/office/officeart/2018/2/layout/IconVerticalSolidList"/>
    <dgm:cxn modelId="{FEFC448F-6CF8-4D7B-81A3-F151125ED7F6}" type="presParOf" srcId="{3E0B696F-3E11-43E2-95A1-502F45DD9BAD}" destId="{E6446346-3CC0-4995-BBCA-C935ABFD7D05}" srcOrd="6" destOrd="0" presId="urn:microsoft.com/office/officeart/2018/2/layout/IconVerticalSolidList"/>
    <dgm:cxn modelId="{0B72A85D-3B41-4165-93CF-85608CEA6B83}" type="presParOf" srcId="{E6446346-3CC0-4995-BBCA-C935ABFD7D05}" destId="{87A254BF-A532-405A-8AA4-6CBAEBE4AA25}" srcOrd="0" destOrd="0" presId="urn:microsoft.com/office/officeart/2018/2/layout/IconVerticalSolidList"/>
    <dgm:cxn modelId="{EFA77B1B-16EF-4C4A-8DBB-E7B74E366D3B}" type="presParOf" srcId="{E6446346-3CC0-4995-BBCA-C935ABFD7D05}" destId="{27D2D01B-7C53-4A9E-BFF5-7D1154D5FB04}" srcOrd="1" destOrd="0" presId="urn:microsoft.com/office/officeart/2018/2/layout/IconVerticalSolidList"/>
    <dgm:cxn modelId="{E1E37B89-8A7F-419A-9724-D3C2F33BDA66}" type="presParOf" srcId="{E6446346-3CC0-4995-BBCA-C935ABFD7D05}" destId="{010655FB-300F-4F94-82BC-569EA453B626}" srcOrd="2" destOrd="0" presId="urn:microsoft.com/office/officeart/2018/2/layout/IconVerticalSolidList"/>
    <dgm:cxn modelId="{CF9812DA-AB3F-45A0-A7B9-18CF230BF03C}" type="presParOf" srcId="{E6446346-3CC0-4995-BBCA-C935ABFD7D05}" destId="{575A645F-1C4D-4D69-984A-3E0AA5D13A93}" srcOrd="3" destOrd="0" presId="urn:microsoft.com/office/officeart/2018/2/layout/IconVerticalSolidList"/>
    <dgm:cxn modelId="{8C6A20CB-4E6F-4784-A831-C9219A298B98}" type="presParOf" srcId="{3E0B696F-3E11-43E2-95A1-502F45DD9BAD}" destId="{0CAE3734-5891-4406-9D5D-06D88B2BF182}" srcOrd="7" destOrd="0" presId="urn:microsoft.com/office/officeart/2018/2/layout/IconVerticalSolidList"/>
    <dgm:cxn modelId="{DBFF82A3-307C-41A0-8C51-CEEE2E275B0E}" type="presParOf" srcId="{3E0B696F-3E11-43E2-95A1-502F45DD9BAD}" destId="{F5119BD4-3C63-48E5-82C2-9ED8D39D334D}" srcOrd="8" destOrd="0" presId="urn:microsoft.com/office/officeart/2018/2/layout/IconVerticalSolidList"/>
    <dgm:cxn modelId="{FF706B4D-135E-42DC-81FD-8272C2721130}" type="presParOf" srcId="{F5119BD4-3C63-48E5-82C2-9ED8D39D334D}" destId="{E33B176B-7A4F-42CB-AF54-2877D4BD2A47}" srcOrd="0" destOrd="0" presId="urn:microsoft.com/office/officeart/2018/2/layout/IconVerticalSolidList"/>
    <dgm:cxn modelId="{FF8E0135-787D-42FE-BD20-48309297FF22}" type="presParOf" srcId="{F5119BD4-3C63-48E5-82C2-9ED8D39D334D}" destId="{D80EDF39-9125-4F19-9E21-232ED44DF4D1}" srcOrd="1" destOrd="0" presId="urn:microsoft.com/office/officeart/2018/2/layout/IconVerticalSolidList"/>
    <dgm:cxn modelId="{D74001AD-49B2-4884-9A13-FE65E3ADE5A3}" type="presParOf" srcId="{F5119BD4-3C63-48E5-82C2-9ED8D39D334D}" destId="{04EE5BC6-F5BB-48D0-A90D-70469814B7B8}" srcOrd="2" destOrd="0" presId="urn:microsoft.com/office/officeart/2018/2/layout/IconVerticalSolidList"/>
    <dgm:cxn modelId="{F9D26678-B7B1-426E-9C2B-CD91AA2E3AD2}" type="presParOf" srcId="{F5119BD4-3C63-48E5-82C2-9ED8D39D334D}" destId="{AFA0EAA1-6496-4434-92A5-0CC9ABDB5910}" srcOrd="3" destOrd="0" presId="urn:microsoft.com/office/officeart/2018/2/layout/IconVerticalSolidList"/>
    <dgm:cxn modelId="{0D696BA3-8374-48E8-9D0A-1C96369198EF}" type="presParOf" srcId="{3E0B696F-3E11-43E2-95A1-502F45DD9BAD}" destId="{5062AE12-DB12-4E60-9503-FEF2EF6EB43D}" srcOrd="9" destOrd="0" presId="urn:microsoft.com/office/officeart/2018/2/layout/IconVerticalSolidList"/>
    <dgm:cxn modelId="{E1415E43-0AD7-4D39-B68D-E2BE56E4FBF7}" type="presParOf" srcId="{3E0B696F-3E11-43E2-95A1-502F45DD9BAD}" destId="{DDF7AA46-CF5C-4ACC-BD93-B7517E042049}" srcOrd="10" destOrd="0" presId="urn:microsoft.com/office/officeart/2018/2/layout/IconVerticalSolidList"/>
    <dgm:cxn modelId="{9295EC8C-6711-4D84-819E-5EE86B7490B2}" type="presParOf" srcId="{DDF7AA46-CF5C-4ACC-BD93-B7517E042049}" destId="{141D3C58-24D4-4C59-8B78-896425DFE851}" srcOrd="0" destOrd="0" presId="urn:microsoft.com/office/officeart/2018/2/layout/IconVerticalSolidList"/>
    <dgm:cxn modelId="{E20E54FA-DD9B-4D1E-B067-C535EF25E0F5}" type="presParOf" srcId="{DDF7AA46-CF5C-4ACC-BD93-B7517E042049}" destId="{BC7B7055-9284-4F09-8090-B97017F4598B}" srcOrd="1" destOrd="0" presId="urn:microsoft.com/office/officeart/2018/2/layout/IconVerticalSolidList"/>
    <dgm:cxn modelId="{46301E9F-EEB3-48BF-9E64-E470740C98D6}" type="presParOf" srcId="{DDF7AA46-CF5C-4ACC-BD93-B7517E042049}" destId="{B2B062E0-2B1C-4EA0-B8B0-BD61FDCE497B}" srcOrd="2" destOrd="0" presId="urn:microsoft.com/office/officeart/2018/2/layout/IconVerticalSolidList"/>
    <dgm:cxn modelId="{8D26AA8B-D0B9-4C4C-B75D-40A03305CD16}" type="presParOf" srcId="{DDF7AA46-CF5C-4ACC-BD93-B7517E042049}" destId="{BB740D22-AAE7-4C22-82CE-7DB47D0168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080BB-0541-406D-8BB3-E32F94AF5FAE}">
      <dsp:nvSpPr>
        <dsp:cNvPr id="0" name=""/>
        <dsp:cNvSpPr/>
      </dsp:nvSpPr>
      <dsp:spPr>
        <a:xfrm>
          <a:off x="0" y="1205"/>
          <a:ext cx="10058399" cy="513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B88A0-68F9-4407-8F38-05ED0C8CDA80}">
      <dsp:nvSpPr>
        <dsp:cNvPr id="0" name=""/>
        <dsp:cNvSpPr/>
      </dsp:nvSpPr>
      <dsp:spPr>
        <a:xfrm>
          <a:off x="155347" y="116752"/>
          <a:ext cx="282449" cy="282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FA5FF-7E15-4BCC-8471-5503C29BE986}">
      <dsp:nvSpPr>
        <dsp:cNvPr id="0" name=""/>
        <dsp:cNvSpPr/>
      </dsp:nvSpPr>
      <dsp:spPr>
        <a:xfrm>
          <a:off x="593144" y="1205"/>
          <a:ext cx="9465255" cy="51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0" tIns="54350" rIns="54350" bIns="54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Since 2008, guests and hosts have used Airbnb to expand on traveling possibilities and present more unique, personalized way of experiencing the world. </a:t>
          </a:r>
        </a:p>
      </dsp:txBody>
      <dsp:txXfrm>
        <a:off x="593144" y="1205"/>
        <a:ext cx="9465255" cy="513545"/>
      </dsp:txXfrm>
    </dsp:sp>
    <dsp:sp modelId="{843F2A37-39C6-40EF-8316-2D96F40BCE41}">
      <dsp:nvSpPr>
        <dsp:cNvPr id="0" name=""/>
        <dsp:cNvSpPr/>
      </dsp:nvSpPr>
      <dsp:spPr>
        <a:xfrm>
          <a:off x="0" y="643136"/>
          <a:ext cx="10058399" cy="513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BE4BD-E7F5-404C-9E59-DFA3F4008EAB}">
      <dsp:nvSpPr>
        <dsp:cNvPr id="0" name=""/>
        <dsp:cNvSpPr/>
      </dsp:nvSpPr>
      <dsp:spPr>
        <a:xfrm>
          <a:off x="155347" y="758684"/>
          <a:ext cx="282449" cy="282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AA80F-8722-4611-AFE9-31F066153D0B}">
      <dsp:nvSpPr>
        <dsp:cNvPr id="0" name=""/>
        <dsp:cNvSpPr/>
      </dsp:nvSpPr>
      <dsp:spPr>
        <a:xfrm>
          <a:off x="593144" y="643136"/>
          <a:ext cx="9465255" cy="51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0" tIns="54350" rIns="54350" bIns="54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therefore, becomes very important to serve the customers with the best possible pricing based on the area of the house.</a:t>
          </a:r>
        </a:p>
      </dsp:txBody>
      <dsp:txXfrm>
        <a:off x="593144" y="643136"/>
        <a:ext cx="9465255" cy="513545"/>
      </dsp:txXfrm>
    </dsp:sp>
    <dsp:sp modelId="{035410E6-07B3-444F-A121-AFDE47ADB59E}">
      <dsp:nvSpPr>
        <dsp:cNvPr id="0" name=""/>
        <dsp:cNvSpPr/>
      </dsp:nvSpPr>
      <dsp:spPr>
        <a:xfrm>
          <a:off x="0" y="1285067"/>
          <a:ext cx="10058399" cy="513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2F4A9-3043-4DE0-BA52-3EB3A5B059AD}">
      <dsp:nvSpPr>
        <dsp:cNvPr id="0" name=""/>
        <dsp:cNvSpPr/>
      </dsp:nvSpPr>
      <dsp:spPr>
        <a:xfrm>
          <a:off x="155347" y="1400615"/>
          <a:ext cx="282449" cy="282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CA1E9-75D8-4C01-9A09-8EF384075EBE}">
      <dsp:nvSpPr>
        <dsp:cNvPr id="0" name=""/>
        <dsp:cNvSpPr/>
      </dsp:nvSpPr>
      <dsp:spPr>
        <a:xfrm>
          <a:off x="593144" y="1285067"/>
          <a:ext cx="9465255" cy="51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0" tIns="54350" rIns="54350" bIns="54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BUSINESS QUESTIONS THAT CAN BE ANSWERED:</a:t>
          </a:r>
        </a:p>
      </dsp:txBody>
      <dsp:txXfrm>
        <a:off x="593144" y="1285067"/>
        <a:ext cx="9465255" cy="513545"/>
      </dsp:txXfrm>
    </dsp:sp>
    <dsp:sp modelId="{87A254BF-A532-405A-8AA4-6CBAEBE4AA25}">
      <dsp:nvSpPr>
        <dsp:cNvPr id="0" name=""/>
        <dsp:cNvSpPr/>
      </dsp:nvSpPr>
      <dsp:spPr>
        <a:xfrm>
          <a:off x="0" y="1926999"/>
          <a:ext cx="10058399" cy="5135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2D01B-7C53-4A9E-BFF5-7D1154D5FB04}">
      <dsp:nvSpPr>
        <dsp:cNvPr id="0" name=""/>
        <dsp:cNvSpPr/>
      </dsp:nvSpPr>
      <dsp:spPr>
        <a:xfrm>
          <a:off x="155347" y="2042546"/>
          <a:ext cx="282449" cy="282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A645F-1C4D-4D69-984A-3E0AA5D13A93}">
      <dsp:nvSpPr>
        <dsp:cNvPr id="0" name=""/>
        <dsp:cNvSpPr/>
      </dsp:nvSpPr>
      <dsp:spPr>
        <a:xfrm>
          <a:off x="593144" y="1926999"/>
          <a:ext cx="9465255" cy="51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0" tIns="54350" rIns="54350" bIns="54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can we learn about different hosts and areas? </a:t>
          </a:r>
        </a:p>
      </dsp:txBody>
      <dsp:txXfrm>
        <a:off x="593144" y="1926999"/>
        <a:ext cx="9465255" cy="513545"/>
      </dsp:txXfrm>
    </dsp:sp>
    <dsp:sp modelId="{E33B176B-7A4F-42CB-AF54-2877D4BD2A47}">
      <dsp:nvSpPr>
        <dsp:cNvPr id="0" name=""/>
        <dsp:cNvSpPr/>
      </dsp:nvSpPr>
      <dsp:spPr>
        <a:xfrm>
          <a:off x="0" y="2568930"/>
          <a:ext cx="10058399" cy="5135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EDF39-9125-4F19-9E21-232ED44DF4D1}">
      <dsp:nvSpPr>
        <dsp:cNvPr id="0" name=""/>
        <dsp:cNvSpPr/>
      </dsp:nvSpPr>
      <dsp:spPr>
        <a:xfrm>
          <a:off x="155347" y="2684478"/>
          <a:ext cx="282449" cy="282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0EAA1-6496-4434-92A5-0CC9ABDB5910}">
      <dsp:nvSpPr>
        <dsp:cNvPr id="0" name=""/>
        <dsp:cNvSpPr/>
      </dsp:nvSpPr>
      <dsp:spPr>
        <a:xfrm>
          <a:off x="593144" y="2568930"/>
          <a:ext cx="9465255" cy="51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0" tIns="54350" rIns="54350" bIns="54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can we learn from predictions? (Example price)</a:t>
          </a:r>
        </a:p>
      </dsp:txBody>
      <dsp:txXfrm>
        <a:off x="593144" y="2568930"/>
        <a:ext cx="9465255" cy="513545"/>
      </dsp:txXfrm>
    </dsp:sp>
    <dsp:sp modelId="{141D3C58-24D4-4C59-8B78-896425DFE851}">
      <dsp:nvSpPr>
        <dsp:cNvPr id="0" name=""/>
        <dsp:cNvSpPr/>
      </dsp:nvSpPr>
      <dsp:spPr>
        <a:xfrm>
          <a:off x="0" y="3210861"/>
          <a:ext cx="10058399" cy="513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B7055-9284-4F09-8090-B97017F4598B}">
      <dsp:nvSpPr>
        <dsp:cNvPr id="0" name=""/>
        <dsp:cNvSpPr/>
      </dsp:nvSpPr>
      <dsp:spPr>
        <a:xfrm>
          <a:off x="155347" y="3326409"/>
          <a:ext cx="282449" cy="2824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40D22-AAE7-4C22-82CE-7DB47D016830}">
      <dsp:nvSpPr>
        <dsp:cNvPr id="0" name=""/>
        <dsp:cNvSpPr/>
      </dsp:nvSpPr>
      <dsp:spPr>
        <a:xfrm>
          <a:off x="593144" y="3210861"/>
          <a:ext cx="9465255" cy="51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0" tIns="54350" rIns="54350" bIns="54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can we learn about the impact of nearby venues to the house location, do they impact pricing?</a:t>
          </a:r>
        </a:p>
      </dsp:txBody>
      <dsp:txXfrm>
        <a:off x="593144" y="3210861"/>
        <a:ext cx="9465255" cy="513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95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7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12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40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8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4F40B7-36AB-4376-BE14-EF7004D79BB9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4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87CAB8-DCAE-46A5-AADA-B3FAD11A54E0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0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3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aggle.com/dgomonov/new-york-city-airbnb-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E640D0-76C4-483C-9539-5AD5B77F2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9" r="20118" b="-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2F6C7-AD59-441C-9BC9-CC352521A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NEW YORK AIRBNB 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74CAF-251E-4C3F-A4B9-EF66890C4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IBM CAPSTONE PROJECT</a:t>
            </a:r>
          </a:p>
          <a:p>
            <a:pPr>
              <a:spcAft>
                <a:spcPts val="600"/>
              </a:spcAft>
            </a:pPr>
            <a:r>
              <a:rPr lang="en-US" i="1">
                <a:solidFill>
                  <a:schemeClr val="tx1"/>
                </a:solidFill>
              </a:rPr>
              <a:t>	-Srinath Ramachandran</a:t>
            </a:r>
          </a:p>
        </p:txBody>
      </p:sp>
    </p:spTree>
    <p:extLst>
      <p:ext uri="{BB962C8B-B14F-4D97-AF65-F5344CB8AC3E}">
        <p14:creationId xmlns:p14="http://schemas.microsoft.com/office/powerpoint/2010/main" val="49153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4CD0-48D3-4255-A1E5-9F2B0139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(After outlier removal and significant factor identification)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07FF-CDA1-4DBE-80A6-F2A770F5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the final model due to which there was a drastic reduction in the RMSE value.</a:t>
            </a:r>
          </a:p>
          <a:p>
            <a:endParaRPr lang="en-US" dirty="0"/>
          </a:p>
          <a:p>
            <a:r>
              <a:rPr lang="en-US" dirty="0"/>
              <a:t>The final RMSE value was $41.75.</a:t>
            </a:r>
          </a:p>
        </p:txBody>
      </p:sp>
    </p:spTree>
    <p:extLst>
      <p:ext uri="{BB962C8B-B14F-4D97-AF65-F5344CB8AC3E}">
        <p14:creationId xmlns:p14="http://schemas.microsoft.com/office/powerpoint/2010/main" val="8333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F9AB5-7B2F-429E-994E-135204B3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Conclusion: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3E23E9E-98D0-4734-A437-B3A5BD4F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F167-4E35-4BA1-B10F-D34EC488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final error score was $41.75 and this error was just using the data of Bronx borough. This error is remarkable given the small amount of training data that was used. </a:t>
            </a:r>
          </a:p>
          <a:p>
            <a:r>
              <a:rPr lang="en-US" dirty="0">
                <a:solidFill>
                  <a:srgbClr val="FFFFFF"/>
                </a:solidFill>
              </a:rPr>
              <a:t>Also, the idea of incorporating </a:t>
            </a:r>
            <a:r>
              <a:rPr lang="en-US" dirty="0" err="1">
                <a:solidFill>
                  <a:srgbClr val="FFFFFF"/>
                </a:solidFill>
              </a:rPr>
              <a:t>Neighbourhood</a:t>
            </a:r>
            <a:r>
              <a:rPr lang="en-US" dirty="0">
                <a:solidFill>
                  <a:srgbClr val="FFFFFF"/>
                </a:solidFill>
              </a:rPr>
              <a:t> data using Foursquare API was mindboggling. I could see the impact of neighborhoods on the price prediction of Airbnb listings.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6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8104-0617-4BA0-A041-4228ED3B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4E941C-5F7F-4E55-BCF1-D4CD3DB9F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91368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29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B223-06F8-441F-B651-45F22329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BC05-6B52-48DB-9B51-306DB198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55921" cy="4168775"/>
          </a:xfrm>
        </p:spPr>
        <p:txBody>
          <a:bodyPr/>
          <a:lstStyle/>
          <a:p>
            <a:r>
              <a:rPr lang="en-US" dirty="0"/>
              <a:t>The data was obtained from Kaggle </a:t>
            </a:r>
            <a:r>
              <a:rPr lang="en-US" u="sng" dirty="0">
                <a:hlinkClick r:id="rId2"/>
              </a:rPr>
              <a:t>https://www.kaggle.com/dgomonov/new-york-city-airbnb-open-data</a:t>
            </a:r>
            <a:r>
              <a:rPr lang="en-US" dirty="0"/>
              <a:t>. </a:t>
            </a:r>
          </a:p>
          <a:p>
            <a:r>
              <a:rPr lang="en-US" dirty="0"/>
              <a:t>This dataset describes the house listing activity and metrics in NYC, NY for 2019</a:t>
            </a:r>
          </a:p>
          <a:p>
            <a:r>
              <a:rPr lang="en-US" dirty="0"/>
              <a:t>Also, it includes all needed information to find out more about hosts, geographical availability, necessary metrics to make predictions and draw conclusions.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Number of Columns: 16</a:t>
            </a:r>
            <a:r>
              <a:rPr lang="en-US" dirty="0"/>
              <a:t>       					</a:t>
            </a:r>
            <a:r>
              <a:rPr lang="en-US" b="1" i="1" dirty="0"/>
              <a:t>Number of Rows: 48,895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EEE57-9343-426F-87FE-D7D0C01A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5309999"/>
            <a:ext cx="4505325" cy="114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1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E3F4-FBD1-4D73-A1F5-76948AB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A717-B5B1-4BED-883D-8649DD3A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b="1" dirty="0"/>
              <a:t>Statistical Data Description: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7916B-D6B9-43D6-9673-326F1A3033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1387" y="3312795"/>
            <a:ext cx="7769226" cy="28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6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F3C0-9F9D-4DFA-8719-60D41D06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7875-D4B9-4D81-817E-8C72EFE2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6605"/>
            <a:ext cx="8825659" cy="3416300"/>
          </a:xfrm>
        </p:spPr>
        <p:txBody>
          <a:bodyPr/>
          <a:lstStyle/>
          <a:p>
            <a:r>
              <a:rPr lang="en-US" dirty="0"/>
              <a:t>Histogram showing Price Distribution: </a:t>
            </a:r>
          </a:p>
          <a:p>
            <a:pPr marL="914400" lvl="2" indent="0" algn="ctr">
              <a:buNone/>
            </a:pPr>
            <a:r>
              <a:rPr lang="en-US" b="1" dirty="0"/>
              <a:t>Price of most listings is between $10 -$200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850BF-03DE-4DE5-983F-BD48F69DE1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429000"/>
            <a:ext cx="5305425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7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75F4-9E5E-49E9-A3E3-1C6959B2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CB8D-C024-4660-A607-AD06B4E6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Borough-wise listings in NYC:</a:t>
            </a:r>
          </a:p>
          <a:p>
            <a:pPr marL="0" indent="0" algn="ctr">
              <a:buNone/>
            </a:pPr>
            <a:r>
              <a:rPr lang="en-US" b="1" dirty="0"/>
              <a:t>Brooklyn and Manhattan dominate the borough-wise listings in NYC.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C670F-BAC4-47E5-910D-7DF07C272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2824" y="3621741"/>
            <a:ext cx="5127811" cy="30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092BD-0E3B-4993-B131-2E56C07E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530F1-AA58-4A36-A9D2-D30946BED3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4607" y="952281"/>
            <a:ext cx="6391533" cy="49534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BA99-45E8-44CD-9151-FD6CF2CA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857127" cy="38989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Comparison of Prices(&lt;500$) in different boroughs.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51555-116C-45F7-9715-33E000A8F626}"/>
              </a:ext>
            </a:extLst>
          </p:cNvPr>
          <p:cNvSpPr txBox="1"/>
          <p:nvPr/>
        </p:nvSpPr>
        <p:spPr>
          <a:xfrm>
            <a:off x="4830807" y="177105"/>
            <a:ext cx="5607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price of rooms in Manhattan and Brooklyn is more than the price of rooms in other boroughs.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60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A162-9316-45C0-8AE0-A52B2EF2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(Before outlier removal and significant factor identification)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7006-2B3E-4E1D-96F0-A2776D6C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the initial model which was built. The model is pretty basic with the only use of standardization of independent variables.</a:t>
            </a:r>
          </a:p>
          <a:p>
            <a:endParaRPr lang="en-US" dirty="0"/>
          </a:p>
          <a:p>
            <a:r>
              <a:rPr lang="en-US" dirty="0"/>
              <a:t>The RMSE score of this model was $82.60.</a:t>
            </a:r>
          </a:p>
        </p:txBody>
      </p:sp>
    </p:spTree>
    <p:extLst>
      <p:ext uri="{BB962C8B-B14F-4D97-AF65-F5344CB8AC3E}">
        <p14:creationId xmlns:p14="http://schemas.microsoft.com/office/powerpoint/2010/main" val="14295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ED2D6-14A4-4118-B78A-90D1B5D4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LINEAR REGRESSION SIGNIFICANT FACTOR CHART.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A9391-BFFC-43BF-A3A1-D49AAE12C3E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383710"/>
            <a:ext cx="6391533" cy="40905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4CCA32-54AD-4252-AEA3-A3B31D61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601719" cy="38989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From this graph, it is pretty evident that Number of venues is indeed important in predicting the price of houses in a given locality.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7107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NEW YORK AIRBNB HOUSE PRICE PREDICTION</vt:lpstr>
      <vt:lpstr>INTRODUCTION</vt:lpstr>
      <vt:lpstr>DATA DESCRIPTION</vt:lpstr>
      <vt:lpstr>EXPLORATORY DATA ANALYSIS</vt:lpstr>
      <vt:lpstr>EXPLORATORY DATA ANALYSIS</vt:lpstr>
      <vt:lpstr>EXPLORATORY DATA ANALYSIS</vt:lpstr>
      <vt:lpstr>EXPLORATORY DATA ANALYSIS</vt:lpstr>
      <vt:lpstr>LINEAR REGRESSION (Before outlier removal and significant factor identification)</vt:lpstr>
      <vt:lpstr>LINEAR REGRESSION SIGNIFICANT FACTOR CHART.</vt:lpstr>
      <vt:lpstr>LINEAR REGRESSION (After outlier removal and significant factor identification)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AIRBNB HOUSE PRICE PREDICTION</dc:title>
  <dc:creator>Srinath Ramachandran</dc:creator>
  <cp:lastModifiedBy>Srinath Ramachandran</cp:lastModifiedBy>
  <cp:revision>1</cp:revision>
  <dcterms:created xsi:type="dcterms:W3CDTF">2019-11-16T01:55:40Z</dcterms:created>
  <dcterms:modified xsi:type="dcterms:W3CDTF">2019-11-16T01:56:00Z</dcterms:modified>
</cp:coreProperties>
</file>