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6" r:id="rId3"/>
    <p:sldId id="260" r:id="rId4"/>
    <p:sldId id="259" r:id="rId5"/>
    <p:sldId id="261" r:id="rId6"/>
    <p:sldId id="267" r:id="rId7"/>
    <p:sldId id="263" r:id="rId8"/>
    <p:sldId id="262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F8BA4C-0E9E-4D0C-82B4-4D211C63DAD9}">
  <a:tblStyle styleId="{6CF8BA4C-0E9E-4D0C-82B4-4D211C63DA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83" d="100"/>
          <a:sy n="83" d="100"/>
        </p:scale>
        <p:origin x="804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b86f91eba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b86f91eba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b86f91eba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b86f91eba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b86f91eba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b86f91eba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b8856be3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b8856be3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b8856be3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b8856be3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b8856be3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b8856be3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86f91eba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b86f91eba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rinathganesh1/Data-Riders/tree/master/LogisticRegress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atariders.wixsite.com/datarid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61365"/>
            <a:ext cx="8520600" cy="26723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DATA RIDERS</a:t>
            </a:r>
            <a:br>
              <a:rPr lang="en-US" dirty="0"/>
            </a:br>
            <a:br>
              <a:rPr lang="en-US" dirty="0"/>
            </a:br>
            <a:r>
              <a:rPr lang="en-US" sz="3200" dirty="0">
                <a:solidFill>
                  <a:srgbClr val="C00000"/>
                </a:solidFill>
              </a:rPr>
              <a:t>BANKLOAN :</a:t>
            </a:r>
            <a:br>
              <a:rPr lang="en-US" sz="3200" dirty="0"/>
            </a:br>
            <a:r>
              <a:rPr lang="en-US" sz="3200" dirty="0"/>
              <a:t>Decision tree and random forest</a:t>
            </a:r>
            <a:endParaRPr sz="3200" dirty="0"/>
          </a:p>
        </p:txBody>
      </p:sp>
      <p:sp>
        <p:nvSpPr>
          <p:cNvPr id="6" name="Google Shape;55;p13">
            <a:extLst>
              <a:ext uri="{FF2B5EF4-FFF2-40B4-BE49-F238E27FC236}">
                <a16:creationId xmlns:a16="http://schemas.microsoft.com/office/drawing/2014/main" id="{53193B1C-43D4-4CD5-8637-6CF0AE61247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150" y="2833688"/>
            <a:ext cx="8521700" cy="793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N" sz="1600" dirty="0"/>
              <a:t> Presented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IN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Smitha Jha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Santhosh Kumar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 err="1"/>
              <a:t>Yuvaraj</a:t>
            </a:r>
            <a:r>
              <a:rPr lang="en-IN" sz="1400" dirty="0"/>
              <a:t> </a:t>
            </a:r>
            <a:r>
              <a:rPr lang="en-IN" sz="1400" dirty="0" err="1"/>
              <a:t>Nachimuthu</a:t>
            </a:r>
            <a:endParaRPr lang="en-IN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Ekta </a:t>
            </a:r>
            <a:r>
              <a:rPr lang="en-IN" sz="1400" dirty="0" err="1"/>
              <a:t>Chaurasia</a:t>
            </a:r>
            <a:endParaRPr lang="en-IN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Avishek Deb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Srinath Ganesh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/>
              <a:t>Thank You</a:t>
            </a:r>
            <a:endParaRPr u="sng" dirty="0"/>
          </a:p>
        </p:txBody>
      </p:sp>
      <p:sp>
        <p:nvSpPr>
          <p:cNvPr id="4" name="Google Shape;113;p22">
            <a:extLst>
              <a:ext uri="{FF2B5EF4-FFF2-40B4-BE49-F238E27FC236}">
                <a16:creationId xmlns:a16="http://schemas.microsoft.com/office/drawing/2014/main" id="{4DD69284-FBD0-4254-8702-9EAA483481C5}"/>
              </a:ext>
            </a:extLst>
          </p:cNvPr>
          <p:cNvSpPr txBox="1"/>
          <p:nvPr/>
        </p:nvSpPr>
        <p:spPr>
          <a:xfrm>
            <a:off x="52075" y="833375"/>
            <a:ext cx="9036900" cy="4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endParaRPr lang="en-GB" sz="1800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endParaRPr lang="en-GB" sz="1800" dirty="0">
              <a:solidFill>
                <a:srgbClr val="FFFFFF"/>
              </a:solidFill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rgbClr val="FFFFFF"/>
                </a:solidFill>
              </a:rPr>
              <a:t>Github</a:t>
            </a:r>
            <a:r>
              <a:rPr lang="en-GB" sz="1800" dirty="0">
                <a:solidFill>
                  <a:srgbClr val="FFFFFF"/>
                </a:solidFill>
              </a:rPr>
              <a:t> -  </a:t>
            </a:r>
            <a:r>
              <a:rPr lang="en-GB" sz="1800" dirty="0">
                <a:solidFill>
                  <a:srgbClr val="FFFFFF"/>
                </a:solidFill>
                <a:hlinkClick r:id="rId3"/>
              </a:rPr>
              <a:t>https://github.com/srinathganesh1/Data-Riders/tree/master/LogisticRegression</a:t>
            </a:r>
            <a:endParaRPr lang="en-GB" sz="1800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endParaRPr lang="en-GB" sz="1800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 sz="1800" dirty="0">
                <a:solidFill>
                  <a:srgbClr val="FFFFFF"/>
                </a:solidFill>
              </a:rPr>
              <a:t>Website -  </a:t>
            </a:r>
            <a:r>
              <a:rPr lang="en-GB" sz="1800" dirty="0">
                <a:solidFill>
                  <a:srgbClr val="FFFFFF"/>
                </a:solidFill>
                <a:hlinkClick r:id="rId4"/>
              </a:rPr>
              <a:t>https://datariders.wixsite.com/datarider</a:t>
            </a:r>
            <a:endParaRPr lang="en-GB"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586"/>
            <a:ext cx="9144000" cy="47969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00855" y="0"/>
            <a:ext cx="52867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dirty="0">
                <a:solidFill>
                  <a:schemeClr val="tx1"/>
                </a:solidFill>
              </a:rPr>
              <a:t>DECISION TREE - MODEL</a:t>
            </a:r>
            <a:endParaRPr lang="en-US" b="1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Decision Tree : Train &amp; Test ROC Curve</a:t>
            </a:r>
            <a:endParaRPr/>
          </a:p>
        </p:txBody>
      </p:sp>
      <p:sp>
        <p:nvSpPr>
          <p:cNvPr id="12290" name="AutoShape 2" descr="http://127.0.0.1:32116/graphics/plot_zoom_png?width=1127&amp;height=664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http://127.0.0.1:32116/graphics/plot_zoom_png?width=1127&amp;height=664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87669" y="746234"/>
            <a:ext cx="2154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Train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23186" y="762000"/>
            <a:ext cx="2154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Test data</a:t>
            </a:r>
          </a:p>
        </p:txBody>
      </p:sp>
      <p:pic>
        <p:nvPicPr>
          <p:cNvPr id="11" name="Picture 10" descr="dt_train_au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2814"/>
            <a:ext cx="4582509" cy="3970685"/>
          </a:xfrm>
          <a:prstGeom prst="rect">
            <a:avLst/>
          </a:prstGeom>
        </p:spPr>
      </p:pic>
      <p:pic>
        <p:nvPicPr>
          <p:cNvPr id="12" name="Picture 11" descr="dt_test_au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170844"/>
            <a:ext cx="4648200" cy="3972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Decision tree - Confusion Matrices</a:t>
            </a:r>
            <a:endParaRPr/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406301" y="956441"/>
          <a:ext cx="3619500" cy="3321268"/>
        </p:xfrm>
        <a:graphic>
          <a:graphicData uri="http://schemas.openxmlformats.org/drawingml/2006/table">
            <a:tbl>
              <a:tblPr>
                <a:noFill/>
                <a:tableStyleId>{6CF8BA4C-0E9E-4D0C-82B4-4D211C63DAD9}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9669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rgbClr val="FFFFFF"/>
                          </a:solidFill>
                        </a:rPr>
                        <a:t>Confusion Matrix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rgbClr val="FFFFFF"/>
                          </a:solidFill>
                        </a:rPr>
                        <a:t>(Train data)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669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669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Actual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278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85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6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105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2592">
                <a:tc gridSpan="4"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 baseline="0" dirty="0">
                          <a:solidFill>
                            <a:srgbClr val="FFFFFF"/>
                          </a:solidFill>
                        </a:rPr>
                        <a:t>21 are</a:t>
                      </a: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 Predicted as ND but will default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 baseline="0" dirty="0">
                          <a:solidFill>
                            <a:srgbClr val="FFFFFF"/>
                          </a:solidFill>
                        </a:rPr>
                        <a:t>85 </a:t>
                      </a: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Predicted as defaulter but ND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Google Shape;77;p16"/>
          <p:cNvGraphicFramePr/>
          <p:nvPr>
            <p:extLst>
              <p:ext uri="{D42A27DB-BD31-4B8C-83A1-F6EECF244321}">
                <p14:modId xmlns:p14="http://schemas.microsoft.com/office/powerpoint/2010/main" val="3831295204"/>
              </p:ext>
            </p:extLst>
          </p:nvPr>
        </p:nvGraphicFramePr>
        <p:xfrm>
          <a:off x="4962535" y="935422"/>
          <a:ext cx="3619500" cy="3323982"/>
        </p:xfrm>
        <a:graphic>
          <a:graphicData uri="http://schemas.openxmlformats.org/drawingml/2006/table">
            <a:tbl>
              <a:tblPr>
                <a:noFill/>
                <a:tableStyleId>{6CF8BA4C-0E9E-4D0C-82B4-4D211C63DAD9}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0159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rgbClr val="FFFFFF"/>
                          </a:solidFill>
                        </a:rPr>
                        <a:t>Confusion Matrix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FFFFFF"/>
                          </a:solidFill>
                        </a:rPr>
                        <a:t>(Test data)</a:t>
                      </a:r>
                    </a:p>
                  </a:txBody>
                  <a:tcPr marL="91425" marR="91425" marT="91425" marB="91425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159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159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Actual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108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46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1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23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34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3346">
                <a:tc gridSpan="4"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23 are Predicted as ND but will default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46 Predicted as defaulter but ND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/>
              <a:t>Decision Tree : Train and test Results</a:t>
            </a:r>
            <a:endParaRPr u="sng"/>
          </a:p>
        </p:txBody>
      </p:sp>
      <p:graphicFrame>
        <p:nvGraphicFramePr>
          <p:cNvPr id="89" name="Google Shape;89;p18"/>
          <p:cNvGraphicFramePr/>
          <p:nvPr/>
        </p:nvGraphicFramePr>
        <p:xfrm>
          <a:off x="1429407" y="1147075"/>
          <a:ext cx="6169572" cy="3445947"/>
        </p:xfrm>
        <a:graphic>
          <a:graphicData uri="http://schemas.openxmlformats.org/drawingml/2006/table">
            <a:tbl>
              <a:tblPr>
                <a:noFill/>
                <a:tableStyleId>{6CF8BA4C-0E9E-4D0C-82B4-4D211C63DAD9}</a:tableStyleId>
              </a:tblPr>
              <a:tblGrid>
                <a:gridCol w="224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6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70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Train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Test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Accuracy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78.32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67.3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Precision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55.26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42.5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Specificity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76.58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70.13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08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Sensitivity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  (Recall)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83.33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59.65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0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86.02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67.07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ob err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938" y="1030014"/>
            <a:ext cx="4635061" cy="411348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31493"/>
            <a:ext cx="4508938" cy="4112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99317" y="0"/>
            <a:ext cx="35173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u="sng" dirty="0">
                <a:solidFill>
                  <a:schemeClr val="tx1"/>
                </a:solidFill>
              </a:rPr>
              <a:t>Random Forest: Model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Random Forest: ROC Curve</a:t>
            </a: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187669" y="746234"/>
            <a:ext cx="2154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Train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5530" y="793531"/>
            <a:ext cx="2154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Test data</a:t>
            </a:r>
          </a:p>
        </p:txBody>
      </p:sp>
      <p:pic>
        <p:nvPicPr>
          <p:cNvPr id="7" name="Picture 6" descr="Rf_train_au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3586"/>
            <a:ext cx="4382814" cy="4039914"/>
          </a:xfrm>
          <a:prstGeom prst="rect">
            <a:avLst/>
          </a:prstGeom>
        </p:spPr>
      </p:pic>
      <p:pic>
        <p:nvPicPr>
          <p:cNvPr id="8" name="Picture 7" descr="rf_test_au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814" y="1114098"/>
            <a:ext cx="4761186" cy="40294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RF: Variables and Conf Matrix</a:t>
            </a:r>
            <a:endParaRPr/>
          </a:p>
        </p:txBody>
      </p:sp>
      <p:graphicFrame>
        <p:nvGraphicFramePr>
          <p:cNvPr id="95" name="Google Shape;95;p19"/>
          <p:cNvGraphicFramePr/>
          <p:nvPr/>
        </p:nvGraphicFramePr>
        <p:xfrm>
          <a:off x="290687" y="616826"/>
          <a:ext cx="3619500" cy="2194410"/>
        </p:xfrm>
        <a:graphic>
          <a:graphicData uri="http://schemas.openxmlformats.org/drawingml/2006/table">
            <a:tbl>
              <a:tblPr>
                <a:noFill/>
                <a:tableStyleId>{6CF8BA4C-0E9E-4D0C-82B4-4D211C63DAD9}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rgbClr val="FFFFFF"/>
                          </a:solidFill>
                        </a:rPr>
                        <a:t>Confusion Matrix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rgbClr val="FFFFFF"/>
                          </a:solidFill>
                        </a:rPr>
                        <a:t>(Train)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Actual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170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193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120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gridSpan="4"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6 Predicted as ND but will default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193 Predicted as defaulter but ND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Google Shape;95;p19"/>
          <p:cNvGraphicFramePr/>
          <p:nvPr/>
        </p:nvGraphicFramePr>
        <p:xfrm>
          <a:off x="295942" y="2949090"/>
          <a:ext cx="3619500" cy="2194410"/>
        </p:xfrm>
        <a:graphic>
          <a:graphicData uri="http://schemas.openxmlformats.org/drawingml/2006/table">
            <a:tbl>
              <a:tblPr>
                <a:noFill/>
                <a:tableStyleId>{6CF8BA4C-0E9E-4D0C-82B4-4D211C63DAD9}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rgbClr val="FFFFFF"/>
                          </a:solidFill>
                        </a:rPr>
                        <a:t>Confusion Matrix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rgbClr val="FFFFFF"/>
                          </a:solidFill>
                        </a:rPr>
                        <a:t>(Test)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Actual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71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83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48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gridSpan="4"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9 Predicted as ND but will default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83 Predicted as defaulter but ND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 descr="Var imp_r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869" y="578068"/>
            <a:ext cx="5213131" cy="45654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RF : Train and Test Results</a:t>
            </a:r>
            <a:endParaRPr/>
          </a:p>
        </p:txBody>
      </p:sp>
      <p:graphicFrame>
        <p:nvGraphicFramePr>
          <p:cNvPr id="107" name="Google Shape;107;p21"/>
          <p:cNvGraphicFramePr/>
          <p:nvPr/>
        </p:nvGraphicFramePr>
        <p:xfrm>
          <a:off x="1492469" y="1072051"/>
          <a:ext cx="5538952" cy="3352804"/>
        </p:xfrm>
        <a:graphic>
          <a:graphicData uri="http://schemas.openxmlformats.org/drawingml/2006/table">
            <a:tbl>
              <a:tblPr>
                <a:noFill/>
                <a:tableStyleId>{6CF8BA4C-0E9E-4D0C-82B4-4D211C63DAD9}</a:tableStyleId>
              </a:tblPr>
              <a:tblGrid>
                <a:gridCol w="2019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9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9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45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Train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Test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5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Accuracy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59.3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56.4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5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Precision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38.34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36.64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5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Specificity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46.83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46.10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71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Sensitivity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 (Recall)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95.24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84.21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98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84.4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74.2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269</Words>
  <Application>Microsoft Office PowerPoint</Application>
  <PresentationFormat>On-screen Show (16:9)</PresentationFormat>
  <Paragraphs>119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Dark</vt:lpstr>
      <vt:lpstr>DATA RIDERS  BANKLOAN : Decision tree and random forest</vt:lpstr>
      <vt:lpstr>PowerPoint Presentation</vt:lpstr>
      <vt:lpstr>Decision Tree : Train &amp; Test ROC Curve</vt:lpstr>
      <vt:lpstr>Decision tree - Confusion Matrices</vt:lpstr>
      <vt:lpstr>Decision Tree : Train and test Results</vt:lpstr>
      <vt:lpstr>PowerPoint Presentation</vt:lpstr>
      <vt:lpstr>Random Forest: ROC Curve</vt:lpstr>
      <vt:lpstr>RF: Variables and Conf Matrix</vt:lpstr>
      <vt:lpstr>RF : Train and Test 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Avishek Deb</cp:lastModifiedBy>
  <cp:revision>13</cp:revision>
  <dcterms:modified xsi:type="dcterms:W3CDTF">2020-07-10T17:19:13Z</dcterms:modified>
</cp:coreProperties>
</file>