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CF8BA4C-0E9E-4D0C-82B4-4D211C63DAD9}">
  <a:tblStyle styleId="{6CF8BA4C-0E9E-4D0C-82B4-4D211C63DA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 snapToGrid="0">
      <p:cViewPr varScale="1">
        <p:scale>
          <a:sx n="84" d="100"/>
          <a:sy n="84" d="100"/>
        </p:scale>
        <p:origin x="784" y="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b86f91eba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b86f91eba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b86f91eba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b86f91eba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b86f91eba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b86f91eba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b86f91eba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b86f91eba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b86f91eba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b86f91eba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b86f91eba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b86f91eba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b8856be3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b8856be3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b8856be3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b8856be3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b8856be3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b8856be38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rinathganesh1/Data-Riders/tree/master/LogisticRegressio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atariders.wixsite.com/dataride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518161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RIDERS</a:t>
            </a:r>
            <a:br>
              <a:rPr lang="en-US" dirty="0"/>
            </a:br>
            <a:r>
              <a:rPr lang="en-US" sz="4800" dirty="0"/>
              <a:t>Logistic regression.</a:t>
            </a:r>
            <a:endParaRPr sz="48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385060" y="2887980"/>
            <a:ext cx="4427220" cy="17373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IN" sz="1600" dirty="0"/>
              <a:t> Presented by: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IN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400" dirty="0"/>
              <a:t>Santhosh Kumar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400" dirty="0" err="1"/>
              <a:t>Yuvaraj</a:t>
            </a:r>
            <a:r>
              <a:rPr lang="en-IN" sz="1400" dirty="0"/>
              <a:t> </a:t>
            </a:r>
            <a:r>
              <a:rPr lang="en-IN" sz="1400" dirty="0" err="1"/>
              <a:t>Nachimuthu</a:t>
            </a:r>
            <a:endParaRPr lang="en-IN" sz="14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400" dirty="0"/>
              <a:t>Ekta </a:t>
            </a:r>
            <a:r>
              <a:rPr lang="en-IN" sz="1400" dirty="0" err="1"/>
              <a:t>Chaurasia</a:t>
            </a:r>
            <a:endParaRPr lang="en-IN" sz="14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400" dirty="0"/>
              <a:t>Avishek Deb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400" dirty="0"/>
              <a:t>Srinath Ganesh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/>
              <a:t>Thank You</a:t>
            </a:r>
            <a:endParaRPr u="sng" dirty="0"/>
          </a:p>
        </p:txBody>
      </p:sp>
      <p:sp>
        <p:nvSpPr>
          <p:cNvPr id="113" name="Google Shape;113;p22"/>
          <p:cNvSpPr txBox="1"/>
          <p:nvPr/>
        </p:nvSpPr>
        <p:spPr>
          <a:xfrm>
            <a:off x="52075" y="833375"/>
            <a:ext cx="9036900" cy="4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endParaRPr lang="en-GB" sz="1800" dirty="0"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endParaRPr lang="en-GB" sz="1800" dirty="0">
              <a:solidFill>
                <a:srgbClr val="FFFFFF"/>
              </a:solidFill>
            </a:endParaRP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20204" pitchFamily="34" charset="0"/>
              <a:buChar char="•"/>
            </a:pPr>
            <a:r>
              <a:rPr lang="en-GB" sz="1800" dirty="0" err="1">
                <a:solidFill>
                  <a:srgbClr val="FFFFFF"/>
                </a:solidFill>
              </a:rPr>
              <a:t>Github</a:t>
            </a:r>
            <a:r>
              <a:rPr lang="en-GB" sz="1800" dirty="0">
                <a:solidFill>
                  <a:srgbClr val="FFFFFF"/>
                </a:solidFill>
              </a:rPr>
              <a:t> -  </a:t>
            </a:r>
            <a:r>
              <a:rPr lang="en-GB" sz="1800" dirty="0">
                <a:solidFill>
                  <a:srgbClr val="FFFFFF"/>
                </a:solidFill>
                <a:hlinkClick r:id="rId3"/>
              </a:rPr>
              <a:t>https://github.com/srinathganesh1/Data-Riders/tree/master/LogisticRegression</a:t>
            </a:r>
            <a:endParaRPr lang="en-GB" sz="1800" dirty="0"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endParaRPr lang="en-GB" sz="1800" dirty="0"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GB" sz="1800" dirty="0">
                <a:solidFill>
                  <a:srgbClr val="FFFFFF"/>
                </a:solidFill>
              </a:rPr>
              <a:t>Website -  </a:t>
            </a:r>
            <a:r>
              <a:rPr lang="en-GB" sz="1800" dirty="0">
                <a:solidFill>
                  <a:srgbClr val="FFFFFF"/>
                </a:solidFill>
                <a:hlinkClick r:id="rId4"/>
              </a:rPr>
              <a:t>https://datariders.wixsite.com/datarider</a:t>
            </a:r>
            <a:endParaRPr lang="en-GB" sz="1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02875" cy="265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2875" y="0"/>
            <a:ext cx="4648176" cy="265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449800"/>
            <a:ext cx="4572000" cy="269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41925" y="2580600"/>
            <a:ext cx="4609126" cy="25629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67E484-CC51-4857-B80C-275876BCCCAE}"/>
              </a:ext>
            </a:extLst>
          </p:cNvPr>
          <p:cNvSpPr txBox="1"/>
          <p:nvPr/>
        </p:nvSpPr>
        <p:spPr>
          <a:xfrm>
            <a:off x="883920" y="1767841"/>
            <a:ext cx="1478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Defaulters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EA0AF3-DE98-4370-90A7-1E0563E80573}"/>
              </a:ext>
            </a:extLst>
          </p:cNvPr>
          <p:cNvSpPr txBox="1"/>
          <p:nvPr/>
        </p:nvSpPr>
        <p:spPr>
          <a:xfrm>
            <a:off x="2583168" y="1801044"/>
            <a:ext cx="1402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Non-defaulters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84CFF7-F941-4599-B7EC-4788EA3B4AB2}"/>
              </a:ext>
            </a:extLst>
          </p:cNvPr>
          <p:cNvSpPr txBox="1"/>
          <p:nvPr/>
        </p:nvSpPr>
        <p:spPr>
          <a:xfrm>
            <a:off x="6140630" y="0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Education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/>
              <a:t>Recall </a:t>
            </a:r>
            <a:r>
              <a:rPr lang="en-GB" u="sng" dirty="0" err="1"/>
              <a:t>vs</a:t>
            </a:r>
            <a:r>
              <a:rPr lang="en-GB" u="sng" dirty="0"/>
              <a:t> Precision</a:t>
            </a:r>
            <a:endParaRPr u="sng" dirty="0"/>
          </a:p>
        </p:txBody>
      </p:sp>
      <p:graphicFrame>
        <p:nvGraphicFramePr>
          <p:cNvPr id="69" name="Google Shape;69;p15"/>
          <p:cNvGraphicFramePr/>
          <p:nvPr>
            <p:extLst>
              <p:ext uri="{D42A27DB-BD31-4B8C-83A1-F6EECF244321}">
                <p14:modId xmlns:p14="http://schemas.microsoft.com/office/powerpoint/2010/main" val="2709384946"/>
              </p:ext>
            </p:extLst>
          </p:nvPr>
        </p:nvGraphicFramePr>
        <p:xfrm>
          <a:off x="1737360" y="1291495"/>
          <a:ext cx="4238075" cy="1451400"/>
        </p:xfrm>
        <a:graphic>
          <a:graphicData uri="http://schemas.openxmlformats.org/drawingml/2006/table">
            <a:tbl>
              <a:tblPr>
                <a:noFill/>
                <a:tableStyleId>{6CF8BA4C-0E9E-4D0C-82B4-4D211C63DAD9}</a:tableStyleId>
              </a:tblPr>
              <a:tblGrid>
                <a:gridCol w="103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4075">
                <a:tc rowSpan="2"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Predicted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975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No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Yes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025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Actual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>
                          <a:solidFill>
                            <a:srgbClr val="FFFFFF"/>
                          </a:solidFill>
                        </a:rPr>
                        <a:t>No</a:t>
                      </a:r>
                      <a:endParaRPr sz="10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True Negative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 dirty="0">
                          <a:solidFill>
                            <a:schemeClr val="accent1"/>
                          </a:solidFill>
                        </a:rPr>
                        <a:t>False Positive</a:t>
                      </a:r>
                      <a:endParaRPr sz="10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0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Yes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 dirty="0">
                          <a:solidFill>
                            <a:srgbClr val="FF0000"/>
                          </a:solidFill>
                        </a:rPr>
                        <a:t>False Negative</a:t>
                      </a:r>
                      <a:endParaRPr sz="10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>
                          <a:solidFill>
                            <a:srgbClr val="FFFFFF"/>
                          </a:solidFill>
                        </a:rPr>
                        <a:t>True Positive</a:t>
                      </a:r>
                      <a:endParaRPr sz="10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E637A01D-703B-4C28-B60A-539E08FED11E}"/>
              </a:ext>
            </a:extLst>
          </p:cNvPr>
          <p:cNvSpPr/>
          <p:nvPr/>
        </p:nvSpPr>
        <p:spPr>
          <a:xfrm>
            <a:off x="5975435" y="2025050"/>
            <a:ext cx="571120" cy="237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16D9B6-EB35-4E78-BB47-A180181EB1C2}"/>
              </a:ext>
            </a:extLst>
          </p:cNvPr>
          <p:cNvSpPr txBox="1"/>
          <p:nvPr/>
        </p:nvSpPr>
        <p:spPr>
          <a:xfrm>
            <a:off x="6546555" y="1701265"/>
            <a:ext cx="2369820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You do not want emails from your boss being marked as spam!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You need good Precision here.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939F564A-B6A0-4D17-A5BD-8A299E8C9F90}"/>
              </a:ext>
            </a:extLst>
          </p:cNvPr>
          <p:cNvSpPr/>
          <p:nvPr/>
        </p:nvSpPr>
        <p:spPr>
          <a:xfrm>
            <a:off x="4152900" y="2742895"/>
            <a:ext cx="259080" cy="590874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51567E-1E8C-48B9-8913-223F1C8FA4B6}"/>
              </a:ext>
            </a:extLst>
          </p:cNvPr>
          <p:cNvSpPr txBox="1"/>
          <p:nvPr/>
        </p:nvSpPr>
        <p:spPr>
          <a:xfrm>
            <a:off x="2921592" y="3425285"/>
            <a:ext cx="2980775" cy="7386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You do not want potential fraud to be missed out from review!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You need good Recall.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/>
              <a:t>Model 1 : ROC Curve</a:t>
            </a:r>
            <a:endParaRPr u="sng" dirty="0"/>
          </a:p>
        </p:txBody>
      </p:sp>
      <p:sp>
        <p:nvSpPr>
          <p:cNvPr id="12290" name="AutoShape 2" descr="http://127.0.0.1:32116/graphics/plot_zoom_png?width=1127&amp;height=664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" name="AutoShape 4" descr="http://127.0.0.1:32116/graphics/plot_zoom_png?width=1127&amp;height=664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mo_tra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66649"/>
            <a:ext cx="4445876" cy="3741682"/>
          </a:xfrm>
          <a:prstGeom prst="rect">
            <a:avLst/>
          </a:prstGeom>
        </p:spPr>
      </p:pic>
      <p:pic>
        <p:nvPicPr>
          <p:cNvPr id="8" name="Picture 7" descr="m0_te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8342" y="1166648"/>
            <a:ext cx="4555657" cy="37627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87669" y="746234"/>
            <a:ext cx="2154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Train 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23186" y="762000"/>
            <a:ext cx="2154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Test data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/>
              <a:t>Model 1</a:t>
            </a:r>
            <a:endParaRPr u="sng" dirty="0"/>
          </a:p>
        </p:txBody>
      </p:sp>
      <p:graphicFrame>
        <p:nvGraphicFramePr>
          <p:cNvPr id="77" name="Google Shape;77;p16"/>
          <p:cNvGraphicFramePr/>
          <p:nvPr>
            <p:extLst>
              <p:ext uri="{D42A27DB-BD31-4B8C-83A1-F6EECF244321}">
                <p14:modId xmlns:p14="http://schemas.microsoft.com/office/powerpoint/2010/main" val="4172453213"/>
              </p:ext>
            </p:extLst>
          </p:nvPr>
        </p:nvGraphicFramePr>
        <p:xfrm>
          <a:off x="406300" y="595805"/>
          <a:ext cx="3990440" cy="2194410"/>
        </p:xfrm>
        <a:graphic>
          <a:graphicData uri="http://schemas.openxmlformats.org/drawingml/2006/table">
            <a:tbl>
              <a:tblPr>
                <a:noFill/>
                <a:tableStyleId>{6CF8BA4C-0E9E-4D0C-82B4-4D211C63DAD9}</a:tableStyleId>
              </a:tblPr>
              <a:tblGrid>
                <a:gridCol w="997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7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7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76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 rowSpan="2"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>
                          <a:solidFill>
                            <a:srgbClr val="FFFFFF"/>
                          </a:solidFill>
                        </a:rPr>
                        <a:t>Confusion Matrix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>
                          <a:solidFill>
                            <a:srgbClr val="FFFFFF"/>
                          </a:solidFill>
                        </a:rPr>
                        <a:t>(Train data)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Predicted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No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Yes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Actual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No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199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164</a:t>
                      </a:r>
                      <a:endParaRPr dirty="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Yes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121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 gridSpan="4"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GB" baseline="0" dirty="0">
                          <a:solidFill>
                            <a:srgbClr val="FFFFFF"/>
                          </a:solidFill>
                        </a:rPr>
                        <a:t> are</a:t>
                      </a: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 Predicted as ND but will default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-GB" dirty="0">
                          <a:solidFill>
                            <a:schemeClr val="accent1"/>
                          </a:solidFill>
                        </a:rPr>
                        <a:t>164</a:t>
                      </a:r>
                      <a:r>
                        <a:rPr lang="en-GB" baseline="0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Predicted as defaulter but ND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Google Shape;77;p16"/>
          <p:cNvGraphicFramePr/>
          <p:nvPr>
            <p:extLst>
              <p:ext uri="{D42A27DB-BD31-4B8C-83A1-F6EECF244321}">
                <p14:modId xmlns:p14="http://schemas.microsoft.com/office/powerpoint/2010/main" val="1887229933"/>
              </p:ext>
            </p:extLst>
          </p:nvPr>
        </p:nvGraphicFramePr>
        <p:xfrm>
          <a:off x="4747262" y="595805"/>
          <a:ext cx="3990440" cy="2194410"/>
        </p:xfrm>
        <a:graphic>
          <a:graphicData uri="http://schemas.openxmlformats.org/drawingml/2006/table">
            <a:tbl>
              <a:tblPr>
                <a:noFill/>
                <a:tableStyleId>{6CF8BA4C-0E9E-4D0C-82B4-4D211C63DAD9}</a:tableStyleId>
              </a:tblPr>
              <a:tblGrid>
                <a:gridCol w="997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7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7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76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 rowSpan="2"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>
                          <a:solidFill>
                            <a:srgbClr val="FFFFFF"/>
                          </a:solidFill>
                        </a:rPr>
                        <a:t>Confusion Matrix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FFFFFF"/>
                          </a:solidFill>
                        </a:rPr>
                        <a:t>(Test data)</a:t>
                      </a:r>
                    </a:p>
                  </a:txBody>
                  <a:tcPr marL="91425" marR="91425" marT="91425" marB="91425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Predicted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No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Yes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Actual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No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84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70</a:t>
                      </a:r>
                      <a:endParaRPr dirty="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Yes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47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 gridSpan="4"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 Predicted as ND but will default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-GB" dirty="0">
                          <a:solidFill>
                            <a:schemeClr val="accent1"/>
                          </a:solidFill>
                        </a:rPr>
                        <a:t>70</a:t>
                      </a: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 Predicted as defaulter but ND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Google Shape;96;p19"/>
          <p:cNvGraphicFramePr/>
          <p:nvPr>
            <p:extLst>
              <p:ext uri="{D42A27DB-BD31-4B8C-83A1-F6EECF244321}">
                <p14:modId xmlns:p14="http://schemas.microsoft.com/office/powerpoint/2010/main" val="2714519319"/>
              </p:ext>
            </p:extLst>
          </p:nvPr>
        </p:nvGraphicFramePr>
        <p:xfrm>
          <a:off x="1912620" y="2949090"/>
          <a:ext cx="5318760" cy="2042010"/>
        </p:xfrm>
        <a:graphic>
          <a:graphicData uri="http://schemas.openxmlformats.org/drawingml/2006/table">
            <a:tbl>
              <a:tblPr>
                <a:noFill/>
                <a:tableStyleId>{6CF8BA4C-0E9E-4D0C-82B4-4D211C63DAD9}</a:tableStyleId>
              </a:tblPr>
              <a:tblGrid>
                <a:gridCol w="2659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9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840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Variables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Estimate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40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Employ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-0.25962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40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Cred debt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0.58834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40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address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-0.1047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40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solidFill>
                            <a:srgbClr val="FFFFFF"/>
                          </a:solidFill>
                        </a:rPr>
                        <a:t>debtinc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0.1166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/>
              <a:t>Model 1: Detailed</a:t>
            </a:r>
            <a:endParaRPr u="sng" dirty="0"/>
          </a:p>
        </p:txBody>
      </p:sp>
      <p:graphicFrame>
        <p:nvGraphicFramePr>
          <p:cNvPr id="89" name="Google Shape;89;p18"/>
          <p:cNvGraphicFramePr/>
          <p:nvPr>
            <p:extLst>
              <p:ext uri="{D42A27DB-BD31-4B8C-83A1-F6EECF244321}">
                <p14:modId xmlns:p14="http://schemas.microsoft.com/office/powerpoint/2010/main" val="24919419"/>
              </p:ext>
            </p:extLst>
          </p:nvPr>
        </p:nvGraphicFramePr>
        <p:xfrm>
          <a:off x="1279410" y="1144884"/>
          <a:ext cx="6416790" cy="3000395"/>
        </p:xfrm>
        <a:graphic>
          <a:graphicData uri="http://schemas.openxmlformats.org/drawingml/2006/table">
            <a:tbl>
              <a:tblPr>
                <a:noFill/>
                <a:tableStyleId>{6CF8BA4C-0E9E-4D0C-82B4-4D211C63DAD9}</a:tableStyleId>
              </a:tblPr>
              <a:tblGrid>
                <a:gridCol w="2339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8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888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Train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Test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88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Accuracy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65.44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76.3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88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Precision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42.46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40.17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88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Specificity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54.82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54.55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599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Sensitivity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  (Recall)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96.03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82.46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88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AUC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88.17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79.8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/>
              <a:t>Model 2: ROC Curve</a:t>
            </a:r>
            <a:endParaRPr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187669" y="746234"/>
            <a:ext cx="2154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Train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65530" y="793531"/>
            <a:ext cx="2154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Test data</a:t>
            </a:r>
          </a:p>
        </p:txBody>
      </p:sp>
      <p:pic>
        <p:nvPicPr>
          <p:cNvPr id="5" name="Picture 4" descr="m4_tra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8690"/>
            <a:ext cx="4487917" cy="3752193"/>
          </a:xfrm>
          <a:prstGeom prst="rect">
            <a:avLst/>
          </a:prstGeom>
        </p:spPr>
      </p:pic>
      <p:pic>
        <p:nvPicPr>
          <p:cNvPr id="6" name="Picture 5" descr="m4_te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8635" y="1208688"/>
            <a:ext cx="4435365" cy="374168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/>
              <a:t>Model 2</a:t>
            </a:r>
            <a:endParaRPr u="sng" dirty="0"/>
          </a:p>
        </p:txBody>
      </p:sp>
      <p:graphicFrame>
        <p:nvGraphicFramePr>
          <p:cNvPr id="95" name="Google Shape;95;p19"/>
          <p:cNvGraphicFramePr/>
          <p:nvPr>
            <p:extLst>
              <p:ext uri="{D42A27DB-BD31-4B8C-83A1-F6EECF244321}">
                <p14:modId xmlns:p14="http://schemas.microsoft.com/office/powerpoint/2010/main" val="2505185347"/>
              </p:ext>
            </p:extLst>
          </p:nvPr>
        </p:nvGraphicFramePr>
        <p:xfrm>
          <a:off x="290686" y="616826"/>
          <a:ext cx="4182252" cy="2194410"/>
        </p:xfrm>
        <a:graphic>
          <a:graphicData uri="http://schemas.openxmlformats.org/drawingml/2006/table">
            <a:tbl>
              <a:tblPr>
                <a:noFill/>
                <a:tableStyleId>{6CF8BA4C-0E9E-4D0C-82B4-4D211C63DAD9}</a:tableStyleId>
              </a:tblPr>
              <a:tblGrid>
                <a:gridCol w="1045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5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5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 rowSpan="2"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>
                          <a:solidFill>
                            <a:srgbClr val="FFFFFF"/>
                          </a:solidFill>
                        </a:rPr>
                        <a:t>Confusion Matrix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>
                          <a:solidFill>
                            <a:srgbClr val="FFFFFF"/>
                          </a:solidFill>
                        </a:rPr>
                        <a:t>(Train data)</a:t>
                      </a: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Predicted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No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Yes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Actual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No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185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178</a:t>
                      </a:r>
                      <a:endParaRPr dirty="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Yes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121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 gridSpan="4"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 Predicted as ND but will default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-GB" dirty="0">
                          <a:solidFill>
                            <a:schemeClr val="accent1"/>
                          </a:solidFill>
                        </a:rPr>
                        <a:t>178</a:t>
                      </a: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 Predicted as defaulter but ND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6" name="Google Shape;96;p19"/>
          <p:cNvGraphicFramePr/>
          <p:nvPr>
            <p:extLst>
              <p:ext uri="{D42A27DB-BD31-4B8C-83A1-F6EECF244321}">
                <p14:modId xmlns:p14="http://schemas.microsoft.com/office/powerpoint/2010/main" val="3685257331"/>
              </p:ext>
            </p:extLst>
          </p:nvPr>
        </p:nvGraphicFramePr>
        <p:xfrm>
          <a:off x="1927860" y="3002794"/>
          <a:ext cx="5440680" cy="1874004"/>
        </p:xfrm>
        <a:graphic>
          <a:graphicData uri="http://schemas.openxmlformats.org/drawingml/2006/table">
            <a:tbl>
              <a:tblPr>
                <a:noFill/>
                <a:tableStyleId>{6CF8BA4C-0E9E-4D0C-82B4-4D211C63DAD9}</a:tableStyleId>
              </a:tblPr>
              <a:tblGrid>
                <a:gridCol w="2720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0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850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Variables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Estimate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50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Employ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-0.2576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50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solidFill>
                            <a:srgbClr val="FFFFFF"/>
                          </a:solidFill>
                        </a:rPr>
                        <a:t>Cred</a:t>
                      </a: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 debt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0.5042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50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solidFill>
                            <a:srgbClr val="FFFFFF"/>
                          </a:solidFill>
                        </a:rPr>
                        <a:t>debtinc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0.1109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Google Shape;95;p19"/>
          <p:cNvGraphicFramePr/>
          <p:nvPr>
            <p:extLst>
              <p:ext uri="{D42A27DB-BD31-4B8C-83A1-F6EECF244321}">
                <p14:modId xmlns:p14="http://schemas.microsoft.com/office/powerpoint/2010/main" val="926742503"/>
              </p:ext>
            </p:extLst>
          </p:nvPr>
        </p:nvGraphicFramePr>
        <p:xfrm>
          <a:off x="4785360" y="616826"/>
          <a:ext cx="4067956" cy="2194410"/>
        </p:xfrm>
        <a:graphic>
          <a:graphicData uri="http://schemas.openxmlformats.org/drawingml/2006/table">
            <a:tbl>
              <a:tblPr>
                <a:noFill/>
                <a:tableStyleId>{6CF8BA4C-0E9E-4D0C-82B4-4D211C63DAD9}</a:tableStyleId>
              </a:tblPr>
              <a:tblGrid>
                <a:gridCol w="1016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9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9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 rowSpan="2"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>
                          <a:solidFill>
                            <a:srgbClr val="FFFFFF"/>
                          </a:solidFill>
                        </a:rPr>
                        <a:t>Confusion Matrix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>
                          <a:solidFill>
                            <a:srgbClr val="FFFFFF"/>
                          </a:solidFill>
                        </a:rPr>
                        <a:t>(Test data)</a:t>
                      </a: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Predicted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No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Yes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Actual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No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79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75</a:t>
                      </a:r>
                      <a:endParaRPr dirty="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Yes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49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 gridSpan="4"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8</a:t>
                      </a: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 Predicted as ND but will default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-GB" dirty="0">
                          <a:solidFill>
                            <a:schemeClr val="accent1"/>
                          </a:solidFill>
                        </a:rPr>
                        <a:t>75</a:t>
                      </a: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 Predicted as defaulter but ND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/>
              <a:t>Model 2: Detailed</a:t>
            </a:r>
            <a:endParaRPr u="sng" dirty="0"/>
          </a:p>
        </p:txBody>
      </p:sp>
      <p:graphicFrame>
        <p:nvGraphicFramePr>
          <p:cNvPr id="107" name="Google Shape;107;p21"/>
          <p:cNvGraphicFramePr/>
          <p:nvPr>
            <p:extLst>
              <p:ext uri="{D42A27DB-BD31-4B8C-83A1-F6EECF244321}">
                <p14:modId xmlns:p14="http://schemas.microsoft.com/office/powerpoint/2010/main" val="4159389511"/>
              </p:ext>
            </p:extLst>
          </p:nvPr>
        </p:nvGraphicFramePr>
        <p:xfrm>
          <a:off x="1329315" y="801042"/>
          <a:ext cx="6485370" cy="3541416"/>
        </p:xfrm>
        <a:graphic>
          <a:graphicData uri="http://schemas.openxmlformats.org/drawingml/2006/table">
            <a:tbl>
              <a:tblPr>
                <a:noFill/>
                <a:tableStyleId>{6CF8BA4C-0E9E-4D0C-82B4-4D211C63DAD9}</a:tableStyleId>
              </a:tblPr>
              <a:tblGrid>
                <a:gridCol w="2364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0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1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Train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Test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Accuracy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62.58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60.66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Precision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40.47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39.52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Specificity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50.96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51.3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329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Sensitivity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 (Recall)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96.03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85.96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1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AUC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86.7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79.06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321</Words>
  <Application>Microsoft Office PowerPoint</Application>
  <PresentationFormat>On-screen Show (16:9)</PresentationFormat>
  <Paragraphs>150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Simple Dark</vt:lpstr>
      <vt:lpstr>DATA RIDERS Logistic regression.</vt:lpstr>
      <vt:lpstr>PowerPoint Presentation</vt:lpstr>
      <vt:lpstr>Recall vs Precision</vt:lpstr>
      <vt:lpstr>Model 1 : ROC Curve</vt:lpstr>
      <vt:lpstr>Model 1</vt:lpstr>
      <vt:lpstr>Model 1: Detailed</vt:lpstr>
      <vt:lpstr>Model 2: ROC Curve</vt:lpstr>
      <vt:lpstr>Model 2</vt:lpstr>
      <vt:lpstr>Model 2: Detailed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Avishek Deb</cp:lastModifiedBy>
  <cp:revision>11</cp:revision>
  <dcterms:modified xsi:type="dcterms:W3CDTF">2020-07-03T17:13:47Z</dcterms:modified>
</cp:coreProperties>
</file>