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37" r:id="rId2"/>
  </p:sldMasterIdLst>
  <p:notesMasterIdLst>
    <p:notesMasterId r:id="rId20"/>
  </p:notesMasterIdLst>
  <p:handoutMasterIdLst>
    <p:handoutMasterId r:id="rId21"/>
  </p:handoutMasterIdLst>
  <p:sldIdLst>
    <p:sldId id="317" r:id="rId3"/>
    <p:sldId id="458" r:id="rId4"/>
    <p:sldId id="522" r:id="rId5"/>
    <p:sldId id="546" r:id="rId6"/>
    <p:sldId id="548" r:id="rId7"/>
    <p:sldId id="549" r:id="rId8"/>
    <p:sldId id="550" r:id="rId9"/>
    <p:sldId id="538" r:id="rId10"/>
    <p:sldId id="551" r:id="rId11"/>
    <p:sldId id="552" r:id="rId12"/>
    <p:sldId id="534" r:id="rId13"/>
    <p:sldId id="553" r:id="rId14"/>
    <p:sldId id="466" r:id="rId15"/>
    <p:sldId id="554" r:id="rId16"/>
    <p:sldId id="471" r:id="rId17"/>
    <p:sldId id="472" r:id="rId18"/>
    <p:sldId id="375" r:id="rId19"/>
  </p:sldIdLst>
  <p:sldSz cx="9144000" cy="6858000" type="screen4x3"/>
  <p:notesSz cx="6781800" cy="9880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3300"/>
    <a:srgbClr val="FFCC99"/>
    <a:srgbClr val="FFFF99"/>
    <a:srgbClr val="A123FF"/>
    <a:srgbClr val="FFFF82"/>
    <a:srgbClr val="3F5CFF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8" autoAdjust="0"/>
    <p:restoredTop sz="83545" autoAdjust="0"/>
  </p:normalViewPr>
  <p:slideViewPr>
    <p:cSldViewPr snapToGrid="0">
      <p:cViewPr>
        <p:scale>
          <a:sx n="100" d="100"/>
          <a:sy n="100" d="100"/>
        </p:scale>
        <p:origin x="1448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E559F14-9BD1-44AA-B4C6-A7A7E1E6A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5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7D08BFA-6173-42F1-A7A5-7CE41B995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05957-20A8-4388-820E-FF03D9AB096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9284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C62A15-4A69-4467-986E-4117820104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8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2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8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the drivers,</a:t>
            </a:r>
            <a:r>
              <a:rPr lang="en-SG" baseline="0" dirty="0"/>
              <a:t> some of which you have given us, some we have derived</a:t>
            </a:r>
          </a:p>
          <a:p>
            <a:r>
              <a:rPr lang="en-SG" dirty="0"/>
              <a:t>The metric itself is an indicator of how many standard errors the MSE goes up or down by. </a:t>
            </a:r>
          </a:p>
          <a:p>
            <a:r>
              <a:rPr lang="en-SG" dirty="0"/>
              <a:t>Importance Metric = (diff in MSE)/(standard error)</a:t>
            </a:r>
          </a:p>
          <a:p>
            <a:r>
              <a:rPr lang="en-US" dirty="0"/>
              <a:t>To give an idea how good (or bad)</a:t>
            </a:r>
            <a:r>
              <a:rPr lang="en-US" baseline="0" dirty="0"/>
              <a:t> the performance is mean of the cost is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the drivers,</a:t>
            </a:r>
            <a:r>
              <a:rPr lang="en-SG" baseline="0" dirty="0"/>
              <a:t> some of which you have given us, some we have derived</a:t>
            </a:r>
          </a:p>
          <a:p>
            <a:r>
              <a:rPr lang="en-SG" dirty="0"/>
              <a:t>The metric itself is an indicator of how many standard errors the MSE goes up or down by. </a:t>
            </a:r>
          </a:p>
          <a:p>
            <a:r>
              <a:rPr lang="en-SG" dirty="0"/>
              <a:t>Importance Metric = (diff in MSE)/(standard error)</a:t>
            </a:r>
          </a:p>
          <a:p>
            <a:r>
              <a:rPr lang="en-US" dirty="0"/>
              <a:t>To give an idea how good (or bad)</a:t>
            </a:r>
            <a:r>
              <a:rPr lang="en-US" baseline="0" dirty="0"/>
              <a:t> the performance is mean of the cost is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8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08BFA-6173-42F1-A7A5-7CE41B995D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9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98" y="6305550"/>
            <a:ext cx="520352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8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9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February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February 17,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February 17,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98" y="6305550"/>
            <a:ext cx="520352" cy="501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94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14375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600"/>
            <a:ext cx="7886700" cy="49323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703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0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22E48D8-A73D-4A72-A153-2B136EB8EE35}" type="datetimeFigureOut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82B6831-E9BC-40B7-B8C8-1D755B582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98" y="6311900"/>
            <a:ext cx="520352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February 17,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06700" y="764499"/>
            <a:ext cx="5965825" cy="2428406"/>
          </a:xfrm>
          <a:noFill/>
        </p:spPr>
        <p:txBody>
          <a:bodyPr/>
          <a:lstStyle/>
          <a:p>
            <a:r>
              <a:rPr lang="en-US" sz="3200" b="1" dirty="0">
                <a:latin typeface="Baskerville Old Face" pitchFamily="18" charset="0"/>
              </a:rPr>
              <a:t>Case –study presentation</a:t>
            </a:r>
            <a:endParaRPr lang="en-US" sz="3000" dirty="0">
              <a:latin typeface="Baskerville Old Face" pitchFamily="18" charset="0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3123159" y="3666214"/>
            <a:ext cx="52015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Bell MT" pitchFamily="18" charset="0"/>
              </a:rPr>
              <a:t>Srinath Sridharan</a:t>
            </a:r>
          </a:p>
          <a:p>
            <a:pPr algn="ctr"/>
            <a:r>
              <a:rPr lang="en-SG" sz="2800" dirty="0">
                <a:solidFill>
                  <a:schemeClr val="accent6"/>
                </a:solidFill>
                <a:latin typeface="Bell MT" pitchFamily="18" charset="0"/>
              </a:rPr>
              <a:t>17 February 2020</a:t>
            </a:r>
            <a:endParaRPr lang="en-US" sz="2000" dirty="0">
              <a:solidFill>
                <a:schemeClr val="accent6"/>
              </a:solidFill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410-3AA5-9F48-A9A8-E5B0C2D9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6D8E-AADD-7540-BB5A-337C2DFC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standard machine learning algorithms like Extreme Gradient Boosting and Random Forest packages on R</a:t>
            </a:r>
          </a:p>
          <a:p>
            <a:endParaRPr lang="en-US" dirty="0"/>
          </a:p>
          <a:p>
            <a:r>
              <a:rPr lang="en-US" dirty="0"/>
              <a:t>Split the dataset into training (70%) and testing (30%)</a:t>
            </a:r>
          </a:p>
          <a:p>
            <a:endParaRPr lang="en-US" dirty="0"/>
          </a:p>
          <a:p>
            <a:r>
              <a:rPr lang="en-US" dirty="0"/>
              <a:t>For internal validation, </a:t>
            </a:r>
          </a:p>
          <a:p>
            <a:pPr lvl="1"/>
            <a:r>
              <a:rPr lang="en-US" dirty="0"/>
              <a:t>performed 10-fold cross-validation for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Random forest computes out-of-bag (OOB) error which takes care of obtaining unbiased estimate of test error.</a:t>
            </a:r>
          </a:p>
          <a:p>
            <a:endParaRPr lang="en-US" dirty="0"/>
          </a:p>
          <a:p>
            <a:r>
              <a:rPr lang="en-US" dirty="0"/>
              <a:t>Assessed the model performance using standard metrics like AUC,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412186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91" y="1627545"/>
            <a:ext cx="7886700" cy="2852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Results &amp; discussion</a:t>
            </a:r>
            <a:endParaRPr lang="en-SG" dirty="0">
              <a:latin typeface="Georgia" panose="020405020504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A002B-DFC8-3140-BC66-C554242A0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89" y="324028"/>
            <a:ext cx="7886700" cy="7143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SG" sz="2400" dirty="0">
                <a:latin typeface="Times" panose="02020603050405020304" pitchFamily="18" charset="0"/>
                <a:cs typeface="Times" panose="02020603050405020304" pitchFamily="18" charset="0"/>
              </a:rPr>
              <a:t>Results of Random Forest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227" y="2546614"/>
            <a:ext cx="3727174" cy="2435130"/>
          </a:xfrm>
        </p:spPr>
        <p:txBody>
          <a:bodyPr>
            <a:normAutofit/>
          </a:bodyPr>
          <a:lstStyle/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= 82.5%</a:t>
            </a:r>
          </a:p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= 92%</a:t>
            </a:r>
          </a:p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 = 73%</a:t>
            </a:r>
          </a:p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Predicter of CKD staging progress</a:t>
            </a:r>
          </a:p>
          <a:p>
            <a:pPr lvl="1" fontAlgn="ctr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the LDL value over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697" y="952927"/>
            <a:ext cx="7956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1800" dirty="0"/>
              <a:t>Algorithm:  </a:t>
            </a:r>
            <a:r>
              <a:rPr lang="en-US" sz="1800" dirty="0" err="1"/>
              <a:t>randomForest</a:t>
            </a:r>
            <a:r>
              <a:rPr lang="en-US" sz="1800" dirty="0"/>
              <a:t>, Run in R</a:t>
            </a:r>
          </a:p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1800" dirty="0"/>
              <a:t>Training/Testing: 70/30 training/testing split</a:t>
            </a:r>
          </a:p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1800" i="1" dirty="0"/>
              <a:t>Caret </a:t>
            </a:r>
            <a:r>
              <a:rPr lang="en-US" sz="1800" dirty="0"/>
              <a:t>for variable importance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571CF-0174-ED40-9788-095067A4B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9" t="9489" r="3837" b="1261"/>
          <a:stretch/>
        </p:blipFill>
        <p:spPr>
          <a:xfrm>
            <a:off x="187599" y="2181652"/>
            <a:ext cx="5041628" cy="446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989" y="324028"/>
            <a:ext cx="7886700" cy="714375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SG" sz="2400" dirty="0">
                <a:latin typeface="Times" panose="02020603050405020304" pitchFamily="18" charset="0"/>
                <a:cs typeface="Times" panose="02020603050405020304" pitchFamily="18" charset="0"/>
              </a:rPr>
              <a:t>Results of Extreme Gradient Boosting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9227" y="2546614"/>
            <a:ext cx="3727174" cy="2435130"/>
          </a:xfrm>
        </p:spPr>
        <p:txBody>
          <a:bodyPr>
            <a:normAutofit/>
          </a:bodyPr>
          <a:lstStyle/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= 82.5%</a:t>
            </a:r>
          </a:p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= 85%</a:t>
            </a:r>
          </a:p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 = 80%</a:t>
            </a:r>
          </a:p>
          <a:p>
            <a:pPr fontAlgn="ctr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Predicter of CKD staging progress</a:t>
            </a:r>
          </a:p>
          <a:p>
            <a:pPr lvl="1" fontAlgn="ctr"/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 the LDL value over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697" y="952927"/>
            <a:ext cx="7956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1800" dirty="0"/>
              <a:t>Algorithm:  XGBOOST, Run in R</a:t>
            </a:r>
          </a:p>
          <a:p>
            <a:pPr marL="914400" lvl="1" indent="-457200" fontAlgn="ctr">
              <a:buFont typeface="Wingdings" panose="05000000000000000000" pitchFamily="2" charset="2"/>
              <a:buChar char="Ø"/>
            </a:pPr>
            <a:r>
              <a:rPr lang="en-US" sz="1800" dirty="0"/>
              <a:t>Training/Testing: 70/30 training/testing split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A5B37-0F57-654E-816F-ACAF06DB9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20"/>
          <a:stretch/>
        </p:blipFill>
        <p:spPr>
          <a:xfrm>
            <a:off x="0" y="1667302"/>
            <a:ext cx="5041626" cy="474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F0E2-3B0B-0540-BC7F-E7354B5C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B7D8-E1CC-EB4F-A0F3-456CFB70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the algorithms </a:t>
            </a:r>
          </a:p>
          <a:p>
            <a:pPr lvl="1"/>
            <a:r>
              <a:rPr lang="en-US" dirty="0"/>
              <a:t>predicted the CKD staging progress with similar AUC</a:t>
            </a:r>
          </a:p>
          <a:p>
            <a:pPr lvl="1"/>
            <a:r>
              <a:rPr lang="en-US" dirty="0"/>
              <a:t>had change in LDL as the top predictor of the outcome</a:t>
            </a:r>
          </a:p>
          <a:p>
            <a:endParaRPr lang="en-US" dirty="0"/>
          </a:p>
          <a:p>
            <a:r>
              <a:rPr lang="en-US" dirty="0"/>
              <a:t>Random forest model had a better sensitivity (92%), at the expense of low specificity (73%)</a:t>
            </a:r>
          </a:p>
          <a:p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model predictions yielded a more balance sensitivity (85%) and specificity (80%)</a:t>
            </a:r>
          </a:p>
        </p:txBody>
      </p:sp>
    </p:spTree>
    <p:extLst>
      <p:ext uri="{BB962C8B-B14F-4D97-AF65-F5344CB8AC3E}">
        <p14:creationId xmlns:p14="http://schemas.microsoft.com/office/powerpoint/2010/main" val="3978400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Limitations &amp; extensions</a:t>
            </a:r>
            <a:endParaRPr lang="en-SG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Proposed Revisions to Gain 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4107545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Proposed Revisions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Times" panose="02020603050405020304" pitchFamily="18" charset="0"/>
                <a:cs typeface="Times" panose="02020603050405020304" pitchFamily="18" charset="0"/>
              </a:rPr>
              <a:t> The striking limitation of this analysis is the way temporal data was aggregated, thereby losing out on information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Times" panose="02020603050405020304" pitchFamily="18" charset="0"/>
                <a:cs typeface="Times" panose="02020603050405020304" pitchFamily="18" charset="0"/>
              </a:rPr>
              <a:t> Given more hours to spend at this problem, I would have employed algorithms like temporal weights</a:t>
            </a:r>
            <a:r>
              <a:rPr lang="en-SG" baseline="30000" dirty="0">
                <a:latin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n-SG" dirty="0">
                <a:latin typeface="Times" panose="02020603050405020304" pitchFamily="18" charset="0"/>
                <a:cs typeface="Times" panose="02020603050405020304" pitchFamily="18" charset="0"/>
              </a:rPr>
              <a:t> and Symbolic Aggregate approximation (SAX)</a:t>
            </a:r>
            <a:r>
              <a:rPr lang="en-SG" baseline="30000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en-SG" dirty="0">
                <a:latin typeface="Times" panose="02020603050405020304" pitchFamily="18" charset="0"/>
                <a:cs typeface="Times" panose="02020603050405020304" pitchFamily="18" charset="0"/>
              </a:rPr>
              <a:t> that are adept at handling temporal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SG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SG" dirty="0">
                <a:latin typeface="Times" panose="02020603050405020304" pitchFamily="18" charset="0"/>
                <a:cs typeface="Times" panose="02020603050405020304" pitchFamily="18" charset="0"/>
              </a:rPr>
              <a:t>This would prevent loss in temporal information can be overcome and the predictive power would be enhanced.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E56D7-6950-B94C-B12C-5DC8F868B57B}"/>
              </a:ext>
            </a:extLst>
          </p:cNvPr>
          <p:cNvSpPr txBox="1"/>
          <p:nvPr/>
        </p:nvSpPr>
        <p:spPr>
          <a:xfrm>
            <a:off x="635000" y="6015335"/>
            <a:ext cx="513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Zhao </a:t>
            </a:r>
            <a:r>
              <a:rPr lang="en-US" sz="1400" i="1" dirty="0"/>
              <a:t>et al,. </a:t>
            </a:r>
            <a:r>
              <a:rPr lang="en-US" sz="1400" dirty="0"/>
              <a:t>BMC Med Info, </a:t>
            </a:r>
            <a:r>
              <a:rPr lang="en-US" sz="1400" b="1" dirty="0"/>
              <a:t>2016</a:t>
            </a:r>
            <a:r>
              <a:rPr lang="en-US" sz="1400" dirty="0"/>
              <a:t>,</a:t>
            </a:r>
            <a:endParaRPr lang="en-US" sz="1400" i="1" dirty="0"/>
          </a:p>
          <a:p>
            <a:pPr marL="342900" indent="-342900">
              <a:buFontTx/>
              <a:buAutoNum type="arabicPeriod"/>
            </a:pPr>
            <a:r>
              <a:rPr lang="en-US" sz="1400" dirty="0"/>
              <a:t>Zhao </a:t>
            </a:r>
            <a:r>
              <a:rPr lang="en-US" sz="1400" i="1" dirty="0"/>
              <a:t>et al,. </a:t>
            </a:r>
            <a:r>
              <a:rPr lang="en-US" sz="1400" dirty="0"/>
              <a:t>J of BioMed Info, </a:t>
            </a:r>
            <a:r>
              <a:rPr lang="en-US" sz="1400" b="1" dirty="0"/>
              <a:t>2017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2790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98622" y="1105786"/>
            <a:ext cx="6580683" cy="1262660"/>
          </a:xfrm>
          <a:ln/>
        </p:spPr>
        <p:txBody>
          <a:bodyPr/>
          <a:lstStyle/>
          <a:p>
            <a:pPr algn="ctr"/>
            <a:r>
              <a:rPr lang="en-US" sz="5300" dirty="0">
                <a:latin typeface="Algerian" pitchFamily="82" charset="0"/>
                <a:cs typeface="Tahoma" pitchFamily="34" charset="0"/>
              </a:rPr>
              <a:t>Thank You</a:t>
            </a:r>
            <a:br>
              <a:rPr lang="en-US" sz="3900" dirty="0">
                <a:latin typeface="Algerian" pitchFamily="82" charset="0"/>
                <a:cs typeface="Tahoma" pitchFamily="34" charset="0"/>
              </a:rPr>
            </a:br>
            <a:endParaRPr lang="en-US" sz="1800" dirty="0"/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925" y="2871866"/>
            <a:ext cx="459105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perspectiveAbove"/>
            <a:lightRig rig="threePt" dir="t"/>
          </a:scene3d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Outline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5780" indent="-342900"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Problem Statement</a:t>
            </a:r>
          </a:p>
          <a:p>
            <a:pPr marL="525780" indent="-342900"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Dataset</a:t>
            </a:r>
          </a:p>
          <a:p>
            <a:pPr marL="525780" indent="-342900"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Methodology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latin typeface="Georgia" panose="02040502050405020303" pitchFamily="18" charset="0"/>
              </a:rPr>
              <a:t>Feature Extraction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2400" dirty="0">
                <a:latin typeface="Georgia" panose="02040502050405020303" pitchFamily="18" charset="0"/>
              </a:rPr>
              <a:t>Algorithms</a:t>
            </a:r>
          </a:p>
          <a:p>
            <a:pPr marL="525780" indent="-342900"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Results &amp; Discussion</a:t>
            </a:r>
          </a:p>
          <a:p>
            <a:pPr marL="525780" indent="-342900"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Limitation and Extensions</a:t>
            </a:r>
          </a:p>
          <a:p>
            <a:pPr marL="525780" indent="-342900">
              <a:lnSpc>
                <a:spcPct val="150000"/>
              </a:lnSpc>
            </a:pPr>
            <a:endParaRPr lang="en-US" sz="2800" dirty="0"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8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91" y="1627545"/>
            <a:ext cx="7886700" cy="285273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Problem statement</a:t>
            </a:r>
            <a:endParaRPr lang="en-SG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b="1" dirty="0">
              <a:solidFill>
                <a:srgbClr val="9933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1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Kidney Disease Problem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CE166-23DB-A44E-911D-5335EA75B6A4}"/>
              </a:ext>
            </a:extLst>
          </p:cNvPr>
          <p:cNvSpPr txBox="1"/>
          <p:nvPr/>
        </p:nvSpPr>
        <p:spPr>
          <a:xfrm>
            <a:off x="512693" y="1363461"/>
            <a:ext cx="7964514" cy="236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Given the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longitudinal data of various lab measurements and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label of patients’ CKD staging progress,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come up with a solution to predict whether a patient will progress in CKD staging or not.</a:t>
            </a:r>
          </a:p>
        </p:txBody>
      </p:sp>
    </p:spTree>
    <p:extLst>
      <p:ext uri="{BB962C8B-B14F-4D97-AF65-F5344CB8AC3E}">
        <p14:creationId xmlns:p14="http://schemas.microsoft.com/office/powerpoint/2010/main" val="230832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91" y="1627545"/>
            <a:ext cx="7886700" cy="285273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Dataset</a:t>
            </a:r>
            <a:endParaRPr lang="en-SG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b="1" dirty="0">
              <a:solidFill>
                <a:srgbClr val="9933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206680" cy="4539208"/>
          </a:xfrm>
        </p:spPr>
        <p:txBody>
          <a:bodyPr>
            <a:normAutofit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300 patients</a:t>
            </a:r>
          </a:p>
          <a:p>
            <a:pPr lvl="1"/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Median Age = 71,  59 % Female &amp; 75% Whites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Lab readings and Vital Signs available for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Low- density lipo-protein (LDL)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Hemoglobin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Creatinine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Glucose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Pharmacy data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Systolic and Diastolic Blood Pressure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SG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91" y="1627545"/>
            <a:ext cx="7886700" cy="2852737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methodology</a:t>
            </a:r>
            <a:endParaRPr lang="en-SG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b="1" dirty="0">
              <a:solidFill>
                <a:srgbClr val="9933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4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Extraction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512693" y="1363461"/>
            <a:ext cx="7964514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features involved in the final data are a combination of existing features and derived 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features were categorized into following categories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Demographics</a:t>
            </a:r>
            <a:r>
              <a:rPr lang="en-US" sz="2000" dirty="0"/>
              <a:t> : Gender, Race, Age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Comorbidities</a:t>
            </a:r>
            <a:r>
              <a:rPr lang="en-US" sz="2000" dirty="0"/>
              <a:t>: the DHL* comorbidities were derived from the pharmacy data.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Aggregated Longitudinal Data</a:t>
            </a:r>
            <a:r>
              <a:rPr lang="en-US" sz="2000" dirty="0"/>
              <a:t>: The longitudinal data was aggregated to patient-level data by computing four summarizing metrics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Mean, earliest, latest and change in the value over time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E0D6EA-015D-C74B-A21B-914836A8ECC4}"/>
              </a:ext>
            </a:extLst>
          </p:cNvPr>
          <p:cNvSpPr txBox="1"/>
          <p:nvPr/>
        </p:nvSpPr>
        <p:spPr>
          <a:xfrm>
            <a:off x="457200" y="6443663"/>
            <a:ext cx="411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*Diabetes, Hypertension, </a:t>
            </a:r>
            <a:r>
              <a:rPr lang="en-US" sz="1400" dirty="0" err="1">
                <a:solidFill>
                  <a:srgbClr val="FF0000"/>
                </a:solidFill>
              </a:rPr>
              <a:t>hyperLipidemia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372F-0AEE-E748-97BD-9AE55098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Set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459B-B157-5C45-BB99-DC103E3E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Demographics (3)</a:t>
            </a:r>
          </a:p>
          <a:p>
            <a:endParaRPr lang="en-US" b="1" dirty="0"/>
          </a:p>
          <a:p>
            <a:r>
              <a:rPr lang="en-US" b="1" dirty="0"/>
              <a:t>Comorbidities (4)</a:t>
            </a:r>
          </a:p>
          <a:p>
            <a:pPr lvl="1"/>
            <a:r>
              <a:rPr lang="en-US" dirty="0"/>
              <a:t>Number of drugs taken by a patient</a:t>
            </a:r>
          </a:p>
          <a:p>
            <a:pPr lvl="1"/>
            <a:r>
              <a:rPr lang="en-US" dirty="0"/>
              <a:t>One hot coding of the DHL comorbidities based on the name of the drug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Longitudinal Data (24)</a:t>
            </a:r>
          </a:p>
          <a:p>
            <a:pPr lvl="1"/>
            <a:r>
              <a:rPr lang="en-US" dirty="0"/>
              <a:t>Mean Value</a:t>
            </a:r>
          </a:p>
          <a:p>
            <a:pPr lvl="1"/>
            <a:r>
              <a:rPr lang="en-US" dirty="0"/>
              <a:t>Initial Value</a:t>
            </a:r>
          </a:p>
          <a:p>
            <a:pPr lvl="1"/>
            <a:r>
              <a:rPr lang="en-US" dirty="0"/>
              <a:t>Latest Value</a:t>
            </a:r>
          </a:p>
          <a:p>
            <a:pPr lvl="1"/>
            <a:r>
              <a:rPr lang="en-US" dirty="0"/>
              <a:t>Change in the value (i.e., latest value – initial value)</a:t>
            </a:r>
          </a:p>
          <a:p>
            <a:pPr lvl="1"/>
            <a:endParaRPr lang="en-US" dirty="0"/>
          </a:p>
          <a:p>
            <a:r>
              <a:rPr lang="en-US" dirty="0"/>
              <a:t>Total Number of Features = 31</a:t>
            </a:r>
          </a:p>
        </p:txBody>
      </p:sp>
    </p:spTree>
    <p:extLst>
      <p:ext uri="{BB962C8B-B14F-4D97-AF65-F5344CB8AC3E}">
        <p14:creationId xmlns:p14="http://schemas.microsoft.com/office/powerpoint/2010/main" val="2950540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8812</TotalTime>
  <Words>728</Words>
  <Application>Microsoft Macintosh PowerPoint</Application>
  <PresentationFormat>On-screen Show (4:3)</PresentationFormat>
  <Paragraphs>120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Baskerville Old Face</vt:lpstr>
      <vt:lpstr>Bell MT</vt:lpstr>
      <vt:lpstr>Calibri</vt:lpstr>
      <vt:lpstr>Calibri Light</vt:lpstr>
      <vt:lpstr>Georgia</vt:lpstr>
      <vt:lpstr>Times</vt:lpstr>
      <vt:lpstr>Wingdings</vt:lpstr>
      <vt:lpstr>Custom Design</vt:lpstr>
      <vt:lpstr>Clarity</vt:lpstr>
      <vt:lpstr>Case –study presentation</vt:lpstr>
      <vt:lpstr>Presentation Outline</vt:lpstr>
      <vt:lpstr>Problem statement</vt:lpstr>
      <vt:lpstr>Chronic Kidney Disease Problem</vt:lpstr>
      <vt:lpstr>Dataset</vt:lpstr>
      <vt:lpstr>Metadata</vt:lpstr>
      <vt:lpstr>methodology</vt:lpstr>
      <vt:lpstr>Feature Extraction</vt:lpstr>
      <vt:lpstr>Final Set of Features</vt:lpstr>
      <vt:lpstr>Algorithms Used</vt:lpstr>
      <vt:lpstr>Results &amp; discussion</vt:lpstr>
      <vt:lpstr>Results of Random Forest algorithm</vt:lpstr>
      <vt:lpstr>Results of Extreme Gradient Boosting algorithm</vt:lpstr>
      <vt:lpstr>Discussion</vt:lpstr>
      <vt:lpstr>Limitations &amp; extensions</vt:lpstr>
      <vt:lpstr>Limitations and Proposed Revisions</vt:lpstr>
      <vt:lpstr>Thank You </vt:lpstr>
    </vt:vector>
  </TitlesOfParts>
  <Company>i2r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Richard</dc:creator>
  <cp:lastModifiedBy>Srinath Sridharan</cp:lastModifiedBy>
  <cp:revision>1421</cp:revision>
  <cp:lastPrinted>2007-08-01T02:31:45Z</cp:lastPrinted>
  <dcterms:created xsi:type="dcterms:W3CDTF">2006-09-07T03:39:15Z</dcterms:created>
  <dcterms:modified xsi:type="dcterms:W3CDTF">2020-02-17T15:36:31Z</dcterms:modified>
</cp:coreProperties>
</file>