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8" r:id="rId20"/>
    <p:sldId id="279" r:id="rId21"/>
    <p:sldId id="280" r:id="rId22"/>
    <p:sldId id="281" r:id="rId23"/>
    <p:sldId id="282" r:id="rId24"/>
    <p:sldId id="283" r:id="rId25"/>
    <p:sldId id="284" r:id="rId26"/>
    <p:sldId id="275" r:id="rId27"/>
    <p:sldId id="285" r:id="rId28"/>
    <p:sldId id="286" r:id="rId29"/>
    <p:sldId id="287" r:id="rId30"/>
    <p:sldId id="288" r:id="rId31"/>
    <p:sldId id="293" r:id="rId32"/>
    <p:sldId id="294" r:id="rId33"/>
    <p:sldId id="295" r:id="rId34"/>
    <p:sldId id="289" r:id="rId35"/>
    <p:sldId id="291" r:id="rId36"/>
    <p:sldId id="292" r:id="rId37"/>
    <p:sldId id="296" r:id="rId38"/>
    <p:sldId id="297"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0D4E"/>
    <a:srgbClr val="D7CA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8/25/2020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8/25/2020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8/25/2020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8/25/2020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8/25/2020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8/25/2020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8/25/2020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8/25/2020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8/25/2020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kaggle.com/nitishabharathi/the-story-of-covid-19-in-india-eda-and-"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0" y="1972002"/>
            <a:ext cx="5630897" cy="2971051"/>
          </a:xfrm>
        </p:spPr>
        <p:txBody>
          <a:bodyPr/>
          <a:lstStyle/>
          <a:p>
            <a:r>
              <a:rPr lang="en-US" b="0" dirty="0"/>
              <a:t/>
            </a:r>
            <a:br>
              <a:rPr lang="en-US" b="0" dirty="0"/>
            </a:br>
            <a:r>
              <a:rPr lang="en-US" dirty="0" smtClean="0">
                <a:solidFill>
                  <a:schemeClr val="accent5">
                    <a:lumMod val="75000"/>
                  </a:schemeClr>
                </a:solidFill>
              </a:rPr>
              <a:t>MAJOR </a:t>
            </a:r>
            <a:r>
              <a:rPr lang="en-US" dirty="0">
                <a:solidFill>
                  <a:schemeClr val="accent5">
                    <a:lumMod val="75000"/>
                  </a:schemeClr>
                </a:solidFill>
              </a:rPr>
              <a:t>PANDEMIC OUTBREAK: </a:t>
            </a:r>
            <a:r>
              <a:rPr lang="en-US" b="0" dirty="0">
                <a:solidFill>
                  <a:schemeClr val="accent5">
                    <a:lumMod val="75000"/>
                  </a:schemeClr>
                </a:solidFill>
              </a:rPr>
              <a:t/>
            </a:r>
            <a:br>
              <a:rPr lang="en-US" b="0" dirty="0">
                <a:solidFill>
                  <a:schemeClr val="accent5">
                    <a:lumMod val="75000"/>
                  </a:schemeClr>
                </a:solidFill>
              </a:rPr>
            </a:br>
            <a:r>
              <a:rPr lang="en-US" dirty="0">
                <a:solidFill>
                  <a:schemeClr val="accent5">
                    <a:lumMod val="75000"/>
                  </a:schemeClr>
                </a:solidFill>
              </a:rPr>
              <a:t>INDIA'S BATTLE AGAINST COVID-19 </a:t>
            </a:r>
            <a:endParaRPr lang="en-US" dirty="0">
              <a:solidFill>
                <a:schemeClr val="accent5">
                  <a:lumMod val="75000"/>
                </a:schemeClr>
              </a:solidFill>
            </a:endParaRPr>
          </a:p>
        </p:txBody>
      </p:sp>
      <p:sp>
        <p:nvSpPr>
          <p:cNvPr id="3" name="Subtitle 2"/>
          <p:cNvSpPr>
            <a:spLocks noGrp="1"/>
          </p:cNvSpPr>
          <p:nvPr>
            <p:ph type="subTitle" idx="1"/>
          </p:nvPr>
        </p:nvSpPr>
        <p:spPr>
          <a:xfrm>
            <a:off x="0" y="5630848"/>
            <a:ext cx="12192000" cy="434974"/>
          </a:xfrm>
        </p:spPr>
        <p:txBody>
          <a:bodyPr>
            <a:noAutofit/>
          </a:bodyPr>
          <a:lstStyle/>
          <a:p>
            <a:pPr algn="r"/>
            <a:r>
              <a:rPr lang="en-US" sz="2400" b="1" dirty="0" smtClean="0">
                <a:solidFill>
                  <a:schemeClr val="accent1">
                    <a:lumMod val="60000"/>
                    <a:lumOff val="40000"/>
                  </a:schemeClr>
                </a:solidFill>
              </a:rPr>
              <a:t>Prepared By: </a:t>
            </a:r>
            <a:r>
              <a:rPr lang="en-US" sz="2400" b="1" dirty="0" err="1" smtClean="0">
                <a:solidFill>
                  <a:schemeClr val="accent1">
                    <a:lumMod val="60000"/>
                    <a:lumOff val="40000"/>
                  </a:schemeClr>
                </a:solidFill>
              </a:rPr>
              <a:t>Srinath</a:t>
            </a:r>
            <a:r>
              <a:rPr lang="en-US" sz="2400" b="1" dirty="0" smtClean="0">
                <a:solidFill>
                  <a:schemeClr val="accent1">
                    <a:lumMod val="60000"/>
                    <a:lumOff val="40000"/>
                  </a:schemeClr>
                </a:solidFill>
              </a:rPr>
              <a:t> Karli</a:t>
            </a:r>
            <a:endParaRPr lang="en-US" sz="2400" b="1" dirty="0">
              <a:solidFill>
                <a:schemeClr val="accent1">
                  <a:lumMod val="60000"/>
                  <a:lumOff val="4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59127"/>
            <a:ext cx="3425780" cy="11784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904280" cy="4943053"/>
          </a:xfrm>
          <a:prstGeom prst="rect">
            <a:avLst/>
          </a:prstGeom>
        </p:spPr>
      </p:pic>
    </p:spTree>
    <p:extLst>
      <p:ext uri="{BB962C8B-B14F-4D97-AF65-F5344CB8AC3E}">
        <p14:creationId xmlns:p14="http://schemas.microsoft.com/office/powerpoint/2010/main" val="3269085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5">
                    <a:lumMod val="75000"/>
                  </a:schemeClr>
                </a:solidFill>
              </a:rPr>
              <a:t>DATASETS</a:t>
            </a:r>
            <a:r>
              <a:rPr lang="en-US" dirty="0"/>
              <a:t> </a:t>
            </a:r>
          </a:p>
        </p:txBody>
      </p:sp>
      <p:sp>
        <p:nvSpPr>
          <p:cNvPr id="3" name="Content Placeholder 2"/>
          <p:cNvSpPr>
            <a:spLocks noGrp="1"/>
          </p:cNvSpPr>
          <p:nvPr>
            <p:ph idx="1"/>
          </p:nvPr>
        </p:nvSpPr>
        <p:spPr>
          <a:xfrm>
            <a:off x="827424" y="2763201"/>
            <a:ext cx="10554574" cy="3636511"/>
          </a:xfrm>
        </p:spPr>
        <p:txBody>
          <a:bodyPr>
            <a:noAutofit/>
          </a:bodyPr>
          <a:lstStyle/>
          <a:p>
            <a:r>
              <a:rPr lang="en-US" sz="2000" dirty="0">
                <a:solidFill>
                  <a:schemeClr val="accent5">
                    <a:lumMod val="75000"/>
                  </a:schemeClr>
                </a:solidFill>
              </a:rPr>
              <a:t>State Wise data fetched from Ministry of Health &amp; Family Welfare ICMR Testing Data comes from Indian Council of Medical Research </a:t>
            </a:r>
          </a:p>
          <a:p>
            <a:r>
              <a:rPr lang="en-US" sz="2000" dirty="0" smtClean="0">
                <a:solidFill>
                  <a:schemeClr val="accent5">
                    <a:lumMod val="75000"/>
                  </a:schemeClr>
                </a:solidFill>
              </a:rPr>
              <a:t>https</a:t>
            </a:r>
            <a:r>
              <a:rPr lang="en-US" sz="2000" dirty="0">
                <a:solidFill>
                  <a:schemeClr val="accent5">
                    <a:lumMod val="75000"/>
                  </a:schemeClr>
                </a:solidFill>
              </a:rPr>
              <a:t>://www.covid19india.org/ provides a crowd sourced data. </a:t>
            </a:r>
          </a:p>
          <a:p>
            <a:r>
              <a:rPr lang="en-US" sz="2000" dirty="0" smtClean="0">
                <a:solidFill>
                  <a:schemeClr val="accent5">
                    <a:lumMod val="75000"/>
                  </a:schemeClr>
                </a:solidFill>
              </a:rPr>
              <a:t>Their </a:t>
            </a:r>
            <a:r>
              <a:rPr lang="en-US" sz="2000" dirty="0">
                <a:solidFill>
                  <a:schemeClr val="accent5">
                    <a:lumMod val="75000"/>
                  </a:schemeClr>
                </a:solidFill>
              </a:rPr>
              <a:t>API provides district level number of cases. </a:t>
            </a:r>
          </a:p>
          <a:p>
            <a:r>
              <a:rPr lang="en-US" sz="2000" dirty="0" smtClean="0">
                <a:solidFill>
                  <a:schemeClr val="accent5">
                    <a:lumMod val="75000"/>
                  </a:schemeClr>
                </a:solidFill>
              </a:rPr>
              <a:t>The </a:t>
            </a:r>
            <a:r>
              <a:rPr lang="en-US" sz="2000" dirty="0">
                <a:solidFill>
                  <a:schemeClr val="accent5">
                    <a:lumMod val="75000"/>
                  </a:schemeClr>
                </a:solidFill>
              </a:rPr>
              <a:t>API also provides data on tests, facilities, no. of hospitals. </a:t>
            </a:r>
          </a:p>
          <a:p>
            <a:r>
              <a:rPr lang="en-US" sz="2000" dirty="0" smtClean="0">
                <a:solidFill>
                  <a:schemeClr val="accent5">
                    <a:lumMod val="75000"/>
                  </a:schemeClr>
                </a:solidFill>
              </a:rPr>
              <a:t>More </a:t>
            </a:r>
            <a:r>
              <a:rPr lang="en-US" sz="2000" dirty="0">
                <a:solidFill>
                  <a:schemeClr val="accent5">
                    <a:lumMod val="75000"/>
                  </a:schemeClr>
                </a:solidFill>
              </a:rPr>
              <a:t>information about them can be found here : https://www.covid19india.org/about </a:t>
            </a:r>
          </a:p>
          <a:p>
            <a:r>
              <a:rPr lang="en-US" sz="2000" dirty="0" smtClean="0">
                <a:solidFill>
                  <a:schemeClr val="accent5">
                    <a:lumMod val="75000"/>
                  </a:schemeClr>
                </a:solidFill>
              </a:rPr>
              <a:t>Population </a:t>
            </a:r>
            <a:r>
              <a:rPr lang="en-US" sz="2000" dirty="0">
                <a:solidFill>
                  <a:schemeClr val="accent5">
                    <a:lumMod val="75000"/>
                  </a:schemeClr>
                </a:solidFill>
              </a:rPr>
              <a:t>at state level is present in population_india_census2011.csv file. </a:t>
            </a:r>
          </a:p>
          <a:p>
            <a:r>
              <a:rPr lang="en-US" sz="2000" dirty="0" smtClean="0">
                <a:solidFill>
                  <a:schemeClr val="accent5">
                    <a:lumMod val="75000"/>
                  </a:schemeClr>
                </a:solidFill>
              </a:rPr>
              <a:t>Number </a:t>
            </a:r>
            <a:r>
              <a:rPr lang="en-US" sz="2000" dirty="0">
                <a:solidFill>
                  <a:schemeClr val="accent5">
                    <a:lumMod val="75000"/>
                  </a:schemeClr>
                </a:solidFill>
              </a:rPr>
              <a:t>of COVID-19 tests at daily level in ICMRTestingDetails.csv file. </a:t>
            </a:r>
          </a:p>
          <a:p>
            <a:r>
              <a:rPr lang="en-US" sz="2000" dirty="0" smtClean="0">
                <a:solidFill>
                  <a:schemeClr val="accent5">
                    <a:lumMod val="75000"/>
                  </a:schemeClr>
                </a:solidFill>
              </a:rPr>
              <a:t>Number </a:t>
            </a:r>
            <a:r>
              <a:rPr lang="en-US" sz="2000" dirty="0">
                <a:solidFill>
                  <a:schemeClr val="accent5">
                    <a:lumMod val="75000"/>
                  </a:schemeClr>
                </a:solidFill>
              </a:rPr>
              <a:t>of hospital beds in each state in present in HospitalBedsIndia.csv file and is extracted from this link. </a:t>
            </a:r>
          </a:p>
          <a:p>
            <a:endParaRPr lang="en-US" sz="2000" dirty="0">
              <a:solidFill>
                <a:schemeClr val="accent5">
                  <a:lumMod val="75000"/>
                </a:schemeClr>
              </a:solidFill>
            </a:endParaRPr>
          </a:p>
        </p:txBody>
      </p:sp>
    </p:spTree>
    <p:extLst>
      <p:ext uri="{BB962C8B-B14F-4D97-AF65-F5344CB8AC3E}">
        <p14:creationId xmlns:p14="http://schemas.microsoft.com/office/powerpoint/2010/main" val="26669983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12" y="717644"/>
            <a:ext cx="10571998" cy="970450"/>
          </a:xfrm>
        </p:spPr>
        <p:txBody>
          <a:bodyPr/>
          <a:lstStyle/>
          <a:p>
            <a:pPr algn="ctr"/>
            <a:r>
              <a:rPr lang="en-US" b="0" dirty="0">
                <a:solidFill>
                  <a:srgbClr val="FFFF00"/>
                </a:solidFill>
              </a:rPr>
              <a:t/>
            </a:r>
            <a:br>
              <a:rPr lang="en-US" b="0" dirty="0">
                <a:solidFill>
                  <a:srgbClr val="FFFF00"/>
                </a:solidFill>
              </a:rPr>
            </a:br>
            <a:r>
              <a:rPr lang="en-US" dirty="0">
                <a:solidFill>
                  <a:srgbClr val="FFFF00"/>
                </a:solidFill>
              </a:rPr>
              <a:t>DATA VISUALIZATION WITH PYTHON PROGRAMMING </a:t>
            </a:r>
            <a:r>
              <a:rPr lang="en-US" dirty="0" smtClean="0">
                <a:solidFill>
                  <a:srgbClr val="FFFF00"/>
                </a:solidFill>
              </a:rPr>
              <a:t>LANGUAGE</a:t>
            </a:r>
            <a:endParaRPr lang="en-US" dirty="0">
              <a:solidFill>
                <a:srgbClr val="FFFF00"/>
              </a:solidFill>
            </a:endParaRPr>
          </a:p>
        </p:txBody>
      </p:sp>
      <p:sp>
        <p:nvSpPr>
          <p:cNvPr id="3" name="Content Placeholder 2"/>
          <p:cNvSpPr>
            <a:spLocks noGrp="1"/>
          </p:cNvSpPr>
          <p:nvPr>
            <p:ph idx="1"/>
          </p:nvPr>
        </p:nvSpPr>
        <p:spPr>
          <a:xfrm>
            <a:off x="836136" y="2698805"/>
            <a:ext cx="10554574" cy="3636511"/>
          </a:xfrm>
        </p:spPr>
        <p:txBody>
          <a:bodyPr>
            <a:noAutofit/>
          </a:bodyPr>
          <a:lstStyle/>
          <a:p>
            <a:pPr marL="0" indent="0">
              <a:buNone/>
            </a:pPr>
            <a:r>
              <a:rPr lang="en-US" sz="1600" b="1" dirty="0">
                <a:solidFill>
                  <a:srgbClr val="FF0000"/>
                </a:solidFill>
              </a:rPr>
              <a:t>TOOLS &amp; OTHER GRAPHS FEASIBLY USED IN CAPSTONE DATA SCIENCE FINAL PROJECT </a:t>
            </a:r>
            <a:endParaRPr lang="en-US" sz="1600" b="1" dirty="0" smtClean="0">
              <a:solidFill>
                <a:srgbClr val="FF0000"/>
              </a:solidFill>
            </a:endParaRPr>
          </a:p>
          <a:p>
            <a:pPr marL="0" indent="0">
              <a:buNone/>
            </a:pPr>
            <a:endParaRPr lang="en-US" sz="1600" b="1" dirty="0"/>
          </a:p>
          <a:p>
            <a:pPr marL="0" indent="0">
              <a:buNone/>
            </a:pPr>
            <a:r>
              <a:rPr lang="en-US" sz="1600" dirty="0"/>
              <a:t>o </a:t>
            </a:r>
            <a:r>
              <a:rPr lang="en-US" sz="1600" b="1" dirty="0" smtClean="0"/>
              <a:t>MATPLOTLIB </a:t>
            </a:r>
            <a:endParaRPr lang="en-US" sz="1600" dirty="0"/>
          </a:p>
          <a:p>
            <a:pPr marL="0" indent="0">
              <a:buNone/>
            </a:pPr>
            <a:r>
              <a:rPr lang="en-US" sz="1600" dirty="0"/>
              <a:t>o </a:t>
            </a:r>
            <a:r>
              <a:rPr lang="en-US" sz="1600" b="1" dirty="0"/>
              <a:t>PANDAS </a:t>
            </a:r>
            <a:endParaRPr lang="en-US" sz="1600" dirty="0"/>
          </a:p>
          <a:p>
            <a:pPr marL="0" indent="0">
              <a:buNone/>
            </a:pPr>
            <a:r>
              <a:rPr lang="en-US" sz="1600" dirty="0"/>
              <a:t>o </a:t>
            </a:r>
            <a:r>
              <a:rPr lang="en-US" sz="1600" b="1" dirty="0"/>
              <a:t>NUMPY </a:t>
            </a:r>
            <a:endParaRPr lang="en-US" sz="1600" dirty="0"/>
          </a:p>
          <a:p>
            <a:pPr marL="0" indent="0">
              <a:buNone/>
            </a:pPr>
            <a:r>
              <a:rPr lang="en-US" sz="1600" dirty="0"/>
              <a:t>o </a:t>
            </a:r>
            <a:r>
              <a:rPr lang="en-US" sz="1600" b="1" dirty="0"/>
              <a:t>SCIPY </a:t>
            </a:r>
            <a:endParaRPr lang="en-US" sz="1600" dirty="0"/>
          </a:p>
          <a:p>
            <a:pPr marL="0" indent="0">
              <a:buNone/>
            </a:pPr>
            <a:r>
              <a:rPr lang="en-US" sz="1600" dirty="0"/>
              <a:t>o </a:t>
            </a:r>
            <a:r>
              <a:rPr lang="en-US" sz="1600" b="1" dirty="0"/>
              <a:t>SEABORN </a:t>
            </a:r>
            <a:endParaRPr lang="en-US" sz="1600" dirty="0"/>
          </a:p>
          <a:p>
            <a:pPr marL="0" indent="0">
              <a:buNone/>
            </a:pPr>
            <a:r>
              <a:rPr lang="en-US" sz="1600" dirty="0"/>
              <a:t>o </a:t>
            </a:r>
            <a:r>
              <a:rPr lang="en-US" sz="1600" b="1" dirty="0"/>
              <a:t>FOLIUM (WORLD LEVEL &amp; INDIA LEVEL INTENSITY OF THE COVID-19 SPREAD) </a:t>
            </a:r>
            <a:endParaRPr lang="en-US" sz="1600" dirty="0"/>
          </a:p>
          <a:p>
            <a:pPr marL="0" indent="0">
              <a:buNone/>
            </a:pPr>
            <a:r>
              <a:rPr lang="pt-BR" sz="1600" dirty="0"/>
              <a:t>o </a:t>
            </a:r>
            <a:r>
              <a:rPr lang="pt-BR" sz="1600" b="1" dirty="0"/>
              <a:t>GEOSPATIAL DATA &amp; CO-ORDINATES DATA </a:t>
            </a:r>
            <a:endParaRPr lang="pt-BR" sz="1600" dirty="0"/>
          </a:p>
          <a:p>
            <a:pPr marL="0" indent="0">
              <a:buNone/>
            </a:pPr>
            <a:r>
              <a:rPr lang="en-US" sz="1600" dirty="0"/>
              <a:t>o </a:t>
            </a:r>
            <a:r>
              <a:rPr lang="en-US" sz="1600" b="1" dirty="0"/>
              <a:t>AREA PLOT </a:t>
            </a:r>
            <a:endParaRPr lang="en-US" sz="1600" dirty="0"/>
          </a:p>
          <a:p>
            <a:pPr marL="0" indent="0">
              <a:buNone/>
            </a:pPr>
            <a:r>
              <a:rPr lang="en-US" sz="1600" dirty="0"/>
              <a:t>o </a:t>
            </a:r>
            <a:r>
              <a:rPr lang="en-US" sz="1600" b="1" dirty="0"/>
              <a:t>BAR CHART </a:t>
            </a:r>
            <a:endParaRPr lang="en-US" sz="1600" dirty="0"/>
          </a:p>
          <a:p>
            <a:pPr marL="0" indent="0">
              <a:buNone/>
            </a:pPr>
            <a:r>
              <a:rPr lang="en-US" sz="1600" dirty="0"/>
              <a:t>o </a:t>
            </a:r>
            <a:r>
              <a:rPr lang="en-US" sz="1600" b="1" dirty="0"/>
              <a:t>SCATTER PLOTS WORD CLOUD </a:t>
            </a:r>
            <a:endParaRPr lang="en-US" sz="1600" dirty="0"/>
          </a:p>
          <a:p>
            <a:endParaRPr lang="en-US" sz="1600" dirty="0"/>
          </a:p>
        </p:txBody>
      </p:sp>
    </p:spTree>
    <p:extLst>
      <p:ext uri="{BB962C8B-B14F-4D97-AF65-F5344CB8AC3E}">
        <p14:creationId xmlns:p14="http://schemas.microsoft.com/office/powerpoint/2010/main" val="4155766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0000"/>
                </a:solidFill>
              </a:rPr>
              <a:t>METHODOLOGY </a:t>
            </a:r>
            <a:endParaRPr lang="en-US" dirty="0">
              <a:solidFill>
                <a:srgbClr val="FF0000"/>
              </a:solidFill>
            </a:endParaRPr>
          </a:p>
        </p:txBody>
      </p:sp>
      <p:sp>
        <p:nvSpPr>
          <p:cNvPr id="3" name="Content Placeholder 2"/>
          <p:cNvSpPr>
            <a:spLocks noGrp="1"/>
          </p:cNvSpPr>
          <p:nvPr>
            <p:ph idx="1"/>
          </p:nvPr>
        </p:nvSpPr>
        <p:spPr>
          <a:xfrm>
            <a:off x="818712" y="2222287"/>
            <a:ext cx="10554574" cy="4635713"/>
          </a:xfrm>
        </p:spPr>
        <p:txBody>
          <a:bodyPr>
            <a:normAutofit fontScale="77500" lnSpcReduction="20000"/>
          </a:bodyPr>
          <a:lstStyle/>
          <a:p>
            <a:endParaRPr lang="en-US" dirty="0">
              <a:solidFill>
                <a:schemeClr val="accent1">
                  <a:lumMod val="60000"/>
                  <a:lumOff val="40000"/>
                </a:schemeClr>
              </a:solidFill>
            </a:endParaRPr>
          </a:p>
          <a:p>
            <a:pPr marL="0" indent="0" algn="just">
              <a:buNone/>
            </a:pPr>
            <a:r>
              <a:rPr lang="en-US" sz="2100" dirty="0" smtClean="0">
                <a:solidFill>
                  <a:schemeClr val="accent1">
                    <a:lumMod val="60000"/>
                    <a:lumOff val="40000"/>
                  </a:schemeClr>
                </a:solidFill>
              </a:rPr>
              <a:t>1. Determining </a:t>
            </a:r>
            <a:r>
              <a:rPr lang="en-US" sz="2100" dirty="0">
                <a:solidFill>
                  <a:schemeClr val="accent1">
                    <a:lumMod val="60000"/>
                    <a:lumOff val="40000"/>
                  </a:schemeClr>
                </a:solidFill>
              </a:rPr>
              <a:t>the Flourish Bar Chart determines the state wise breakdown </a:t>
            </a:r>
          </a:p>
          <a:p>
            <a:pPr marL="0" indent="0" algn="just">
              <a:buNone/>
            </a:pPr>
            <a:r>
              <a:rPr lang="en-US" sz="2100" dirty="0">
                <a:solidFill>
                  <a:schemeClr val="accent1">
                    <a:lumMod val="60000"/>
                    <a:lumOff val="40000"/>
                  </a:schemeClr>
                </a:solidFill>
              </a:rPr>
              <a:t>2. Feasibility of COVID cases in the Plot shows the testing pattern and persons tested positive </a:t>
            </a:r>
          </a:p>
          <a:p>
            <a:pPr marL="0" indent="0" algn="just">
              <a:buNone/>
            </a:pPr>
            <a:r>
              <a:rPr lang="en-US" sz="2100" dirty="0">
                <a:solidFill>
                  <a:schemeClr val="accent1">
                    <a:lumMod val="60000"/>
                    <a:lumOff val="40000"/>
                  </a:schemeClr>
                </a:solidFill>
              </a:rPr>
              <a:t>3. Determining the Various data in the Plot shows the increasing trend of confirmed cases as well as </a:t>
            </a:r>
            <a:r>
              <a:rPr lang="en-US" sz="2100" dirty="0" smtClean="0">
                <a:solidFill>
                  <a:schemeClr val="accent1">
                    <a:lumMod val="60000"/>
                    <a:lumOff val="40000"/>
                  </a:schemeClr>
                </a:solidFill>
              </a:rPr>
              <a:t> </a:t>
            </a:r>
            <a:br>
              <a:rPr lang="en-US" sz="2100" dirty="0" smtClean="0">
                <a:solidFill>
                  <a:schemeClr val="accent1">
                    <a:lumMod val="60000"/>
                    <a:lumOff val="40000"/>
                  </a:schemeClr>
                </a:solidFill>
              </a:rPr>
            </a:br>
            <a:r>
              <a:rPr lang="en-US" sz="2100" dirty="0" smtClean="0">
                <a:solidFill>
                  <a:schemeClr val="accent1">
                    <a:lumMod val="60000"/>
                    <a:lumOff val="40000"/>
                  </a:schemeClr>
                </a:solidFill>
              </a:rPr>
              <a:t>     recovered </a:t>
            </a:r>
            <a:r>
              <a:rPr lang="en-US" sz="2100" dirty="0">
                <a:solidFill>
                  <a:schemeClr val="accent1">
                    <a:lumMod val="60000"/>
                    <a:lumOff val="40000"/>
                  </a:schemeClr>
                </a:solidFill>
              </a:rPr>
              <a:t>patients </a:t>
            </a:r>
            <a:r>
              <a:rPr lang="en-US" sz="2100" dirty="0" smtClean="0">
                <a:solidFill>
                  <a:schemeClr val="accent1">
                    <a:lumMod val="60000"/>
                    <a:lumOff val="40000"/>
                  </a:schemeClr>
                </a:solidFill>
              </a:rPr>
              <a:t> in </a:t>
            </a:r>
            <a:r>
              <a:rPr lang="en-US" sz="2100" dirty="0">
                <a:solidFill>
                  <a:schemeClr val="accent1">
                    <a:lumMod val="60000"/>
                    <a:lumOff val="40000"/>
                  </a:schemeClr>
                </a:solidFill>
              </a:rPr>
              <a:t>India </a:t>
            </a:r>
          </a:p>
          <a:p>
            <a:pPr marL="0" indent="0" algn="just">
              <a:buNone/>
            </a:pPr>
            <a:r>
              <a:rPr lang="en-US" sz="2100" dirty="0">
                <a:solidFill>
                  <a:schemeClr val="accent1">
                    <a:lumMod val="60000"/>
                    <a:lumOff val="40000"/>
                  </a:schemeClr>
                </a:solidFill>
              </a:rPr>
              <a:t>4. Plot shows the number of persons infected due to the COVID-19 in India </a:t>
            </a:r>
          </a:p>
          <a:p>
            <a:pPr marL="0" indent="0" algn="just">
              <a:buNone/>
            </a:pPr>
            <a:r>
              <a:rPr lang="en-US" sz="2100" dirty="0">
                <a:solidFill>
                  <a:schemeClr val="accent1">
                    <a:lumMod val="60000"/>
                    <a:lumOff val="40000"/>
                  </a:schemeClr>
                </a:solidFill>
              </a:rPr>
              <a:t>5. By the available Kaggle data the Plot shows the number of person’s deaths due to the COVID-19 in </a:t>
            </a:r>
            <a:r>
              <a:rPr lang="en-US" sz="2100" dirty="0" smtClean="0">
                <a:solidFill>
                  <a:schemeClr val="accent1">
                    <a:lumMod val="60000"/>
                    <a:lumOff val="40000"/>
                  </a:schemeClr>
                </a:solidFill>
              </a:rPr>
              <a:t>  </a:t>
            </a:r>
            <a:br>
              <a:rPr lang="en-US" sz="2100" dirty="0" smtClean="0">
                <a:solidFill>
                  <a:schemeClr val="accent1">
                    <a:lumMod val="60000"/>
                    <a:lumOff val="40000"/>
                  </a:schemeClr>
                </a:solidFill>
              </a:rPr>
            </a:br>
            <a:r>
              <a:rPr lang="en-US" sz="2100" dirty="0" smtClean="0">
                <a:solidFill>
                  <a:schemeClr val="accent1">
                    <a:lumMod val="60000"/>
                    <a:lumOff val="40000"/>
                  </a:schemeClr>
                </a:solidFill>
              </a:rPr>
              <a:t>     India</a:t>
            </a:r>
            <a:r>
              <a:rPr lang="en-US" sz="2100" dirty="0">
                <a:solidFill>
                  <a:schemeClr val="accent1">
                    <a:lumMod val="60000"/>
                    <a:lumOff val="40000"/>
                  </a:schemeClr>
                </a:solidFill>
              </a:rPr>
              <a:t>. </a:t>
            </a:r>
          </a:p>
          <a:p>
            <a:pPr marL="0" indent="0" algn="just">
              <a:buNone/>
            </a:pPr>
            <a:r>
              <a:rPr lang="en-US" sz="2100" dirty="0">
                <a:solidFill>
                  <a:schemeClr val="accent1">
                    <a:lumMod val="60000"/>
                    <a:lumOff val="40000"/>
                  </a:schemeClr>
                </a:solidFill>
              </a:rPr>
              <a:t>6. Plot shows the rate of cumulative recoveries overtime in India </a:t>
            </a:r>
          </a:p>
          <a:p>
            <a:pPr marL="0" indent="0" algn="just">
              <a:buNone/>
            </a:pPr>
            <a:r>
              <a:rPr lang="en-US" sz="2100" dirty="0">
                <a:solidFill>
                  <a:schemeClr val="accent1">
                    <a:lumMod val="60000"/>
                    <a:lumOff val="40000"/>
                  </a:schemeClr>
                </a:solidFill>
              </a:rPr>
              <a:t>7. Determining the various data collected over the India country Plot shows the rate of daily cases </a:t>
            </a:r>
            <a:r>
              <a:rPr lang="en-US" sz="2100" dirty="0" smtClean="0">
                <a:solidFill>
                  <a:schemeClr val="accent1">
                    <a:lumMod val="60000"/>
                    <a:lumOff val="40000"/>
                  </a:schemeClr>
                </a:solidFill>
              </a:rPr>
              <a:t/>
            </a:r>
            <a:br>
              <a:rPr lang="en-US" sz="2100" dirty="0" smtClean="0">
                <a:solidFill>
                  <a:schemeClr val="accent1">
                    <a:lumMod val="60000"/>
                    <a:lumOff val="40000"/>
                  </a:schemeClr>
                </a:solidFill>
              </a:rPr>
            </a:br>
            <a:r>
              <a:rPr lang="en-US" sz="2100" dirty="0" smtClean="0">
                <a:solidFill>
                  <a:schemeClr val="accent1">
                    <a:lumMod val="60000"/>
                    <a:lumOff val="40000"/>
                  </a:schemeClr>
                </a:solidFill>
              </a:rPr>
              <a:t>    overtime </a:t>
            </a:r>
            <a:r>
              <a:rPr lang="en-US" sz="2100" dirty="0">
                <a:solidFill>
                  <a:schemeClr val="accent1">
                    <a:lumMod val="60000"/>
                    <a:lumOff val="40000"/>
                  </a:schemeClr>
                </a:solidFill>
              </a:rPr>
              <a:t>in India </a:t>
            </a:r>
          </a:p>
          <a:p>
            <a:pPr marL="0" indent="0" algn="just">
              <a:buNone/>
            </a:pPr>
            <a:r>
              <a:rPr lang="en-US" sz="2100" dirty="0">
                <a:solidFill>
                  <a:schemeClr val="accent1">
                    <a:lumMod val="60000"/>
                    <a:lumOff val="40000"/>
                  </a:schemeClr>
                </a:solidFill>
              </a:rPr>
              <a:t>8. Plot shows the 7-Day rolling average vs. daily death over time </a:t>
            </a:r>
          </a:p>
          <a:p>
            <a:pPr marL="0" indent="0" algn="just">
              <a:buNone/>
            </a:pPr>
            <a:r>
              <a:rPr lang="en-US" sz="2100" dirty="0">
                <a:solidFill>
                  <a:schemeClr val="accent1">
                    <a:lumMod val="60000"/>
                    <a:lumOff val="40000"/>
                  </a:schemeClr>
                </a:solidFill>
              </a:rPr>
              <a:t>9. Plot shows the 7-Day rolling average vs. daily recoveries over time. </a:t>
            </a:r>
          </a:p>
          <a:p>
            <a:pPr marL="0" indent="0" algn="just">
              <a:buNone/>
            </a:pPr>
            <a:r>
              <a:rPr lang="en-US" sz="2100" dirty="0">
                <a:solidFill>
                  <a:schemeClr val="accent1">
                    <a:lumMod val="60000"/>
                    <a:lumOff val="40000"/>
                  </a:schemeClr>
                </a:solidFill>
              </a:rPr>
              <a:t>10. Comparison of number of confirmed, Deaths and cured cases in Indian States. </a:t>
            </a:r>
          </a:p>
          <a:p>
            <a:endParaRPr lang="en-US" dirty="0"/>
          </a:p>
        </p:txBody>
      </p:sp>
    </p:spTree>
    <p:extLst>
      <p:ext uri="{BB962C8B-B14F-4D97-AF65-F5344CB8AC3E}">
        <p14:creationId xmlns:p14="http://schemas.microsoft.com/office/powerpoint/2010/main" val="40657632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2">
                    <a:lumMod val="50000"/>
                  </a:schemeClr>
                </a:solidFill>
              </a:rPr>
              <a:t>METHODOLOGY </a:t>
            </a:r>
          </a:p>
        </p:txBody>
      </p:sp>
      <p:sp>
        <p:nvSpPr>
          <p:cNvPr id="3" name="Content Placeholder 2"/>
          <p:cNvSpPr>
            <a:spLocks noGrp="1"/>
          </p:cNvSpPr>
          <p:nvPr>
            <p:ph idx="1"/>
          </p:nvPr>
        </p:nvSpPr>
        <p:spPr>
          <a:xfrm>
            <a:off x="818712" y="2222287"/>
            <a:ext cx="10554574" cy="4539121"/>
          </a:xfrm>
        </p:spPr>
        <p:txBody>
          <a:bodyPr>
            <a:normAutofit lnSpcReduction="10000"/>
          </a:bodyPr>
          <a:lstStyle/>
          <a:p>
            <a:pPr marL="0" indent="0" algn="just">
              <a:buNone/>
            </a:pPr>
            <a:r>
              <a:rPr lang="en-US" sz="1900" dirty="0">
                <a:solidFill>
                  <a:srgbClr val="FFFF00"/>
                </a:solidFill>
              </a:rPr>
              <a:t>11. The bar chart shows the sample tested for COVID-19 in India </a:t>
            </a:r>
          </a:p>
          <a:p>
            <a:pPr marL="0" indent="0" algn="just">
              <a:buNone/>
            </a:pPr>
            <a:r>
              <a:rPr lang="en-US" sz="1900" dirty="0">
                <a:solidFill>
                  <a:srgbClr val="FFFF00"/>
                </a:solidFill>
              </a:rPr>
              <a:t>12. State wise data for COVID-19 </a:t>
            </a:r>
          </a:p>
          <a:p>
            <a:pPr marL="0" indent="0" algn="just">
              <a:buNone/>
            </a:pPr>
            <a:r>
              <a:rPr lang="en-US" sz="1900" dirty="0">
                <a:solidFill>
                  <a:srgbClr val="FFFF00"/>
                </a:solidFill>
              </a:rPr>
              <a:t>13. Tree map for various affected states in India in which </a:t>
            </a:r>
            <a:r>
              <a:rPr lang="en-US" sz="1900" dirty="0" err="1">
                <a:solidFill>
                  <a:srgbClr val="FFFF00"/>
                </a:solidFill>
              </a:rPr>
              <a:t>Maharasthra</a:t>
            </a:r>
            <a:r>
              <a:rPr lang="en-US" sz="1900" dirty="0">
                <a:solidFill>
                  <a:srgbClr val="FFFF00"/>
                </a:solidFill>
              </a:rPr>
              <a:t> state is the most </a:t>
            </a:r>
            <a:r>
              <a:rPr lang="en-US" sz="1900" dirty="0" smtClean="0">
                <a:solidFill>
                  <a:srgbClr val="FFFF00"/>
                </a:solidFill>
              </a:rPr>
              <a:t> </a:t>
            </a:r>
            <a:br>
              <a:rPr lang="en-US" sz="1900" dirty="0" smtClean="0">
                <a:solidFill>
                  <a:srgbClr val="FFFF00"/>
                </a:solidFill>
              </a:rPr>
            </a:br>
            <a:r>
              <a:rPr lang="en-US" sz="1900" dirty="0" smtClean="0">
                <a:solidFill>
                  <a:srgbClr val="FFFF00"/>
                </a:solidFill>
              </a:rPr>
              <a:t>      affected </a:t>
            </a:r>
            <a:r>
              <a:rPr lang="en-US" sz="1900" dirty="0">
                <a:solidFill>
                  <a:srgbClr val="FFFF00"/>
                </a:solidFill>
              </a:rPr>
              <a:t>followed by the state Tamilnadu. </a:t>
            </a:r>
          </a:p>
          <a:p>
            <a:pPr marL="0" indent="0" algn="just">
              <a:buNone/>
            </a:pPr>
            <a:r>
              <a:rPr lang="en-US" sz="1900" dirty="0">
                <a:solidFill>
                  <a:srgbClr val="FFFF00"/>
                </a:solidFill>
              </a:rPr>
              <a:t>14. ICMR lab tests for various states in India shows the Tree Map in which </a:t>
            </a:r>
            <a:r>
              <a:rPr lang="en-US" sz="1900" dirty="0" err="1">
                <a:solidFill>
                  <a:srgbClr val="FFFF00"/>
                </a:solidFill>
              </a:rPr>
              <a:t>Maharasthra</a:t>
            </a:r>
            <a:r>
              <a:rPr lang="en-US" sz="1900" dirty="0">
                <a:solidFill>
                  <a:srgbClr val="FFFF00"/>
                </a:solidFill>
              </a:rPr>
              <a:t> </a:t>
            </a:r>
            <a:r>
              <a:rPr lang="en-US" sz="1900" dirty="0" smtClean="0">
                <a:solidFill>
                  <a:srgbClr val="FFFF00"/>
                </a:solidFill>
              </a:rPr>
              <a:t/>
            </a:r>
            <a:br>
              <a:rPr lang="en-US" sz="1900" dirty="0" smtClean="0">
                <a:solidFill>
                  <a:srgbClr val="FFFF00"/>
                </a:solidFill>
              </a:rPr>
            </a:br>
            <a:r>
              <a:rPr lang="en-US" sz="1900" dirty="0" smtClean="0">
                <a:solidFill>
                  <a:srgbClr val="FFFF00"/>
                </a:solidFill>
              </a:rPr>
              <a:t>      has </a:t>
            </a:r>
            <a:r>
              <a:rPr lang="en-US" sz="1900" dirty="0">
                <a:solidFill>
                  <a:srgbClr val="FFFF00"/>
                </a:solidFill>
              </a:rPr>
              <a:t>highest testing conducted in the country followed by Hyderabad, Pune, New </a:t>
            </a:r>
            <a:r>
              <a:rPr lang="en-US" sz="1900" dirty="0" smtClean="0">
                <a:solidFill>
                  <a:srgbClr val="FFFF00"/>
                </a:solidFill>
              </a:rPr>
              <a:t/>
            </a:r>
            <a:br>
              <a:rPr lang="en-US" sz="1900" dirty="0" smtClean="0">
                <a:solidFill>
                  <a:srgbClr val="FFFF00"/>
                </a:solidFill>
              </a:rPr>
            </a:br>
            <a:r>
              <a:rPr lang="en-US" sz="1900" dirty="0" smtClean="0">
                <a:solidFill>
                  <a:srgbClr val="FFFF00"/>
                </a:solidFill>
              </a:rPr>
              <a:t>      Delhi </a:t>
            </a:r>
            <a:r>
              <a:rPr lang="en-US" sz="1900" dirty="0">
                <a:solidFill>
                  <a:srgbClr val="FFFF00"/>
                </a:solidFill>
              </a:rPr>
              <a:t>and Tamilnadu state for the COVID-19. </a:t>
            </a:r>
          </a:p>
          <a:p>
            <a:pPr marL="0" indent="0" algn="just">
              <a:buNone/>
            </a:pPr>
            <a:r>
              <a:rPr lang="en-US" sz="1900" dirty="0">
                <a:solidFill>
                  <a:srgbClr val="FFFF00"/>
                </a:solidFill>
              </a:rPr>
              <a:t>15. Medical facility functioning below TREE MAP shows that Uttar Pradesh state has the </a:t>
            </a:r>
            <a:r>
              <a:rPr lang="en-US" sz="1900" dirty="0" smtClean="0">
                <a:solidFill>
                  <a:srgbClr val="FFFF00"/>
                </a:solidFill>
              </a:rPr>
              <a:t/>
            </a:r>
            <a:br>
              <a:rPr lang="en-US" sz="1900" dirty="0" smtClean="0">
                <a:solidFill>
                  <a:srgbClr val="FFFF00"/>
                </a:solidFill>
              </a:rPr>
            </a:br>
            <a:r>
              <a:rPr lang="en-US" sz="1900" dirty="0" smtClean="0">
                <a:solidFill>
                  <a:srgbClr val="FFFF00"/>
                </a:solidFill>
              </a:rPr>
              <a:t>      highest </a:t>
            </a:r>
            <a:r>
              <a:rPr lang="en-US" sz="1900" dirty="0">
                <a:solidFill>
                  <a:srgbClr val="FFFF00"/>
                </a:solidFill>
              </a:rPr>
              <a:t>number of PHC’s functioning with only 1 doctor available at the particular </a:t>
            </a:r>
            <a:r>
              <a:rPr lang="en-US" sz="1900" dirty="0" smtClean="0">
                <a:solidFill>
                  <a:srgbClr val="FFFF00"/>
                </a:solidFill>
              </a:rPr>
              <a:t/>
            </a:r>
            <a:br>
              <a:rPr lang="en-US" sz="1900" dirty="0" smtClean="0">
                <a:solidFill>
                  <a:srgbClr val="FFFF00"/>
                </a:solidFill>
              </a:rPr>
            </a:br>
            <a:r>
              <a:rPr lang="en-US" sz="1900" dirty="0" smtClean="0">
                <a:solidFill>
                  <a:srgbClr val="FFFF00"/>
                </a:solidFill>
              </a:rPr>
              <a:t>      area </a:t>
            </a:r>
            <a:r>
              <a:rPr lang="en-US" sz="1900" dirty="0">
                <a:solidFill>
                  <a:srgbClr val="FFFF00"/>
                </a:solidFill>
              </a:rPr>
              <a:t>also Chhattisgarh state has the highest number of state functioning without </a:t>
            </a:r>
            <a:r>
              <a:rPr lang="en-US" sz="1900" dirty="0" smtClean="0">
                <a:solidFill>
                  <a:srgbClr val="FFFF00"/>
                </a:solidFill>
              </a:rPr>
              <a:t/>
            </a:r>
            <a:br>
              <a:rPr lang="en-US" sz="1900" dirty="0" smtClean="0">
                <a:solidFill>
                  <a:srgbClr val="FFFF00"/>
                </a:solidFill>
              </a:rPr>
            </a:br>
            <a:r>
              <a:rPr lang="en-US" sz="1900" dirty="0" smtClean="0">
                <a:solidFill>
                  <a:srgbClr val="FFFF00"/>
                </a:solidFill>
              </a:rPr>
              <a:t>     doctor </a:t>
            </a:r>
            <a:r>
              <a:rPr lang="en-US" sz="1900" dirty="0">
                <a:solidFill>
                  <a:srgbClr val="FFFF00"/>
                </a:solidFill>
              </a:rPr>
              <a:t>followed by other states. </a:t>
            </a:r>
          </a:p>
          <a:p>
            <a:pPr marL="0" indent="0" algn="just">
              <a:buNone/>
            </a:pPr>
            <a:r>
              <a:rPr lang="en-US" sz="1900" dirty="0">
                <a:solidFill>
                  <a:srgbClr val="FFFF00"/>
                </a:solidFill>
              </a:rPr>
              <a:t>16. Below table values for the state and union territory death with comparison to the </a:t>
            </a:r>
            <a:r>
              <a:rPr lang="en-US" sz="1900" dirty="0" smtClean="0">
                <a:solidFill>
                  <a:srgbClr val="FFFF00"/>
                </a:solidFill>
              </a:rPr>
              <a:t/>
            </a:r>
            <a:br>
              <a:rPr lang="en-US" sz="1900" dirty="0" smtClean="0">
                <a:solidFill>
                  <a:srgbClr val="FFFF00"/>
                </a:solidFill>
              </a:rPr>
            </a:br>
            <a:r>
              <a:rPr lang="en-US" sz="1900" dirty="0" smtClean="0">
                <a:solidFill>
                  <a:srgbClr val="FFFF00"/>
                </a:solidFill>
              </a:rPr>
              <a:t>      state </a:t>
            </a:r>
            <a:r>
              <a:rPr lang="en-US" sz="1900" dirty="0">
                <a:solidFill>
                  <a:srgbClr val="FFFF00"/>
                </a:solidFill>
              </a:rPr>
              <a:t>in India.</a:t>
            </a:r>
            <a:r>
              <a:rPr lang="en-US" dirty="0">
                <a:solidFill>
                  <a:srgbClr val="FFFF00"/>
                </a:solidFill>
              </a:rPr>
              <a:t> </a:t>
            </a:r>
          </a:p>
          <a:p>
            <a:endParaRPr lang="en-US" dirty="0"/>
          </a:p>
        </p:txBody>
      </p:sp>
    </p:spTree>
    <p:extLst>
      <p:ext uri="{BB962C8B-B14F-4D97-AF65-F5344CB8AC3E}">
        <p14:creationId xmlns:p14="http://schemas.microsoft.com/office/powerpoint/2010/main" val="40174228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880316"/>
            <a:ext cx="12192000" cy="4977684"/>
          </a:xfrm>
          <a:prstGeom prst="rect">
            <a:avLst/>
          </a:prstGeom>
        </p:spPr>
      </p:pic>
      <p:sp>
        <p:nvSpPr>
          <p:cNvPr id="2" name="Title 1"/>
          <p:cNvSpPr>
            <a:spLocks noGrp="1"/>
          </p:cNvSpPr>
          <p:nvPr>
            <p:ph type="title"/>
          </p:nvPr>
        </p:nvSpPr>
        <p:spPr/>
        <p:txBody>
          <a:bodyPr/>
          <a:lstStyle/>
          <a:p>
            <a:pPr algn="ctr"/>
            <a:r>
              <a:rPr lang="en-US" dirty="0">
                <a:solidFill>
                  <a:srgbClr val="002060"/>
                </a:solidFill>
              </a:rPr>
              <a:t>ANALYSIS AND RESULTS </a:t>
            </a:r>
            <a:endParaRPr lang="en-US" dirty="0">
              <a:solidFill>
                <a:srgbClr val="002060"/>
              </a:solidFill>
            </a:endParaRPr>
          </a:p>
        </p:txBody>
      </p:sp>
      <p:sp>
        <p:nvSpPr>
          <p:cNvPr id="3" name="Content Placeholder 2"/>
          <p:cNvSpPr>
            <a:spLocks noGrp="1"/>
          </p:cNvSpPr>
          <p:nvPr>
            <p:ph idx="1"/>
          </p:nvPr>
        </p:nvSpPr>
        <p:spPr>
          <a:xfrm>
            <a:off x="5133136" y="1444358"/>
            <a:ext cx="7823012" cy="2066378"/>
          </a:xfrm>
        </p:spPr>
        <p:txBody>
          <a:bodyPr/>
          <a:lstStyle/>
          <a:p>
            <a:pPr marL="0" indent="0">
              <a:buNone/>
            </a:pPr>
            <a:r>
              <a:rPr lang="en-US" b="1" dirty="0">
                <a:solidFill>
                  <a:srgbClr val="002060"/>
                </a:solidFill>
              </a:rPr>
              <a:t>Flourish Bar Chart determines the state wise breakdown for the confirmed cases in India Country till the data available. </a:t>
            </a:r>
            <a:endParaRPr lang="en-US" b="1" dirty="0">
              <a:solidFill>
                <a:srgbClr val="002060"/>
              </a:solidFill>
            </a:endParaRPr>
          </a:p>
        </p:txBody>
      </p:sp>
    </p:spTree>
    <p:extLst>
      <p:ext uri="{BB962C8B-B14F-4D97-AF65-F5344CB8AC3E}">
        <p14:creationId xmlns:p14="http://schemas.microsoft.com/office/powerpoint/2010/main" val="11131413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1" y="704765"/>
            <a:ext cx="10571998" cy="970450"/>
          </a:xfrm>
        </p:spPr>
        <p:txBody>
          <a:bodyPr/>
          <a:lstStyle/>
          <a:p>
            <a:pPr algn="ctr"/>
            <a:r>
              <a:rPr lang="en-US" dirty="0">
                <a:solidFill>
                  <a:srgbClr val="FF0000"/>
                </a:solidFill>
              </a:rPr>
              <a:t>Plot shows the testing pattern and persons tested positive </a:t>
            </a:r>
            <a:endParaRPr lang="en-US"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06073"/>
            <a:ext cx="12192000" cy="4951927"/>
          </a:xfrm>
        </p:spPr>
      </p:pic>
    </p:spTree>
    <p:extLst>
      <p:ext uri="{BB962C8B-B14F-4D97-AF65-F5344CB8AC3E}">
        <p14:creationId xmlns:p14="http://schemas.microsoft.com/office/powerpoint/2010/main" val="19253932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1" y="975222"/>
            <a:ext cx="10571998" cy="970450"/>
          </a:xfrm>
        </p:spPr>
        <p:txBody>
          <a:bodyPr/>
          <a:lstStyle/>
          <a:p>
            <a:pPr algn="ctr"/>
            <a:r>
              <a:rPr lang="en-US" dirty="0"/>
              <a:t>Plot shows the increasing trend of confirmed cases as well as recovered patients in India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36134"/>
            <a:ext cx="12192000" cy="5021866"/>
          </a:xfrm>
        </p:spPr>
      </p:pic>
    </p:spTree>
    <p:extLst>
      <p:ext uri="{BB962C8B-B14F-4D97-AF65-F5344CB8AC3E}">
        <p14:creationId xmlns:p14="http://schemas.microsoft.com/office/powerpoint/2010/main" val="14646622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1" y="524461"/>
            <a:ext cx="10571998" cy="970450"/>
          </a:xfrm>
        </p:spPr>
        <p:txBody>
          <a:bodyPr/>
          <a:lstStyle/>
          <a:p>
            <a:pPr algn="ctr"/>
            <a:r>
              <a:rPr lang="en-US" dirty="0">
                <a:solidFill>
                  <a:srgbClr val="FFC000"/>
                </a:solidFill>
              </a:rPr>
              <a:t>Plot shows the number of persons infected due to the COVID-19 in India. </a:t>
            </a:r>
            <a:endParaRPr lang="en-US" dirty="0">
              <a:solidFill>
                <a:srgbClr val="FFC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00529"/>
            <a:ext cx="12192000" cy="4957471"/>
          </a:xfrm>
        </p:spPr>
      </p:pic>
    </p:spTree>
    <p:extLst>
      <p:ext uri="{BB962C8B-B14F-4D97-AF65-F5344CB8AC3E}">
        <p14:creationId xmlns:p14="http://schemas.microsoft.com/office/powerpoint/2010/main" val="21637391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1" y="614613"/>
            <a:ext cx="10571998" cy="970450"/>
          </a:xfrm>
        </p:spPr>
        <p:txBody>
          <a:bodyPr/>
          <a:lstStyle/>
          <a:p>
            <a:pPr algn="ctr"/>
            <a:r>
              <a:rPr lang="en-US" dirty="0" smtClean="0">
                <a:solidFill>
                  <a:srgbClr val="0070C0"/>
                </a:solidFill>
              </a:rPr>
              <a:t>Plot shows the number of person’s deaths due to the COVID-19 in India </a:t>
            </a:r>
            <a:endParaRPr lang="en-US" dirty="0">
              <a:solidFill>
                <a:srgbClr val="0070C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74770"/>
            <a:ext cx="12192000" cy="4983230"/>
          </a:xfrm>
        </p:spPr>
      </p:pic>
    </p:spTree>
    <p:extLst>
      <p:ext uri="{BB962C8B-B14F-4D97-AF65-F5344CB8AC3E}">
        <p14:creationId xmlns:p14="http://schemas.microsoft.com/office/powerpoint/2010/main" val="784069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1" y="640371"/>
            <a:ext cx="10571998" cy="970450"/>
          </a:xfrm>
        </p:spPr>
        <p:txBody>
          <a:bodyPr/>
          <a:lstStyle/>
          <a:p>
            <a:pPr algn="ctr"/>
            <a:r>
              <a:rPr lang="en-US" dirty="0">
                <a:solidFill>
                  <a:schemeClr val="accent5">
                    <a:lumMod val="75000"/>
                  </a:schemeClr>
                </a:solidFill>
              </a:rPr>
              <a:t>Plot shows the rate of cumulative recoveries overtime in India </a:t>
            </a:r>
            <a:endParaRPr lang="en-US" dirty="0">
              <a:solidFill>
                <a:schemeClr val="accent5">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61892"/>
            <a:ext cx="12192000" cy="4996108"/>
          </a:xfrm>
        </p:spPr>
      </p:pic>
    </p:spTree>
    <p:extLst>
      <p:ext uri="{BB962C8B-B14F-4D97-AF65-F5344CB8AC3E}">
        <p14:creationId xmlns:p14="http://schemas.microsoft.com/office/powerpoint/2010/main" val="1211553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C000"/>
                </a:solidFill>
              </a:rPr>
              <a:t>Contents</a:t>
            </a:r>
            <a:endParaRPr lang="en-US" dirty="0">
              <a:solidFill>
                <a:srgbClr val="FFC000"/>
              </a:solidFill>
            </a:endParaRPr>
          </a:p>
        </p:txBody>
      </p:sp>
      <p:sp>
        <p:nvSpPr>
          <p:cNvPr id="3" name="Content Placeholder 2"/>
          <p:cNvSpPr>
            <a:spLocks noGrp="1"/>
          </p:cNvSpPr>
          <p:nvPr>
            <p:ph idx="1"/>
          </p:nvPr>
        </p:nvSpPr>
        <p:spPr/>
        <p:txBody>
          <a:bodyPr/>
          <a:lstStyle/>
          <a:p>
            <a:pPr>
              <a:buAutoNum type="arabicPeriod"/>
            </a:pPr>
            <a:r>
              <a:rPr lang="en-US" dirty="0" smtClean="0">
                <a:solidFill>
                  <a:srgbClr val="FF0000"/>
                </a:solidFill>
              </a:rPr>
              <a:t>Introduction</a:t>
            </a:r>
          </a:p>
          <a:p>
            <a:pPr>
              <a:buAutoNum type="arabicPeriod"/>
            </a:pPr>
            <a:r>
              <a:rPr lang="en-US" dirty="0" smtClean="0">
                <a:solidFill>
                  <a:srgbClr val="FF0000"/>
                </a:solidFill>
              </a:rPr>
              <a:t>Datasets </a:t>
            </a:r>
          </a:p>
          <a:p>
            <a:pPr>
              <a:buFont typeface="+mj-lt"/>
              <a:buAutoNum type="arabicPeriod"/>
            </a:pPr>
            <a:r>
              <a:rPr lang="en-US" dirty="0" smtClean="0">
                <a:solidFill>
                  <a:srgbClr val="FF0000"/>
                </a:solidFill>
              </a:rPr>
              <a:t>Methodology</a:t>
            </a:r>
          </a:p>
          <a:p>
            <a:pPr>
              <a:buFont typeface="+mj-lt"/>
              <a:buAutoNum type="arabicPeriod"/>
            </a:pPr>
            <a:r>
              <a:rPr lang="en-US" dirty="0" smtClean="0">
                <a:solidFill>
                  <a:srgbClr val="FF0000"/>
                </a:solidFill>
              </a:rPr>
              <a:t>Analysis and Results</a:t>
            </a:r>
          </a:p>
          <a:p>
            <a:pPr>
              <a:buFont typeface="+mj-lt"/>
              <a:buAutoNum type="arabicPeriod"/>
            </a:pPr>
            <a:r>
              <a:rPr lang="en-US" dirty="0" smtClean="0">
                <a:solidFill>
                  <a:srgbClr val="FF0000"/>
                </a:solidFill>
              </a:rPr>
              <a:t>Discussion</a:t>
            </a:r>
          </a:p>
          <a:p>
            <a:pPr>
              <a:buFont typeface="+mj-lt"/>
              <a:buAutoNum type="arabicPeriod"/>
            </a:pPr>
            <a:r>
              <a:rPr lang="en-US" dirty="0" smtClean="0">
                <a:solidFill>
                  <a:srgbClr val="FF0000"/>
                </a:solidFill>
              </a:rPr>
              <a:t>Conclusion </a:t>
            </a:r>
          </a:p>
          <a:p>
            <a:pPr>
              <a:buFont typeface="+mj-lt"/>
              <a:buAutoNum type="arabicPeriod"/>
            </a:pPr>
            <a:r>
              <a:rPr lang="en-US" dirty="0" smtClean="0">
                <a:solidFill>
                  <a:srgbClr val="FF0000"/>
                </a:solidFill>
              </a:rPr>
              <a:t>References</a:t>
            </a:r>
            <a:endParaRPr lang="en-US" dirty="0">
              <a:solidFill>
                <a:srgbClr val="FF0000"/>
              </a:solidFill>
            </a:endParaRPr>
          </a:p>
        </p:txBody>
      </p:sp>
    </p:spTree>
    <p:extLst>
      <p:ext uri="{BB962C8B-B14F-4D97-AF65-F5344CB8AC3E}">
        <p14:creationId xmlns:p14="http://schemas.microsoft.com/office/powerpoint/2010/main" val="15015560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79" y="575977"/>
            <a:ext cx="10571998" cy="970450"/>
          </a:xfrm>
        </p:spPr>
        <p:txBody>
          <a:bodyPr/>
          <a:lstStyle/>
          <a:p>
            <a:pPr algn="ctr"/>
            <a:r>
              <a:rPr lang="en-US" dirty="0">
                <a:solidFill>
                  <a:srgbClr val="FFFF00"/>
                </a:solidFill>
              </a:rPr>
              <a:t>Plot shows the rate of daily cases overtime in India </a:t>
            </a:r>
            <a:endParaRPr lang="en-US" dirty="0">
              <a:solidFill>
                <a:srgbClr val="FFFF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00527"/>
            <a:ext cx="12192000" cy="4957473"/>
          </a:xfrm>
        </p:spPr>
      </p:pic>
    </p:spTree>
    <p:extLst>
      <p:ext uri="{BB962C8B-B14F-4D97-AF65-F5344CB8AC3E}">
        <p14:creationId xmlns:p14="http://schemas.microsoft.com/office/powerpoint/2010/main" val="2536430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1" y="614614"/>
            <a:ext cx="10571998" cy="970450"/>
          </a:xfrm>
        </p:spPr>
        <p:txBody>
          <a:bodyPr/>
          <a:lstStyle/>
          <a:p>
            <a:pPr algn="ctr"/>
            <a:r>
              <a:rPr lang="en-US" dirty="0">
                <a:solidFill>
                  <a:srgbClr val="F10D4E"/>
                </a:solidFill>
              </a:rPr>
              <a:t>Plot shows the 7-Day rolling average vs. daily death over time </a:t>
            </a:r>
            <a:endParaRPr lang="en-US" dirty="0">
              <a:solidFill>
                <a:srgbClr val="F10D4E"/>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00528"/>
            <a:ext cx="12192000" cy="4957472"/>
          </a:xfrm>
        </p:spPr>
      </p:pic>
    </p:spTree>
    <p:extLst>
      <p:ext uri="{BB962C8B-B14F-4D97-AF65-F5344CB8AC3E}">
        <p14:creationId xmlns:p14="http://schemas.microsoft.com/office/powerpoint/2010/main" val="3280703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153" y="601734"/>
            <a:ext cx="10571998" cy="970450"/>
          </a:xfrm>
        </p:spPr>
        <p:txBody>
          <a:bodyPr/>
          <a:lstStyle/>
          <a:p>
            <a:pPr algn="ctr"/>
            <a:r>
              <a:rPr lang="en-US" dirty="0">
                <a:solidFill>
                  <a:srgbClr val="D7CA23"/>
                </a:solidFill>
              </a:rPr>
              <a:t>Plot shows the 7-Day rolling average vs. daily recoveries over time </a:t>
            </a:r>
            <a:endParaRPr lang="en-US" dirty="0">
              <a:solidFill>
                <a:srgbClr val="D7CA23"/>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74771"/>
            <a:ext cx="12192000" cy="4983229"/>
          </a:xfrm>
        </p:spPr>
      </p:pic>
    </p:spTree>
    <p:extLst>
      <p:ext uri="{BB962C8B-B14F-4D97-AF65-F5344CB8AC3E}">
        <p14:creationId xmlns:p14="http://schemas.microsoft.com/office/powerpoint/2010/main" val="1923575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975222"/>
            <a:ext cx="10571998" cy="970450"/>
          </a:xfrm>
        </p:spPr>
        <p:txBody>
          <a:bodyPr/>
          <a:lstStyle/>
          <a:p>
            <a:pPr algn="ctr"/>
            <a:r>
              <a:rPr lang="en-US" dirty="0">
                <a:solidFill>
                  <a:srgbClr val="FFC000"/>
                </a:solidFill>
              </a:rPr>
              <a:t>Sample tested for Covid-19 in India in which the state </a:t>
            </a:r>
            <a:r>
              <a:rPr lang="en-US" dirty="0" err="1">
                <a:solidFill>
                  <a:srgbClr val="FFC000"/>
                </a:solidFill>
              </a:rPr>
              <a:t>Maharasthra</a:t>
            </a:r>
            <a:r>
              <a:rPr lang="en-US" dirty="0">
                <a:solidFill>
                  <a:srgbClr val="FFC000"/>
                </a:solidFill>
              </a:rPr>
              <a:t> has maximum number of tested </a:t>
            </a:r>
            <a:r>
              <a:rPr lang="en-US" dirty="0" smtClean="0">
                <a:solidFill>
                  <a:srgbClr val="FFC000"/>
                </a:solidFill>
              </a:rPr>
              <a:t>samples.</a:t>
            </a:r>
            <a:endParaRPr lang="en-US" dirty="0">
              <a:solidFill>
                <a:srgbClr val="FFC000"/>
              </a:solidFill>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54558"/>
            <a:ext cx="12192000" cy="5003442"/>
          </a:xfrm>
        </p:spPr>
      </p:pic>
    </p:spTree>
    <p:extLst>
      <p:ext uri="{BB962C8B-B14F-4D97-AF65-F5344CB8AC3E}">
        <p14:creationId xmlns:p14="http://schemas.microsoft.com/office/powerpoint/2010/main" val="2890615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031" y="691886"/>
            <a:ext cx="10571998" cy="970450"/>
          </a:xfrm>
        </p:spPr>
        <p:txBody>
          <a:bodyPr/>
          <a:lstStyle/>
          <a:p>
            <a:pPr algn="ctr"/>
            <a:r>
              <a:rPr lang="en-US" dirty="0">
                <a:solidFill>
                  <a:schemeClr val="accent1">
                    <a:lumMod val="50000"/>
                  </a:schemeClr>
                </a:solidFill>
              </a:rPr>
              <a:t>The bar chart shows the sample tested for COVID-19 in India </a:t>
            </a:r>
            <a:endParaRPr lang="en-US" dirty="0">
              <a:solidFill>
                <a:schemeClr val="accent1">
                  <a:lumMod val="5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00529"/>
            <a:ext cx="12192000" cy="4957471"/>
          </a:xfrm>
        </p:spPr>
      </p:pic>
    </p:spTree>
    <p:extLst>
      <p:ext uri="{BB962C8B-B14F-4D97-AF65-F5344CB8AC3E}">
        <p14:creationId xmlns:p14="http://schemas.microsoft.com/office/powerpoint/2010/main" val="2320486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1" y="563098"/>
            <a:ext cx="10571998" cy="970450"/>
          </a:xfrm>
        </p:spPr>
        <p:txBody>
          <a:bodyPr/>
          <a:lstStyle/>
          <a:p>
            <a:pPr algn="ctr"/>
            <a:r>
              <a:rPr lang="en-US" dirty="0">
                <a:solidFill>
                  <a:srgbClr val="FFFF00"/>
                </a:solidFill>
              </a:rPr>
              <a:t>Tree map for various affected states in India in which </a:t>
            </a:r>
            <a:r>
              <a:rPr lang="en-US" dirty="0" err="1" smtClean="0">
                <a:solidFill>
                  <a:srgbClr val="FFFF00"/>
                </a:solidFill>
              </a:rPr>
              <a:t>Maharasthra</a:t>
            </a:r>
            <a:endParaRPr lang="en-US" dirty="0">
              <a:solidFill>
                <a:srgbClr val="FFFF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00528"/>
            <a:ext cx="12192000" cy="4957472"/>
          </a:xfrm>
        </p:spPr>
      </p:pic>
    </p:spTree>
    <p:extLst>
      <p:ext uri="{BB962C8B-B14F-4D97-AF65-F5344CB8AC3E}">
        <p14:creationId xmlns:p14="http://schemas.microsoft.com/office/powerpoint/2010/main" val="3012575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1" y="820675"/>
            <a:ext cx="10571998" cy="970450"/>
          </a:xfrm>
        </p:spPr>
        <p:txBody>
          <a:bodyPr/>
          <a:lstStyle/>
          <a:p>
            <a:pPr algn="ctr"/>
            <a:r>
              <a:rPr lang="en-US" sz="2800" dirty="0">
                <a:solidFill>
                  <a:srgbClr val="FF0000"/>
                </a:solidFill>
              </a:rPr>
              <a:t>ICMR lab tests for various states in India shows the Tree Map in which </a:t>
            </a:r>
            <a:r>
              <a:rPr lang="en-US" sz="2800" dirty="0" err="1">
                <a:solidFill>
                  <a:srgbClr val="FF0000"/>
                </a:solidFill>
              </a:rPr>
              <a:t>Maharasthra</a:t>
            </a:r>
            <a:r>
              <a:rPr lang="en-US" sz="2800" dirty="0">
                <a:solidFill>
                  <a:srgbClr val="FF0000"/>
                </a:solidFill>
              </a:rPr>
              <a:t> has highest testing conducted in the country </a:t>
            </a:r>
            <a:r>
              <a:rPr lang="en-US" sz="2800" dirty="0" smtClean="0">
                <a:solidFill>
                  <a:srgbClr val="FF0000"/>
                </a:solidFill>
              </a:rPr>
              <a:t>followed by Hyderabad, Pune, New Delhi and Tamilnadu state for the COVID-19. </a:t>
            </a:r>
            <a:endParaRPr lang="en-US" sz="2800"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00528"/>
            <a:ext cx="12192000" cy="4957472"/>
          </a:xfrm>
        </p:spPr>
      </p:pic>
    </p:spTree>
    <p:extLst>
      <p:ext uri="{BB962C8B-B14F-4D97-AF65-F5344CB8AC3E}">
        <p14:creationId xmlns:p14="http://schemas.microsoft.com/office/powerpoint/2010/main" val="3501325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1" y="691887"/>
            <a:ext cx="10571998" cy="970450"/>
          </a:xfrm>
        </p:spPr>
        <p:txBody>
          <a:bodyPr/>
          <a:lstStyle/>
          <a:p>
            <a:pPr algn="ctr"/>
            <a:r>
              <a:rPr lang="en-US" dirty="0">
                <a:solidFill>
                  <a:srgbClr val="F10D4E"/>
                </a:solidFill>
              </a:rPr>
              <a:t>Medical facility functioning below TREE </a:t>
            </a:r>
            <a:r>
              <a:rPr lang="en-US" dirty="0" smtClean="0">
                <a:solidFill>
                  <a:srgbClr val="F10D4E"/>
                </a:solidFill>
              </a:rPr>
              <a:t>MAP</a:t>
            </a:r>
            <a:endParaRPr lang="en-US" dirty="0">
              <a:solidFill>
                <a:srgbClr val="F10D4E"/>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87649"/>
            <a:ext cx="12192000" cy="4970351"/>
          </a:xfrm>
        </p:spPr>
      </p:pic>
    </p:spTree>
    <p:extLst>
      <p:ext uri="{BB962C8B-B14F-4D97-AF65-F5344CB8AC3E}">
        <p14:creationId xmlns:p14="http://schemas.microsoft.com/office/powerpoint/2010/main" val="4204469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1" y="679008"/>
            <a:ext cx="10571998" cy="970450"/>
          </a:xfrm>
        </p:spPr>
        <p:txBody>
          <a:bodyPr/>
          <a:lstStyle/>
          <a:p>
            <a:pPr algn="ctr"/>
            <a:r>
              <a:rPr lang="en-US" dirty="0">
                <a:solidFill>
                  <a:srgbClr val="FFFF00"/>
                </a:solidFill>
              </a:rPr>
              <a:t>Table shows the number of confirmed and deaths in India </a:t>
            </a:r>
            <a:endParaRPr lang="en-US" dirty="0">
              <a:solidFill>
                <a:srgbClr val="FFFF00"/>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74770"/>
            <a:ext cx="12192000" cy="4983230"/>
          </a:xfrm>
        </p:spPr>
      </p:pic>
    </p:spTree>
    <p:extLst>
      <p:ext uri="{BB962C8B-B14F-4D97-AF65-F5344CB8AC3E}">
        <p14:creationId xmlns:p14="http://schemas.microsoft.com/office/powerpoint/2010/main" val="22009329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975221"/>
            <a:ext cx="10571998" cy="970450"/>
          </a:xfrm>
        </p:spPr>
        <p:txBody>
          <a:bodyPr/>
          <a:lstStyle/>
          <a:p>
            <a:pPr algn="ctr"/>
            <a:r>
              <a:rPr lang="en-US" dirty="0">
                <a:solidFill>
                  <a:schemeClr val="accent5">
                    <a:lumMod val="75000"/>
                  </a:schemeClr>
                </a:solidFill>
              </a:rPr>
              <a:t>India Map showing the number of positive cases and death cases with respect to number of state in the country India. </a:t>
            </a:r>
            <a:endParaRPr lang="en-US" dirty="0">
              <a:solidFill>
                <a:schemeClr val="accent5">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23255"/>
            <a:ext cx="12192000" cy="5034745"/>
          </a:xfrm>
        </p:spPr>
      </p:pic>
    </p:spTree>
    <p:extLst>
      <p:ext uri="{BB962C8B-B14F-4D97-AF65-F5344CB8AC3E}">
        <p14:creationId xmlns:p14="http://schemas.microsoft.com/office/powerpoint/2010/main" val="2928874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0" dirty="0">
                <a:solidFill>
                  <a:srgbClr val="002060"/>
                </a:solidFill>
              </a:rPr>
              <a:t/>
            </a:r>
            <a:br>
              <a:rPr lang="en-US" b="0" dirty="0">
                <a:solidFill>
                  <a:srgbClr val="002060"/>
                </a:solidFill>
              </a:rPr>
            </a:br>
            <a:r>
              <a:rPr lang="en-US" b="0" dirty="0">
                <a:solidFill>
                  <a:srgbClr val="002060"/>
                </a:solidFill>
              </a:rPr>
              <a:t> </a:t>
            </a:r>
            <a:r>
              <a:rPr lang="en-US" dirty="0">
                <a:solidFill>
                  <a:srgbClr val="002060"/>
                </a:solidFill>
              </a:rPr>
              <a:t>INTRODUCTION </a:t>
            </a:r>
            <a:endParaRPr lang="en-US" dirty="0">
              <a:solidFill>
                <a:srgbClr val="002060"/>
              </a:solidFill>
            </a:endParaRPr>
          </a:p>
        </p:txBody>
      </p:sp>
      <p:sp>
        <p:nvSpPr>
          <p:cNvPr id="3" name="Content Placeholder 2"/>
          <p:cNvSpPr>
            <a:spLocks noGrp="1"/>
          </p:cNvSpPr>
          <p:nvPr>
            <p:ph idx="1"/>
          </p:nvPr>
        </p:nvSpPr>
        <p:spPr/>
        <p:txBody>
          <a:bodyPr/>
          <a:lstStyle/>
          <a:p>
            <a:endParaRPr lang="en-US" dirty="0"/>
          </a:p>
          <a:p>
            <a:pPr marL="0" indent="0" algn="just">
              <a:lnSpc>
                <a:spcPct val="150000"/>
              </a:lnSpc>
              <a:buNone/>
            </a:pPr>
            <a:r>
              <a:rPr lang="en-US" sz="2000" dirty="0" smtClean="0">
                <a:solidFill>
                  <a:srgbClr val="FFFF00"/>
                </a:solidFill>
              </a:rPr>
              <a:t>The </a:t>
            </a:r>
            <a:r>
              <a:rPr lang="en-US" sz="2000" dirty="0">
                <a:solidFill>
                  <a:srgbClr val="FFFF00"/>
                </a:solidFill>
              </a:rPr>
              <a:t>COVID-19 pandemic in India is part of the worldwide pandemic of corona virus disease 2019 (COVID-19) caused by severe acute respiratory syndrome corona virus 2 (SARS-CoV-2). The first case of COVID-19 in India, which originated from China, was reported on 30 January 2020. India currently has the largest number of confirmed cases in Asia. India's case fatality rate is among the lowest in the world at 2.41% as of 23 July and is steadily declining. </a:t>
            </a:r>
            <a:endParaRPr lang="en-US" sz="2000" dirty="0">
              <a:solidFill>
                <a:srgbClr val="FFFF00"/>
              </a:solidFill>
            </a:endParaRPr>
          </a:p>
        </p:txBody>
      </p:sp>
    </p:spTree>
    <p:extLst>
      <p:ext uri="{BB962C8B-B14F-4D97-AF65-F5344CB8AC3E}">
        <p14:creationId xmlns:p14="http://schemas.microsoft.com/office/powerpoint/2010/main" val="5587780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C000"/>
                </a:solidFill>
              </a:rPr>
              <a:t>DISCUSSION </a:t>
            </a:r>
            <a:endParaRPr lang="en-US" dirty="0">
              <a:solidFill>
                <a:srgbClr val="FFC000"/>
              </a:solidFill>
            </a:endParaRPr>
          </a:p>
        </p:txBody>
      </p:sp>
      <p:sp>
        <p:nvSpPr>
          <p:cNvPr id="3" name="Content Placeholder 2"/>
          <p:cNvSpPr>
            <a:spLocks noGrp="1"/>
          </p:cNvSpPr>
          <p:nvPr>
            <p:ph idx="1"/>
          </p:nvPr>
        </p:nvSpPr>
        <p:spPr>
          <a:xfrm>
            <a:off x="810000" y="1938951"/>
            <a:ext cx="10554574" cy="4635713"/>
          </a:xfrm>
        </p:spPr>
        <p:txBody>
          <a:bodyPr>
            <a:noAutofit/>
          </a:bodyPr>
          <a:lstStyle/>
          <a:p>
            <a:pPr marL="0" indent="0">
              <a:buNone/>
            </a:pPr>
            <a:endParaRPr lang="en-US" sz="1600" dirty="0">
              <a:solidFill>
                <a:srgbClr val="FF0000"/>
              </a:solidFill>
            </a:endParaRPr>
          </a:p>
          <a:p>
            <a:pPr marL="0" indent="0" algn="just">
              <a:buNone/>
            </a:pPr>
            <a:r>
              <a:rPr lang="en-US" sz="1600" dirty="0" smtClean="0">
                <a:solidFill>
                  <a:srgbClr val="FF0000"/>
                </a:solidFill>
              </a:rPr>
              <a:t>1. The </a:t>
            </a:r>
            <a:r>
              <a:rPr lang="en-US" sz="1600" dirty="0">
                <a:solidFill>
                  <a:srgbClr val="FF0000"/>
                </a:solidFill>
              </a:rPr>
              <a:t>numbers haven’t grown as quickly as many expected them to, an indicator that suggests the </a:t>
            </a:r>
            <a:r>
              <a:rPr lang="en-US" sz="1600" dirty="0" smtClean="0">
                <a:solidFill>
                  <a:srgbClr val="FF0000"/>
                </a:solidFill>
              </a:rPr>
              <a:t>   </a:t>
            </a:r>
            <a:br>
              <a:rPr lang="en-US" sz="1600" dirty="0" smtClean="0">
                <a:solidFill>
                  <a:srgbClr val="FF0000"/>
                </a:solidFill>
              </a:rPr>
            </a:br>
            <a:r>
              <a:rPr lang="en-US" sz="1600" dirty="0" smtClean="0">
                <a:solidFill>
                  <a:srgbClr val="FF0000"/>
                </a:solidFill>
              </a:rPr>
              <a:t>     lockdown </a:t>
            </a:r>
            <a:r>
              <a:rPr lang="en-US" sz="1600" dirty="0">
                <a:solidFill>
                  <a:srgbClr val="FF0000"/>
                </a:solidFill>
              </a:rPr>
              <a:t>may have helped reduce the spread of the virus. </a:t>
            </a:r>
          </a:p>
          <a:p>
            <a:pPr marL="0" indent="0" algn="just">
              <a:buNone/>
            </a:pPr>
            <a:r>
              <a:rPr lang="en-US" sz="1600" dirty="0">
                <a:solidFill>
                  <a:srgbClr val="FF0000"/>
                </a:solidFill>
              </a:rPr>
              <a:t>2. But worryingly, the lockdown doesn’t seem to have led to a downward trend in the number of new </a:t>
            </a:r>
            <a:r>
              <a:rPr lang="en-US" sz="1600" dirty="0" smtClean="0">
                <a:solidFill>
                  <a:srgbClr val="FF0000"/>
                </a:solidFill>
              </a:rPr>
              <a:t/>
            </a:r>
            <a:br>
              <a:rPr lang="en-US" sz="1600" dirty="0" smtClean="0">
                <a:solidFill>
                  <a:srgbClr val="FF0000"/>
                </a:solidFill>
              </a:rPr>
            </a:br>
            <a:r>
              <a:rPr lang="en-US" sz="1600" dirty="0" smtClean="0">
                <a:solidFill>
                  <a:srgbClr val="FF0000"/>
                </a:solidFill>
              </a:rPr>
              <a:t>    cases</a:t>
            </a:r>
            <a:r>
              <a:rPr lang="en-US" sz="1600" dirty="0">
                <a:solidFill>
                  <a:srgbClr val="FF0000"/>
                </a:solidFill>
              </a:rPr>
              <a:t>, as All India Institute of Medical Services Director </a:t>
            </a:r>
            <a:r>
              <a:rPr lang="en-US" sz="1600" dirty="0" err="1">
                <a:solidFill>
                  <a:srgbClr val="FF0000"/>
                </a:solidFill>
              </a:rPr>
              <a:t>Randeep</a:t>
            </a:r>
            <a:r>
              <a:rPr lang="en-US" sz="1600" dirty="0">
                <a:solidFill>
                  <a:srgbClr val="FF0000"/>
                </a:solidFill>
              </a:rPr>
              <a:t> </a:t>
            </a:r>
            <a:r>
              <a:rPr lang="en-US" sz="1600" dirty="0" err="1">
                <a:solidFill>
                  <a:srgbClr val="FF0000"/>
                </a:solidFill>
              </a:rPr>
              <a:t>Guleria</a:t>
            </a:r>
            <a:r>
              <a:rPr lang="en-US" sz="1600" dirty="0">
                <a:solidFill>
                  <a:srgbClr val="FF0000"/>
                </a:solidFill>
              </a:rPr>
              <a:t>, who is part of the country’s </a:t>
            </a:r>
            <a:r>
              <a:rPr lang="en-US" sz="1600" dirty="0" smtClean="0">
                <a:solidFill>
                  <a:srgbClr val="FF0000"/>
                </a:solidFill>
              </a:rPr>
              <a:t/>
            </a:r>
            <a:br>
              <a:rPr lang="en-US" sz="1600" dirty="0" smtClean="0">
                <a:solidFill>
                  <a:srgbClr val="FF0000"/>
                </a:solidFill>
              </a:rPr>
            </a:br>
            <a:r>
              <a:rPr lang="en-US" sz="1600" dirty="0" smtClean="0">
                <a:solidFill>
                  <a:srgbClr val="FF0000"/>
                </a:solidFill>
              </a:rPr>
              <a:t>     core </a:t>
            </a:r>
            <a:r>
              <a:rPr lang="en-US" sz="1600" dirty="0">
                <a:solidFill>
                  <a:srgbClr val="FF0000"/>
                </a:solidFill>
              </a:rPr>
              <a:t>Covid-19 team, has noted. </a:t>
            </a:r>
          </a:p>
          <a:p>
            <a:pPr marL="0" indent="0" algn="just">
              <a:buNone/>
            </a:pPr>
            <a:r>
              <a:rPr lang="en-US" sz="1600" dirty="0">
                <a:solidFill>
                  <a:srgbClr val="FF0000"/>
                </a:solidFill>
              </a:rPr>
              <a:t>3. If you compare the number of daily new cases in India with other countries that went into a lockdown, </a:t>
            </a:r>
            <a:r>
              <a:rPr lang="en-US" sz="1600" dirty="0" smtClean="0">
                <a:solidFill>
                  <a:srgbClr val="FF0000"/>
                </a:solidFill>
              </a:rPr>
              <a:t/>
            </a:r>
            <a:br>
              <a:rPr lang="en-US" sz="1600" dirty="0" smtClean="0">
                <a:solidFill>
                  <a:srgbClr val="FF0000"/>
                </a:solidFill>
              </a:rPr>
            </a:br>
            <a:r>
              <a:rPr lang="en-US" sz="1600" dirty="0" smtClean="0">
                <a:solidFill>
                  <a:srgbClr val="FF0000"/>
                </a:solidFill>
              </a:rPr>
              <a:t>    often </a:t>
            </a:r>
            <a:r>
              <a:rPr lang="en-US" sz="1600" dirty="0">
                <a:solidFill>
                  <a:srgbClr val="FF0000"/>
                </a:solidFill>
              </a:rPr>
              <a:t>a lot less restrictive than India’s, they have tended to see an initial spike in cases followed by a </a:t>
            </a:r>
            <a:r>
              <a:rPr lang="en-US" sz="1600" dirty="0" smtClean="0">
                <a:solidFill>
                  <a:srgbClr val="FF0000"/>
                </a:solidFill>
              </a:rPr>
              <a:t/>
            </a:r>
            <a:br>
              <a:rPr lang="en-US" sz="1600" dirty="0" smtClean="0">
                <a:solidFill>
                  <a:srgbClr val="FF0000"/>
                </a:solidFill>
              </a:rPr>
            </a:br>
            <a:r>
              <a:rPr lang="en-US" sz="1600" dirty="0" smtClean="0">
                <a:solidFill>
                  <a:srgbClr val="FF0000"/>
                </a:solidFill>
              </a:rPr>
              <a:t>    peak </a:t>
            </a:r>
            <a:r>
              <a:rPr lang="en-US" sz="1600" dirty="0">
                <a:solidFill>
                  <a:srgbClr val="FF0000"/>
                </a:solidFill>
              </a:rPr>
              <a:t>after which number of new cases begins to come down. </a:t>
            </a:r>
          </a:p>
          <a:p>
            <a:pPr marL="0" indent="0" algn="just">
              <a:buNone/>
            </a:pPr>
            <a:r>
              <a:rPr lang="en-US" sz="1600" dirty="0">
                <a:solidFill>
                  <a:srgbClr val="FF0000"/>
                </a:solidFill>
              </a:rPr>
              <a:t>4. “According to figures shared by the Union Health ministry, the 7-day compounded daily growth rate of </a:t>
            </a:r>
            <a:r>
              <a:rPr lang="en-US" sz="1600" dirty="0" smtClean="0">
                <a:solidFill>
                  <a:srgbClr val="FF0000"/>
                </a:solidFill>
              </a:rPr>
              <a:t/>
            </a:r>
            <a:br>
              <a:rPr lang="en-US" sz="1600" dirty="0" smtClean="0">
                <a:solidFill>
                  <a:srgbClr val="FF0000"/>
                </a:solidFill>
              </a:rPr>
            </a:br>
            <a:r>
              <a:rPr lang="en-US" sz="1600" dirty="0" smtClean="0">
                <a:solidFill>
                  <a:srgbClr val="FF0000"/>
                </a:solidFill>
              </a:rPr>
              <a:t>    Covid-19 </a:t>
            </a:r>
            <a:r>
              <a:rPr lang="en-US" sz="1600" dirty="0">
                <a:solidFill>
                  <a:srgbClr val="FF0000"/>
                </a:solidFill>
              </a:rPr>
              <a:t>cases started dipping on April 8,” reported the Indian Express. “The overall downward trend </a:t>
            </a:r>
            <a:r>
              <a:rPr lang="en-US" sz="1600" dirty="0" smtClean="0">
                <a:solidFill>
                  <a:srgbClr val="FF0000"/>
                </a:solidFill>
              </a:rPr>
              <a:t/>
            </a:r>
            <a:br>
              <a:rPr lang="en-US" sz="1600" dirty="0" smtClean="0">
                <a:solidFill>
                  <a:srgbClr val="FF0000"/>
                </a:solidFill>
              </a:rPr>
            </a:br>
            <a:r>
              <a:rPr lang="en-US" sz="1600" dirty="0" smtClean="0">
                <a:solidFill>
                  <a:srgbClr val="FF0000"/>
                </a:solidFill>
              </a:rPr>
              <a:t>    continued </a:t>
            </a:r>
            <a:r>
              <a:rPr lang="en-US" sz="1600" dirty="0">
                <a:solidFill>
                  <a:srgbClr val="FF0000"/>
                </a:solidFill>
              </a:rPr>
              <a:t>till May 1 when the curve started rising again. Since May 3, the 3-day CDGR curve </a:t>
            </a:r>
            <a:r>
              <a:rPr lang="en-US" sz="1600" dirty="0" smtClean="0">
                <a:solidFill>
                  <a:srgbClr val="FF0000"/>
                </a:solidFill>
              </a:rPr>
              <a:t>has</a:t>
            </a:r>
            <a:br>
              <a:rPr lang="en-US" sz="1600" dirty="0" smtClean="0">
                <a:solidFill>
                  <a:srgbClr val="FF0000"/>
                </a:solidFill>
              </a:rPr>
            </a:br>
            <a:r>
              <a:rPr lang="en-US" sz="1600" dirty="0" smtClean="0">
                <a:solidFill>
                  <a:srgbClr val="FF0000"/>
                </a:solidFill>
              </a:rPr>
              <a:t>    </a:t>
            </a:r>
            <a:r>
              <a:rPr lang="en-US" sz="1600" dirty="0">
                <a:solidFill>
                  <a:srgbClr val="FF0000"/>
                </a:solidFill>
              </a:rPr>
              <a:t>remained above the 7-day CDGR.” </a:t>
            </a:r>
          </a:p>
          <a:p>
            <a:pPr marL="0" indent="0" algn="just">
              <a:buNone/>
            </a:pPr>
            <a:r>
              <a:rPr lang="en-US" sz="1600" dirty="0">
                <a:solidFill>
                  <a:srgbClr val="FF0000"/>
                </a:solidFill>
              </a:rPr>
              <a:t>5. What this means is that even when India pulled out the nuclear option – a national lockdown that </a:t>
            </a:r>
            <a:r>
              <a:rPr lang="en-US" sz="1600" dirty="0" smtClean="0">
                <a:solidFill>
                  <a:srgbClr val="FF0000"/>
                </a:solidFill>
              </a:rPr>
              <a:t/>
            </a:r>
            <a:br>
              <a:rPr lang="en-US" sz="1600" dirty="0" smtClean="0">
                <a:solidFill>
                  <a:srgbClr val="FF0000"/>
                </a:solidFill>
              </a:rPr>
            </a:br>
            <a:r>
              <a:rPr lang="en-US" sz="1600" dirty="0" smtClean="0">
                <a:solidFill>
                  <a:srgbClr val="FF0000"/>
                </a:solidFill>
              </a:rPr>
              <a:t>    would </a:t>
            </a:r>
            <a:r>
              <a:rPr lang="en-US" sz="1600" dirty="0">
                <a:solidFill>
                  <a:srgbClr val="FF0000"/>
                </a:solidFill>
              </a:rPr>
              <a:t>mean the entire economy remains shut leaving millions in distress – the virus has continued to </a:t>
            </a:r>
            <a:r>
              <a:rPr lang="en-US" sz="1600" dirty="0" smtClean="0">
                <a:solidFill>
                  <a:srgbClr val="FF0000"/>
                </a:solidFill>
              </a:rPr>
              <a:t/>
            </a:r>
            <a:br>
              <a:rPr lang="en-US" sz="1600" dirty="0" smtClean="0">
                <a:solidFill>
                  <a:srgbClr val="FF0000"/>
                </a:solidFill>
              </a:rPr>
            </a:br>
            <a:r>
              <a:rPr lang="en-US" sz="1600" dirty="0" smtClean="0">
                <a:solidFill>
                  <a:srgbClr val="FF0000"/>
                </a:solidFill>
              </a:rPr>
              <a:t>    grow</a:t>
            </a:r>
            <a:r>
              <a:rPr lang="en-US" sz="1600" dirty="0">
                <a:solidFill>
                  <a:srgbClr val="FF0000"/>
                </a:solidFill>
              </a:rPr>
              <a:t>. </a:t>
            </a:r>
          </a:p>
          <a:p>
            <a:pPr marL="0" indent="0">
              <a:buNone/>
            </a:pPr>
            <a:endParaRPr lang="en-US" sz="1600" dirty="0">
              <a:solidFill>
                <a:srgbClr val="FF0000"/>
              </a:solidFill>
            </a:endParaRPr>
          </a:p>
        </p:txBody>
      </p:sp>
    </p:spTree>
    <p:extLst>
      <p:ext uri="{BB962C8B-B14F-4D97-AF65-F5344CB8AC3E}">
        <p14:creationId xmlns:p14="http://schemas.microsoft.com/office/powerpoint/2010/main" val="1011654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0000"/>
                </a:solidFill>
              </a:rPr>
              <a:t>DISCUSSION </a:t>
            </a:r>
          </a:p>
        </p:txBody>
      </p:sp>
      <p:sp>
        <p:nvSpPr>
          <p:cNvPr id="3" name="Content Placeholder 2"/>
          <p:cNvSpPr>
            <a:spLocks noGrp="1"/>
          </p:cNvSpPr>
          <p:nvPr>
            <p:ph idx="1"/>
          </p:nvPr>
        </p:nvSpPr>
        <p:spPr/>
        <p:txBody>
          <a:bodyPr>
            <a:noAutofit/>
          </a:bodyPr>
          <a:lstStyle/>
          <a:p>
            <a:pPr marL="0" indent="0" algn="just">
              <a:buNone/>
            </a:pPr>
            <a:endParaRPr lang="en-US" sz="1600" dirty="0">
              <a:solidFill>
                <a:srgbClr val="FFC000"/>
              </a:solidFill>
            </a:endParaRPr>
          </a:p>
          <a:p>
            <a:pPr marL="228600" indent="-228600" algn="just">
              <a:buNone/>
            </a:pPr>
            <a:r>
              <a:rPr lang="en-US" sz="1600" dirty="0" smtClean="0">
                <a:solidFill>
                  <a:srgbClr val="FFC000"/>
                </a:solidFill>
              </a:rPr>
              <a:t>6. Believe </a:t>
            </a:r>
            <a:r>
              <a:rPr lang="en-US" sz="1600" dirty="0">
                <a:solidFill>
                  <a:srgbClr val="FFC000"/>
                </a:solidFill>
              </a:rPr>
              <a:t>if the EU countries can join this work, then they will also benefit from it. By participating in common efforts, they will be able to secure their rightful place in a new, more equitable and democratic, multi-centric world order. It is time for Europeans to stop breaking away from their own continent, to stop peeping into the world's survival landmarks and to invite external military presence. </a:t>
            </a:r>
          </a:p>
          <a:p>
            <a:pPr marL="228600" indent="-228600" algn="just">
              <a:buNone/>
            </a:pPr>
            <a:r>
              <a:rPr lang="en-US" sz="1600" dirty="0" smtClean="0">
                <a:solidFill>
                  <a:srgbClr val="FFC000"/>
                </a:solidFill>
              </a:rPr>
              <a:t>7. </a:t>
            </a:r>
            <a:r>
              <a:rPr lang="en-US" sz="1600" dirty="0">
                <a:solidFill>
                  <a:srgbClr val="FFC000"/>
                </a:solidFill>
              </a:rPr>
              <a:t>Everyone wants to turn the page on COVID-19 as soon as possible. But lessons are inevitable. And it's up to each of us to decide if those lessons are right. Throughout its long history, Russia has repeatedly faced the most dangerous challenges that threaten its survival. And each time, it not only rose from the ashes and emerged stronger, but it also set an example to other nations in terms of humanity and selflessness. </a:t>
            </a:r>
          </a:p>
          <a:p>
            <a:pPr marL="228600" indent="-228600" algn="just">
              <a:buNone/>
            </a:pPr>
            <a:r>
              <a:rPr lang="en-US" sz="1600" dirty="0">
                <a:solidFill>
                  <a:srgbClr val="FFC000"/>
                </a:solidFill>
              </a:rPr>
              <a:t>8</a:t>
            </a:r>
            <a:r>
              <a:rPr lang="en-US" sz="1600" dirty="0" smtClean="0">
                <a:solidFill>
                  <a:srgbClr val="FFC000"/>
                </a:solidFill>
              </a:rPr>
              <a:t>. </a:t>
            </a:r>
            <a:r>
              <a:rPr lang="en-US" sz="1600" dirty="0">
                <a:solidFill>
                  <a:srgbClr val="FFC000"/>
                </a:solidFill>
              </a:rPr>
              <a:t>That is why our country, as an important international center, exporter and guarantor of security, will continue to advance a constructive and unified agenda and to play a balanced and coordinating role in international affairs. </a:t>
            </a:r>
          </a:p>
          <a:p>
            <a:pPr marL="0" indent="0" algn="just">
              <a:buNone/>
            </a:pPr>
            <a:endParaRPr lang="en-US" sz="1600" dirty="0">
              <a:solidFill>
                <a:srgbClr val="FFC000"/>
              </a:solidFill>
            </a:endParaRPr>
          </a:p>
        </p:txBody>
      </p:sp>
    </p:spTree>
    <p:extLst>
      <p:ext uri="{BB962C8B-B14F-4D97-AF65-F5344CB8AC3E}">
        <p14:creationId xmlns:p14="http://schemas.microsoft.com/office/powerpoint/2010/main" val="24340744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2060"/>
                </a:solidFill>
              </a:rPr>
              <a:t>CONCLUSION </a:t>
            </a:r>
            <a:endParaRPr lang="en-US" dirty="0">
              <a:solidFill>
                <a:srgbClr val="002060"/>
              </a:solidFill>
            </a:endParaRPr>
          </a:p>
        </p:txBody>
      </p:sp>
      <p:sp>
        <p:nvSpPr>
          <p:cNvPr id="3" name="Content Placeholder 2"/>
          <p:cNvSpPr>
            <a:spLocks noGrp="1"/>
          </p:cNvSpPr>
          <p:nvPr>
            <p:ph idx="1"/>
          </p:nvPr>
        </p:nvSpPr>
        <p:spPr/>
        <p:txBody>
          <a:bodyPr>
            <a:normAutofit fontScale="92500" lnSpcReduction="20000"/>
          </a:bodyPr>
          <a:lstStyle/>
          <a:p>
            <a:pPr marL="0" indent="0" algn="just">
              <a:buNone/>
            </a:pPr>
            <a:endParaRPr lang="en-US" dirty="0">
              <a:solidFill>
                <a:srgbClr val="00B0F0"/>
              </a:solidFill>
            </a:endParaRPr>
          </a:p>
          <a:p>
            <a:pPr marL="228600" indent="-228600" algn="just">
              <a:buNone/>
            </a:pPr>
            <a:r>
              <a:rPr lang="en-US" dirty="0" smtClean="0">
                <a:solidFill>
                  <a:srgbClr val="00B0F0"/>
                </a:solidFill>
              </a:rPr>
              <a:t>1. Flourish </a:t>
            </a:r>
            <a:r>
              <a:rPr lang="en-US" dirty="0">
                <a:solidFill>
                  <a:srgbClr val="00B0F0"/>
                </a:solidFill>
              </a:rPr>
              <a:t>Bar Chart determines the state wise breakdown for the confirmed cases in India Country till the data available. We have also introduced the state wise </a:t>
            </a:r>
            <a:r>
              <a:rPr lang="en-US" dirty="0" err="1">
                <a:solidFill>
                  <a:srgbClr val="00B0F0"/>
                </a:solidFill>
              </a:rPr>
              <a:t>vs</a:t>
            </a:r>
            <a:r>
              <a:rPr lang="en-US" dirty="0">
                <a:solidFill>
                  <a:srgbClr val="00B0F0"/>
                </a:solidFill>
              </a:rPr>
              <a:t> date wise chart which is showing the growing trend of the cases in the particular state wise in the whole country with maximum of 211987 cases registered in the state Maharashtra followed by Tamilnadu and Delhi. </a:t>
            </a:r>
          </a:p>
          <a:p>
            <a:pPr marL="228600" indent="-228600" algn="just">
              <a:buNone/>
            </a:pPr>
            <a:r>
              <a:rPr lang="en-US" dirty="0">
                <a:solidFill>
                  <a:srgbClr val="00B0F0"/>
                </a:solidFill>
              </a:rPr>
              <a:t>2. India’s Condition for the COVID-19 testing which determines the date wise and particular individual tested is 609917 and till 23rd August 2020 daily deceased was 846 persons in India. </a:t>
            </a:r>
          </a:p>
          <a:p>
            <a:pPr marL="228600" indent="-228600" algn="just">
              <a:buNone/>
            </a:pPr>
            <a:r>
              <a:rPr lang="en-US" dirty="0">
                <a:solidFill>
                  <a:srgbClr val="00B0F0"/>
                </a:solidFill>
              </a:rPr>
              <a:t>3. Plot shows the testing history for India Covid-19 conditions in which it depicts the testing pattern and the persons tested positive date wise and population wise in the plot. </a:t>
            </a:r>
          </a:p>
          <a:p>
            <a:pPr marL="228600" indent="-228600" algn="just">
              <a:buNone/>
            </a:pPr>
            <a:r>
              <a:rPr lang="en-US" dirty="0">
                <a:solidFill>
                  <a:srgbClr val="00B0F0"/>
                </a:solidFill>
              </a:rPr>
              <a:t>4. India COVID-19 testing shows number of confirmed cases, recovered patients and deceased patients which is increasing day by day. But we can also predict that till date the recovered trend is increasing also with the number of increased positive patients as well. Well that is good news for Country India. </a:t>
            </a:r>
          </a:p>
          <a:p>
            <a:pPr marL="0" indent="0" algn="just">
              <a:buNone/>
            </a:pPr>
            <a:endParaRPr lang="en-US" dirty="0"/>
          </a:p>
        </p:txBody>
      </p:sp>
    </p:spTree>
    <p:extLst>
      <p:ext uri="{BB962C8B-B14F-4D97-AF65-F5344CB8AC3E}">
        <p14:creationId xmlns:p14="http://schemas.microsoft.com/office/powerpoint/2010/main" val="35898112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B050"/>
                </a:solidFill>
              </a:rPr>
              <a:t>CONCLUSION</a:t>
            </a:r>
            <a:r>
              <a:rPr lang="en-US" dirty="0">
                <a:solidFill>
                  <a:srgbClr val="002060"/>
                </a:solidFill>
              </a:rPr>
              <a:t> </a:t>
            </a:r>
            <a:endParaRPr lang="en-US" b="0" dirty="0"/>
          </a:p>
        </p:txBody>
      </p:sp>
      <p:sp>
        <p:nvSpPr>
          <p:cNvPr id="3" name="Content Placeholder 2"/>
          <p:cNvSpPr>
            <a:spLocks noGrp="1"/>
          </p:cNvSpPr>
          <p:nvPr>
            <p:ph idx="1"/>
          </p:nvPr>
        </p:nvSpPr>
        <p:spPr/>
        <p:txBody>
          <a:bodyPr>
            <a:normAutofit fontScale="92500" lnSpcReduction="20000"/>
          </a:bodyPr>
          <a:lstStyle/>
          <a:p>
            <a:pPr marL="0" indent="0" algn="just">
              <a:buNone/>
            </a:pPr>
            <a:endParaRPr lang="en-US" dirty="0"/>
          </a:p>
          <a:p>
            <a:pPr marL="228600" indent="-228600" algn="just">
              <a:buNone/>
            </a:pPr>
            <a:r>
              <a:rPr lang="en-US" dirty="0" smtClean="0">
                <a:solidFill>
                  <a:srgbClr val="F10D4E"/>
                </a:solidFill>
              </a:rPr>
              <a:t>5.Cumulative </a:t>
            </a:r>
            <a:r>
              <a:rPr lang="en-US" dirty="0">
                <a:solidFill>
                  <a:srgbClr val="F10D4E"/>
                </a:solidFill>
              </a:rPr>
              <a:t>positive cases over time which shows the </a:t>
            </a:r>
            <a:r>
              <a:rPr lang="en-US" dirty="0" err="1">
                <a:solidFill>
                  <a:srgbClr val="F10D4E"/>
                </a:solidFill>
              </a:rPr>
              <a:t>Maharasthra</a:t>
            </a:r>
            <a:r>
              <a:rPr lang="en-US" dirty="0">
                <a:solidFill>
                  <a:srgbClr val="F10D4E"/>
                </a:solidFill>
              </a:rPr>
              <a:t> state is the highest leading state in the country followed by state Tamilnadu and Haryana. Number of confirmed deaths are also increased to 20000 persons in the particular state which is higher than ever before in the country India. </a:t>
            </a:r>
          </a:p>
          <a:p>
            <a:pPr marL="228600" indent="-228600" algn="just">
              <a:buNone/>
            </a:pPr>
            <a:r>
              <a:rPr lang="en-US" dirty="0">
                <a:solidFill>
                  <a:srgbClr val="F10D4E"/>
                </a:solidFill>
              </a:rPr>
              <a:t>6. Cumulative death cases over time which shows the </a:t>
            </a:r>
            <a:r>
              <a:rPr lang="en-US" dirty="0" err="1">
                <a:solidFill>
                  <a:srgbClr val="F10D4E"/>
                </a:solidFill>
              </a:rPr>
              <a:t>Maharasthra</a:t>
            </a:r>
            <a:r>
              <a:rPr lang="en-US" dirty="0">
                <a:solidFill>
                  <a:srgbClr val="F10D4E"/>
                </a:solidFill>
              </a:rPr>
              <a:t> state is the highest leading state in the country followed by state Tamilnadu and Haryana. </a:t>
            </a:r>
          </a:p>
          <a:p>
            <a:pPr marL="228600" indent="-228600" algn="just">
              <a:buNone/>
            </a:pPr>
            <a:r>
              <a:rPr lang="en-US" dirty="0">
                <a:solidFill>
                  <a:srgbClr val="F10D4E"/>
                </a:solidFill>
              </a:rPr>
              <a:t>7. Cumulative recoveries over time since the day first was reported in India. The graph shows that the state Maharashtra has the highest recovered followed by the state Tamilnadu and Haryana which directly means the state which is having highest positive cases are also recovering in a very fast way. </a:t>
            </a:r>
          </a:p>
          <a:p>
            <a:pPr marL="228600" indent="-228600" algn="just">
              <a:buNone/>
            </a:pPr>
            <a:r>
              <a:rPr lang="en-US" dirty="0">
                <a:solidFill>
                  <a:srgbClr val="F10D4E"/>
                </a:solidFill>
              </a:rPr>
              <a:t>8. Daily cases over time data shows that Goa state has an increasing number of persons around 12000 persons till date followed by the state Andhra Pradesh around 9000 cases. </a:t>
            </a:r>
          </a:p>
          <a:p>
            <a:pPr marL="0" indent="0" algn="just">
              <a:buNone/>
            </a:pPr>
            <a:endParaRPr lang="en-US" dirty="0"/>
          </a:p>
        </p:txBody>
      </p:sp>
    </p:spTree>
    <p:extLst>
      <p:ext uri="{BB962C8B-B14F-4D97-AF65-F5344CB8AC3E}">
        <p14:creationId xmlns:p14="http://schemas.microsoft.com/office/powerpoint/2010/main" val="13637563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C000"/>
                </a:solidFill>
              </a:rPr>
              <a:t>CONCLUSION</a:t>
            </a:r>
          </a:p>
        </p:txBody>
      </p:sp>
      <p:sp>
        <p:nvSpPr>
          <p:cNvPr id="3" name="Content Placeholder 2"/>
          <p:cNvSpPr>
            <a:spLocks noGrp="1"/>
          </p:cNvSpPr>
          <p:nvPr>
            <p:ph idx="1"/>
          </p:nvPr>
        </p:nvSpPr>
        <p:spPr/>
        <p:txBody>
          <a:bodyPr/>
          <a:lstStyle/>
          <a:p>
            <a:endParaRPr lang="en-US" dirty="0">
              <a:solidFill>
                <a:srgbClr val="FF0000"/>
              </a:solidFill>
            </a:endParaRPr>
          </a:p>
          <a:p>
            <a:pPr marL="228600" indent="-228600" algn="just">
              <a:buNone/>
            </a:pPr>
            <a:r>
              <a:rPr lang="en-US" sz="1700" dirty="0" smtClean="0">
                <a:solidFill>
                  <a:srgbClr val="FF0000"/>
                </a:solidFill>
              </a:rPr>
              <a:t>9.Arunachal </a:t>
            </a:r>
            <a:r>
              <a:rPr lang="en-US" sz="1700" dirty="0">
                <a:solidFill>
                  <a:srgbClr val="FF0000"/>
                </a:solidFill>
              </a:rPr>
              <a:t>Pradesh, Goa and Andhra Pradesh shows that daily recoveries over time for 7-day rolling average which is around 10000 cases for Arunachal Pradesh State in India. </a:t>
            </a:r>
          </a:p>
          <a:p>
            <a:pPr marL="228600" indent="-228600" algn="just">
              <a:buNone/>
            </a:pPr>
            <a:r>
              <a:rPr lang="en-US" sz="1700" dirty="0">
                <a:solidFill>
                  <a:srgbClr val="FF0000"/>
                </a:solidFill>
              </a:rPr>
              <a:t>10. For the country India state wise sorted values per death rate and cure rate are given below in the table in which most confirmed cases are in the state Maharashtra with 604358 total confirmed cases positive for COVID-19 followed by the state Tamilnadu with 343945 number of cases register for the positive cases also 5886 deaths recorded all over the Tamilnadu state. </a:t>
            </a:r>
          </a:p>
          <a:p>
            <a:pPr marL="228600" indent="-228600" algn="just">
              <a:buNone/>
            </a:pPr>
            <a:r>
              <a:rPr lang="en-US" sz="1700" dirty="0">
                <a:solidFill>
                  <a:srgbClr val="FF0000"/>
                </a:solidFill>
              </a:rPr>
              <a:t>11. Tree map for various affected states in India in which </a:t>
            </a:r>
            <a:r>
              <a:rPr lang="en-US" sz="1700" dirty="0" err="1">
                <a:solidFill>
                  <a:srgbClr val="FF0000"/>
                </a:solidFill>
              </a:rPr>
              <a:t>Maharasthra</a:t>
            </a:r>
            <a:r>
              <a:rPr lang="en-US" sz="1700" dirty="0">
                <a:solidFill>
                  <a:srgbClr val="FF0000"/>
                </a:solidFill>
              </a:rPr>
              <a:t> state is the most affected followed by the state Tamilnadu. </a:t>
            </a:r>
          </a:p>
          <a:p>
            <a:endParaRPr lang="en-US" dirty="0">
              <a:solidFill>
                <a:srgbClr val="FF0000"/>
              </a:solidFill>
            </a:endParaRPr>
          </a:p>
        </p:txBody>
      </p:sp>
    </p:spTree>
    <p:extLst>
      <p:ext uri="{BB962C8B-B14F-4D97-AF65-F5344CB8AC3E}">
        <p14:creationId xmlns:p14="http://schemas.microsoft.com/office/powerpoint/2010/main" val="1227036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2060"/>
                </a:solidFill>
              </a:rPr>
              <a:t>REFERENCES </a:t>
            </a:r>
            <a:endParaRPr lang="en-US" dirty="0">
              <a:solidFill>
                <a:srgbClr val="002060"/>
              </a:solidFill>
            </a:endParaRPr>
          </a:p>
        </p:txBody>
      </p:sp>
      <p:sp>
        <p:nvSpPr>
          <p:cNvPr id="3" name="Content Placeholder 2"/>
          <p:cNvSpPr>
            <a:spLocks noGrp="1"/>
          </p:cNvSpPr>
          <p:nvPr>
            <p:ph idx="1"/>
          </p:nvPr>
        </p:nvSpPr>
        <p:spPr>
          <a:xfrm>
            <a:off x="818712" y="2222287"/>
            <a:ext cx="10554574" cy="4635713"/>
          </a:xfrm>
        </p:spPr>
        <p:txBody>
          <a:bodyPr>
            <a:normAutofit fontScale="55000" lnSpcReduction="20000"/>
          </a:bodyPr>
          <a:lstStyle/>
          <a:p>
            <a:pPr marL="0" indent="0">
              <a:buNone/>
            </a:pPr>
            <a:r>
              <a:rPr lang="en-US" sz="4200" b="1" dirty="0">
                <a:solidFill>
                  <a:srgbClr val="FF0000"/>
                </a:solidFill>
              </a:rPr>
              <a:t>INTRODUCTION &amp; GENERAL DETAILS: </a:t>
            </a:r>
            <a:endParaRPr lang="en-US" sz="4200" b="1" dirty="0" smtClean="0">
              <a:solidFill>
                <a:srgbClr val="FF0000"/>
              </a:solidFill>
            </a:endParaRPr>
          </a:p>
          <a:p>
            <a:pPr marL="0" indent="0">
              <a:buNone/>
            </a:pPr>
            <a:endParaRPr lang="en-US" sz="4200" dirty="0">
              <a:solidFill>
                <a:srgbClr val="FF0000"/>
              </a:solidFill>
            </a:endParaRPr>
          </a:p>
          <a:p>
            <a:pPr marL="0" indent="0">
              <a:buNone/>
            </a:pPr>
            <a:r>
              <a:rPr lang="en-US" dirty="0"/>
              <a:t>1. https://kashmirobserver.net/2020/07/06/covid-19-india-surpasses-russia-as-third-worst-hit-country/ </a:t>
            </a:r>
          </a:p>
          <a:p>
            <a:pPr marL="0" indent="0">
              <a:buNone/>
            </a:pPr>
            <a:r>
              <a:rPr lang="en-US" dirty="0"/>
              <a:t>2. https://en.wikipedia.org/wiki/COVID-19_pandemic_in_Asia </a:t>
            </a:r>
          </a:p>
          <a:p>
            <a:pPr marL="0" indent="0">
              <a:buNone/>
            </a:pPr>
            <a:r>
              <a:rPr lang="en-US" dirty="0"/>
              <a:t>3. https://www.mohfw.gov.in/ </a:t>
            </a:r>
          </a:p>
          <a:p>
            <a:pPr marL="0" indent="0">
              <a:buNone/>
            </a:pPr>
            <a:r>
              <a:rPr lang="en-US" dirty="0"/>
              <a:t>4. https://www.ndtv.com/coronavirus/india-covid-19-tracker </a:t>
            </a:r>
          </a:p>
          <a:p>
            <a:pPr marL="0" indent="0">
              <a:buNone/>
            </a:pPr>
            <a:r>
              <a:rPr lang="en-US" dirty="0"/>
              <a:t>5. https://www.grainmart.in/news/covid-19-coronavirus-india-state-and-district-wise-tally/ </a:t>
            </a:r>
          </a:p>
          <a:p>
            <a:pPr marL="0" indent="0">
              <a:buNone/>
            </a:pPr>
            <a:r>
              <a:rPr lang="en-US" dirty="0"/>
              <a:t>6. https://www.mygov.in/corona-data/covid19-statewise-status/ </a:t>
            </a:r>
          </a:p>
          <a:p>
            <a:pPr marL="0" indent="0">
              <a:buNone/>
            </a:pPr>
            <a:r>
              <a:rPr lang="en-US" dirty="0"/>
              <a:t>7. https://www.who.int/docs/default-source/wrindia/situation-report/india-situation-report-29.pdf?sfvrsn=4dd9a8d6_2 </a:t>
            </a:r>
          </a:p>
          <a:p>
            <a:pPr marL="0" indent="0">
              <a:buNone/>
            </a:pPr>
            <a:r>
              <a:rPr lang="en-US" dirty="0"/>
              <a:t>8. https://pib.gov.in/allRel.aspx </a:t>
            </a:r>
          </a:p>
          <a:p>
            <a:pPr marL="0" indent="0">
              <a:buNone/>
            </a:pPr>
            <a:r>
              <a:rPr lang="en-US" dirty="0"/>
              <a:t>9. https://www.who.int/publications/i/item/emergency-global-supply-chain-system-(covid-19)-catalogue </a:t>
            </a:r>
          </a:p>
          <a:p>
            <a:pPr marL="0" indent="0">
              <a:buNone/>
            </a:pPr>
            <a:r>
              <a:rPr lang="en-US" dirty="0"/>
              <a:t>10. https://covid19.who.int/explorer </a:t>
            </a:r>
          </a:p>
          <a:p>
            <a:pPr marL="0" indent="0">
              <a:buNone/>
            </a:pPr>
            <a:r>
              <a:rPr lang="en-US" dirty="0"/>
              <a:t>11. https://covid19.who.int/table </a:t>
            </a:r>
          </a:p>
          <a:p>
            <a:pPr marL="0" indent="0">
              <a:buNone/>
            </a:pPr>
            <a:r>
              <a:rPr lang="en-US" dirty="0"/>
              <a:t>12. https://</a:t>
            </a:r>
            <a:r>
              <a:rPr lang="en-US" dirty="0" smtClean="0"/>
              <a:t>www.who.int/emergencies/diseases/novel-coronavirus-2019/advice-for-public/myth-</a:t>
            </a:r>
            <a:br>
              <a:rPr lang="en-US" dirty="0" smtClean="0"/>
            </a:br>
            <a:r>
              <a:rPr lang="en-US" dirty="0" smtClean="0"/>
              <a:t>      </a:t>
            </a:r>
            <a:r>
              <a:rPr lang="en-US" dirty="0" err="1" smtClean="0"/>
              <a:t>busters?gclid</a:t>
            </a:r>
            <a:r>
              <a:rPr lang="en-US" dirty="0" smtClean="0"/>
              <a:t>=EAIaIQobChMI97ei1qCu6wIV2qmWCh22IwfHEAAYASAAEgK-f_D_BwE#virus </a:t>
            </a:r>
            <a:endParaRPr lang="en-US" dirty="0"/>
          </a:p>
          <a:p>
            <a:pPr marL="0" indent="0">
              <a:buNone/>
            </a:pPr>
            <a:r>
              <a:rPr lang="en-US" dirty="0"/>
              <a:t>13. https://</a:t>
            </a:r>
            <a:r>
              <a:rPr lang="en-US" dirty="0" smtClean="0"/>
              <a:t>www.euro.who.int/en/health-topics/health-emergencies/coronavirus-covid-19/news/news/2020/3/who-announces-covid-19-outbreak-a-</a:t>
            </a:r>
            <a:br>
              <a:rPr lang="en-US" dirty="0" smtClean="0"/>
            </a:br>
            <a:r>
              <a:rPr lang="en-US" dirty="0" smtClean="0"/>
              <a:t>      pandemic </a:t>
            </a:r>
            <a:endParaRPr lang="en-US" dirty="0"/>
          </a:p>
          <a:p>
            <a:pPr marL="0" indent="0">
              <a:buNone/>
            </a:pPr>
            <a:r>
              <a:rPr lang="en-US" dirty="0"/>
              <a:t>14. https://www.covid19india.org/ </a:t>
            </a:r>
          </a:p>
          <a:p>
            <a:pPr marL="0" indent="0">
              <a:buNone/>
            </a:pPr>
            <a:endParaRPr lang="en-US" dirty="0"/>
          </a:p>
        </p:txBody>
      </p:sp>
    </p:spTree>
    <p:extLst>
      <p:ext uri="{BB962C8B-B14F-4D97-AF65-F5344CB8AC3E}">
        <p14:creationId xmlns:p14="http://schemas.microsoft.com/office/powerpoint/2010/main" val="22033609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rPr>
              <a:t>REFERENCES</a:t>
            </a:r>
            <a:r>
              <a:rPr lang="en-US" dirty="0">
                <a:solidFill>
                  <a:srgbClr val="002060"/>
                </a:solidFill>
              </a:rPr>
              <a:t> </a:t>
            </a:r>
            <a:endParaRPr lang="en-US" dirty="0"/>
          </a:p>
        </p:txBody>
      </p:sp>
      <p:sp>
        <p:nvSpPr>
          <p:cNvPr id="3" name="Content Placeholder 2"/>
          <p:cNvSpPr>
            <a:spLocks noGrp="1"/>
          </p:cNvSpPr>
          <p:nvPr>
            <p:ph idx="1"/>
          </p:nvPr>
        </p:nvSpPr>
        <p:spPr/>
        <p:txBody>
          <a:bodyPr>
            <a:normAutofit/>
          </a:bodyPr>
          <a:lstStyle/>
          <a:p>
            <a:pPr marL="0" indent="0">
              <a:buNone/>
            </a:pPr>
            <a:r>
              <a:rPr lang="en-US" sz="2300" b="1" dirty="0">
                <a:solidFill>
                  <a:srgbClr val="FFFF00"/>
                </a:solidFill>
              </a:rPr>
              <a:t>KAGGLE DATA SET: </a:t>
            </a:r>
            <a:endParaRPr lang="en-US" sz="2300" dirty="0">
              <a:solidFill>
                <a:srgbClr val="FFFF00"/>
              </a:solidFill>
            </a:endParaRPr>
          </a:p>
          <a:p>
            <a:pPr marL="0" indent="0">
              <a:buNone/>
            </a:pPr>
            <a:r>
              <a:rPr lang="en-US" sz="1050" dirty="0" smtClean="0"/>
              <a:t>1. https</a:t>
            </a:r>
            <a:r>
              <a:rPr lang="en-US" sz="1050" dirty="0"/>
              <a:t>://www.kaggle.com/imdevskp/covid19-corona-virus-india-dataset </a:t>
            </a:r>
          </a:p>
          <a:p>
            <a:pPr marL="0" indent="0">
              <a:buNone/>
            </a:pPr>
            <a:r>
              <a:rPr lang="en-US" sz="1050" dirty="0"/>
              <a:t>2. </a:t>
            </a:r>
            <a:r>
              <a:rPr lang="en-US" sz="1050" dirty="0">
                <a:hlinkClick r:id="rId2"/>
              </a:rPr>
              <a:t>https://</a:t>
            </a:r>
            <a:r>
              <a:rPr lang="en-US" sz="1050" dirty="0" smtClean="0">
                <a:hlinkClick r:id="rId2"/>
              </a:rPr>
              <a:t>www.kaggle.com/nitishabharathi/the-story-of-covid-19-in-india-eda-and-</a:t>
            </a:r>
            <a:r>
              <a:rPr lang="en-US" sz="1050" dirty="0" smtClean="0"/>
              <a:t>prediction/notebook </a:t>
            </a:r>
            <a:endParaRPr lang="en-US" sz="1050" dirty="0"/>
          </a:p>
          <a:p>
            <a:pPr marL="0" indent="0">
              <a:buNone/>
            </a:pPr>
            <a:r>
              <a:rPr lang="en-US" sz="1050" dirty="0"/>
              <a:t>3. https://www.kaggle.com/duttadebadri/covid-19-analysing-growth-sir-modeling-india </a:t>
            </a:r>
          </a:p>
          <a:p>
            <a:pPr marL="0" indent="0">
              <a:buNone/>
            </a:pPr>
            <a:r>
              <a:rPr lang="en-US" sz="1050" dirty="0" smtClean="0"/>
              <a:t>4. https</a:t>
            </a:r>
            <a:r>
              <a:rPr lang="en-US" sz="1050" dirty="0"/>
              <a:t>://www.kaggle.com/chekoduadarsh/epidemic-model-covid-19-india-visualizations </a:t>
            </a:r>
          </a:p>
          <a:p>
            <a:pPr marL="0" indent="0">
              <a:buNone/>
            </a:pPr>
            <a:r>
              <a:rPr lang="en-US" sz="1050" dirty="0"/>
              <a:t>5. https://www.kaggle.com/sugandhkhobragade/covid-19-india-visualization-forecasting </a:t>
            </a:r>
          </a:p>
          <a:p>
            <a:pPr marL="0" indent="0">
              <a:buNone/>
            </a:pPr>
            <a:r>
              <a:rPr lang="en-US" sz="1050" dirty="0"/>
              <a:t>6. https://www.kaggle.com/vikassingh1996/indiafightscorona-covid-19-comprehensive-study </a:t>
            </a:r>
          </a:p>
          <a:p>
            <a:pPr marL="0" indent="0">
              <a:buNone/>
            </a:pPr>
            <a:r>
              <a:rPr lang="en-US" sz="1050" dirty="0"/>
              <a:t>7. https://www.kaggle.com/parulpandey/tracking-india-s-coronavirus-spread </a:t>
            </a:r>
          </a:p>
          <a:p>
            <a:pPr marL="0" indent="0">
              <a:buNone/>
            </a:pPr>
            <a:r>
              <a:rPr lang="en-US" sz="1050" dirty="0"/>
              <a:t>8. https://www.kaggle.com/sudalairajkumar/covid19-in-india </a:t>
            </a:r>
          </a:p>
          <a:p>
            <a:pPr marL="0" indent="0">
              <a:buNone/>
            </a:pPr>
            <a:r>
              <a:rPr lang="en-US" sz="1050" dirty="0"/>
              <a:t>9. https://www.kaggle.com/imdevskp/covid-19-in-india </a:t>
            </a:r>
          </a:p>
          <a:p>
            <a:endParaRPr lang="en-US" sz="1050" dirty="0"/>
          </a:p>
        </p:txBody>
      </p:sp>
    </p:spTree>
    <p:extLst>
      <p:ext uri="{BB962C8B-B14F-4D97-AF65-F5344CB8AC3E}">
        <p14:creationId xmlns:p14="http://schemas.microsoft.com/office/powerpoint/2010/main" val="16663958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0000"/>
                </a:solidFill>
              </a:rPr>
              <a:t>REFERENCES </a:t>
            </a:r>
          </a:p>
        </p:txBody>
      </p:sp>
      <p:sp>
        <p:nvSpPr>
          <p:cNvPr id="3" name="Content Placeholder 2"/>
          <p:cNvSpPr>
            <a:spLocks noGrp="1"/>
          </p:cNvSpPr>
          <p:nvPr>
            <p:ph idx="1"/>
          </p:nvPr>
        </p:nvSpPr>
        <p:spPr/>
        <p:txBody>
          <a:bodyPr>
            <a:normAutofit/>
          </a:bodyPr>
          <a:lstStyle/>
          <a:p>
            <a:pPr marL="0" indent="0">
              <a:buNone/>
            </a:pPr>
            <a:r>
              <a:rPr lang="en-US" sz="2300" b="1" dirty="0">
                <a:solidFill>
                  <a:schemeClr val="accent1">
                    <a:lumMod val="60000"/>
                    <a:lumOff val="40000"/>
                  </a:schemeClr>
                </a:solidFill>
              </a:rPr>
              <a:t>IMAGE SOURCE: </a:t>
            </a:r>
            <a:endParaRPr lang="en-US" sz="2300" b="1" dirty="0" smtClean="0">
              <a:solidFill>
                <a:schemeClr val="accent1">
                  <a:lumMod val="60000"/>
                  <a:lumOff val="40000"/>
                </a:schemeClr>
              </a:solidFill>
            </a:endParaRPr>
          </a:p>
          <a:p>
            <a:pPr marL="0" indent="0">
              <a:buNone/>
            </a:pPr>
            <a:endParaRPr lang="en-US" sz="2300" dirty="0">
              <a:solidFill>
                <a:schemeClr val="accent1">
                  <a:lumMod val="60000"/>
                  <a:lumOff val="40000"/>
                </a:schemeClr>
              </a:solidFill>
            </a:endParaRPr>
          </a:p>
          <a:p>
            <a:pPr marL="0" indent="0">
              <a:buNone/>
            </a:pPr>
            <a:r>
              <a:rPr lang="en-US" sz="1050" dirty="0"/>
              <a:t>1. https://www.grainmart.in/gm-demo/wp-content/uploads/2020/05/Coronavirus-India-Mask.jpg </a:t>
            </a:r>
          </a:p>
          <a:p>
            <a:pPr marL="0" indent="0">
              <a:buNone/>
            </a:pPr>
            <a:r>
              <a:rPr lang="en-US" sz="1050" dirty="0"/>
              <a:t>2. https://www.brookings.edu/wp-content/uploads/2020/04/AdobeStock_332298426.jpeg </a:t>
            </a:r>
          </a:p>
          <a:p>
            <a:pPr marL="0" indent="0">
              <a:buNone/>
            </a:pPr>
            <a:r>
              <a:rPr lang="en-US" sz="1050" dirty="0"/>
              <a:t>3. https://www.orfonline.org/expert-speak/covid-19-india-and-crisis-communication-64102/ </a:t>
            </a:r>
          </a:p>
          <a:p>
            <a:pPr marL="0" indent="0">
              <a:buNone/>
            </a:pPr>
            <a:r>
              <a:rPr lang="en-US" sz="1050" dirty="0"/>
              <a:t>4. https://www.unicef.org/india/sites/unicef.org.india/files/styles/hero_mobile/public/PSS-ChildLine.PNG?itok=8PlRZfLA </a:t>
            </a:r>
          </a:p>
          <a:p>
            <a:pPr marL="0" indent="0">
              <a:buNone/>
            </a:pPr>
            <a:endParaRPr lang="en-US" dirty="0"/>
          </a:p>
        </p:txBody>
      </p:sp>
    </p:spTree>
    <p:extLst>
      <p:ext uri="{BB962C8B-B14F-4D97-AF65-F5344CB8AC3E}">
        <p14:creationId xmlns:p14="http://schemas.microsoft.com/office/powerpoint/2010/main" val="26230218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3433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7453" y="2628498"/>
            <a:ext cx="2857500" cy="1228725"/>
          </a:xfrm>
          <a:prstGeom prst="rect">
            <a:avLst/>
          </a:prstGeom>
        </p:spPr>
      </p:pic>
      <p:sp>
        <p:nvSpPr>
          <p:cNvPr id="7" name="Content Placeholder 6"/>
          <p:cNvSpPr>
            <a:spLocks noGrp="1"/>
          </p:cNvSpPr>
          <p:nvPr>
            <p:ph idx="1"/>
          </p:nvPr>
        </p:nvSpPr>
        <p:spPr>
          <a:xfrm>
            <a:off x="0" y="0"/>
            <a:ext cx="12192000" cy="6834335"/>
          </a:xfrm>
        </p:spPr>
        <p:txBody>
          <a:bodyPr>
            <a:normAutofit/>
          </a:bodyPr>
          <a:lstStyle/>
          <a:p>
            <a:pPr marL="0" indent="0" algn="r">
              <a:buNone/>
            </a:pPr>
            <a:r>
              <a:rPr lang="en-US" sz="2800" b="1" dirty="0" smtClean="0">
                <a:solidFill>
                  <a:schemeClr val="accent1">
                    <a:lumMod val="60000"/>
                    <a:lumOff val="40000"/>
                  </a:schemeClr>
                </a:solidFill>
                <a:latin typeface="Aharoni" panose="02010803020104030203" pitchFamily="2" charset="-79"/>
                <a:cs typeface="Aharoni" panose="02010803020104030203" pitchFamily="2" charset="-79"/>
              </a:rPr>
              <a:t>THANK YOU FOR YOUR ATTENTION</a:t>
            </a:r>
          </a:p>
          <a:p>
            <a:pPr marL="0" indent="0">
              <a:buNone/>
            </a:pPr>
            <a:endParaRPr lang="en-US" sz="2800" b="1" dirty="0" smtClean="0">
              <a:solidFill>
                <a:srgbClr val="FF0000"/>
              </a:solidFill>
              <a:latin typeface="Aharoni" panose="02010803020104030203" pitchFamily="2" charset="-79"/>
              <a:cs typeface="Aharoni" panose="02010803020104030203" pitchFamily="2" charset="-79"/>
            </a:endParaRPr>
          </a:p>
          <a:p>
            <a:pPr marL="0" indent="0">
              <a:buNone/>
            </a:pPr>
            <a:endParaRPr lang="en-US" sz="2800" b="1" dirty="0">
              <a:solidFill>
                <a:srgbClr val="FF0000"/>
              </a:solidFill>
              <a:latin typeface="Aharoni" panose="02010803020104030203" pitchFamily="2" charset="-79"/>
              <a:cs typeface="Aharoni" panose="02010803020104030203" pitchFamily="2" charset="-79"/>
            </a:endParaRPr>
          </a:p>
          <a:p>
            <a:pPr marL="0" indent="0">
              <a:buNone/>
            </a:pPr>
            <a:endParaRPr lang="en-US" sz="2800" b="1" dirty="0" smtClean="0">
              <a:solidFill>
                <a:srgbClr val="FF0000"/>
              </a:solidFill>
              <a:latin typeface="Aharoni" panose="02010803020104030203" pitchFamily="2" charset="-79"/>
              <a:cs typeface="Aharoni" panose="02010803020104030203" pitchFamily="2" charset="-79"/>
            </a:endParaRPr>
          </a:p>
          <a:p>
            <a:pPr marL="0" indent="0">
              <a:buNone/>
            </a:pPr>
            <a:endParaRPr lang="en-US" sz="2800" b="1" dirty="0">
              <a:solidFill>
                <a:srgbClr val="FF0000"/>
              </a:solidFill>
              <a:latin typeface="Aharoni" panose="02010803020104030203" pitchFamily="2" charset="-79"/>
              <a:cs typeface="Aharoni" panose="02010803020104030203" pitchFamily="2" charset="-79"/>
            </a:endParaRPr>
          </a:p>
          <a:p>
            <a:pPr marL="0" indent="0">
              <a:buNone/>
            </a:pPr>
            <a:endParaRPr lang="en-US" sz="2800" b="1" dirty="0" smtClean="0">
              <a:solidFill>
                <a:srgbClr val="FF0000"/>
              </a:solidFill>
              <a:latin typeface="Aharoni" panose="02010803020104030203" pitchFamily="2" charset="-79"/>
              <a:cs typeface="Aharoni" panose="02010803020104030203" pitchFamily="2" charset="-79"/>
            </a:endParaRPr>
          </a:p>
          <a:p>
            <a:pPr marL="0" indent="0">
              <a:buNone/>
            </a:pPr>
            <a:endParaRPr lang="en-US" sz="2800" b="1" dirty="0">
              <a:solidFill>
                <a:srgbClr val="FF0000"/>
              </a:solidFill>
              <a:latin typeface="Aharoni" panose="02010803020104030203" pitchFamily="2" charset="-79"/>
              <a:cs typeface="Aharoni" panose="02010803020104030203" pitchFamily="2" charset="-79"/>
            </a:endParaRPr>
          </a:p>
          <a:p>
            <a:pPr marL="0" indent="0">
              <a:buNone/>
            </a:pPr>
            <a:endParaRPr lang="en-US" sz="2800" b="1" dirty="0" smtClean="0">
              <a:solidFill>
                <a:srgbClr val="FF0000"/>
              </a:solidFill>
              <a:latin typeface="Aharoni" panose="02010803020104030203" pitchFamily="2" charset="-79"/>
              <a:cs typeface="Aharoni" panose="02010803020104030203" pitchFamily="2" charset="-79"/>
            </a:endParaRPr>
          </a:p>
          <a:p>
            <a:pPr marL="0" indent="0">
              <a:buNone/>
            </a:pPr>
            <a:endParaRPr lang="en-US" sz="2800" b="1" dirty="0">
              <a:solidFill>
                <a:srgbClr val="FF0000"/>
              </a:solidFill>
              <a:latin typeface="Aharoni" panose="02010803020104030203" pitchFamily="2" charset="-79"/>
              <a:cs typeface="Aharoni" panose="02010803020104030203" pitchFamily="2" charset="-79"/>
            </a:endParaRPr>
          </a:p>
          <a:p>
            <a:pPr marL="0" indent="0">
              <a:buNone/>
            </a:pPr>
            <a:r>
              <a:rPr lang="en-US" sz="2800" b="1" dirty="0" smtClean="0">
                <a:solidFill>
                  <a:srgbClr val="FF0000"/>
                </a:solidFill>
                <a:latin typeface="Aharoni" panose="02010803020104030203" pitchFamily="2" charset="-79"/>
                <a:cs typeface="Aharoni" panose="02010803020104030203" pitchFamily="2" charset="-79"/>
              </a:rPr>
              <a:t>THANK YOU IBM AND COURSERA</a:t>
            </a:r>
            <a:endParaRPr lang="en-US" sz="2800" b="1" dirty="0">
              <a:solidFill>
                <a:srgbClr val="FF000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474936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0" dirty="0">
                <a:solidFill>
                  <a:srgbClr val="002060"/>
                </a:solidFill>
              </a:rPr>
              <a:t/>
            </a:r>
            <a:br>
              <a:rPr lang="en-US" b="0" dirty="0">
                <a:solidFill>
                  <a:srgbClr val="002060"/>
                </a:solidFill>
              </a:rPr>
            </a:br>
            <a:r>
              <a:rPr lang="en-US" b="0" dirty="0">
                <a:solidFill>
                  <a:srgbClr val="002060"/>
                </a:solidFill>
              </a:rPr>
              <a:t> </a:t>
            </a:r>
            <a:r>
              <a:rPr lang="en-US" dirty="0">
                <a:solidFill>
                  <a:srgbClr val="FF0000"/>
                </a:solidFill>
              </a:rPr>
              <a:t>INTRODUCTION </a:t>
            </a:r>
          </a:p>
        </p:txBody>
      </p:sp>
      <p:sp>
        <p:nvSpPr>
          <p:cNvPr id="3" name="Content Placeholder 2"/>
          <p:cNvSpPr>
            <a:spLocks noGrp="1"/>
          </p:cNvSpPr>
          <p:nvPr>
            <p:ph idx="1"/>
          </p:nvPr>
        </p:nvSpPr>
        <p:spPr/>
        <p:txBody>
          <a:bodyPr>
            <a:normAutofit/>
          </a:bodyPr>
          <a:lstStyle/>
          <a:p>
            <a:pPr marL="0" indent="0" algn="just">
              <a:lnSpc>
                <a:spcPct val="150000"/>
              </a:lnSpc>
              <a:buNone/>
            </a:pPr>
            <a:r>
              <a:rPr lang="en-US" sz="2000" dirty="0">
                <a:solidFill>
                  <a:schemeClr val="accent1">
                    <a:lumMod val="60000"/>
                    <a:lumOff val="40000"/>
                  </a:schemeClr>
                </a:solidFill>
              </a:rPr>
              <a:t>In March, after the lockdown was imposed, the United Nations (UN) and the World Health Organization (WHO) praised India's response to the pandemic as 'comprehensive and robust,' terming the lockdown restrictions as 'aggressive but vital' for containing the spread and building necessary healthcare infrastructure. India surpassed Russia as the third worst-hit country by COVID-19 after its case tally crossed 6.9 lakh on Sunday, according to statistics aggregator </a:t>
            </a:r>
            <a:r>
              <a:rPr lang="en-US" sz="2000" dirty="0" err="1">
                <a:solidFill>
                  <a:schemeClr val="accent1">
                    <a:lumMod val="60000"/>
                    <a:lumOff val="40000"/>
                  </a:schemeClr>
                </a:solidFill>
              </a:rPr>
              <a:t>Worldometer</a:t>
            </a:r>
            <a:r>
              <a:rPr lang="en-US" sz="2000" dirty="0">
                <a:solidFill>
                  <a:schemeClr val="accent1">
                    <a:lumMod val="60000"/>
                    <a:lumOff val="40000"/>
                  </a:schemeClr>
                </a:solidFill>
              </a:rPr>
              <a:t>, with several states recording their highest single-day spike. </a:t>
            </a:r>
            <a:endParaRPr lang="en-US" sz="2000" dirty="0">
              <a:solidFill>
                <a:schemeClr val="accent1">
                  <a:lumMod val="60000"/>
                  <a:lumOff val="40000"/>
                </a:schemeClr>
              </a:solidFill>
            </a:endParaRPr>
          </a:p>
        </p:txBody>
      </p:sp>
    </p:spTree>
    <p:extLst>
      <p:ext uri="{BB962C8B-B14F-4D97-AF65-F5344CB8AC3E}">
        <p14:creationId xmlns:p14="http://schemas.microsoft.com/office/powerpoint/2010/main" val="816269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0" dirty="0">
                <a:solidFill>
                  <a:srgbClr val="002060"/>
                </a:solidFill>
              </a:rPr>
              <a:t/>
            </a:r>
            <a:br>
              <a:rPr lang="en-US" b="0" dirty="0">
                <a:solidFill>
                  <a:srgbClr val="002060"/>
                </a:solidFill>
              </a:rPr>
            </a:br>
            <a:r>
              <a:rPr lang="en-US" b="0" dirty="0">
                <a:solidFill>
                  <a:srgbClr val="002060"/>
                </a:solidFill>
              </a:rPr>
              <a:t> </a:t>
            </a:r>
            <a:r>
              <a:rPr lang="en-US" dirty="0">
                <a:solidFill>
                  <a:srgbClr val="FFC000"/>
                </a:solidFill>
              </a:rPr>
              <a:t>INTRODUCTION</a:t>
            </a:r>
            <a:r>
              <a:rPr lang="en-US" dirty="0">
                <a:solidFill>
                  <a:srgbClr val="FF0000"/>
                </a:solidFill>
              </a:rPr>
              <a:t>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00529"/>
            <a:ext cx="6104586" cy="4957471"/>
          </a:xfrm>
        </p:spPr>
      </p:pic>
      <p:sp>
        <p:nvSpPr>
          <p:cNvPr id="6" name="Rectangle 5"/>
          <p:cNvSpPr/>
          <p:nvPr/>
        </p:nvSpPr>
        <p:spPr>
          <a:xfrm>
            <a:off x="6104586" y="2921951"/>
            <a:ext cx="6096000" cy="3170099"/>
          </a:xfrm>
          <a:prstGeom prst="rect">
            <a:avLst/>
          </a:prstGeom>
        </p:spPr>
        <p:txBody>
          <a:bodyPr>
            <a:spAutoFit/>
          </a:bodyPr>
          <a:lstStyle/>
          <a:p>
            <a:pPr algn="just"/>
            <a:r>
              <a:rPr lang="en-US" sz="2000" dirty="0">
                <a:latin typeface="Calibri" panose="020F0502020204030204" pitchFamily="34" charset="0"/>
              </a:rPr>
              <a:t>The ongoing COVID-19 pandemic has created havoc across the world, putting extraordinary pressure on not just public health systems, but also on crisis communications. With social media being the primary medium for information consumption, clear, end-to-end crisis communication with diverse target groups becomes key in dealing with such a pandemic. On 11 March 2020, the World Health Organization's (WHO) declared COVID-19 a pandemic as the number of cases worldwide had surged 13-fold. </a:t>
            </a:r>
            <a:endParaRPr lang="en-US" sz="2000" dirty="0"/>
          </a:p>
        </p:txBody>
      </p:sp>
    </p:spTree>
    <p:extLst>
      <p:ext uri="{BB962C8B-B14F-4D97-AF65-F5344CB8AC3E}">
        <p14:creationId xmlns:p14="http://schemas.microsoft.com/office/powerpoint/2010/main" val="1034863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0" dirty="0">
                <a:solidFill>
                  <a:srgbClr val="002060"/>
                </a:solidFill>
              </a:rPr>
              <a:t/>
            </a:r>
            <a:br>
              <a:rPr lang="en-US" b="0" dirty="0">
                <a:solidFill>
                  <a:srgbClr val="002060"/>
                </a:solidFill>
              </a:rPr>
            </a:br>
            <a:r>
              <a:rPr lang="en-US" b="0" dirty="0">
                <a:solidFill>
                  <a:srgbClr val="0070C0"/>
                </a:solidFill>
              </a:rPr>
              <a:t> </a:t>
            </a:r>
            <a:r>
              <a:rPr lang="en-US" dirty="0">
                <a:solidFill>
                  <a:srgbClr val="0070C0"/>
                </a:solidFill>
              </a:rPr>
              <a:t>INTRODUCTION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4891" y="1893194"/>
            <a:ext cx="5907109" cy="4964806"/>
          </a:xfrm>
        </p:spPr>
      </p:pic>
      <p:sp>
        <p:nvSpPr>
          <p:cNvPr id="5" name="Rectangle 4"/>
          <p:cNvSpPr/>
          <p:nvPr/>
        </p:nvSpPr>
        <p:spPr>
          <a:xfrm>
            <a:off x="98739" y="2995083"/>
            <a:ext cx="6096000" cy="2862322"/>
          </a:xfrm>
          <a:prstGeom prst="rect">
            <a:avLst/>
          </a:prstGeom>
        </p:spPr>
        <p:txBody>
          <a:bodyPr>
            <a:spAutoFit/>
          </a:bodyPr>
          <a:lstStyle/>
          <a:p>
            <a:pPr algn="just"/>
            <a:r>
              <a:rPr lang="en-US" sz="2000" b="1" dirty="0">
                <a:solidFill>
                  <a:srgbClr val="FFC000"/>
                </a:solidFill>
              </a:rPr>
              <a:t>Though being highly populated the relative confirmed cases of India is low compared to other countries. This could be because of two reasons: </a:t>
            </a:r>
            <a:endParaRPr lang="en-US" sz="2000" b="1" dirty="0" smtClean="0">
              <a:solidFill>
                <a:srgbClr val="FFC000"/>
              </a:solidFill>
            </a:endParaRPr>
          </a:p>
          <a:p>
            <a:pPr algn="just"/>
            <a:endParaRPr lang="en-US" sz="2000" dirty="0">
              <a:solidFill>
                <a:srgbClr val="FFC000"/>
              </a:solidFill>
            </a:endParaRPr>
          </a:p>
          <a:p>
            <a:pPr algn="just"/>
            <a:r>
              <a:rPr lang="en-US" sz="2000" b="1" dirty="0" smtClean="0">
                <a:solidFill>
                  <a:srgbClr val="FF0000"/>
                </a:solidFill>
              </a:rPr>
              <a:t>1. 21 day lockdown imposed by prime minister  </a:t>
            </a:r>
            <a:br>
              <a:rPr lang="en-US" sz="2000" b="1" dirty="0" smtClean="0">
                <a:solidFill>
                  <a:srgbClr val="FF0000"/>
                </a:solidFill>
              </a:rPr>
            </a:br>
            <a:r>
              <a:rPr lang="en-US" sz="2000" b="1" dirty="0" smtClean="0">
                <a:solidFill>
                  <a:srgbClr val="FF0000"/>
                </a:solidFill>
              </a:rPr>
              <a:t>    </a:t>
            </a:r>
            <a:r>
              <a:rPr lang="en-US" sz="2000" b="1" dirty="0" err="1" smtClean="0">
                <a:solidFill>
                  <a:srgbClr val="FF0000"/>
                </a:solidFill>
              </a:rPr>
              <a:t>Narendra</a:t>
            </a:r>
            <a:r>
              <a:rPr lang="en-US" sz="2000" b="1" dirty="0" smtClean="0">
                <a:solidFill>
                  <a:srgbClr val="FF0000"/>
                </a:solidFill>
              </a:rPr>
              <a:t> </a:t>
            </a:r>
            <a:r>
              <a:rPr lang="en-US" sz="2000" b="1" dirty="0" err="1" smtClean="0">
                <a:solidFill>
                  <a:srgbClr val="FF0000"/>
                </a:solidFill>
              </a:rPr>
              <a:t>Modi</a:t>
            </a:r>
            <a:r>
              <a:rPr lang="en-US" sz="2000" b="1" dirty="0" smtClean="0">
                <a:solidFill>
                  <a:srgbClr val="FF0000"/>
                </a:solidFill>
              </a:rPr>
              <a:t> (Source : Health Ministry) </a:t>
            </a:r>
          </a:p>
          <a:p>
            <a:pPr marL="457200" indent="-457200" algn="just">
              <a:buAutoNum type="arabicPeriod"/>
            </a:pPr>
            <a:endParaRPr lang="en-US" sz="2000" b="1" dirty="0" smtClean="0">
              <a:solidFill>
                <a:srgbClr val="FF0000"/>
              </a:solidFill>
            </a:endParaRPr>
          </a:p>
          <a:p>
            <a:pPr algn="just"/>
            <a:r>
              <a:rPr lang="en-US" sz="2000" b="1" dirty="0" smtClean="0">
                <a:solidFill>
                  <a:srgbClr val="FF0000"/>
                </a:solidFill>
              </a:rPr>
              <a:t>2. Low testing rate (Source: news18) </a:t>
            </a:r>
            <a:endParaRPr lang="en-US" sz="2000" b="1" dirty="0">
              <a:solidFill>
                <a:srgbClr val="FF0000"/>
              </a:solidFill>
            </a:endParaRPr>
          </a:p>
        </p:txBody>
      </p:sp>
    </p:spTree>
    <p:extLst>
      <p:ext uri="{BB962C8B-B14F-4D97-AF65-F5344CB8AC3E}">
        <p14:creationId xmlns:p14="http://schemas.microsoft.com/office/powerpoint/2010/main" val="1980840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0" dirty="0">
                <a:solidFill>
                  <a:srgbClr val="002060"/>
                </a:solidFill>
              </a:rPr>
              <a:t/>
            </a:r>
            <a:br>
              <a:rPr lang="en-US" b="0" dirty="0">
                <a:solidFill>
                  <a:srgbClr val="002060"/>
                </a:solidFill>
              </a:rPr>
            </a:br>
            <a:r>
              <a:rPr lang="en-US" b="0" dirty="0">
                <a:solidFill>
                  <a:schemeClr val="accent4">
                    <a:lumMod val="75000"/>
                  </a:schemeClr>
                </a:solidFill>
              </a:rPr>
              <a:t> </a:t>
            </a:r>
            <a:r>
              <a:rPr lang="en-US" dirty="0">
                <a:solidFill>
                  <a:schemeClr val="bg1"/>
                </a:solidFill>
              </a:rPr>
              <a:t>INTRODUCTION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87650"/>
            <a:ext cx="5988676" cy="4970350"/>
          </a:xfr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8677" y="1887650"/>
            <a:ext cx="6203324" cy="4970350"/>
          </a:xfrm>
          <a:prstGeom prst="rect">
            <a:avLst/>
          </a:prstGeom>
          <a:effectLst>
            <a:outerShdw blurRad="50800" dir="14400000">
              <a:srgbClr val="000000">
                <a:alpha val="40000"/>
              </a:srgbClr>
            </a:outerShdw>
          </a:effectLst>
        </p:spPr>
      </p:pic>
    </p:spTree>
    <p:extLst>
      <p:ext uri="{BB962C8B-B14F-4D97-AF65-F5344CB8AC3E}">
        <p14:creationId xmlns:p14="http://schemas.microsoft.com/office/powerpoint/2010/main" val="32302592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6">
                    <a:lumMod val="50000"/>
                  </a:schemeClr>
                </a:solidFill>
              </a:rPr>
              <a:t>OBJECTIVES</a:t>
            </a:r>
            <a:r>
              <a:rPr lang="en-US" dirty="0"/>
              <a:t> </a:t>
            </a:r>
          </a:p>
        </p:txBody>
      </p:sp>
      <p:sp>
        <p:nvSpPr>
          <p:cNvPr id="3" name="Content Placeholder 2"/>
          <p:cNvSpPr>
            <a:spLocks noGrp="1"/>
          </p:cNvSpPr>
          <p:nvPr>
            <p:ph idx="1"/>
          </p:nvPr>
        </p:nvSpPr>
        <p:spPr>
          <a:xfrm>
            <a:off x="810000" y="2505622"/>
            <a:ext cx="10554574" cy="3636511"/>
          </a:xfrm>
        </p:spPr>
        <p:txBody>
          <a:bodyPr/>
          <a:lstStyle/>
          <a:p>
            <a:pPr marL="0" indent="0" algn="just">
              <a:buNone/>
            </a:pPr>
            <a:r>
              <a:rPr lang="en-US" sz="2000" dirty="0" smtClean="0">
                <a:solidFill>
                  <a:srgbClr val="FFFF00"/>
                </a:solidFill>
              </a:rPr>
              <a:t>1</a:t>
            </a:r>
            <a:r>
              <a:rPr lang="en-US" sz="2000" dirty="0">
                <a:solidFill>
                  <a:srgbClr val="FFFF00"/>
                </a:solidFill>
              </a:rPr>
              <a:t>. </a:t>
            </a:r>
            <a:r>
              <a:rPr lang="en-US" sz="2000" dirty="0" smtClean="0">
                <a:solidFill>
                  <a:srgbClr val="FFFF00"/>
                </a:solidFill>
              </a:rPr>
              <a:t>  To </a:t>
            </a:r>
            <a:r>
              <a:rPr lang="en-US" sz="2000" dirty="0">
                <a:solidFill>
                  <a:srgbClr val="FFFF00"/>
                </a:solidFill>
              </a:rPr>
              <a:t>spread awareness among the citizens of India. </a:t>
            </a:r>
          </a:p>
          <a:p>
            <a:pPr marL="0" indent="0" algn="just">
              <a:buNone/>
            </a:pPr>
            <a:r>
              <a:rPr lang="en-US" sz="2000" dirty="0">
                <a:solidFill>
                  <a:srgbClr val="FFFF00"/>
                </a:solidFill>
              </a:rPr>
              <a:t>2</a:t>
            </a:r>
            <a:r>
              <a:rPr lang="en-US" sz="2000" dirty="0" smtClean="0">
                <a:solidFill>
                  <a:srgbClr val="FFFF00"/>
                </a:solidFill>
              </a:rPr>
              <a:t>.   </a:t>
            </a:r>
            <a:r>
              <a:rPr lang="en-US" sz="2000" dirty="0">
                <a:solidFill>
                  <a:srgbClr val="FFFF00"/>
                </a:solidFill>
              </a:rPr>
              <a:t>To evaluate the daily crisis due to COVID-19. </a:t>
            </a:r>
          </a:p>
          <a:p>
            <a:pPr marL="0" indent="0" algn="just">
              <a:buNone/>
            </a:pPr>
            <a:r>
              <a:rPr lang="en-US" sz="2000" dirty="0">
                <a:solidFill>
                  <a:srgbClr val="FFFF00"/>
                </a:solidFill>
              </a:rPr>
              <a:t>3. </a:t>
            </a:r>
            <a:r>
              <a:rPr lang="en-US" sz="2000" dirty="0" smtClean="0">
                <a:solidFill>
                  <a:srgbClr val="FFFF00"/>
                </a:solidFill>
              </a:rPr>
              <a:t>  To </a:t>
            </a:r>
            <a:r>
              <a:rPr lang="en-US" sz="2000" dirty="0">
                <a:solidFill>
                  <a:srgbClr val="FFFF00"/>
                </a:solidFill>
              </a:rPr>
              <a:t>examine the presently available COVID-19 data for India. </a:t>
            </a:r>
          </a:p>
          <a:p>
            <a:pPr marL="0" indent="0" algn="just">
              <a:buNone/>
            </a:pPr>
            <a:r>
              <a:rPr lang="en-US" sz="2000" dirty="0">
                <a:solidFill>
                  <a:srgbClr val="FFFF00"/>
                </a:solidFill>
              </a:rPr>
              <a:t>4. </a:t>
            </a:r>
            <a:r>
              <a:rPr lang="en-US" sz="2000" dirty="0" smtClean="0">
                <a:solidFill>
                  <a:srgbClr val="FFFF00"/>
                </a:solidFill>
              </a:rPr>
              <a:t>  To </a:t>
            </a:r>
            <a:r>
              <a:rPr lang="en-US" sz="2000" dirty="0">
                <a:solidFill>
                  <a:srgbClr val="FFFF00"/>
                </a:solidFill>
              </a:rPr>
              <a:t>examine the deadly corona virus spread among the citizens and community. </a:t>
            </a:r>
            <a:endParaRPr lang="en-US" sz="2000" dirty="0" smtClean="0">
              <a:solidFill>
                <a:srgbClr val="FFFF00"/>
              </a:solidFill>
            </a:endParaRPr>
          </a:p>
          <a:p>
            <a:pPr marL="0" indent="0" algn="just">
              <a:buNone/>
            </a:pPr>
            <a:r>
              <a:rPr lang="en-US" sz="2000" dirty="0" smtClean="0">
                <a:solidFill>
                  <a:srgbClr val="FFFF00"/>
                </a:solidFill>
              </a:rPr>
              <a:t>5. To </a:t>
            </a:r>
            <a:r>
              <a:rPr lang="en-US" sz="2000" dirty="0">
                <a:solidFill>
                  <a:srgbClr val="FFFF00"/>
                </a:solidFill>
              </a:rPr>
              <a:t>provide better methods for estimates that can assist medical </a:t>
            </a:r>
            <a:r>
              <a:rPr lang="en-US" sz="2000" dirty="0" smtClean="0">
                <a:solidFill>
                  <a:srgbClr val="FFFF00"/>
                </a:solidFill>
              </a:rPr>
              <a:t>and  </a:t>
            </a:r>
            <a:br>
              <a:rPr lang="en-US" sz="2000" dirty="0" smtClean="0">
                <a:solidFill>
                  <a:srgbClr val="FFFF00"/>
                </a:solidFill>
              </a:rPr>
            </a:br>
            <a:r>
              <a:rPr lang="en-US" sz="2000" dirty="0" smtClean="0">
                <a:solidFill>
                  <a:srgbClr val="FFFF00"/>
                </a:solidFill>
              </a:rPr>
              <a:t>      governmental institutions </a:t>
            </a:r>
            <a:r>
              <a:rPr lang="en-US" sz="2000" dirty="0">
                <a:solidFill>
                  <a:srgbClr val="FFFF00"/>
                </a:solidFill>
              </a:rPr>
              <a:t>to prepare and adjust as pandemics unfold</a:t>
            </a:r>
            <a:r>
              <a:rPr lang="en-US" sz="2000" i="1" dirty="0">
                <a:solidFill>
                  <a:srgbClr val="FFFF00"/>
                </a:solidFill>
              </a:rPr>
              <a:t>. </a:t>
            </a:r>
            <a:endParaRPr lang="en-US" sz="2000" dirty="0">
              <a:solidFill>
                <a:srgbClr val="FFFF00"/>
              </a:solidFill>
            </a:endParaRPr>
          </a:p>
          <a:p>
            <a:pPr marL="0" indent="0" algn="just">
              <a:buNone/>
            </a:pPr>
            <a:r>
              <a:rPr lang="en-US" sz="2000" dirty="0">
                <a:solidFill>
                  <a:srgbClr val="FFFF00"/>
                </a:solidFill>
              </a:rPr>
              <a:t>6. To analyze total number of cases in India with the help of Python Data </a:t>
            </a:r>
            <a:r>
              <a:rPr lang="en-US" sz="2000" dirty="0" smtClean="0">
                <a:solidFill>
                  <a:srgbClr val="FFFF00"/>
                </a:solidFill>
              </a:rPr>
              <a:t>   </a:t>
            </a:r>
            <a:br>
              <a:rPr lang="en-US" sz="2000" dirty="0" smtClean="0">
                <a:solidFill>
                  <a:srgbClr val="FFFF00"/>
                </a:solidFill>
              </a:rPr>
            </a:br>
            <a:r>
              <a:rPr lang="en-US" sz="2000" dirty="0" smtClean="0">
                <a:solidFill>
                  <a:srgbClr val="FFFF00"/>
                </a:solidFill>
              </a:rPr>
              <a:t>      Visualization</a:t>
            </a:r>
            <a:r>
              <a:rPr lang="en-US" sz="2000" dirty="0">
                <a:solidFill>
                  <a:srgbClr val="FFFF00"/>
                </a:solidFill>
              </a:rPr>
              <a:t>. </a:t>
            </a:r>
          </a:p>
          <a:p>
            <a:pPr marL="0" indent="0" algn="just">
              <a:buNone/>
            </a:pPr>
            <a:endParaRPr lang="en-US" dirty="0"/>
          </a:p>
        </p:txBody>
      </p:sp>
    </p:spTree>
    <p:extLst>
      <p:ext uri="{BB962C8B-B14F-4D97-AF65-F5344CB8AC3E}">
        <p14:creationId xmlns:p14="http://schemas.microsoft.com/office/powerpoint/2010/main" val="2804205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2060"/>
                </a:solidFill>
              </a:rPr>
              <a:t>DATASETS </a:t>
            </a:r>
            <a:endParaRPr lang="en-US" dirty="0">
              <a:solidFill>
                <a:srgbClr val="002060"/>
              </a:solidFill>
            </a:endParaRPr>
          </a:p>
        </p:txBody>
      </p:sp>
      <p:sp>
        <p:nvSpPr>
          <p:cNvPr id="3" name="Content Placeholder 2"/>
          <p:cNvSpPr>
            <a:spLocks noGrp="1"/>
          </p:cNvSpPr>
          <p:nvPr>
            <p:ph idx="1"/>
          </p:nvPr>
        </p:nvSpPr>
        <p:spPr>
          <a:xfrm>
            <a:off x="827424" y="2827594"/>
            <a:ext cx="10554574" cy="3636511"/>
          </a:xfrm>
        </p:spPr>
        <p:txBody>
          <a:bodyPr>
            <a:noAutofit/>
          </a:bodyPr>
          <a:lstStyle/>
          <a:p>
            <a:pPr algn="just"/>
            <a:r>
              <a:rPr lang="en-US" sz="2000" dirty="0">
                <a:solidFill>
                  <a:schemeClr val="accent5">
                    <a:lumMod val="75000"/>
                  </a:schemeClr>
                </a:solidFill>
              </a:rPr>
              <a:t>From World Health Organization - On 31 December 2019, WHO was alerted to several cases of pneumonia in Wuhan City, Hubei Province of China. </a:t>
            </a:r>
          </a:p>
          <a:p>
            <a:pPr algn="just"/>
            <a:r>
              <a:rPr lang="en-US" sz="2000" dirty="0">
                <a:solidFill>
                  <a:schemeClr val="accent5">
                    <a:lumMod val="75000"/>
                  </a:schemeClr>
                </a:solidFill>
              </a:rPr>
              <a:t>So daily level information on the affected people can give some interesting insights when it is made available to the broader data science community. </a:t>
            </a:r>
          </a:p>
          <a:p>
            <a:pPr algn="just"/>
            <a:r>
              <a:rPr lang="en-US" sz="2000" dirty="0">
                <a:solidFill>
                  <a:schemeClr val="accent5">
                    <a:lumMod val="75000"/>
                  </a:schemeClr>
                </a:solidFill>
              </a:rPr>
              <a:t>Johns Hopkins University has made an excellent dashboard using the affected cases data. Data is extracted from the </a:t>
            </a:r>
            <a:r>
              <a:rPr lang="en-US" sz="2000" dirty="0" err="1">
                <a:solidFill>
                  <a:schemeClr val="accent5">
                    <a:lumMod val="75000"/>
                  </a:schemeClr>
                </a:solidFill>
              </a:rPr>
              <a:t>google</a:t>
            </a:r>
            <a:r>
              <a:rPr lang="en-US" sz="2000" dirty="0">
                <a:solidFill>
                  <a:schemeClr val="accent5">
                    <a:lumMod val="75000"/>
                  </a:schemeClr>
                </a:solidFill>
              </a:rPr>
              <a:t> sheets associated and made available here. </a:t>
            </a:r>
          </a:p>
          <a:p>
            <a:pPr algn="just"/>
            <a:r>
              <a:rPr lang="en-US" sz="2000" dirty="0" smtClean="0">
                <a:solidFill>
                  <a:schemeClr val="accent5">
                    <a:lumMod val="75000"/>
                  </a:schemeClr>
                </a:solidFill>
              </a:rPr>
              <a:t>COVID-19 </a:t>
            </a:r>
            <a:r>
              <a:rPr lang="en-US" sz="2000" dirty="0">
                <a:solidFill>
                  <a:schemeClr val="accent5">
                    <a:lumMod val="75000"/>
                  </a:schemeClr>
                </a:solidFill>
              </a:rPr>
              <a:t>cases at daily level is present in covid_19_india.csv file </a:t>
            </a:r>
          </a:p>
          <a:p>
            <a:pPr algn="just"/>
            <a:r>
              <a:rPr lang="en-US" sz="2000" dirty="0" smtClean="0">
                <a:solidFill>
                  <a:schemeClr val="accent5">
                    <a:lumMod val="75000"/>
                  </a:schemeClr>
                </a:solidFill>
              </a:rPr>
              <a:t>Population </a:t>
            </a:r>
            <a:r>
              <a:rPr lang="en-US" sz="2000" dirty="0">
                <a:solidFill>
                  <a:schemeClr val="accent5">
                    <a:lumMod val="75000"/>
                  </a:schemeClr>
                </a:solidFill>
              </a:rPr>
              <a:t>at state level is present in population_india_census2011.csv file </a:t>
            </a:r>
          </a:p>
          <a:p>
            <a:pPr algn="just"/>
            <a:r>
              <a:rPr lang="en-US" sz="2000" dirty="0" smtClean="0">
                <a:solidFill>
                  <a:schemeClr val="accent5">
                    <a:lumMod val="75000"/>
                  </a:schemeClr>
                </a:solidFill>
              </a:rPr>
              <a:t>Number </a:t>
            </a:r>
            <a:r>
              <a:rPr lang="en-US" sz="2000" dirty="0">
                <a:solidFill>
                  <a:schemeClr val="accent5">
                    <a:lumMod val="75000"/>
                  </a:schemeClr>
                </a:solidFill>
              </a:rPr>
              <a:t>of COVID-19 tests at daily level in ICMRTestingDetails.csv file </a:t>
            </a:r>
          </a:p>
          <a:p>
            <a:pPr algn="just"/>
            <a:r>
              <a:rPr lang="en-US" sz="2000" dirty="0" smtClean="0">
                <a:solidFill>
                  <a:schemeClr val="accent5">
                    <a:lumMod val="75000"/>
                  </a:schemeClr>
                </a:solidFill>
              </a:rPr>
              <a:t>Number </a:t>
            </a:r>
            <a:r>
              <a:rPr lang="en-US" sz="2000" dirty="0">
                <a:solidFill>
                  <a:schemeClr val="accent5">
                    <a:lumMod val="75000"/>
                  </a:schemeClr>
                </a:solidFill>
              </a:rPr>
              <a:t>of hospital beds in each state in present in HospitalBedsIndia.csv file and is extracted from this link </a:t>
            </a:r>
          </a:p>
          <a:p>
            <a:pPr algn="just"/>
            <a:endParaRPr lang="en-US" sz="2000" dirty="0">
              <a:solidFill>
                <a:schemeClr val="accent5">
                  <a:lumMod val="75000"/>
                </a:schemeClr>
              </a:solidFill>
            </a:endParaRPr>
          </a:p>
        </p:txBody>
      </p:sp>
    </p:spTree>
    <p:extLst>
      <p:ext uri="{BB962C8B-B14F-4D97-AF65-F5344CB8AC3E}">
        <p14:creationId xmlns:p14="http://schemas.microsoft.com/office/powerpoint/2010/main" val="20281477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94</TotalTime>
  <Words>1828</Words>
  <Application>Microsoft Office PowerPoint</Application>
  <PresentationFormat>Widescreen</PresentationFormat>
  <Paragraphs>171</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Aharoni</vt:lpstr>
      <vt:lpstr>Calibri</vt:lpstr>
      <vt:lpstr>Century Gothic</vt:lpstr>
      <vt:lpstr>Wingdings 2</vt:lpstr>
      <vt:lpstr>Quotable</vt:lpstr>
      <vt:lpstr> MAJOR PANDEMIC OUTBREAK:  INDIA'S BATTLE AGAINST COVID-19 </vt:lpstr>
      <vt:lpstr>Contents</vt:lpstr>
      <vt:lpstr>  INTRODUCTION </vt:lpstr>
      <vt:lpstr>  INTRODUCTION </vt:lpstr>
      <vt:lpstr>  INTRODUCTION </vt:lpstr>
      <vt:lpstr>  INTRODUCTION </vt:lpstr>
      <vt:lpstr>  INTRODUCTION </vt:lpstr>
      <vt:lpstr>OBJECTIVES </vt:lpstr>
      <vt:lpstr>DATASETS </vt:lpstr>
      <vt:lpstr>DATASETS </vt:lpstr>
      <vt:lpstr> DATA VISUALIZATION WITH PYTHON PROGRAMMING LANGUAGE</vt:lpstr>
      <vt:lpstr>METHODOLOGY </vt:lpstr>
      <vt:lpstr>METHODOLOGY </vt:lpstr>
      <vt:lpstr>ANALYSIS AND RESULTS </vt:lpstr>
      <vt:lpstr>Plot shows the testing pattern and persons tested positive </vt:lpstr>
      <vt:lpstr>Plot shows the increasing trend of confirmed cases as well as recovered patients in India </vt:lpstr>
      <vt:lpstr>Plot shows the number of persons infected due to the COVID-19 in India. </vt:lpstr>
      <vt:lpstr>Plot shows the number of person’s deaths due to the COVID-19 in India </vt:lpstr>
      <vt:lpstr>Plot shows the rate of cumulative recoveries overtime in India </vt:lpstr>
      <vt:lpstr>Plot shows the rate of daily cases overtime in India </vt:lpstr>
      <vt:lpstr>Plot shows the 7-Day rolling average vs. daily death over time </vt:lpstr>
      <vt:lpstr>Plot shows the 7-Day rolling average vs. daily recoveries over time </vt:lpstr>
      <vt:lpstr>Sample tested for Covid-19 in India in which the state Maharasthra has maximum number of tested samples.</vt:lpstr>
      <vt:lpstr>The bar chart shows the sample tested for COVID-19 in India </vt:lpstr>
      <vt:lpstr>Tree map for various affected states in India in which Maharasthra</vt:lpstr>
      <vt:lpstr>ICMR lab tests for various states in India shows the Tree Map in which Maharasthra has highest testing conducted in the country followed by Hyderabad, Pune, New Delhi and Tamilnadu state for the COVID-19. </vt:lpstr>
      <vt:lpstr>Medical facility functioning below TREE MAP</vt:lpstr>
      <vt:lpstr>Table shows the number of confirmed and deaths in India </vt:lpstr>
      <vt:lpstr>India Map showing the number of positive cases and death cases with respect to number of state in the country India. </vt:lpstr>
      <vt:lpstr>DISCUSSION </vt:lpstr>
      <vt:lpstr>DISCUSSION </vt:lpstr>
      <vt:lpstr>CONCLUSION </vt:lpstr>
      <vt:lpstr>CONCLUSION </vt:lpstr>
      <vt:lpstr>CONCLUSION</vt:lpstr>
      <vt:lpstr>REFERENCES </vt:lpstr>
      <vt:lpstr>REFERENCES </vt:lpstr>
      <vt:lpstr>REFERENCES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PANDEMIC OUTBREAK:  INDIA'S BATTLE AGAINST COVID-19</dc:title>
  <dc:creator>Sri</dc:creator>
  <cp:lastModifiedBy>Sri</cp:lastModifiedBy>
  <cp:revision>27</cp:revision>
  <dcterms:created xsi:type="dcterms:W3CDTF">2020-08-25T12:23:44Z</dcterms:created>
  <dcterms:modified xsi:type="dcterms:W3CDTF">2020-08-25T13:57:57Z</dcterms:modified>
</cp:coreProperties>
</file>