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59" r:id="rId6"/>
    <p:sldId id="291" r:id="rId7"/>
    <p:sldId id="263" r:id="rId8"/>
    <p:sldId id="289" r:id="rId9"/>
    <p:sldId id="261" r:id="rId10"/>
    <p:sldId id="262" r:id="rId11"/>
    <p:sldId id="265" r:id="rId12"/>
    <p:sldId id="266" r:id="rId13"/>
    <p:sldId id="267" r:id="rId14"/>
    <p:sldId id="268" r:id="rId15"/>
    <p:sldId id="269" r:id="rId16"/>
    <p:sldId id="270" r:id="rId17"/>
    <p:sldId id="272" r:id="rId18"/>
    <p:sldId id="273" r:id="rId19"/>
    <p:sldId id="274" r:id="rId20"/>
    <p:sldId id="275" r:id="rId21"/>
    <p:sldId id="286" r:id="rId22"/>
    <p:sldId id="276" r:id="rId23"/>
    <p:sldId id="277" r:id="rId24"/>
    <p:sldId id="278"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VISWANATHA REDDY NARALA" userId="17543bfe8c2d7116" providerId="LiveId" clId="{93BD2369-5C58-4B1E-953E-B1EFF170963A}"/>
    <pc:docChg chg="undo redo custSel addSld modSld sldOrd">
      <pc:chgData name="VENKATA VISWANATHA REDDY NARALA" userId="17543bfe8c2d7116" providerId="LiveId" clId="{93BD2369-5C58-4B1E-953E-B1EFF170963A}" dt="2023-07-04T09:04:53.238" v="223" actId="20577"/>
      <pc:docMkLst>
        <pc:docMk/>
      </pc:docMkLst>
      <pc:sldChg chg="modSp mod">
        <pc:chgData name="VENKATA VISWANATHA REDDY NARALA" userId="17543bfe8c2d7116" providerId="LiveId" clId="{93BD2369-5C58-4B1E-953E-B1EFF170963A}" dt="2023-07-04T09:04:53.238" v="223" actId="20577"/>
        <pc:sldMkLst>
          <pc:docMk/>
          <pc:sldMk cId="1848834251" sldId="256"/>
        </pc:sldMkLst>
        <pc:spChg chg="mod">
          <ac:chgData name="VENKATA VISWANATHA REDDY NARALA" userId="17543bfe8c2d7116" providerId="LiveId" clId="{93BD2369-5C58-4B1E-953E-B1EFF170963A}" dt="2023-07-04T09:04:53.238" v="223" actId="20577"/>
          <ac:spMkLst>
            <pc:docMk/>
            <pc:sldMk cId="1848834251" sldId="256"/>
            <ac:spMk id="4" creationId="{00000000-0000-0000-0000-000000000000}"/>
          </ac:spMkLst>
        </pc:spChg>
      </pc:sldChg>
      <pc:sldChg chg="modSp mod">
        <pc:chgData name="VENKATA VISWANATHA REDDY NARALA" userId="17543bfe8c2d7116" providerId="LiveId" clId="{93BD2369-5C58-4B1E-953E-B1EFF170963A}" dt="2023-07-04T08:33:17.158" v="110" actId="313"/>
        <pc:sldMkLst>
          <pc:docMk/>
          <pc:sldMk cId="1740436160" sldId="257"/>
        </pc:sldMkLst>
        <pc:spChg chg="mod">
          <ac:chgData name="VENKATA VISWANATHA REDDY NARALA" userId="17543bfe8c2d7116" providerId="LiveId" clId="{93BD2369-5C58-4B1E-953E-B1EFF170963A}" dt="2023-07-04T08:33:17.158" v="110" actId="313"/>
          <ac:spMkLst>
            <pc:docMk/>
            <pc:sldMk cId="1740436160" sldId="257"/>
            <ac:spMk id="4" creationId="{00000000-0000-0000-0000-000000000000}"/>
          </ac:spMkLst>
        </pc:spChg>
      </pc:sldChg>
      <pc:sldChg chg="modSp mod">
        <pc:chgData name="VENKATA VISWANATHA REDDY NARALA" userId="17543bfe8c2d7116" providerId="LiveId" clId="{93BD2369-5C58-4B1E-953E-B1EFF170963A}" dt="2023-07-04T06:08:27.536" v="57"/>
        <pc:sldMkLst>
          <pc:docMk/>
          <pc:sldMk cId="351579167" sldId="258"/>
        </pc:sldMkLst>
        <pc:spChg chg="mod">
          <ac:chgData name="VENKATA VISWANATHA REDDY NARALA" userId="17543bfe8c2d7116" providerId="LiveId" clId="{93BD2369-5C58-4B1E-953E-B1EFF170963A}" dt="2023-07-04T06:08:27.536" v="57"/>
          <ac:spMkLst>
            <pc:docMk/>
            <pc:sldMk cId="351579167" sldId="258"/>
            <ac:spMk id="2" creationId="{00000000-0000-0000-0000-000000000000}"/>
          </ac:spMkLst>
        </pc:spChg>
        <pc:spChg chg="mod">
          <ac:chgData name="VENKATA VISWANATHA REDDY NARALA" userId="17543bfe8c2d7116" providerId="LiveId" clId="{93BD2369-5C58-4B1E-953E-B1EFF170963A}" dt="2023-07-04T06:08:27.536" v="57"/>
          <ac:spMkLst>
            <pc:docMk/>
            <pc:sldMk cId="351579167" sldId="258"/>
            <ac:spMk id="4" creationId="{00000000-0000-0000-0000-000000000000}"/>
          </ac:spMkLst>
        </pc:spChg>
      </pc:sldChg>
      <pc:sldChg chg="modSp mod">
        <pc:chgData name="VENKATA VISWANATHA REDDY NARALA" userId="17543bfe8c2d7116" providerId="LiveId" clId="{93BD2369-5C58-4B1E-953E-B1EFF170963A}" dt="2023-07-04T08:33:57.309" v="115" actId="255"/>
        <pc:sldMkLst>
          <pc:docMk/>
          <pc:sldMk cId="2643623113" sldId="259"/>
        </pc:sldMkLst>
        <pc:spChg chg="mod">
          <ac:chgData name="VENKATA VISWANATHA REDDY NARALA" userId="17543bfe8c2d7116" providerId="LiveId" clId="{93BD2369-5C58-4B1E-953E-B1EFF170963A}" dt="2023-07-04T08:33:57.309" v="115" actId="255"/>
          <ac:spMkLst>
            <pc:docMk/>
            <pc:sldMk cId="2643623113" sldId="259"/>
            <ac:spMk id="2" creationId="{00000000-0000-0000-0000-000000000000}"/>
          </ac:spMkLst>
        </pc:spChg>
      </pc:sldChg>
      <pc:sldChg chg="modSp mod">
        <pc:chgData name="VENKATA VISWANATHA REDDY NARALA" userId="17543bfe8c2d7116" providerId="LiveId" clId="{93BD2369-5C58-4B1E-953E-B1EFF170963A}" dt="2023-07-04T08:34:46.065" v="120" actId="27636"/>
        <pc:sldMkLst>
          <pc:docMk/>
          <pc:sldMk cId="816989703" sldId="261"/>
        </pc:sldMkLst>
        <pc:spChg chg="mod">
          <ac:chgData name="VENKATA VISWANATHA REDDY NARALA" userId="17543bfe8c2d7116" providerId="LiveId" clId="{93BD2369-5C58-4B1E-953E-B1EFF170963A}" dt="2023-07-04T08:34:46.065" v="120" actId="27636"/>
          <ac:spMkLst>
            <pc:docMk/>
            <pc:sldMk cId="816989703" sldId="261"/>
            <ac:spMk id="3" creationId="{00000000-0000-0000-0000-000000000000}"/>
          </ac:spMkLst>
        </pc:spChg>
      </pc:sldChg>
      <pc:sldChg chg="modSp mod">
        <pc:chgData name="VENKATA VISWANATHA REDDY NARALA" userId="17543bfe8c2d7116" providerId="LiveId" clId="{93BD2369-5C58-4B1E-953E-B1EFF170963A}" dt="2023-07-04T08:34:57.022" v="121" actId="255"/>
        <pc:sldMkLst>
          <pc:docMk/>
          <pc:sldMk cId="3330064365" sldId="262"/>
        </pc:sldMkLst>
        <pc:spChg chg="mod">
          <ac:chgData name="VENKATA VISWANATHA REDDY NARALA" userId="17543bfe8c2d7116" providerId="LiveId" clId="{93BD2369-5C58-4B1E-953E-B1EFF170963A}" dt="2023-07-04T08:34:57.022" v="121" actId="255"/>
          <ac:spMkLst>
            <pc:docMk/>
            <pc:sldMk cId="3330064365" sldId="262"/>
            <ac:spMk id="3" creationId="{00000000-0000-0000-0000-000000000000}"/>
          </ac:spMkLst>
        </pc:spChg>
      </pc:sldChg>
      <pc:sldChg chg="modSp mod ord">
        <pc:chgData name="VENKATA VISWANATHA REDDY NARALA" userId="17543bfe8c2d7116" providerId="LiveId" clId="{93BD2369-5C58-4B1E-953E-B1EFF170963A}" dt="2023-07-04T08:49:53.945" v="179" actId="20577"/>
        <pc:sldMkLst>
          <pc:docMk/>
          <pc:sldMk cId="2901395402" sldId="263"/>
        </pc:sldMkLst>
        <pc:spChg chg="mod">
          <ac:chgData name="VENKATA VISWANATHA REDDY NARALA" userId="17543bfe8c2d7116" providerId="LiveId" clId="{93BD2369-5C58-4B1E-953E-B1EFF170963A}" dt="2023-07-04T08:49:53.945" v="179" actId="20577"/>
          <ac:spMkLst>
            <pc:docMk/>
            <pc:sldMk cId="2901395402" sldId="263"/>
            <ac:spMk id="3" creationId="{00000000-0000-0000-0000-000000000000}"/>
          </ac:spMkLst>
        </pc:spChg>
      </pc:sldChg>
      <pc:sldChg chg="modSp mod">
        <pc:chgData name="VENKATA VISWANATHA REDDY NARALA" userId="17543bfe8c2d7116" providerId="LiveId" clId="{93BD2369-5C58-4B1E-953E-B1EFF170963A}" dt="2023-07-04T08:35:22.789" v="125" actId="1076"/>
        <pc:sldMkLst>
          <pc:docMk/>
          <pc:sldMk cId="36290450" sldId="265"/>
        </pc:sldMkLst>
        <pc:spChg chg="mod">
          <ac:chgData name="VENKATA VISWANATHA REDDY NARALA" userId="17543bfe8c2d7116" providerId="LiveId" clId="{93BD2369-5C58-4B1E-953E-B1EFF170963A}" dt="2023-07-04T08:35:17.103" v="124" actId="2711"/>
          <ac:spMkLst>
            <pc:docMk/>
            <pc:sldMk cId="36290450" sldId="265"/>
            <ac:spMk id="3" creationId="{00000000-0000-0000-0000-000000000000}"/>
          </ac:spMkLst>
        </pc:spChg>
        <pc:picChg chg="mod">
          <ac:chgData name="VENKATA VISWANATHA REDDY NARALA" userId="17543bfe8c2d7116" providerId="LiveId" clId="{93BD2369-5C58-4B1E-953E-B1EFF170963A}" dt="2023-07-04T08:35:22.789" v="125" actId="1076"/>
          <ac:picMkLst>
            <pc:docMk/>
            <pc:sldMk cId="36290450" sldId="265"/>
            <ac:picMk id="10" creationId="{00000000-0000-0000-0000-000000000000}"/>
          </ac:picMkLst>
        </pc:picChg>
      </pc:sldChg>
      <pc:sldChg chg="modSp mod">
        <pc:chgData name="VENKATA VISWANATHA REDDY NARALA" userId="17543bfe8c2d7116" providerId="LiveId" clId="{93BD2369-5C58-4B1E-953E-B1EFF170963A}" dt="2023-07-04T08:35:37.983" v="128" actId="5793"/>
        <pc:sldMkLst>
          <pc:docMk/>
          <pc:sldMk cId="986082905" sldId="266"/>
        </pc:sldMkLst>
        <pc:spChg chg="mod">
          <ac:chgData name="VENKATA VISWANATHA REDDY NARALA" userId="17543bfe8c2d7116" providerId="LiveId" clId="{93BD2369-5C58-4B1E-953E-B1EFF170963A}" dt="2023-07-04T08:35:37.983" v="128" actId="5793"/>
          <ac:spMkLst>
            <pc:docMk/>
            <pc:sldMk cId="986082905" sldId="266"/>
            <ac:spMk id="3" creationId="{00000000-0000-0000-0000-000000000000}"/>
          </ac:spMkLst>
        </pc:spChg>
      </pc:sldChg>
      <pc:sldChg chg="modSp mod">
        <pc:chgData name="VENKATA VISWANATHA REDDY NARALA" userId="17543bfe8c2d7116" providerId="LiveId" clId="{93BD2369-5C58-4B1E-953E-B1EFF170963A}" dt="2023-07-04T08:35:49.062" v="129" actId="255"/>
        <pc:sldMkLst>
          <pc:docMk/>
          <pc:sldMk cId="1411327760" sldId="267"/>
        </pc:sldMkLst>
        <pc:spChg chg="mod">
          <ac:chgData name="VENKATA VISWANATHA REDDY NARALA" userId="17543bfe8c2d7116" providerId="LiveId" clId="{93BD2369-5C58-4B1E-953E-B1EFF170963A}" dt="2023-07-04T08:35:49.062" v="129" actId="255"/>
          <ac:spMkLst>
            <pc:docMk/>
            <pc:sldMk cId="1411327760" sldId="267"/>
            <ac:spMk id="3" creationId="{00000000-0000-0000-0000-000000000000}"/>
          </ac:spMkLst>
        </pc:spChg>
      </pc:sldChg>
      <pc:sldChg chg="modSp mod">
        <pc:chgData name="VENKATA VISWANATHA REDDY NARALA" userId="17543bfe8c2d7116" providerId="LiveId" clId="{93BD2369-5C58-4B1E-953E-B1EFF170963A}" dt="2023-07-04T08:36:12.153" v="130" actId="255"/>
        <pc:sldMkLst>
          <pc:docMk/>
          <pc:sldMk cId="3885745627" sldId="268"/>
        </pc:sldMkLst>
        <pc:spChg chg="mod">
          <ac:chgData name="VENKATA VISWANATHA REDDY NARALA" userId="17543bfe8c2d7116" providerId="LiveId" clId="{93BD2369-5C58-4B1E-953E-B1EFF170963A}" dt="2023-07-04T08:36:12.153" v="130" actId="255"/>
          <ac:spMkLst>
            <pc:docMk/>
            <pc:sldMk cId="3885745627" sldId="268"/>
            <ac:spMk id="3" creationId="{00000000-0000-0000-0000-000000000000}"/>
          </ac:spMkLst>
        </pc:spChg>
      </pc:sldChg>
      <pc:sldChg chg="modSp mod">
        <pc:chgData name="VENKATA VISWANATHA REDDY NARALA" userId="17543bfe8c2d7116" providerId="LiveId" clId="{93BD2369-5C58-4B1E-953E-B1EFF170963A}" dt="2023-07-04T08:36:28.805" v="132" actId="255"/>
        <pc:sldMkLst>
          <pc:docMk/>
          <pc:sldMk cId="1403765021" sldId="269"/>
        </pc:sldMkLst>
        <pc:spChg chg="mod">
          <ac:chgData name="VENKATA VISWANATHA REDDY NARALA" userId="17543bfe8c2d7116" providerId="LiveId" clId="{93BD2369-5C58-4B1E-953E-B1EFF170963A}" dt="2023-07-04T08:36:28.805" v="132" actId="255"/>
          <ac:spMkLst>
            <pc:docMk/>
            <pc:sldMk cId="1403765021" sldId="269"/>
            <ac:spMk id="3" creationId="{00000000-0000-0000-0000-000000000000}"/>
          </ac:spMkLst>
        </pc:spChg>
      </pc:sldChg>
      <pc:sldChg chg="modSp mod">
        <pc:chgData name="VENKATA VISWANATHA REDDY NARALA" userId="17543bfe8c2d7116" providerId="LiveId" clId="{93BD2369-5C58-4B1E-953E-B1EFF170963A}" dt="2023-07-04T08:37:25.020" v="136" actId="5793"/>
        <pc:sldMkLst>
          <pc:docMk/>
          <pc:sldMk cId="1494741487" sldId="270"/>
        </pc:sldMkLst>
        <pc:spChg chg="mod">
          <ac:chgData name="VENKATA VISWANATHA REDDY NARALA" userId="17543bfe8c2d7116" providerId="LiveId" clId="{93BD2369-5C58-4B1E-953E-B1EFF170963A}" dt="2023-07-04T08:37:25.020" v="136" actId="5793"/>
          <ac:spMkLst>
            <pc:docMk/>
            <pc:sldMk cId="1494741487" sldId="270"/>
            <ac:spMk id="3" creationId="{00000000-0000-0000-0000-000000000000}"/>
          </ac:spMkLst>
        </pc:spChg>
      </pc:sldChg>
      <pc:sldChg chg="modSp mod">
        <pc:chgData name="VENKATA VISWANATHA REDDY NARALA" userId="17543bfe8c2d7116" providerId="LiveId" clId="{93BD2369-5C58-4B1E-953E-B1EFF170963A}" dt="2023-07-04T08:37:42.759" v="137" actId="255"/>
        <pc:sldMkLst>
          <pc:docMk/>
          <pc:sldMk cId="2395771182" sldId="272"/>
        </pc:sldMkLst>
        <pc:spChg chg="mod">
          <ac:chgData name="VENKATA VISWANATHA REDDY NARALA" userId="17543bfe8c2d7116" providerId="LiveId" clId="{93BD2369-5C58-4B1E-953E-B1EFF170963A}" dt="2023-07-04T06:08:27.536" v="57"/>
          <ac:spMkLst>
            <pc:docMk/>
            <pc:sldMk cId="2395771182" sldId="272"/>
            <ac:spMk id="2" creationId="{00000000-0000-0000-0000-000000000000}"/>
          </ac:spMkLst>
        </pc:spChg>
        <pc:spChg chg="mod">
          <ac:chgData name="VENKATA VISWANATHA REDDY NARALA" userId="17543bfe8c2d7116" providerId="LiveId" clId="{93BD2369-5C58-4B1E-953E-B1EFF170963A}" dt="2023-07-04T08:37:42.759" v="137" actId="255"/>
          <ac:spMkLst>
            <pc:docMk/>
            <pc:sldMk cId="2395771182" sldId="272"/>
            <ac:spMk id="3" creationId="{00000000-0000-0000-0000-000000000000}"/>
          </ac:spMkLst>
        </pc:spChg>
      </pc:sldChg>
      <pc:sldChg chg="modSp mod">
        <pc:chgData name="VENKATA VISWANATHA REDDY NARALA" userId="17543bfe8c2d7116" providerId="LiveId" clId="{93BD2369-5C58-4B1E-953E-B1EFF170963A}" dt="2023-07-04T08:33:11.821" v="109" actId="20577"/>
        <pc:sldMkLst>
          <pc:docMk/>
          <pc:sldMk cId="3614859327" sldId="288"/>
        </pc:sldMkLst>
        <pc:spChg chg="mod">
          <ac:chgData name="VENKATA VISWANATHA REDDY NARALA" userId="17543bfe8c2d7116" providerId="LiveId" clId="{93BD2369-5C58-4B1E-953E-B1EFF170963A}" dt="2023-07-04T08:33:11.821" v="109" actId="20577"/>
          <ac:spMkLst>
            <pc:docMk/>
            <pc:sldMk cId="3614859327" sldId="288"/>
            <ac:spMk id="3" creationId="{00000000-0000-0000-0000-000000000000}"/>
          </ac:spMkLst>
        </pc:spChg>
      </pc:sldChg>
      <pc:sldChg chg="modSp mod ord">
        <pc:chgData name="VENKATA VISWANATHA REDDY NARALA" userId="17543bfe8c2d7116" providerId="LiveId" clId="{93BD2369-5C58-4B1E-953E-B1EFF170963A}" dt="2023-07-04T07:00:25.080" v="105"/>
        <pc:sldMkLst>
          <pc:docMk/>
          <pc:sldMk cId="1880091812" sldId="289"/>
        </pc:sldMkLst>
        <pc:spChg chg="mod">
          <ac:chgData name="VENKATA VISWANATHA REDDY NARALA" userId="17543bfe8c2d7116" providerId="LiveId" clId="{93BD2369-5C58-4B1E-953E-B1EFF170963A}" dt="2023-07-04T06:08:27.536" v="57"/>
          <ac:spMkLst>
            <pc:docMk/>
            <pc:sldMk cId="1880091812" sldId="289"/>
            <ac:spMk id="2" creationId="{1497597D-0936-F975-C6CC-A85099B68A8D}"/>
          </ac:spMkLst>
        </pc:spChg>
        <pc:spChg chg="mod">
          <ac:chgData name="VENKATA VISWANATHA REDDY NARALA" userId="17543bfe8c2d7116" providerId="LiveId" clId="{93BD2369-5C58-4B1E-953E-B1EFF170963A}" dt="2023-07-04T06:08:27.536" v="57"/>
          <ac:spMkLst>
            <pc:docMk/>
            <pc:sldMk cId="1880091812" sldId="289"/>
            <ac:spMk id="3" creationId="{FBE3CE03-0CA3-7405-6E95-F41370326ECA}"/>
          </ac:spMkLst>
        </pc:spChg>
      </pc:sldChg>
      <pc:sldChg chg="addSp delSp modSp new mod modClrScheme chgLayout">
        <pc:chgData name="VENKATA VISWANATHA REDDY NARALA" userId="17543bfe8c2d7116" providerId="LiveId" clId="{93BD2369-5C58-4B1E-953E-B1EFF170963A}" dt="2023-07-04T06:08:12.291" v="47" actId="20577"/>
        <pc:sldMkLst>
          <pc:docMk/>
          <pc:sldMk cId="1346863580" sldId="290"/>
        </pc:sldMkLst>
        <pc:spChg chg="del">
          <ac:chgData name="VENKATA VISWANATHA REDDY NARALA" userId="17543bfe8c2d7116" providerId="LiveId" clId="{93BD2369-5C58-4B1E-953E-B1EFF170963A}" dt="2023-07-04T06:04:47.002" v="9" actId="700"/>
          <ac:spMkLst>
            <pc:docMk/>
            <pc:sldMk cId="1346863580" sldId="290"/>
            <ac:spMk id="2" creationId="{A9600426-4216-8A18-DAEF-FFB7BA9C35A6}"/>
          </ac:spMkLst>
        </pc:spChg>
        <pc:spChg chg="del mod">
          <ac:chgData name="VENKATA VISWANATHA REDDY NARALA" userId="17543bfe8c2d7116" providerId="LiveId" clId="{93BD2369-5C58-4B1E-953E-B1EFF170963A}" dt="2023-07-04T06:04:47.002" v="9" actId="700"/>
          <ac:spMkLst>
            <pc:docMk/>
            <pc:sldMk cId="1346863580" sldId="290"/>
            <ac:spMk id="3" creationId="{F29BDF4F-C0D7-D7F1-A817-3D204E8272C5}"/>
          </ac:spMkLst>
        </pc:spChg>
        <pc:spChg chg="add mod">
          <ac:chgData name="VENKATA VISWANATHA REDDY NARALA" userId="17543bfe8c2d7116" providerId="LiveId" clId="{93BD2369-5C58-4B1E-953E-B1EFF170963A}" dt="2023-07-04T06:08:12.291" v="47" actId="20577"/>
          <ac:spMkLst>
            <pc:docMk/>
            <pc:sldMk cId="1346863580" sldId="290"/>
            <ac:spMk id="4" creationId="{E1A6732F-DF9A-C68C-2BAE-EA152A81C632}"/>
          </ac:spMkLst>
        </pc:spChg>
      </pc:sldChg>
      <pc:sldChg chg="addSp modSp new mod modClrScheme chgLayout">
        <pc:chgData name="VENKATA VISWANATHA REDDY NARALA" userId="17543bfe8c2d7116" providerId="LiveId" clId="{93BD2369-5C58-4B1E-953E-B1EFF170963A}" dt="2023-07-04T08:43:43.855" v="178" actId="20577"/>
        <pc:sldMkLst>
          <pc:docMk/>
          <pc:sldMk cId="2330768438" sldId="291"/>
        </pc:sldMkLst>
        <pc:spChg chg="add mod">
          <ac:chgData name="VENKATA VISWANATHA REDDY NARALA" userId="17543bfe8c2d7116" providerId="LiveId" clId="{93BD2369-5C58-4B1E-953E-B1EFF170963A}" dt="2023-07-04T07:01:37.540" v="108" actId="20577"/>
          <ac:spMkLst>
            <pc:docMk/>
            <pc:sldMk cId="2330768438" sldId="291"/>
            <ac:spMk id="2" creationId="{886B3528-2A23-FEBD-3E5F-74B149CBE7DC}"/>
          </ac:spMkLst>
        </pc:spChg>
        <pc:spChg chg="add mod">
          <ac:chgData name="VENKATA VISWANATHA REDDY NARALA" userId="17543bfe8c2d7116" providerId="LiveId" clId="{93BD2369-5C58-4B1E-953E-B1EFF170963A}" dt="2023-07-04T08:43:43.855" v="178" actId="20577"/>
          <ac:spMkLst>
            <pc:docMk/>
            <pc:sldMk cId="2330768438" sldId="291"/>
            <ac:spMk id="3" creationId="{37968A14-26BC-4C4D-B066-C62D70EF99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33544B-2658-43B4-98A6-02F75CA8FD3A}"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376597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3544B-2658-43B4-98A6-02F75CA8FD3A}"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250534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3544B-2658-43B4-98A6-02F75CA8FD3A}"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191402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3544B-2658-43B4-98A6-02F75CA8FD3A}"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370291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33544B-2658-43B4-98A6-02F75CA8FD3A}"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3353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33544B-2658-43B4-98A6-02F75CA8FD3A}"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21754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33544B-2658-43B4-98A6-02F75CA8FD3A}" type="datetimeFigureOut">
              <a:rPr lang="en-US" smtClean="0"/>
              <a:t>7/4/2023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386980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3544B-2658-43B4-98A6-02F75CA8FD3A}" type="datetimeFigureOut">
              <a:rPr lang="en-US" smtClean="0"/>
              <a:t>7/4/2023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162808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3544B-2658-43B4-98A6-02F75CA8FD3A}" type="datetimeFigureOut">
              <a:rPr lang="en-US" smtClean="0"/>
              <a:t>7/4/2023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248130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33544B-2658-43B4-98A6-02F75CA8FD3A}"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263677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33544B-2658-43B4-98A6-02F75CA8FD3A}"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500CB-3BE3-4E68-9355-2064A7048D20}" type="slidenum">
              <a:rPr lang="en-US" smtClean="0"/>
              <a:t>‹#›</a:t>
            </a:fld>
            <a:endParaRPr lang="en-US"/>
          </a:p>
        </p:txBody>
      </p:sp>
    </p:spTree>
    <p:extLst>
      <p:ext uri="{BB962C8B-B14F-4D97-AF65-F5344CB8AC3E}">
        <p14:creationId xmlns:p14="http://schemas.microsoft.com/office/powerpoint/2010/main" val="125807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3544B-2658-43B4-98A6-02F75CA8FD3A}" type="datetimeFigureOut">
              <a:rPr lang="en-US" smtClean="0"/>
              <a:t>7/4/2023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500CB-3BE3-4E68-9355-2064A7048D20}" type="slidenum">
              <a:rPr lang="en-US" smtClean="0"/>
              <a:t>‹#›</a:t>
            </a:fld>
            <a:endParaRPr lang="en-US"/>
          </a:p>
        </p:txBody>
      </p:sp>
    </p:spTree>
    <p:extLst>
      <p:ext uri="{BB962C8B-B14F-4D97-AF65-F5344CB8AC3E}">
        <p14:creationId xmlns:p14="http://schemas.microsoft.com/office/powerpoint/2010/main" val="2272340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185" y="369277"/>
            <a:ext cx="11597054" cy="6278642"/>
          </a:xfrm>
          <a:prstGeom prst="rect">
            <a:avLst/>
          </a:prstGeom>
        </p:spPr>
        <p:txBody>
          <a:bodyPr wrap="square">
            <a:spAutoFit/>
          </a:bodyPr>
          <a:lstStyle/>
          <a:p>
            <a:pPr algn="ctr">
              <a:lnSpc>
                <a:spcPct val="100000"/>
              </a:lnSpc>
            </a:pPr>
            <a:r>
              <a:rPr lang="en-US" sz="3200" b="1" dirty="0">
                <a:latin typeface="Times New Roman" panose="02020603050405020304" pitchFamily="18" charset="0"/>
                <a:cs typeface="Times New Roman" panose="02020603050405020304" pitchFamily="18" charset="0"/>
              </a:rPr>
              <a:t>Deep Convolution Neural Network for Big Data Medical Image Classification</a:t>
            </a:r>
          </a:p>
          <a:p>
            <a:pPr algn="ctr">
              <a:lnSpc>
                <a:spcPct val="100000"/>
              </a:lnSpc>
            </a:pPr>
            <a:r>
              <a:rPr lang="en-US" b="1" i="1" dirty="0">
                <a:solidFill>
                  <a:srgbClr val="000000"/>
                </a:solidFill>
                <a:latin typeface="Times New Roman"/>
              </a:rPr>
              <a:t>By</a:t>
            </a:r>
            <a:endParaRPr lang="en-US" dirty="0"/>
          </a:p>
          <a:p>
            <a:pPr algn="ctr">
              <a:lnSpc>
                <a:spcPct val="100000"/>
              </a:lnSpc>
            </a:pPr>
            <a:endParaRPr lang="en-US" dirty="0"/>
          </a:p>
          <a:p>
            <a:pPr algn="ctr">
              <a:lnSpc>
                <a:spcPct val="100000"/>
              </a:lnSpc>
            </a:pPr>
            <a:r>
              <a:rPr lang="en-US" b="1" dirty="0">
                <a:solidFill>
                  <a:srgbClr val="000000"/>
                </a:solidFill>
                <a:latin typeface="Times New Roman"/>
              </a:rPr>
              <a:t>N. SRINATH REDDY (21091F0050)</a:t>
            </a:r>
            <a:endParaRPr lang="en-US" dirty="0"/>
          </a:p>
          <a:p>
            <a:pPr algn="ctr">
              <a:lnSpc>
                <a:spcPct val="100000"/>
              </a:lnSpc>
            </a:pPr>
            <a:r>
              <a:rPr lang="en-US" b="1" dirty="0">
                <a:solidFill>
                  <a:srgbClr val="000000"/>
                </a:solidFill>
                <a:latin typeface="Times New Roman"/>
              </a:rPr>
              <a:t> </a:t>
            </a:r>
            <a:endParaRPr lang="en-US" dirty="0"/>
          </a:p>
          <a:p>
            <a:pPr algn="ctr">
              <a:lnSpc>
                <a:spcPct val="100000"/>
              </a:lnSpc>
            </a:pPr>
            <a:r>
              <a:rPr lang="en-US" b="1" dirty="0">
                <a:solidFill>
                  <a:srgbClr val="000000"/>
                </a:solidFill>
                <a:latin typeface="Times New Roman"/>
              </a:rPr>
              <a:t>Under the esteemed guidance of</a:t>
            </a:r>
            <a:endParaRPr lang="en-US" dirty="0"/>
          </a:p>
          <a:p>
            <a:pPr algn="ctr">
              <a:lnSpc>
                <a:spcPct val="100000"/>
              </a:lnSpc>
            </a:pPr>
            <a:endParaRPr lang="en-US" dirty="0"/>
          </a:p>
          <a:p>
            <a:pPr algn="ctr">
              <a:lnSpc>
                <a:spcPct val="100000"/>
              </a:lnSpc>
            </a:pPr>
            <a:r>
              <a:rPr lang="en-US" sz="2400" b="1" dirty="0">
                <a:solidFill>
                  <a:srgbClr val="000000"/>
                </a:solidFill>
                <a:latin typeface="Times New Roman"/>
              </a:rPr>
              <a:t>Mrs. B. Swetha </a:t>
            </a:r>
            <a:r>
              <a:rPr lang="en-US" sz="2400" b="1" baseline="-25000" dirty="0">
                <a:solidFill>
                  <a:srgbClr val="000000"/>
                </a:solidFill>
                <a:latin typeface="Times New Roman"/>
              </a:rPr>
              <a:t>M.Tech,(Ph.D.)</a:t>
            </a:r>
            <a:r>
              <a:rPr lang="en-US" b="1" dirty="0">
                <a:solidFill>
                  <a:srgbClr val="000000"/>
                </a:solidFill>
                <a:latin typeface="Times New Roman"/>
              </a:rPr>
              <a:t>  </a:t>
            </a:r>
            <a:endParaRPr lang="en-US" dirty="0"/>
          </a:p>
          <a:p>
            <a:pPr algn="ctr">
              <a:lnSpc>
                <a:spcPct val="100000"/>
              </a:lnSpc>
            </a:pPr>
            <a:r>
              <a:rPr lang="en-US" b="1" dirty="0">
                <a:solidFill>
                  <a:srgbClr val="000000"/>
                </a:solidFill>
                <a:latin typeface="Times New Roman"/>
              </a:rPr>
              <a:t>Assistant Professor</a:t>
            </a:r>
            <a:endParaRPr lang="en-US" dirty="0"/>
          </a:p>
          <a:p>
            <a:pPr algn="ctr">
              <a:lnSpc>
                <a:spcPct val="100000"/>
              </a:lnSpc>
            </a:pPr>
            <a:endParaRPr lang="en-US" dirty="0"/>
          </a:p>
          <a:p>
            <a:pPr algn="ctr">
              <a:lnSpc>
                <a:spcPct val="100000"/>
              </a:lnSpc>
            </a:pPr>
            <a:endParaRPr lang="en-US" dirty="0"/>
          </a:p>
          <a:p>
            <a:pPr algn="ctr">
              <a:lnSpc>
                <a:spcPct val="100000"/>
              </a:lnSpc>
            </a:pPr>
            <a:endParaRPr lang="en-US" dirty="0"/>
          </a:p>
          <a:p>
            <a:pPr algn="ctr">
              <a:lnSpc>
                <a:spcPct val="100000"/>
              </a:lnSpc>
            </a:pPr>
            <a:endParaRPr lang="en-US" dirty="0"/>
          </a:p>
          <a:p>
            <a:pPr algn="ctr">
              <a:lnSpc>
                <a:spcPct val="100000"/>
              </a:lnSpc>
            </a:pPr>
            <a:endParaRPr lang="en-US" dirty="0"/>
          </a:p>
          <a:p>
            <a:pPr algn="ctr">
              <a:lnSpc>
                <a:spcPct val="100000"/>
              </a:lnSpc>
            </a:pPr>
            <a:endParaRPr lang="en-US" dirty="0"/>
          </a:p>
          <a:p>
            <a:pPr algn="ctr">
              <a:lnSpc>
                <a:spcPct val="100000"/>
              </a:lnSpc>
            </a:pPr>
            <a:r>
              <a:rPr lang="en-US" sz="2400" b="1" dirty="0">
                <a:solidFill>
                  <a:srgbClr val="000000"/>
                </a:solidFill>
                <a:latin typeface="Times New Roman"/>
              </a:rPr>
              <a:t>DEPARTMENT OF MASTER OF COMPUTER APPLICATONS</a:t>
            </a:r>
            <a:endParaRPr lang="en-US" dirty="0"/>
          </a:p>
          <a:p>
            <a:pPr algn="ctr">
              <a:lnSpc>
                <a:spcPct val="100000"/>
              </a:lnSpc>
            </a:pPr>
            <a:r>
              <a:rPr lang="en-US" sz="2400" b="1" dirty="0">
                <a:solidFill>
                  <a:srgbClr val="000000"/>
                </a:solidFill>
                <a:latin typeface="Times New Roman"/>
              </a:rPr>
              <a:t>RAJEEV GANDHI MEMORIAL COLLEGE OF ENGINEERING &amp; TECHNOLOGY</a:t>
            </a:r>
            <a:endParaRPr lang="en-US" dirty="0"/>
          </a:p>
          <a:p>
            <a:pPr algn="ctr">
              <a:lnSpc>
                <a:spcPct val="100000"/>
              </a:lnSpc>
            </a:pPr>
            <a:r>
              <a:rPr lang="en-US" sz="1600" b="1" dirty="0">
                <a:solidFill>
                  <a:srgbClr val="000000"/>
                </a:solidFill>
                <a:latin typeface="Times New Roman"/>
              </a:rPr>
              <a:t>(AUTONOMOUS)</a:t>
            </a:r>
            <a:endParaRPr lang="en-US" dirty="0"/>
          </a:p>
          <a:p>
            <a:pPr algn="ctr">
              <a:lnSpc>
                <a:spcPct val="100000"/>
              </a:lnSpc>
            </a:pPr>
            <a:r>
              <a:rPr lang="en-US" sz="1600" b="1" dirty="0">
                <a:solidFill>
                  <a:srgbClr val="000000"/>
                </a:solidFill>
                <a:latin typeface="Times New Roman"/>
                <a:ea typeface="Times;Times New Roman"/>
              </a:rPr>
              <a:t>NANDYAL-518501, (Estd-1995)</a:t>
            </a:r>
            <a:endParaRPr lang="en-US" dirty="0"/>
          </a:p>
        </p:txBody>
      </p:sp>
      <p:pic>
        <p:nvPicPr>
          <p:cNvPr id="5" name="Picture 4"/>
          <p:cNvPicPr/>
          <p:nvPr/>
        </p:nvPicPr>
        <p:blipFill>
          <a:blip r:embed="rId2"/>
          <a:stretch>
            <a:fillRect/>
          </a:stretch>
        </p:blipFill>
        <p:spPr>
          <a:xfrm>
            <a:off x="4791808" y="3982914"/>
            <a:ext cx="2655277" cy="1380393"/>
          </a:xfrm>
          <a:prstGeom prst="rect">
            <a:avLst/>
          </a:prstGeom>
          <a:ln>
            <a:noFill/>
          </a:ln>
        </p:spPr>
      </p:pic>
    </p:spTree>
    <p:extLst>
      <p:ext uri="{BB962C8B-B14F-4D97-AF65-F5344CB8AC3E}">
        <p14:creationId xmlns:p14="http://schemas.microsoft.com/office/powerpoint/2010/main" val="184883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2177"/>
            <a:ext cx="10515600" cy="5464786"/>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Python is one of the best languages available and why it’s a great one to start programming with.</a:t>
            </a:r>
          </a:p>
          <a:p>
            <a:pPr algn="just">
              <a:lnSpc>
                <a:spcPct val="150000"/>
              </a:lnSpc>
            </a:pPr>
            <a:r>
              <a:rPr lang="en-US" sz="2000" dirty="0">
                <a:latin typeface="Times New Roman" panose="02020603050405020304" pitchFamily="18" charset="0"/>
                <a:cs typeface="Times New Roman" panose="02020603050405020304" pitchFamily="18" charset="0"/>
              </a:rPr>
              <a:t> Open-source general-purpose language.</a:t>
            </a:r>
          </a:p>
          <a:p>
            <a:pPr algn="just">
              <a:lnSpc>
                <a:spcPct val="150000"/>
              </a:lnSpc>
            </a:pPr>
            <a:r>
              <a:rPr lang="en-US" sz="2000" dirty="0">
                <a:latin typeface="Times New Roman" panose="02020603050405020304" pitchFamily="18" charset="0"/>
                <a:cs typeface="Times New Roman" panose="02020603050405020304" pitchFamily="18" charset="0"/>
              </a:rPr>
              <a:t>Object Oriented, Procedural, Functional </a:t>
            </a:r>
          </a:p>
          <a:p>
            <a:pPr algn="just">
              <a:lnSpc>
                <a:spcPct val="150000"/>
              </a:lnSpc>
            </a:pPr>
            <a:r>
              <a:rPr lang="en-US" sz="2000" dirty="0">
                <a:latin typeface="Times New Roman" panose="02020603050405020304" pitchFamily="18" charset="0"/>
                <a:cs typeface="Times New Roman" panose="02020603050405020304" pitchFamily="18" charset="0"/>
              </a:rPr>
              <a:t> Easy to interface with C/ObjC/Java/Fortran</a:t>
            </a:r>
          </a:p>
          <a:p>
            <a:pPr algn="just">
              <a:lnSpc>
                <a:spcPct val="150000"/>
              </a:lnSpc>
            </a:pPr>
            <a:r>
              <a:rPr lang="en-US" sz="2000" dirty="0">
                <a:latin typeface="Times New Roman" panose="02020603050405020304" pitchFamily="18" charset="0"/>
                <a:cs typeface="Times New Roman" panose="02020603050405020304" pitchFamily="18" charset="0"/>
              </a:rPr>
              <a:t> Easy-is to interface with C++ (via SWIG) </a:t>
            </a:r>
          </a:p>
          <a:p>
            <a:pPr algn="just">
              <a:lnSpc>
                <a:spcPct val="150000"/>
              </a:lnSpc>
            </a:pPr>
            <a:r>
              <a:rPr lang="en-US" sz="2000" dirty="0">
                <a:latin typeface="Times New Roman" panose="02020603050405020304" pitchFamily="18" charset="0"/>
                <a:cs typeface="Times New Roman" panose="02020603050405020304" pitchFamily="18" charset="0"/>
              </a:rPr>
              <a:t> Great interactive environment</a:t>
            </a:r>
          </a:p>
          <a:p>
            <a:pPr algn="just">
              <a:lnSpc>
                <a:spcPct val="150000"/>
              </a:lnSpc>
            </a:pPr>
            <a:r>
              <a:rPr lang="en-US" sz="2000" dirty="0">
                <a:latin typeface="Times New Roman" panose="02020603050405020304" pitchFamily="18" charset="0"/>
                <a:cs typeface="Times New Roman" panose="02020603050405020304" pitchFamily="18" charset="0"/>
              </a:rPr>
              <a:t> Great interactive environment</a:t>
            </a:r>
          </a:p>
        </p:txBody>
      </p:sp>
    </p:spTree>
    <p:extLst>
      <p:ext uri="{BB962C8B-B14F-4D97-AF65-F5344CB8AC3E}">
        <p14:creationId xmlns:p14="http://schemas.microsoft.com/office/powerpoint/2010/main" val="333006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365023" cy="619613"/>
          </a:xfrm>
        </p:spPr>
        <p:txBody>
          <a:bodyPr>
            <a:normAutofit/>
          </a:bodyPr>
          <a:lstStyle/>
          <a:p>
            <a:r>
              <a:rPr lang="en-US" sz="3600" dirty="0">
                <a:latin typeface="Times New Roman" panose="02020603050405020304" pitchFamily="18" charset="0"/>
                <a:cs typeface="Times New Roman" panose="02020603050405020304" pitchFamily="18" charset="0"/>
              </a:rPr>
              <a:t>IMPLEMENTATION SETUP</a:t>
            </a:r>
          </a:p>
        </p:txBody>
      </p:sp>
      <p:sp>
        <p:nvSpPr>
          <p:cNvPr id="3" name="Content Placeholder 2"/>
          <p:cNvSpPr>
            <a:spLocks noGrp="1"/>
          </p:cNvSpPr>
          <p:nvPr>
            <p:ph idx="1"/>
          </p:nvPr>
        </p:nvSpPr>
        <p:spPr>
          <a:xfrm>
            <a:off x="838200" y="984738"/>
            <a:ext cx="10515600" cy="5556739"/>
          </a:xfrm>
        </p:spPr>
        <p:txBody>
          <a:bodyPr>
            <a:normAutofit/>
          </a:bodyPr>
          <a:lstStyle/>
          <a:p>
            <a:pPr marL="0" indent="0" algn="just">
              <a:buNone/>
            </a:pPr>
            <a:r>
              <a:rPr lang="en-IN" sz="2600" b="1" dirty="0">
                <a:latin typeface="Times New Roman" panose="02020603050405020304" pitchFamily="18" charset="0"/>
                <a:cs typeface="Times New Roman" panose="02020603050405020304" pitchFamily="18" charset="0"/>
              </a:rPr>
              <a:t>INSTALLING PYTHON:</a:t>
            </a:r>
          </a:p>
          <a:p>
            <a:pPr algn="just"/>
            <a:r>
              <a:rPr lang="en-IN" sz="2200" dirty="0">
                <a:latin typeface="Times New Roman" panose="02020603050405020304" pitchFamily="18" charset="0"/>
                <a:cs typeface="Times New Roman" panose="02020603050405020304" pitchFamily="18" charset="0"/>
              </a:rPr>
              <a:t>To download and install Python visit the official website of Python </a:t>
            </a:r>
            <a:r>
              <a:rPr lang="en-IN" sz="2200" u="sng" dirty="0">
                <a:latin typeface="Times New Roman" panose="02020603050405020304" pitchFamily="18" charset="0"/>
                <a:cs typeface="Times New Roman" panose="02020603050405020304" pitchFamily="18" charset="0"/>
                <a:hlinkClick r:id="rId2"/>
              </a:rPr>
              <a:t>https://www.python.org/downloads/</a:t>
            </a:r>
            <a:r>
              <a:rPr lang="en-IN" sz="2200" dirty="0">
                <a:latin typeface="Times New Roman" panose="02020603050405020304" pitchFamily="18" charset="0"/>
                <a:cs typeface="Times New Roman" panose="02020603050405020304" pitchFamily="18" charset="0"/>
              </a:rPr>
              <a:t> and choose your version.</a:t>
            </a:r>
            <a:endParaRPr lang="en-US" sz="2200"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lgn="ctr">
              <a:buNone/>
            </a:pPr>
            <a:r>
              <a:rPr lang="en-IN" sz="2200" b="1" dirty="0">
                <a:latin typeface="Times New Roman" panose="02020603050405020304" pitchFamily="18" charset="0"/>
                <a:cs typeface="Times New Roman" panose="02020603050405020304" pitchFamily="18" charset="0"/>
              </a:rPr>
              <a:t>Fig2:</a:t>
            </a:r>
            <a:r>
              <a:rPr lang="en-IN" sz="2200" dirty="0">
                <a:latin typeface="Times New Roman" panose="02020603050405020304" pitchFamily="18" charset="0"/>
                <a:cs typeface="Times New Roman" panose="02020603050405020304" pitchFamily="18" charset="0"/>
              </a:rPr>
              <a:t> Python Download Website</a:t>
            </a:r>
            <a:endParaRPr lang="en-US" sz="2200" dirty="0">
              <a:latin typeface="Times New Roman" panose="02020603050405020304" pitchFamily="18" charset="0"/>
              <a:cs typeface="Times New Roman" panose="02020603050405020304" pitchFamily="18" charset="0"/>
            </a:endParaRPr>
          </a:p>
          <a:p>
            <a:pPr lvl="0" algn="just"/>
            <a:r>
              <a:rPr lang="en-IN" sz="2200" dirty="0">
                <a:latin typeface="Times New Roman" panose="02020603050405020304" pitchFamily="18" charset="0"/>
                <a:cs typeface="Times New Roman" panose="02020603050405020304" pitchFamily="18" charset="0"/>
              </a:rPr>
              <a:t>Once the download is complete, run the exe for install Python. Now click on Install Now.</a:t>
            </a:r>
            <a:endParaRPr lang="en-US" sz="2200" dirty="0">
              <a:latin typeface="Times New Roman" panose="02020603050405020304" pitchFamily="18" charset="0"/>
              <a:cs typeface="Times New Roman" panose="02020603050405020304" pitchFamily="18" charset="0"/>
            </a:endParaRPr>
          </a:p>
          <a:p>
            <a:pPr lvl="0" algn="just"/>
            <a:r>
              <a:rPr lang="en-IN" sz="2200" dirty="0">
                <a:latin typeface="Times New Roman" panose="02020603050405020304" pitchFamily="18" charset="0"/>
                <a:cs typeface="Times New Roman" panose="02020603050405020304" pitchFamily="18" charset="0"/>
              </a:rPr>
              <a:t> You can see Python installing at this point.</a:t>
            </a:r>
            <a:endParaRPr lang="en-US"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When it finishes, you can see a screen that says the Setup was successful. Now click on "Close".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rcRect/>
          <a:stretch>
            <a:fillRect/>
          </a:stretch>
        </p:blipFill>
        <p:spPr bwMode="auto">
          <a:xfrm>
            <a:off x="3674403" y="2218785"/>
            <a:ext cx="4528820" cy="2096770"/>
          </a:xfrm>
          <a:prstGeom prst="rect">
            <a:avLst/>
          </a:prstGeom>
          <a:noFill/>
          <a:ln w="9525">
            <a:noFill/>
            <a:miter lim="800000"/>
            <a:headEnd/>
            <a:tailEnd/>
          </a:ln>
        </p:spPr>
      </p:pic>
    </p:spTree>
    <p:extLst>
      <p:ext uri="{BB962C8B-B14F-4D97-AF65-F5344CB8AC3E}">
        <p14:creationId xmlns:p14="http://schemas.microsoft.com/office/powerpoint/2010/main" val="3629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38321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Installing PyCharm:</a:t>
            </a:r>
            <a:endParaRPr lang="en-US" sz="2400" dirty="0">
              <a:latin typeface="Times New Roman" panose="02020603050405020304" pitchFamily="18" charset="0"/>
              <a:cs typeface="Times New Roman" panose="02020603050405020304" pitchFamily="18" charset="0"/>
            </a:endParaRPr>
          </a:p>
          <a:p>
            <a:pPr marL="0" lvl="0" indent="0">
              <a:buNone/>
            </a:pPr>
            <a:endParaRPr lang="en-US" sz="24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 download PyCharm visit: website </a:t>
            </a:r>
            <a:r>
              <a:rPr lang="en-US" sz="2000" u="sng" dirty="0">
                <a:latin typeface="Times New Roman" panose="02020603050405020304" pitchFamily="18" charset="0"/>
                <a:cs typeface="Times New Roman" panose="02020603050405020304" pitchFamily="18" charset="0"/>
                <a:hlinkClick r:id="rId2"/>
              </a:rPr>
              <a:t>https://www.jetbrains.com/pycharm/download/</a:t>
            </a:r>
            <a:r>
              <a:rPr lang="en-US" sz="2000" dirty="0">
                <a:latin typeface="Times New Roman" panose="02020603050405020304" pitchFamily="18" charset="0"/>
                <a:cs typeface="Times New Roman" panose="02020603050405020304" pitchFamily="18" charset="0"/>
              </a:rPr>
              <a:t> and click the "DOWNLOAD" link under the Community Section.</a:t>
            </a:r>
          </a:p>
          <a:p>
            <a:pPr lvl="0" algn="just"/>
            <a:r>
              <a:rPr lang="en-US" sz="2000" dirty="0">
                <a:latin typeface="Times New Roman" panose="02020603050405020304" pitchFamily="18" charset="0"/>
                <a:cs typeface="Times New Roman" panose="02020603050405020304" pitchFamily="18" charset="0"/>
              </a:rPr>
              <a:t>Once the download is complete, run the exe for install PyCharm. The setup wizard should have started. Click “Next”.</a:t>
            </a:r>
          </a:p>
          <a:p>
            <a:pPr lvl="0" algn="just"/>
            <a:r>
              <a:rPr lang="en-US" sz="2000" dirty="0">
                <a:latin typeface="Times New Roman" panose="02020603050405020304" pitchFamily="18" charset="0"/>
                <a:cs typeface="Times New Roman" panose="02020603050405020304" pitchFamily="18" charset="0"/>
              </a:rPr>
              <a:t>On the next screen, Change the installation path if required. Click “Next”.</a:t>
            </a:r>
          </a:p>
          <a:p>
            <a:pPr lvl="0" algn="just"/>
            <a:r>
              <a:rPr lang="en-US" sz="2000" dirty="0">
                <a:latin typeface="Times New Roman" panose="02020603050405020304" pitchFamily="18" charset="0"/>
                <a:cs typeface="Times New Roman" panose="02020603050405020304" pitchFamily="18" charset="0"/>
              </a:rPr>
              <a:t>On the next screen, you can create a desktop shortcut if you want and click on “Next”.</a:t>
            </a:r>
          </a:p>
          <a:p>
            <a:pPr lvl="0" algn="just"/>
            <a:r>
              <a:rPr lang="en-US" sz="2000" dirty="0">
                <a:latin typeface="Times New Roman" panose="02020603050405020304" pitchFamily="18" charset="0"/>
                <a:cs typeface="Times New Roman" panose="02020603050405020304" pitchFamily="18" charset="0"/>
              </a:rPr>
              <a:t>Choose the start menu folder. Keep selected JetBrains and click on “Install”.</a:t>
            </a:r>
          </a:p>
          <a:p>
            <a:pPr lvl="0" algn="just"/>
            <a:r>
              <a:rPr lang="en-US" sz="2000" dirty="0">
                <a:latin typeface="Times New Roman" panose="02020603050405020304" pitchFamily="18" charset="0"/>
                <a:cs typeface="Times New Roman" panose="02020603050405020304" pitchFamily="18" charset="0"/>
              </a:rPr>
              <a:t>Wait for the installation to finish.</a:t>
            </a:r>
          </a:p>
          <a:p>
            <a:pPr lvl="0" algn="just"/>
            <a:r>
              <a:rPr lang="en-US" sz="2000" dirty="0">
                <a:latin typeface="Times New Roman" panose="02020603050405020304" pitchFamily="18" charset="0"/>
                <a:cs typeface="Times New Roman" panose="02020603050405020304" pitchFamily="18" charset="0"/>
              </a:rPr>
              <a:t>Once installation finished, you should receive a message screen that PyCharm is installed. If you want to go ahead and run it, click the “Run PyCharm Community Edition” box first and click “Finish”.</a:t>
            </a:r>
          </a:p>
          <a:p>
            <a:pPr lvl="0"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After you click on "Finish," the Following screen will appear.</a:t>
            </a:r>
          </a:p>
          <a:p>
            <a:pPr marL="0" lv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08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108"/>
            <a:ext cx="10515600" cy="6339254"/>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lgn="ctr">
              <a:buNone/>
            </a:pPr>
            <a:endParaRPr lang="en-IN" sz="2400" b="1" dirty="0">
              <a:latin typeface="Times New Roman" panose="02020603050405020304" pitchFamily="18" charset="0"/>
              <a:cs typeface="Times New Roman" panose="02020603050405020304" pitchFamily="18" charset="0"/>
            </a:endParaRPr>
          </a:p>
          <a:p>
            <a:pPr marL="0" indent="0" algn="ctr">
              <a:buNone/>
            </a:pPr>
            <a:endParaRPr lang="en-IN" sz="2400" b="1" dirty="0">
              <a:latin typeface="Times New Roman" panose="02020603050405020304" pitchFamily="18" charset="0"/>
              <a:cs typeface="Times New Roman" panose="02020603050405020304" pitchFamily="18" charset="0"/>
            </a:endParaRPr>
          </a:p>
          <a:p>
            <a:pPr marL="0" indent="0" algn="ctr">
              <a:buNone/>
            </a:pPr>
            <a:r>
              <a:rPr lang="en-IN" sz="1800" b="1" dirty="0">
                <a:latin typeface="Times New Roman" panose="02020603050405020304" pitchFamily="18" charset="0"/>
                <a:cs typeface="Times New Roman" panose="02020603050405020304" pitchFamily="18" charset="0"/>
              </a:rPr>
              <a:t>Fig3:</a:t>
            </a:r>
            <a:r>
              <a:rPr lang="en-IN" sz="1800" dirty="0">
                <a:latin typeface="Times New Roman" panose="02020603050405020304" pitchFamily="18" charset="0"/>
                <a:cs typeface="Times New Roman" panose="02020603050405020304" pitchFamily="18" charset="0"/>
              </a:rPr>
              <a:t> Python Software Platform</a:t>
            </a:r>
            <a:endParaRPr lang="en-US" sz="18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You need to install some packages to execute your project in a proper way.</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Open the command prompt/ anaconda prompt or terminal as administrator.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prompt will get open, with specified path, type “pip install package name” which you want to install (like NumPy, pandas, sea born, scikit-learn, Matplotlib, Pyplot)</a:t>
            </a: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646485" y="334108"/>
            <a:ext cx="6919545" cy="2866291"/>
          </a:xfrm>
          <a:prstGeom prst="rect">
            <a:avLst/>
          </a:prstGeom>
          <a:noFill/>
          <a:ln w="9525">
            <a:noFill/>
            <a:miter lim="800000"/>
            <a:headEnd/>
            <a:tailEnd/>
          </a:ln>
        </p:spPr>
      </p:pic>
    </p:spTree>
    <p:extLst>
      <p:ext uri="{BB962C8B-B14F-4D97-AF65-F5344CB8AC3E}">
        <p14:creationId xmlns:p14="http://schemas.microsoft.com/office/powerpoint/2010/main" val="141132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537"/>
          </a:xfrm>
        </p:spPr>
        <p:txBody>
          <a:bodyPr>
            <a:normAutofit/>
          </a:bodyPr>
          <a:lstStyle/>
          <a:p>
            <a:r>
              <a:rPr lang="en-US" sz="3600" b="1" dirty="0">
                <a:latin typeface="Times New Roman" panose="02020603050405020304" pitchFamily="18" charset="0"/>
                <a:cs typeface="Times New Roman" panose="02020603050405020304" pitchFamily="18" charset="0"/>
              </a:rPr>
              <a:t>TESTING</a:t>
            </a:r>
          </a:p>
        </p:txBody>
      </p:sp>
      <p:sp>
        <p:nvSpPr>
          <p:cNvPr id="3" name="Content Placeholder 2"/>
          <p:cNvSpPr>
            <a:spLocks noGrp="1"/>
          </p:cNvSpPr>
          <p:nvPr>
            <p:ph idx="1"/>
          </p:nvPr>
        </p:nvSpPr>
        <p:spPr>
          <a:xfrm>
            <a:off x="838200" y="1072662"/>
            <a:ext cx="10515600" cy="5104301"/>
          </a:xfrm>
        </p:spPr>
        <p:txBody>
          <a:bodyPr>
            <a:normAutofit/>
          </a:bodyPr>
          <a:lstStyle/>
          <a:p>
            <a:pPr algn="just"/>
            <a:r>
              <a:rPr lang="en-US" sz="2000" dirty="0">
                <a:latin typeface="Times New Roman" panose="02020603050405020304" pitchFamily="18" charset="0"/>
                <a:cs typeface="Times New Roman" panose="02020603050405020304" pitchFamily="18" charset="0"/>
              </a:rPr>
              <a:t>The purpose of testing is to discover errors. </a:t>
            </a:r>
          </a:p>
          <a:p>
            <a:pPr algn="just"/>
            <a:r>
              <a:rPr lang="en-US" sz="2000" dirty="0">
                <a:latin typeface="Times New Roman" panose="02020603050405020304" pitchFamily="18" charset="0"/>
                <a:cs typeface="Times New Roman" panose="02020603050405020304" pitchFamily="18" charset="0"/>
              </a:rPr>
              <a:t>Testing is the process of trying to discover every conceivable fault or weakness in a work product.</a:t>
            </a:r>
          </a:p>
          <a:p>
            <a:pPr algn="just"/>
            <a:r>
              <a:rPr lang="en-US" sz="2000" dirty="0">
                <a:latin typeface="Times New Roman" panose="02020603050405020304" pitchFamily="18" charset="0"/>
                <a:cs typeface="Times New Roman" panose="02020603050405020304" pitchFamily="18" charset="0"/>
              </a:rPr>
              <a:t>Software system meets its requirements and user expectations and does not fail in an unacceptable manner.</a:t>
            </a:r>
          </a:p>
          <a:p>
            <a:pPr algn="just"/>
            <a:r>
              <a:rPr lang="en-US" sz="2000" dirty="0">
                <a:latin typeface="Times New Roman" panose="02020603050405020304" pitchFamily="18" charset="0"/>
                <a:cs typeface="Times New Roman" panose="02020603050405020304" pitchFamily="18" charset="0"/>
              </a:rPr>
              <a:t> There are various types of test.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Unit Testing</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Integration Testing</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Black Box Testing</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White Box Testing</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Acceptance Testing</a:t>
            </a:r>
          </a:p>
        </p:txBody>
      </p:sp>
    </p:spTree>
    <p:extLst>
      <p:ext uri="{BB962C8B-B14F-4D97-AF65-F5344CB8AC3E}">
        <p14:creationId xmlns:p14="http://schemas.microsoft.com/office/powerpoint/2010/main" val="388574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383" y="189034"/>
            <a:ext cx="10515600" cy="647993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Unit Testing:</a:t>
            </a:r>
          </a:p>
          <a:p>
            <a:pPr algn="just"/>
            <a:r>
              <a:rPr lang="en-US" sz="2000" dirty="0">
                <a:latin typeface="Times New Roman" panose="02020603050405020304" pitchFamily="18" charset="0"/>
                <a:cs typeface="Times New Roman" panose="02020603050405020304" pitchFamily="18" charset="0"/>
              </a:rPr>
              <a:t>Unit testing involves the design of test cases that validate that the internal program logic is functioning properly, and that program inputs produce valid outputs. </a:t>
            </a:r>
          </a:p>
          <a:p>
            <a:pPr algn="just"/>
            <a:r>
              <a:rPr lang="en-US" sz="2000" dirty="0">
                <a:latin typeface="Times New Roman" panose="02020603050405020304" pitchFamily="18" charset="0"/>
                <a:cs typeface="Times New Roman" panose="02020603050405020304" pitchFamily="18" charset="0"/>
              </a:rPr>
              <a:t>Unit tests perform basic tests at component level and test a specific business process, application, and/or system configuration.</a:t>
            </a:r>
          </a:p>
          <a:p>
            <a:pPr marL="0" indent="0">
              <a:buNone/>
            </a:pPr>
            <a:r>
              <a:rPr lang="en-US" sz="2000" b="1" dirty="0">
                <a:latin typeface="Times New Roman" panose="02020603050405020304" pitchFamily="18" charset="0"/>
                <a:cs typeface="Times New Roman" panose="02020603050405020304" pitchFamily="18" charset="0"/>
              </a:rPr>
              <a:t>Integration Testing:</a:t>
            </a:r>
          </a:p>
          <a:p>
            <a:pPr algn="just"/>
            <a:r>
              <a:rPr lang="en-US" sz="2000" dirty="0">
                <a:latin typeface="Times New Roman" panose="02020603050405020304" pitchFamily="18" charset="0"/>
                <a:cs typeface="Times New Roman" panose="02020603050405020304" pitchFamily="18" charset="0"/>
              </a:rPr>
              <a:t>Integration tests are designed to test integrated software components to determine if they actually run as one program. </a:t>
            </a:r>
          </a:p>
          <a:p>
            <a:pPr algn="just"/>
            <a:r>
              <a:rPr lang="en-US" sz="2000" dirty="0">
                <a:latin typeface="Times New Roman" panose="02020603050405020304" pitchFamily="18" charset="0"/>
                <a:cs typeface="Times New Roman" panose="02020603050405020304" pitchFamily="18" charset="0"/>
              </a:rPr>
              <a:t>Integration testing is specifically aimed at   exposing the problems that arise from the combination of components.</a:t>
            </a:r>
          </a:p>
          <a:p>
            <a:pPr marL="0" indent="0" algn="just">
              <a:buNone/>
            </a:pPr>
            <a:r>
              <a:rPr lang="en-US" sz="2000" b="1" dirty="0">
                <a:latin typeface="Times New Roman" panose="02020603050405020304" pitchFamily="18" charset="0"/>
                <a:cs typeface="Times New Roman" panose="02020603050405020304" pitchFamily="18" charset="0"/>
              </a:rPr>
              <a:t>Black Box Testing:</a:t>
            </a:r>
          </a:p>
          <a:p>
            <a:pPr algn="just"/>
            <a:r>
              <a:rPr lang="en-US" sz="2000" dirty="0">
                <a:latin typeface="Times New Roman" panose="02020603050405020304" pitchFamily="18" charset="0"/>
                <a:cs typeface="Times New Roman" panose="02020603050405020304" pitchFamily="18" charset="0"/>
              </a:rPr>
              <a:t>Black Box Testing is testing the software without any knowledge of the inner workings, structure or language of the module being tested. </a:t>
            </a:r>
          </a:p>
          <a:p>
            <a:pPr algn="just"/>
            <a:r>
              <a:rPr lang="en-US" sz="2000" dirty="0">
                <a:latin typeface="Times New Roman" panose="02020603050405020304" pitchFamily="18" charset="0"/>
                <a:cs typeface="Times New Roman" panose="02020603050405020304" pitchFamily="18" charset="0"/>
              </a:rPr>
              <a:t>Black box tests, as most other kinds of tests, such as specification or requirements document.</a:t>
            </a: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76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638"/>
            <a:ext cx="10515600" cy="5992325"/>
          </a:xfrm>
        </p:spPr>
        <p:txBody>
          <a:bodyPr>
            <a:norm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White Box Testing:</a:t>
            </a:r>
          </a:p>
          <a:p>
            <a:pPr algn="just">
              <a:lnSpc>
                <a:spcPct val="150000"/>
              </a:lnSpc>
            </a:pPr>
            <a:r>
              <a:rPr lang="en-US" sz="2000" dirty="0">
                <a:latin typeface="Times New Roman" panose="02020603050405020304" pitchFamily="18" charset="0"/>
                <a:cs typeface="Times New Roman" panose="02020603050405020304" pitchFamily="18" charset="0"/>
              </a:rPr>
              <a:t>White Box Testing is a testing in which in which the software tester has knowledge of the inner workings, structure and language of the software, or at least its purpose. </a:t>
            </a:r>
          </a:p>
          <a:p>
            <a:pPr algn="just">
              <a:lnSpc>
                <a:spcPct val="150000"/>
              </a:lnSpc>
            </a:pPr>
            <a:r>
              <a:rPr lang="en-US" sz="2000" dirty="0">
                <a:latin typeface="Times New Roman" panose="02020603050405020304" pitchFamily="18" charset="0"/>
                <a:cs typeface="Times New Roman" panose="02020603050405020304" pitchFamily="18" charset="0"/>
              </a:rPr>
              <a:t>It is used to test areas that cannot be reached from a black box level.</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Acceptance Testing:</a:t>
            </a:r>
          </a:p>
          <a:p>
            <a:pPr algn="just">
              <a:lnSpc>
                <a:spcPct val="150000"/>
              </a:lnSpc>
            </a:pPr>
            <a:r>
              <a:rPr lang="en-US" sz="2000" dirty="0">
                <a:latin typeface="Times New Roman" panose="02020603050405020304" pitchFamily="18" charset="0"/>
                <a:cs typeface="Times New Roman" panose="02020603050405020304" pitchFamily="18" charset="0"/>
              </a:rPr>
              <a:t>User Acceptance Testing is a critical phase of any project and requires significant participation by the end user. </a:t>
            </a:r>
          </a:p>
          <a:p>
            <a:pPr algn="just">
              <a:lnSpc>
                <a:spcPct val="150000"/>
              </a:lnSpc>
            </a:pPr>
            <a:r>
              <a:rPr lang="en-US" sz="2000" dirty="0">
                <a:latin typeface="Times New Roman" panose="02020603050405020304" pitchFamily="18" charset="0"/>
                <a:cs typeface="Times New Roman" panose="02020603050405020304" pitchFamily="18" charset="0"/>
              </a:rPr>
              <a:t>It also ensures that the system meets the functional requirements.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74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FUTURE ENHANCEMENT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future, we aim to explore large-scale image datasets for medical image classiﬁcation and detection problems.</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 we can go for another types of pre-trained algorithms that can perform well and gives high classification. By which, we can classify different types of organs and detect the problems easily</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9577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821"/>
          </a:xfrm>
        </p:spPr>
        <p:txBody>
          <a:bodyPr>
            <a:normAutofit/>
          </a:bodyPr>
          <a:lstStyle/>
          <a:p>
            <a:pPr lvl="0"/>
            <a:r>
              <a:rPr lang="en-US" sz="3600" b="1" dirty="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75946"/>
            <a:ext cx="10515600" cy="5627077"/>
          </a:xfrm>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classiﬁcation purpose, deep learning-based framework for medical image classiﬁcation by training the images is proposed.</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regard, diagnosis is one of the main requirements of the existing era and investigated or examine to speciﬁc diseases.</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Hence, we have proposed a novel deep convolution network-based approach that is assist of doctors and physicians in making reasonable decisions. </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results obtained from the proposed method outperformed state-of the-art methods that is reported for the same dataset.</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45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055"/>
            <a:ext cx="10515600" cy="703384"/>
          </a:xfrm>
        </p:spPr>
        <p:txBody>
          <a:bodyPr>
            <a:normAutofit fontScale="90000"/>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APPENDIX: SNAP SHOTS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0438"/>
            <a:ext cx="10515600" cy="5600699"/>
          </a:xfrm>
        </p:spPr>
        <p:txBody>
          <a:bodyPr/>
          <a:lstStyle/>
          <a:p>
            <a:pPr marL="0" indent="0">
              <a:buNone/>
            </a:pPr>
            <a:r>
              <a:rPr lang="en-US" sz="2400" b="1" dirty="0">
                <a:latin typeface="Times New Roman" panose="02020603050405020304" pitchFamily="18" charset="0"/>
                <a:cs typeface="Times New Roman" panose="02020603050405020304" pitchFamily="18" charset="0"/>
              </a:rPr>
              <a:t>Home Page: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lgn="ctr">
              <a:buNone/>
            </a:pPr>
            <a:endParaRPr lang="en-US" sz="1800" b="1" dirty="0">
              <a:latin typeface="Times New Roman" panose="02020603050405020304" pitchFamily="18" charset="0"/>
              <a:cs typeface="Times New Roman" panose="02020603050405020304" pitchFamily="18" charset="0"/>
            </a:endParaRPr>
          </a:p>
          <a:p>
            <a:pPr marL="0" indent="0" algn="ctr">
              <a:buNone/>
            </a:pPr>
            <a:r>
              <a:rPr lang="en-US" sz="1800" b="1" dirty="0">
                <a:latin typeface="Times New Roman" panose="02020603050405020304" pitchFamily="18" charset="0"/>
                <a:cs typeface="Times New Roman" panose="02020603050405020304" pitchFamily="18" charset="0"/>
              </a:rPr>
              <a:t>Fig1</a:t>
            </a:r>
            <a:r>
              <a:rPr lang="en-US" sz="1800" dirty="0">
                <a:latin typeface="Times New Roman" panose="02020603050405020304" pitchFamily="18" charset="0"/>
                <a:cs typeface="Times New Roman" panose="02020603050405020304" pitchFamily="18" charset="0"/>
              </a:rPr>
              <a:t>: Home Page</a:t>
            </a:r>
          </a:p>
          <a:p>
            <a:endParaRPr lang="en-US" dirty="0"/>
          </a:p>
        </p:txBody>
      </p:sp>
      <p:pic>
        <p:nvPicPr>
          <p:cNvPr id="5" name="Picture 4">
            <a:extLst>
              <a:ext uri="{FF2B5EF4-FFF2-40B4-BE49-F238E27FC236}">
                <a16:creationId xmlns:a16="http://schemas.microsoft.com/office/drawing/2014/main" id="{0C954882-073E-1525-1F9B-FC49AC0C5471}"/>
              </a:ext>
            </a:extLst>
          </p:cNvPr>
          <p:cNvPicPr>
            <a:picLocks noChangeAspect="1"/>
          </p:cNvPicPr>
          <p:nvPr/>
        </p:nvPicPr>
        <p:blipFill>
          <a:blip r:embed="rId2"/>
          <a:stretch>
            <a:fillRect/>
          </a:stretch>
        </p:blipFill>
        <p:spPr>
          <a:xfrm>
            <a:off x="2478157" y="1311966"/>
            <a:ext cx="7315200" cy="4055164"/>
          </a:xfrm>
          <a:prstGeom prst="rect">
            <a:avLst/>
          </a:prstGeom>
        </p:spPr>
      </p:pic>
    </p:spTree>
    <p:extLst>
      <p:ext uri="{BB962C8B-B14F-4D97-AF65-F5344CB8AC3E}">
        <p14:creationId xmlns:p14="http://schemas.microsoft.com/office/powerpoint/2010/main" val="137632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469"/>
            <a:ext cx="10515600" cy="659423"/>
          </a:xfrm>
        </p:spPr>
        <p:txBody>
          <a:bodyPr>
            <a:normAutofit/>
          </a:bodyPr>
          <a:lstStyle/>
          <a:p>
            <a:r>
              <a:rPr lang="en-US" sz="36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914400"/>
            <a:ext cx="10515600" cy="5776546"/>
          </a:xfrm>
        </p:spPr>
        <p:txBody>
          <a:bodyPr>
            <a:norm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Implementation</a:t>
            </a:r>
          </a:p>
          <a:p>
            <a:r>
              <a:rPr lang="en-US" sz="2400" dirty="0">
                <a:latin typeface="Times New Roman" panose="02020603050405020304" pitchFamily="18" charset="0"/>
                <a:cs typeface="Times New Roman" panose="02020603050405020304" pitchFamily="18" charset="0"/>
              </a:rPr>
              <a:t>Implementation setup</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Testing</a:t>
            </a:r>
          </a:p>
          <a:p>
            <a:r>
              <a:rPr lang="en-US" sz="2400" dirty="0">
                <a:latin typeface="Times New Roman" panose="02020603050405020304" pitchFamily="18" charset="0"/>
                <a:cs typeface="Times New Roman" panose="02020603050405020304" pitchFamily="18" charset="0"/>
              </a:rPr>
              <a:t>Test Case Reports</a:t>
            </a:r>
          </a:p>
          <a:p>
            <a:r>
              <a:rPr lang="en-US" sz="2400" dirty="0">
                <a:latin typeface="Times New Roman" panose="02020603050405020304" pitchFamily="18" charset="0"/>
                <a:cs typeface="Times New Roman" panose="02020603050405020304" pitchFamily="18" charset="0"/>
              </a:rPr>
              <a:t>Future Enhancement</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Appendix- </a:t>
            </a:r>
            <a:r>
              <a:rPr lang="en-US" sz="2400" dirty="0" err="1">
                <a:latin typeface="Times New Roman" panose="02020603050405020304" pitchFamily="18" charset="0"/>
                <a:cs typeface="Times New Roman" panose="02020603050405020304" pitchFamily="18" charset="0"/>
              </a:rPr>
              <a:t>SnapShots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85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146"/>
            <a:ext cx="10515600" cy="6180992"/>
          </a:xfrm>
        </p:spPr>
        <p:txBody>
          <a:bodyPr/>
          <a:lstStyle/>
          <a:p>
            <a:pPr marL="0" indent="0">
              <a:buNone/>
            </a:pPr>
            <a:r>
              <a:rPr lang="en-US" sz="2400" b="1" dirty="0">
                <a:latin typeface="Times New Roman" panose="02020603050405020304" pitchFamily="18" charset="0"/>
                <a:cs typeface="Times New Roman" panose="02020603050405020304" pitchFamily="18" charset="0"/>
              </a:rPr>
              <a:t>About project: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lgn="ctr">
              <a:buNone/>
            </a:pPr>
            <a:r>
              <a:rPr lang="en-US" sz="1800" b="1" dirty="0">
                <a:latin typeface="Times New Roman" panose="02020603050405020304" pitchFamily="18" charset="0"/>
                <a:cs typeface="Times New Roman" panose="02020603050405020304" pitchFamily="18" charset="0"/>
              </a:rPr>
              <a:t>Fig2:</a:t>
            </a:r>
            <a:r>
              <a:rPr lang="en-US" sz="1800" dirty="0">
                <a:latin typeface="Times New Roman" panose="02020603050405020304" pitchFamily="18" charset="0"/>
                <a:cs typeface="Times New Roman" panose="02020603050405020304" pitchFamily="18" charset="0"/>
              </a:rPr>
              <a:t> About Project</a:t>
            </a:r>
          </a:p>
          <a:p>
            <a:endParaRPr lang="en-US" dirty="0"/>
          </a:p>
        </p:txBody>
      </p:sp>
      <p:pic>
        <p:nvPicPr>
          <p:cNvPr id="5" name="Picture 4">
            <a:extLst>
              <a:ext uri="{FF2B5EF4-FFF2-40B4-BE49-F238E27FC236}">
                <a16:creationId xmlns:a16="http://schemas.microsoft.com/office/drawing/2014/main" id="{0BFA6FE6-ACBA-F33B-A2B5-5B5FA8F45F92}"/>
              </a:ext>
            </a:extLst>
          </p:cNvPr>
          <p:cNvPicPr>
            <a:picLocks noChangeAspect="1"/>
          </p:cNvPicPr>
          <p:nvPr/>
        </p:nvPicPr>
        <p:blipFill>
          <a:blip r:embed="rId2"/>
          <a:stretch>
            <a:fillRect/>
          </a:stretch>
        </p:blipFill>
        <p:spPr>
          <a:xfrm>
            <a:off x="1987826" y="967409"/>
            <a:ext cx="7977809" cy="4002156"/>
          </a:xfrm>
          <a:prstGeom prst="rect">
            <a:avLst/>
          </a:prstGeom>
        </p:spPr>
      </p:pic>
    </p:spTree>
    <p:extLst>
      <p:ext uri="{BB962C8B-B14F-4D97-AF65-F5344CB8AC3E}">
        <p14:creationId xmlns:p14="http://schemas.microsoft.com/office/powerpoint/2010/main" val="1993556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44513" y="263525"/>
            <a:ext cx="10809287" cy="5913438"/>
          </a:xfrm>
        </p:spPr>
        <p:txBody>
          <a:bodyPr>
            <a:normAutofit fontScale="97500"/>
          </a:bodyPr>
          <a:lstStyle/>
          <a:p>
            <a:pPr marL="0" indent="0">
              <a:buNone/>
            </a:pPr>
            <a:r>
              <a:rPr lang="en-US" sz="2500" b="1" dirty="0">
                <a:latin typeface="Times New Roman" panose="02020603050405020304" pitchFamily="18" charset="0"/>
                <a:cs typeface="Times New Roman" panose="02020603050405020304" pitchFamily="18" charset="0"/>
              </a:rPr>
              <a:t>Login Page: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sz="1800" b="1" dirty="0">
                <a:latin typeface="Times New Roman" panose="02020603050405020304" pitchFamily="18" charset="0"/>
                <a:cs typeface="Times New Roman" panose="02020603050405020304" pitchFamily="18" charset="0"/>
              </a:rPr>
              <a:t>Fig3: </a:t>
            </a:r>
            <a:r>
              <a:rPr lang="en-US" sz="1800" dirty="0">
                <a:latin typeface="Times New Roman" panose="02020603050405020304" pitchFamily="18" charset="0"/>
                <a:cs typeface="Times New Roman" panose="02020603050405020304" pitchFamily="18" charset="0"/>
              </a:rPr>
              <a:t>Login Page</a:t>
            </a:r>
          </a:p>
        </p:txBody>
      </p:sp>
      <p:pic>
        <p:nvPicPr>
          <p:cNvPr id="2" name="Picture 1">
            <a:extLst>
              <a:ext uri="{FF2B5EF4-FFF2-40B4-BE49-F238E27FC236}">
                <a16:creationId xmlns:a16="http://schemas.microsoft.com/office/drawing/2014/main" id="{451665A5-A1B4-7234-96D6-151F866706CF}"/>
              </a:ext>
            </a:extLst>
          </p:cNvPr>
          <p:cNvPicPr>
            <a:picLocks noChangeAspect="1"/>
          </p:cNvPicPr>
          <p:nvPr/>
        </p:nvPicPr>
        <p:blipFill>
          <a:blip r:embed="rId2"/>
          <a:stretch>
            <a:fillRect/>
          </a:stretch>
        </p:blipFill>
        <p:spPr>
          <a:xfrm>
            <a:off x="2451652" y="1099930"/>
            <a:ext cx="7739270" cy="3480007"/>
          </a:xfrm>
          <a:prstGeom prst="rect">
            <a:avLst/>
          </a:prstGeom>
        </p:spPr>
      </p:pic>
    </p:spTree>
    <p:extLst>
      <p:ext uri="{BB962C8B-B14F-4D97-AF65-F5344CB8AC3E}">
        <p14:creationId xmlns:p14="http://schemas.microsoft.com/office/powerpoint/2010/main" val="330446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992" y="430823"/>
            <a:ext cx="10887808" cy="6172200"/>
          </a:xfrm>
        </p:spPr>
        <p:txBody>
          <a:bodyPr/>
          <a:lstStyle/>
          <a:p>
            <a:pPr marL="0" indent="0">
              <a:buNone/>
            </a:pPr>
            <a:r>
              <a:rPr lang="en-US" sz="2800" b="1" dirty="0">
                <a:latin typeface="Times New Roman" panose="02020603050405020304" pitchFamily="18" charset="0"/>
                <a:cs typeface="Times New Roman" panose="02020603050405020304" pitchFamily="18" charset="0"/>
              </a:rPr>
              <a:t> Uploading an Image</a:t>
            </a:r>
            <a:endParaRPr lang="en-US" sz="2800" dirty="0">
              <a:latin typeface="Times New Roman" panose="02020603050405020304" pitchFamily="18" charset="0"/>
              <a:cs typeface="Times New Roman" panose="02020603050405020304" pitchFamily="18" charset="0"/>
            </a:endParaRP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lgn="ctr">
              <a:buNone/>
            </a:pPr>
            <a:r>
              <a:rPr lang="en-US" sz="1800" b="1" dirty="0">
                <a:latin typeface="Times New Roman" panose="02020603050405020304" pitchFamily="18" charset="0"/>
                <a:cs typeface="Times New Roman" panose="02020603050405020304" pitchFamily="18" charset="0"/>
              </a:rPr>
              <a:t>Fig4: Uploading an Image</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47FCE8-17DE-2E2A-C730-F0786AD223AC}"/>
              </a:ext>
            </a:extLst>
          </p:cNvPr>
          <p:cNvPicPr>
            <a:picLocks noChangeAspect="1"/>
          </p:cNvPicPr>
          <p:nvPr/>
        </p:nvPicPr>
        <p:blipFill>
          <a:blip r:embed="rId2"/>
          <a:stretch>
            <a:fillRect/>
          </a:stretch>
        </p:blipFill>
        <p:spPr>
          <a:xfrm>
            <a:off x="2080591" y="1086678"/>
            <a:ext cx="8070574" cy="4253948"/>
          </a:xfrm>
          <a:prstGeom prst="rect">
            <a:avLst/>
          </a:prstGeom>
        </p:spPr>
      </p:pic>
    </p:spTree>
    <p:extLst>
      <p:ext uri="{BB962C8B-B14F-4D97-AF65-F5344CB8AC3E}">
        <p14:creationId xmlns:p14="http://schemas.microsoft.com/office/powerpoint/2010/main" val="297891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9615"/>
            <a:ext cx="10515600" cy="5737348"/>
          </a:xfrm>
        </p:spPr>
        <p:txBody>
          <a:bodyPr/>
          <a:lstStyle/>
          <a:p>
            <a:pPr marL="0" indent="0">
              <a:buNone/>
            </a:pPr>
            <a:r>
              <a:rPr lang="en-US" sz="1800" b="1" dirty="0">
                <a:latin typeface="Times New Roman" panose="02020603050405020304" pitchFamily="18" charset="0"/>
                <a:cs typeface="Times New Roman" panose="02020603050405020304" pitchFamily="18" charset="0"/>
              </a:rPr>
              <a:t>Output image classified as Brain:</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marL="0" indent="0" algn="ctr">
              <a:buNone/>
            </a:pPr>
            <a:r>
              <a:rPr lang="en-US" sz="1800" b="1" dirty="0">
                <a:latin typeface="Times New Roman" panose="02020603050405020304" pitchFamily="18" charset="0"/>
                <a:cs typeface="Times New Roman" panose="02020603050405020304" pitchFamily="18" charset="0"/>
              </a:rPr>
              <a:t>Fig5:Output image classified as Brain</a:t>
            </a:r>
            <a:endParaRPr lang="en-US" dirty="0"/>
          </a:p>
        </p:txBody>
      </p:sp>
      <p:pic>
        <p:nvPicPr>
          <p:cNvPr id="2" name="Picture 1">
            <a:extLst>
              <a:ext uri="{FF2B5EF4-FFF2-40B4-BE49-F238E27FC236}">
                <a16:creationId xmlns:a16="http://schemas.microsoft.com/office/drawing/2014/main" id="{04011B07-D427-BC5A-18C6-1B8BD5C5B720}"/>
              </a:ext>
            </a:extLst>
          </p:cNvPr>
          <p:cNvPicPr>
            <a:picLocks noChangeAspect="1"/>
          </p:cNvPicPr>
          <p:nvPr/>
        </p:nvPicPr>
        <p:blipFill>
          <a:blip r:embed="rId2"/>
          <a:stretch>
            <a:fillRect/>
          </a:stretch>
        </p:blipFill>
        <p:spPr>
          <a:xfrm>
            <a:off x="2080591" y="1179443"/>
            <a:ext cx="8030818" cy="3608457"/>
          </a:xfrm>
          <a:prstGeom prst="rect">
            <a:avLst/>
          </a:prstGeom>
        </p:spPr>
      </p:pic>
    </p:spTree>
    <p:extLst>
      <p:ext uri="{BB962C8B-B14F-4D97-AF65-F5344CB8AC3E}">
        <p14:creationId xmlns:p14="http://schemas.microsoft.com/office/powerpoint/2010/main" val="548597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430823"/>
            <a:ext cx="11072446" cy="6031523"/>
          </a:xfrm>
        </p:spPr>
        <p:txBody>
          <a:bodyPr/>
          <a:lstStyle/>
          <a:p>
            <a:pPr marL="0" indent="0">
              <a:buNone/>
            </a:pPr>
            <a:r>
              <a:rPr lang="en-US" sz="2400" b="1" dirty="0">
                <a:latin typeface="Times New Roman" panose="02020603050405020304" pitchFamily="18" charset="0"/>
                <a:cs typeface="Times New Roman" panose="02020603050405020304" pitchFamily="18" charset="0"/>
              </a:rPr>
              <a:t>Output image classified as Eye: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lgn="ctr">
              <a:buNone/>
            </a:pPr>
            <a:r>
              <a:rPr lang="en-US" sz="1800" b="1" dirty="0">
                <a:latin typeface="Times New Roman" panose="02020603050405020304" pitchFamily="18" charset="0"/>
                <a:cs typeface="Times New Roman" panose="02020603050405020304" pitchFamily="18" charset="0"/>
              </a:rPr>
              <a:t>Fig6: </a:t>
            </a:r>
            <a:r>
              <a:rPr lang="en-IN" sz="1800" b="1" kern="0" dirty="0">
                <a:effectLst/>
                <a:latin typeface="Times New Roman" panose="02020603050405020304" pitchFamily="18" charset="0"/>
                <a:ea typeface="Calibri" panose="020F0502020204030204" pitchFamily="34" charset="0"/>
              </a:rPr>
              <a:t>Output image classified as Eye</a:t>
            </a:r>
            <a:endParaRPr lang="en-US" b="1" dirty="0"/>
          </a:p>
        </p:txBody>
      </p:sp>
      <p:pic>
        <p:nvPicPr>
          <p:cNvPr id="2" name="Picture 1">
            <a:extLst>
              <a:ext uri="{FF2B5EF4-FFF2-40B4-BE49-F238E27FC236}">
                <a16:creationId xmlns:a16="http://schemas.microsoft.com/office/drawing/2014/main" id="{94A79C93-EF4B-630F-92C0-56EBC1F4B337}"/>
              </a:ext>
            </a:extLst>
          </p:cNvPr>
          <p:cNvPicPr>
            <a:picLocks noChangeAspect="1"/>
          </p:cNvPicPr>
          <p:nvPr/>
        </p:nvPicPr>
        <p:blipFill>
          <a:blip r:embed="rId2"/>
          <a:stretch>
            <a:fillRect/>
          </a:stretch>
        </p:blipFill>
        <p:spPr>
          <a:xfrm>
            <a:off x="2345635" y="1179443"/>
            <a:ext cx="7063408" cy="3562419"/>
          </a:xfrm>
          <a:prstGeom prst="rect">
            <a:avLst/>
          </a:prstGeom>
        </p:spPr>
      </p:pic>
    </p:spTree>
    <p:extLst>
      <p:ext uri="{BB962C8B-B14F-4D97-AF65-F5344CB8AC3E}">
        <p14:creationId xmlns:p14="http://schemas.microsoft.com/office/powerpoint/2010/main" val="234947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A6732F-DF9A-C68C-2BAE-EA152A81C632}"/>
              </a:ext>
            </a:extLst>
          </p:cNvPr>
          <p:cNvSpPr txBox="1"/>
          <p:nvPr/>
        </p:nvSpPr>
        <p:spPr>
          <a:xfrm>
            <a:off x="3220278" y="2029888"/>
            <a:ext cx="8042035" cy="1200329"/>
          </a:xfrm>
          <a:prstGeom prst="rect">
            <a:avLst/>
          </a:prstGeom>
          <a:noFill/>
        </p:spPr>
        <p:txBody>
          <a:bodyPr wrap="square" rtlCol="0">
            <a:spAutoFit/>
          </a:bodyPr>
          <a:lstStyle/>
          <a:p>
            <a:r>
              <a:rPr lang="en-US" sz="7200" b="1" i="1" dirty="0">
                <a:solidFill>
                  <a:schemeClr val="accent6">
                    <a:lumMod val="75000"/>
                  </a:schemeClr>
                </a:solidFill>
                <a:latin typeface="Times New Roman" panose="02020603050405020304" pitchFamily="18" charset="0"/>
                <a:cs typeface="Times New Roman" panose="02020603050405020304" pitchFamily="18" charset="0"/>
              </a:rPr>
              <a:t>  Thank You</a:t>
            </a:r>
            <a:endParaRPr lang="en-IN" sz="7200" b="1" i="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86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4" name="Content Placeholder 2"/>
          <p:cNvSpPr>
            <a:spLocks noGrp="1"/>
          </p:cNvSpPr>
          <p:nvPr>
            <p:ph idx="1"/>
          </p:nvPr>
        </p:nvSpPr>
        <p:spPr>
          <a:xfrm>
            <a:off x="838200" y="1222131"/>
            <a:ext cx="10515600" cy="4954832"/>
          </a:xfrm>
        </p:spPr>
        <p:txBody>
          <a:bodyPr>
            <a:normAutofit fontScale="70000" lnSpcReduction="20000"/>
          </a:bodyPr>
          <a:lstStyle/>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Deep learning is one of the most unexpected machine learning techniques which is being used in many applications like image classiﬁcation, image analysis, clinical archives and object recognition.</a:t>
            </a:r>
          </a:p>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 With an extensive utilization on of digital images as information in the hospitals, the archives of medical images are growing exponentially. Digital images play a vigorous role in predicting the patient disease intensity and there are vast applications of medical images in diagnosis and investigation.</a:t>
            </a:r>
          </a:p>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A pre-trained deep convolution neural network (GoogleNet) is used that which can classifies the various medical images for various body organs. This method of image classiﬁcation is beneﬁcial to predict the appropriate class or category of unknown images. The results of the experiment exhibit that our method is best suited to classify various medical images. </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43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INTODUCTION</a:t>
            </a:r>
          </a:p>
        </p:txBody>
      </p:sp>
      <p:sp>
        <p:nvSpPr>
          <p:cNvPr id="4" name="Content Placeholder 2"/>
          <p:cNvSpPr>
            <a:spLocks noGrp="1"/>
          </p:cNvSpPr>
          <p:nvPr>
            <p:ph idx="1"/>
          </p:nvPr>
        </p:nvSpPr>
        <p:spPr/>
        <p:txBody>
          <a:bodyPr>
            <a:normAutofit fontScale="70000" lnSpcReduction="20000"/>
          </a:bodyPr>
          <a:lstStyle/>
          <a:p>
            <a:pPr algn="just">
              <a:lnSpc>
                <a:spcPct val="160000"/>
              </a:lnSpc>
            </a:pPr>
            <a:r>
              <a:rPr lang="en-US" dirty="0">
                <a:solidFill>
                  <a:schemeClr val="tx1"/>
                </a:solidFill>
                <a:latin typeface="Times New Roman" panose="02020603050405020304" pitchFamily="18" charset="0"/>
                <a:ea typeface="Calibri" panose="020F0502020204030204" pitchFamily="34" charset="0"/>
              </a:rPr>
              <a:t>Image classification is the primary domain, in which deep neural networks play the most important role of medical image analysis.</a:t>
            </a:r>
          </a:p>
          <a:p>
            <a:pPr algn="just">
              <a:lnSpc>
                <a:spcPct val="160000"/>
              </a:lnSpc>
            </a:pPr>
            <a:r>
              <a:rPr lang="en-US" dirty="0">
                <a:solidFill>
                  <a:schemeClr val="tx1"/>
                </a:solidFill>
                <a:latin typeface="Times New Roman" panose="02020603050405020304" pitchFamily="18" charset="0"/>
                <a:ea typeface="Calibri" panose="020F0502020204030204" pitchFamily="34" charset="0"/>
              </a:rPr>
              <a:t> The image classification accepts the given input images and produces output classification for identifying whether the disease is present or not. In our model we mainly classify the different types of organs and predict the accuracy. </a:t>
            </a:r>
          </a:p>
          <a:p>
            <a:pPr algn="just">
              <a:lnSpc>
                <a:spcPct val="160000"/>
              </a:lnSpc>
            </a:pPr>
            <a:r>
              <a:rPr lang="en-US" dirty="0">
                <a:solidFill>
                  <a:schemeClr val="tx1"/>
                </a:solidFill>
                <a:latin typeface="Times New Roman" panose="02020603050405020304" pitchFamily="18" charset="0"/>
                <a:ea typeface="Calibri" panose="020F0502020204030204" pitchFamily="34" charset="0"/>
              </a:rPr>
              <a:t>One of the most imperative problems faced in the domain area of image recognition is the classification of medical images. The major intention of medical image classification is to classify medical images into several elements to assist medical practitioners or physicists in diagnosing disease.</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7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52854" y="149469"/>
            <a:ext cx="10500946" cy="60274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60000"/>
              </a:lnSpc>
            </a:pPr>
            <a:r>
              <a:rPr lang="en-US" sz="2000" dirty="0">
                <a:solidFill>
                  <a:schemeClr val="tx1"/>
                </a:solidFill>
                <a:latin typeface="Times New Roman" panose="02020603050405020304" pitchFamily="18" charset="0"/>
                <a:ea typeface="Calibri" panose="020F0502020204030204" pitchFamily="34" charset="0"/>
              </a:rPr>
              <a:t>Hence, medical image classification is split into two steps. The first and foremost step of medical image classification is to extract the essential features from the acquired input image.</a:t>
            </a:r>
          </a:p>
          <a:p>
            <a:pPr algn="just">
              <a:lnSpc>
                <a:spcPct val="160000"/>
              </a:lnSpc>
            </a:pPr>
            <a:r>
              <a:rPr lang="en-US" sz="2000" dirty="0">
                <a:solidFill>
                  <a:schemeClr val="tx1"/>
                </a:solidFill>
                <a:latin typeface="Times New Roman" panose="02020603050405020304" pitchFamily="18" charset="0"/>
                <a:ea typeface="Calibri" panose="020F0502020204030204" pitchFamily="34" charset="0"/>
              </a:rPr>
              <a:t>The second step in medical image classification is utilizing the features to construct models that classify the image data set. In the recent past, medical practitioners customarily utilized their specialized experience to extract features so that classification of medical images could be performed into several classes. However, this manual medical image classification was found to be highly cumbersome and time consuming.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4362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3528-2A23-FEBD-3E5F-74B149CBE7D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a:t>
            </a:r>
            <a:r>
              <a:rPr lang="en-US" dirty="0"/>
              <a:t>:</a:t>
            </a:r>
            <a:endParaRPr lang="en-IN" dirty="0"/>
          </a:p>
        </p:txBody>
      </p:sp>
      <p:sp>
        <p:nvSpPr>
          <p:cNvPr id="3" name="Content Placeholder 2">
            <a:extLst>
              <a:ext uri="{FF2B5EF4-FFF2-40B4-BE49-F238E27FC236}">
                <a16:creationId xmlns:a16="http://schemas.microsoft.com/office/drawing/2014/main" id="{37968A14-26BC-4C4D-B066-C62D70EF992C}"/>
              </a:ext>
            </a:extLst>
          </p:cNvPr>
          <p:cNvSpPr>
            <a:spLocks noGrp="1"/>
          </p:cNvSpPr>
          <p:nvPr>
            <p:ph idx="1"/>
          </p:nvPr>
        </p:nvSpPr>
        <p:spPr>
          <a:xfrm>
            <a:off x="838200" y="1441311"/>
            <a:ext cx="10515600" cy="4866723"/>
          </a:xfrm>
        </p:spPr>
        <p:txBody>
          <a:bodyPr/>
          <a:lstStyle/>
          <a:p>
            <a:pPr marL="0" indent="0">
              <a:buNone/>
            </a:pPr>
            <a:r>
              <a:rPr lang="en-IN" b="1" dirty="0">
                <a:latin typeface="Times New Roman" panose="02020603050405020304" pitchFamily="18" charset="0"/>
                <a:cs typeface="Times New Roman" panose="02020603050405020304" pitchFamily="18" charset="0"/>
              </a:rPr>
              <a:t>Convolutional Neural Network(CNN):</a:t>
            </a:r>
          </a:p>
          <a:p>
            <a:r>
              <a:rPr lang="en-US" sz="2000" b="0" i="0" dirty="0">
                <a:solidFill>
                  <a:srgbClr val="273239"/>
                </a:solidFill>
                <a:effectLst/>
                <a:latin typeface="Times New Roman" panose="02020603050405020304" pitchFamily="18" charset="0"/>
                <a:cs typeface="Times New Roman" panose="02020603050405020304" pitchFamily="18" charset="0"/>
              </a:rPr>
              <a:t>It is a type of deep learning algorithm that is particularly well-suited for image recognition and processing tasks.</a:t>
            </a:r>
          </a:p>
          <a:p>
            <a:r>
              <a:rPr lang="en-US" sz="2000" dirty="0">
                <a:latin typeface="Times New Roman" panose="02020603050405020304" pitchFamily="18" charset="0"/>
                <a:cs typeface="Times New Roman" panose="02020603050405020304" pitchFamily="18" charset="0"/>
              </a:rPr>
              <a:t>It is made up of multiple layers, including convolutional layers, pooling layers, and fully connected layers.</a:t>
            </a:r>
          </a:p>
          <a:p>
            <a:r>
              <a:rPr lang="en-US" sz="2000" dirty="0">
                <a:latin typeface="Times New Roman" panose="02020603050405020304" pitchFamily="18" charset="0"/>
                <a:cs typeface="Times New Roman" panose="02020603050405020304" pitchFamily="18" charset="0"/>
              </a:rPr>
              <a:t>The convolutional layers are the key component of a CNN, where filters are applied to the input image to extract features such as edges, textures, and shapes. The output of the convolutional layers is then passed through pooling layers.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Convolutional layers</a:t>
            </a:r>
            <a:r>
              <a:rPr lang="en-US" sz="2000" dirty="0">
                <a:latin typeface="Times New Roman" panose="02020603050405020304" pitchFamily="18" charset="0"/>
                <a:cs typeface="Times New Roman" panose="02020603050405020304" pitchFamily="18" charset="0"/>
              </a:rPr>
              <a:t>: The convolutional layer is the core building block of a CNN, and it is where the majority of computation occurs. It requires a few components, which are input data, a filter, and a feature map.</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Pooling layers</a:t>
            </a:r>
            <a:r>
              <a:rPr lang="en-US" sz="2000" dirty="0">
                <a:latin typeface="Times New Roman" panose="02020603050405020304" pitchFamily="18" charset="0"/>
                <a:cs typeface="Times New Roman" panose="02020603050405020304" pitchFamily="18" charset="0"/>
              </a:rPr>
              <a:t>: A machine-learning technique widely used that reduces the size of the input and, thus the complexity of deep learning models while preserving important features and relationships in the input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6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47"/>
            <a:ext cx="10515600" cy="905607"/>
          </a:xfrm>
        </p:spPr>
        <p:txBody>
          <a:bodyPr>
            <a:normAutofit/>
          </a:bodyPr>
          <a:lstStyle/>
          <a:p>
            <a:r>
              <a:rPr lang="en-US" sz="3600" b="1" dirty="0">
                <a:latin typeface="Times New Roman" panose="02020603050405020304" pitchFamily="18" charset="0"/>
                <a:cs typeface="Times New Roman" panose="02020603050405020304" pitchFamily="18" charset="0"/>
              </a:rPr>
              <a:t>GOOGLENET</a:t>
            </a:r>
          </a:p>
        </p:txBody>
      </p:sp>
      <p:sp>
        <p:nvSpPr>
          <p:cNvPr id="3" name="Content Placeholder 2"/>
          <p:cNvSpPr>
            <a:spLocks noGrp="1"/>
          </p:cNvSpPr>
          <p:nvPr>
            <p:ph idx="1"/>
          </p:nvPr>
        </p:nvSpPr>
        <p:spPr>
          <a:xfrm>
            <a:off x="838200" y="1362808"/>
            <a:ext cx="10515600" cy="5328138"/>
          </a:xfrm>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GoogleNet (or Inception V1) was proposed by research at Google (with the collaboration of various universities) in 2014 in the research paper titled “Going Deeper with Convolutions”.</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This architecture was the winner at the ILSVRC 2014 image classification challenge.</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It has provided a significant decrease in error rate as compared to previous winners AlexNet (Winner of ILSVRC 2012) and ZF-Net (Winner of ILSVRC 2013) and significantly less error rate than VGG (2014 runner up).</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architecture uses techniques such as 1×1 convolutions in the middle of the architecture and global average pooling.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139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597D-0936-F975-C6CC-A85099B68A8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Features of GoogleNet</a:t>
            </a:r>
          </a:p>
        </p:txBody>
      </p:sp>
      <p:sp>
        <p:nvSpPr>
          <p:cNvPr id="3" name="Content Placeholder 2">
            <a:extLst>
              <a:ext uri="{FF2B5EF4-FFF2-40B4-BE49-F238E27FC236}">
                <a16:creationId xmlns:a16="http://schemas.microsoft.com/office/drawing/2014/main" id="{FBE3CE03-0CA3-7405-6E95-F41370326ECA}"/>
              </a:ext>
            </a:extLst>
          </p:cNvPr>
          <p:cNvSpPr>
            <a:spLocks noGrp="1"/>
          </p:cNvSpPr>
          <p:nvPr>
            <p:ph idx="1"/>
          </p:nvPr>
        </p:nvSpPr>
        <p:spPr/>
        <p:txBody>
          <a:bodyPr>
            <a:normAutofit/>
          </a:bodyPr>
          <a:lstStyle/>
          <a:p>
            <a:r>
              <a:rPr lang="en-IN" sz="2000" dirty="0">
                <a:effectLst/>
                <a:latin typeface="Times New Roman" panose="02020603050405020304" pitchFamily="18" charset="0"/>
                <a:ea typeface="Calibri" panose="020F0502020204030204" pitchFamily="34" charset="0"/>
              </a:rPr>
              <a:t>The GoogleNet architecture is very different from previous state-of-the-art architectures such as AlexNet and ZF-Net. </a:t>
            </a:r>
          </a:p>
          <a:p>
            <a:r>
              <a:rPr lang="en-IN" sz="2000" dirty="0">
                <a:effectLst/>
                <a:latin typeface="Times New Roman" panose="02020603050405020304" pitchFamily="18" charset="0"/>
                <a:ea typeface="Calibri" panose="020F0502020204030204" pitchFamily="34" charset="0"/>
              </a:rPr>
              <a:t>It uses many different kinds of methods such as </a:t>
            </a:r>
          </a:p>
          <a:p>
            <a:pPr marL="457200" indent="-457200">
              <a:buFont typeface="+mj-lt"/>
              <a:buAutoNum type="arabicPeriod"/>
            </a:pPr>
            <a:r>
              <a:rPr lang="en-IN" sz="2000" dirty="0">
                <a:effectLst/>
                <a:latin typeface="Times New Roman" panose="02020603050405020304" pitchFamily="18" charset="0"/>
                <a:ea typeface="Calibri" panose="020F0502020204030204" pitchFamily="34" charset="0"/>
              </a:rPr>
              <a:t>1×1 convolution </a:t>
            </a:r>
          </a:p>
          <a:p>
            <a:pPr marL="457200" indent="-457200">
              <a:buFont typeface="+mj-lt"/>
              <a:buAutoNum type="arabicPeriod"/>
            </a:pPr>
            <a:r>
              <a:rPr lang="en-IN" sz="2000" dirty="0">
                <a:latin typeface="Times New Roman" panose="02020603050405020304" pitchFamily="18" charset="0"/>
                <a:ea typeface="Calibri" panose="020F0502020204030204" pitchFamily="34" charset="0"/>
              </a:rPr>
              <a:t>G</a:t>
            </a:r>
            <a:r>
              <a:rPr lang="en-IN" sz="2000" dirty="0">
                <a:effectLst/>
                <a:latin typeface="Times New Roman" panose="02020603050405020304" pitchFamily="18" charset="0"/>
                <a:ea typeface="Calibri" panose="020F0502020204030204" pitchFamily="34" charset="0"/>
              </a:rPr>
              <a:t>lobal average (pooling that enables it to create deeper architecture)</a:t>
            </a:r>
            <a:endParaRPr lang="en-IN" sz="3200" dirty="0"/>
          </a:p>
        </p:txBody>
      </p:sp>
    </p:spTree>
    <p:extLst>
      <p:ext uri="{BB962C8B-B14F-4D97-AF65-F5344CB8AC3E}">
        <p14:creationId xmlns:p14="http://schemas.microsoft.com/office/powerpoint/2010/main" val="188009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421"/>
          </a:xfrm>
        </p:spPr>
        <p:txBody>
          <a:bodyPr>
            <a:normAutofit/>
          </a:bodyPr>
          <a:lstStyle/>
          <a:p>
            <a:r>
              <a:rPr lang="en-US" sz="3600" b="1" dirty="0">
                <a:latin typeface="Times New Roman" panose="02020603050405020304" pitchFamily="18" charset="0"/>
                <a:cs typeface="Times New Roman" panose="02020603050405020304" pitchFamily="18" charset="0"/>
              </a:rPr>
              <a:t>IMPLEMENTATON</a:t>
            </a:r>
          </a:p>
        </p:txBody>
      </p:sp>
      <p:sp>
        <p:nvSpPr>
          <p:cNvPr id="3" name="Content Placeholder 2"/>
          <p:cNvSpPr>
            <a:spLocks noGrp="1"/>
          </p:cNvSpPr>
          <p:nvPr>
            <p:ph idx="1"/>
          </p:nvPr>
        </p:nvSpPr>
        <p:spPr>
          <a:xfrm>
            <a:off x="838200" y="1204546"/>
            <a:ext cx="10515600" cy="4972417"/>
          </a:xfrm>
        </p:spPr>
        <p:txBody>
          <a:bodyPr>
            <a:norm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TECHNOLOGY:</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Python:</a:t>
            </a:r>
          </a:p>
          <a:p>
            <a:pPr algn="just">
              <a:lnSpc>
                <a:spcPct val="150000"/>
              </a:lnSpc>
            </a:pPr>
            <a:r>
              <a:rPr lang="en-US" sz="2200" dirty="0">
                <a:latin typeface="Times New Roman" panose="02020603050405020304" pitchFamily="18" charset="0"/>
                <a:cs typeface="Times New Roman" panose="02020603050405020304" pitchFamily="18" charset="0"/>
              </a:rPr>
              <a:t>Python is an interpreted, object-oriented, high-level programming language with dynamic semantics. </a:t>
            </a:r>
          </a:p>
          <a:p>
            <a:pPr algn="just">
              <a:lnSpc>
                <a:spcPct val="150000"/>
              </a:lnSpc>
            </a:pPr>
            <a:r>
              <a:rPr lang="en-US" sz="2200" dirty="0">
                <a:latin typeface="Times New Roman" panose="02020603050405020304" pitchFamily="18" charset="0"/>
                <a:cs typeface="Times New Roman" panose="02020603050405020304" pitchFamily="18" charset="0"/>
              </a:rPr>
              <a:t>Its high-level built in data structures, combined with dynamic typing and dynamic binding, make it very attractive for Rapid Application Development, as well as for use as a scripting or glue language to connect existing components together.</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989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314</TotalTime>
  <Words>1683</Words>
  <Application>Microsoft Office PowerPoint</Application>
  <PresentationFormat>Widescreen</PresentationFormat>
  <Paragraphs>207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CONTENTS</vt:lpstr>
      <vt:lpstr>ABSTRACT</vt:lpstr>
      <vt:lpstr>INTODUCTION</vt:lpstr>
      <vt:lpstr>PowerPoint Presentation</vt:lpstr>
      <vt:lpstr>Algorithms:</vt:lpstr>
      <vt:lpstr>GOOGLENET</vt:lpstr>
      <vt:lpstr>Features of GoogleNet</vt:lpstr>
      <vt:lpstr>IMPLEMENTATON</vt:lpstr>
      <vt:lpstr>PowerPoint Presentation</vt:lpstr>
      <vt:lpstr>IMPLEMENTATION SETUP</vt:lpstr>
      <vt:lpstr>PowerPoint Presentation</vt:lpstr>
      <vt:lpstr>PowerPoint Presentation</vt:lpstr>
      <vt:lpstr>TESTING</vt:lpstr>
      <vt:lpstr>PowerPoint Presentation</vt:lpstr>
      <vt:lpstr>PowerPoint Presentation</vt:lpstr>
      <vt:lpstr>FUTURE ENHANCEMENT</vt:lpstr>
      <vt:lpstr>CONCLUSION</vt:lpstr>
      <vt:lpstr> APPENDIX: SNAP SHOTS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VENKATA VISWANATHA REDDY NARALA</cp:lastModifiedBy>
  <cp:revision>17</cp:revision>
  <dcterms:created xsi:type="dcterms:W3CDTF">2023-06-30T03:51:10Z</dcterms:created>
  <dcterms:modified xsi:type="dcterms:W3CDTF">2023-07-04T09:16:02Z</dcterms:modified>
</cp:coreProperties>
</file>