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Lst>
  <p:notesMasterIdLst>
    <p:notesMasterId r:id="rId10"/>
  </p:notesMasterIdLst>
  <p:sldIdLst>
    <p:sldId id="263" r:id="rId4"/>
    <p:sldId id="264" r:id="rId5"/>
    <p:sldId id="265" r:id="rId6"/>
    <p:sldId id="262"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701" autoAdjust="0"/>
  </p:normalViewPr>
  <p:slideViewPr>
    <p:cSldViewPr snapToGrid="0">
      <p:cViewPr varScale="1">
        <p:scale>
          <a:sx n="64" d="100"/>
          <a:sy n="64"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1F3508-54C3-4FE3-B99B-E054586BC48E}" type="datetimeFigureOut">
              <a:rPr lang="en-US" smtClean="0"/>
              <a:t>10/31/2019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A63D87-5B4E-4A40-8D23-F2A62B92452A}" type="slidenum">
              <a:rPr lang="en-US" smtClean="0"/>
              <a:t>‹#›</a:t>
            </a:fld>
            <a:endParaRPr lang="en-US"/>
          </a:p>
        </p:txBody>
      </p:sp>
    </p:spTree>
    <p:extLst>
      <p:ext uri="{BB962C8B-B14F-4D97-AF65-F5344CB8AC3E}">
        <p14:creationId xmlns:p14="http://schemas.microsoft.com/office/powerpoint/2010/main" val="340707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900" i="1" dirty="0" smtClean="0">
                <a:solidFill>
                  <a:schemeClr val="tx1">
                    <a:lumMod val="85000"/>
                    <a:lumOff val="15000"/>
                  </a:schemeClr>
                </a:solidFill>
                <a:latin typeface="Calibri" panose="020F0502020204030204" pitchFamily="34" charset="0"/>
                <a:cs typeface="Calibri" panose="020F0502020204030204" pitchFamily="34" charset="0"/>
              </a:rPr>
              <a:t>FNZ is a </a:t>
            </a:r>
            <a:r>
              <a:rPr lang="en-US" sz="900" i="1" dirty="0" err="1" smtClean="0">
                <a:solidFill>
                  <a:schemeClr val="tx1">
                    <a:lumMod val="85000"/>
                    <a:lumOff val="15000"/>
                  </a:schemeClr>
                </a:solidFill>
                <a:latin typeface="Calibri" panose="020F0502020204030204" pitchFamily="34" charset="0"/>
                <a:cs typeface="Calibri" panose="020F0502020204030204" pitchFamily="34" charset="0"/>
              </a:rPr>
              <a:t>FinTech</a:t>
            </a:r>
            <a:r>
              <a:rPr lang="en-US" sz="900" i="1" dirty="0" smtClean="0">
                <a:solidFill>
                  <a:schemeClr val="tx1">
                    <a:lumMod val="85000"/>
                    <a:lumOff val="15000"/>
                  </a:schemeClr>
                </a:solidFill>
                <a:latin typeface="Calibri" panose="020F0502020204030204" pitchFamily="34" charset="0"/>
                <a:cs typeface="Calibri" panose="020F0502020204030204" pitchFamily="34" charset="0"/>
              </a:rPr>
              <a:t> company specializing in providing investment platforms to major financial institutions in the financial services and wealth management sectors, They provide technology to life insurance companies, banks, asset managers and discretionary wealth managers to deliver wealth management services via IFA's, End customer and Group/corporate</a:t>
            </a:r>
          </a:p>
          <a:p>
            <a:pPr algn="just"/>
            <a:endParaRPr lang="en-US" sz="900" i="1" dirty="0" smtClean="0">
              <a:solidFill>
                <a:schemeClr val="tx1">
                  <a:lumMod val="85000"/>
                  <a:lumOff val="15000"/>
                </a:schemeClr>
              </a:solidFill>
              <a:latin typeface="Calibri" panose="020F0502020204030204" pitchFamily="34" charset="0"/>
              <a:cs typeface="Calibri" panose="020F0502020204030204" pitchFamily="34" charset="0"/>
            </a:endParaRPr>
          </a:p>
          <a:p>
            <a:pPr algn="just"/>
            <a:r>
              <a:rPr lang="en-US" sz="900" i="1" dirty="0" smtClean="0">
                <a:solidFill>
                  <a:schemeClr val="tx1">
                    <a:lumMod val="85000"/>
                    <a:lumOff val="15000"/>
                  </a:schemeClr>
                </a:solidFill>
                <a:latin typeface="Calibri" panose="020F0502020204030204" pitchFamily="34" charset="0"/>
                <a:cs typeface="Calibri" panose="020F0502020204030204" pitchFamily="34" charset="0"/>
              </a:rPr>
              <a:t>FNZ provides end-to-end technology, including investment front office, tax wrappers and investment back office under a software as a service delivery model. This technology is combined with back office dealing, settlement and administration services as either sub-custodian or third party administrator</a:t>
            </a:r>
          </a:p>
          <a:p>
            <a:pPr algn="just"/>
            <a:endParaRPr lang="en-US" sz="900" i="1" dirty="0" smtClean="0">
              <a:solidFill>
                <a:schemeClr val="tx1">
                  <a:lumMod val="85000"/>
                  <a:lumOff val="15000"/>
                </a:schemeClr>
              </a:solidFill>
              <a:latin typeface="Calibri" panose="020F0502020204030204" pitchFamily="34" charset="0"/>
              <a:cs typeface="Calibri" panose="020F0502020204030204" pitchFamily="34" charset="0"/>
            </a:endParaRPr>
          </a:p>
          <a:p>
            <a:pPr algn="just"/>
            <a:r>
              <a:rPr lang="en-US" sz="900" i="1" dirty="0" smtClean="0">
                <a:solidFill>
                  <a:schemeClr val="tx1">
                    <a:lumMod val="85000"/>
                    <a:lumOff val="15000"/>
                  </a:schemeClr>
                </a:solidFill>
                <a:latin typeface="Calibri" panose="020F0502020204030204" pitchFamily="34" charset="0"/>
                <a:cs typeface="Calibri" panose="020F0502020204030204" pitchFamily="34" charset="0"/>
              </a:rPr>
              <a:t>FNZ was founded as a start-up business in 2002 in New Zealand. Originally created as a business unit within the New Zealand branch of investment bank Credit Suisse, FNZ secured the majority of large institutional providers of investment platforms in NZ. This was followed by the expansion of operations to the UK in 2005</a:t>
            </a:r>
          </a:p>
          <a:p>
            <a:pPr algn="just"/>
            <a:endParaRPr lang="en-US" sz="900" i="1" dirty="0" smtClean="0">
              <a:solidFill>
                <a:schemeClr val="tx1">
                  <a:lumMod val="85000"/>
                  <a:lumOff val="15000"/>
                </a:schemeClr>
              </a:solidFill>
              <a:latin typeface="Calibri" panose="020F0502020204030204" pitchFamily="34" charset="0"/>
              <a:cs typeface="Calibri" panose="020F0502020204030204" pitchFamily="34" charset="0"/>
            </a:endParaRPr>
          </a:p>
          <a:p>
            <a:pPr algn="just"/>
            <a:r>
              <a:rPr lang="en-US" sz="900" i="1" dirty="0" smtClean="0">
                <a:solidFill>
                  <a:schemeClr val="tx1">
                    <a:lumMod val="85000"/>
                    <a:lumOff val="15000"/>
                  </a:schemeClr>
                </a:solidFill>
                <a:latin typeface="Calibri" panose="020F0502020204030204" pitchFamily="34" charset="0"/>
                <a:cs typeface="Calibri" panose="020F0502020204030204" pitchFamily="34" charset="0"/>
              </a:rPr>
              <a:t>They have delivered investment platform solutions to financial companies in the NZ, Australia, UK, Hong Kong</a:t>
            </a:r>
          </a:p>
          <a:p>
            <a:pPr algn="just"/>
            <a:endParaRPr lang="en-US" sz="900" i="1" dirty="0" smtClean="0">
              <a:solidFill>
                <a:schemeClr val="tx1">
                  <a:lumMod val="85000"/>
                  <a:lumOff val="15000"/>
                </a:schemeClr>
              </a:solidFill>
              <a:latin typeface="Calibri" panose="020F0502020204030204" pitchFamily="34" charset="0"/>
              <a:cs typeface="Calibri" panose="020F0502020204030204" pitchFamily="34" charset="0"/>
            </a:endParaRPr>
          </a:p>
          <a:p>
            <a:pPr algn="just"/>
            <a:r>
              <a:rPr lang="en-US" sz="900" i="1" dirty="0" smtClean="0">
                <a:solidFill>
                  <a:schemeClr val="tx1">
                    <a:lumMod val="85000"/>
                    <a:lumOff val="15000"/>
                  </a:schemeClr>
                </a:solidFill>
                <a:latin typeface="Calibri" panose="020F0502020204030204" pitchFamily="34" charset="0"/>
                <a:cs typeface="Calibri" panose="020F0502020204030204" pitchFamily="34" charset="0"/>
              </a:rPr>
              <a:t>They take responsibility for the client lifecycle including on-boarding, payments, trade execution (as arranger), trade settlement and asset servicing activities as either sub-custodian or delegated third party administrator (TPA).</a:t>
            </a:r>
          </a:p>
          <a:p>
            <a:endParaRPr lang="en-US" sz="900" dirty="0"/>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B02D6E04-3A2F-4B48-A297-666578EDF1B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03326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1D77D5-F57C-4310-B878-145EF9EAE04A}"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25EC2-85FF-49D9-8A11-AAE155088562}" type="slidenum">
              <a:rPr lang="en-US" smtClean="0"/>
              <a:t>‹#›</a:t>
            </a:fld>
            <a:endParaRPr lang="en-US"/>
          </a:p>
        </p:txBody>
      </p:sp>
    </p:spTree>
    <p:extLst>
      <p:ext uri="{BB962C8B-B14F-4D97-AF65-F5344CB8AC3E}">
        <p14:creationId xmlns:p14="http://schemas.microsoft.com/office/powerpoint/2010/main" val="2696232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1D77D5-F57C-4310-B878-145EF9EAE04A}"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25EC2-85FF-49D9-8A11-AAE155088562}" type="slidenum">
              <a:rPr lang="en-US" smtClean="0"/>
              <a:t>‹#›</a:t>
            </a:fld>
            <a:endParaRPr lang="en-US"/>
          </a:p>
        </p:txBody>
      </p:sp>
    </p:spTree>
    <p:extLst>
      <p:ext uri="{BB962C8B-B14F-4D97-AF65-F5344CB8AC3E}">
        <p14:creationId xmlns:p14="http://schemas.microsoft.com/office/powerpoint/2010/main" val="133959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1D77D5-F57C-4310-B878-145EF9EAE04A}"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25EC2-85FF-49D9-8A11-AAE155088562}" type="slidenum">
              <a:rPr lang="en-US" smtClean="0"/>
              <a:t>‹#›</a:t>
            </a:fld>
            <a:endParaRPr lang="en-US"/>
          </a:p>
        </p:txBody>
      </p:sp>
    </p:spTree>
    <p:extLst>
      <p:ext uri="{BB962C8B-B14F-4D97-AF65-F5344CB8AC3E}">
        <p14:creationId xmlns:p14="http://schemas.microsoft.com/office/powerpoint/2010/main" val="1050929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512064" y="1682496"/>
            <a:ext cx="11180064"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201D77D5-F57C-4310-B878-145EF9EAE04A}" type="datetimeFigureOut">
              <a:rPr lang="en-US" smtClean="0"/>
              <a:t>10/31/2019</a:t>
            </a:fld>
            <a:endParaRPr lang="en-US"/>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endParaRPr lang="en-US"/>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488898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5935982"/>
            <a:ext cx="12192000" cy="922020"/>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609602" y="512064"/>
            <a:ext cx="3181207" cy="682752"/>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609600" y="2132410"/>
            <a:ext cx="6705600" cy="1526572"/>
          </a:xfrm>
          <a:prstGeom prst="rect">
            <a:avLst/>
          </a:prstGeom>
        </p:spPr>
        <p:txBody>
          <a:bodyPr anchor="b">
            <a:spAutoFit/>
          </a:bodyPr>
          <a:lstStyle>
            <a:lvl1pPr algn="l">
              <a:defRPr sz="5067">
                <a:solidFill>
                  <a:srgbClr val="0033A0"/>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609600" y="4157473"/>
            <a:ext cx="6705600" cy="841256"/>
          </a:xfrm>
          <a:prstGeom prst="rect">
            <a:avLst/>
          </a:prstGeom>
        </p:spPr>
        <p:txBody>
          <a:bodyPr>
            <a:spAutoFit/>
          </a:bodyPr>
          <a:lstStyle>
            <a:lvl1pPr marL="0" marR="0" indent="0" algn="l" defTabSz="121914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rgbClr val="0033A0"/>
                </a:solidFill>
              </a:defRPr>
            </a:lvl1pPr>
            <a:lvl2pPr marL="0" indent="0" algn="l">
              <a:buClrTx/>
              <a:buFont typeface="Arial" panose="020B0604020202020204" pitchFamily="34" charset="0"/>
              <a:buNone/>
              <a:tabLst/>
              <a:defRPr sz="1600">
                <a:solidFill>
                  <a:srgbClr val="0033A0"/>
                </a:solidFill>
              </a:defRPr>
            </a:lvl2pPr>
            <a:lvl3pPr marL="304784" indent="-304784" algn="l">
              <a:spcBef>
                <a:spcPts val="800"/>
              </a:spcBef>
              <a:buClrTx/>
              <a:buSzPct val="125000"/>
              <a:buFont typeface="Arial" panose="020B0604020202020204" pitchFamily="34" charset="0"/>
              <a:buChar char="•"/>
              <a:defRPr sz="1600">
                <a:solidFill>
                  <a:schemeClr val="tx1"/>
                </a:solidFill>
              </a:defRPr>
            </a:lvl3pPr>
            <a:lvl4pPr marL="304784" indent="-304784" algn="l">
              <a:spcBef>
                <a:spcPts val="800"/>
              </a:spcBef>
              <a:buClrTx/>
              <a:buSzPct val="125000"/>
              <a:buFont typeface="Arial" panose="020B0604020202020204" pitchFamily="34" charset="0"/>
              <a:buChar char="•"/>
              <a:defRPr sz="1600">
                <a:solidFill>
                  <a:schemeClr val="tx1"/>
                </a:solidFill>
              </a:defRPr>
            </a:lvl4pPr>
            <a:lvl5pPr marL="304784" indent="-304784" algn="l">
              <a:spcBef>
                <a:spcPts val="800"/>
              </a:spcBef>
              <a:buClrTx/>
              <a:buSzPct val="125000"/>
              <a:buFont typeface="Arial" panose="020B0604020202020204" pitchFamily="34" charset="0"/>
              <a:buChar char="•"/>
              <a:defRPr sz="1600">
                <a:solidFill>
                  <a:schemeClr val="tx1"/>
                </a:solidFill>
              </a:defRPr>
            </a:lvl5pPr>
            <a:lvl6pPr marL="304784" indent="-304784" algn="l">
              <a:spcBef>
                <a:spcPts val="800"/>
              </a:spcBef>
              <a:buClrTx/>
              <a:buSzPct val="125000"/>
              <a:buFont typeface="Arial" panose="020B0604020202020204" pitchFamily="34" charset="0"/>
              <a:buChar char="•"/>
              <a:defRPr sz="1600">
                <a:solidFill>
                  <a:schemeClr val="tx1"/>
                </a:solidFill>
              </a:defRPr>
            </a:lvl6pPr>
            <a:lvl7pPr marL="304784" indent="-304784" algn="l">
              <a:spcBef>
                <a:spcPts val="800"/>
              </a:spcBef>
              <a:buClrTx/>
              <a:buSzPct val="125000"/>
              <a:buFont typeface="Arial" panose="020B0604020202020204" pitchFamily="34" charset="0"/>
              <a:buChar char="•"/>
              <a:defRPr sz="1600">
                <a:solidFill>
                  <a:schemeClr val="tx1"/>
                </a:solidFill>
              </a:defRPr>
            </a:lvl7pPr>
            <a:lvl8pPr marL="304784" indent="-304784" algn="l">
              <a:spcBef>
                <a:spcPts val="800"/>
              </a:spcBef>
              <a:buClrTx/>
              <a:buSzPct val="125000"/>
              <a:buFont typeface="Arial" panose="020B0604020202020204" pitchFamily="34" charset="0"/>
              <a:buChar char="•"/>
              <a:defRPr sz="1600">
                <a:solidFill>
                  <a:schemeClr val="tx1"/>
                </a:solidFill>
              </a:defRPr>
            </a:lvl8pPr>
            <a:lvl9pPr marL="304784" indent="-304784" algn="l">
              <a:spcBef>
                <a:spcPts val="800"/>
              </a:spcBef>
              <a:buClrTx/>
              <a:buSzPct val="125000"/>
              <a:buFont typeface="Arial" panose="020B0604020202020204" pitchFamily="34" charset="0"/>
              <a:buChar char="•"/>
              <a:defRPr sz="16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609600" y="3904765"/>
            <a:ext cx="3048000" cy="0"/>
          </a:xfrm>
          <a:prstGeom prst="line">
            <a:avLst/>
          </a:prstGeom>
          <a:ln>
            <a:solidFill>
              <a:srgbClr val="00B14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841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a:xfrm>
            <a:off x="225195" y="80683"/>
            <a:ext cx="11231703" cy="618088"/>
          </a:xfrm>
          <a:prstGeom prst="rect">
            <a:avLst/>
          </a:prstGeom>
        </p:spPr>
        <p:txBody>
          <a:bodyPr anchor="ctr"/>
          <a:lstStyle>
            <a:lvl1pPr>
              <a:defRPr>
                <a:solidFill>
                  <a:srgbClr val="0033A0"/>
                </a:solidFill>
              </a:defRPr>
            </a:lvl1pPr>
          </a:lstStyle>
          <a:p>
            <a:r>
              <a:rPr lang="en-US" dirty="0" smtClean="0"/>
              <a:t>Click to edit Master title style</a:t>
            </a:r>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lvl1pPr>
              <a:defRPr>
                <a:solidFill>
                  <a:srgbClr val="00B140"/>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506568" y="6254496"/>
            <a:ext cx="11178867" cy="0"/>
          </a:xfrm>
          <a:prstGeom prst="line">
            <a:avLst/>
          </a:prstGeom>
          <a:ln>
            <a:solidFill>
              <a:srgbClr val="00B14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9981218" y="6373368"/>
            <a:ext cx="1704217" cy="365760"/>
          </a:xfrm>
          <a:prstGeom prst="rect">
            <a:avLst/>
          </a:prstGeom>
        </p:spPr>
      </p:pic>
      <p:sp>
        <p:nvSpPr>
          <p:cNvPr id="4" name="TextBox 3"/>
          <p:cNvSpPr txBox="1"/>
          <p:nvPr userDrawn="1"/>
        </p:nvSpPr>
        <p:spPr>
          <a:xfrm>
            <a:off x="853440" y="6427488"/>
            <a:ext cx="2756848" cy="153888"/>
          </a:xfrm>
          <a:prstGeom prst="rect">
            <a:avLst/>
          </a:prstGeom>
        </p:spPr>
        <p:txBody>
          <a:bodyPr wrap="square" lIns="0" tIns="0" rIns="0" bIns="0" rtlCol="0">
            <a:spAutoFit/>
          </a:bodyPr>
          <a:lstStyle/>
          <a:p>
            <a:pPr marL="0" marR="0" lvl="0" indent="0" algn="l" defTabSz="6095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0033A0"/>
                </a:solidFill>
                <a:effectLst/>
                <a:uLnTx/>
                <a:uFillTx/>
                <a:latin typeface="+mn-lt"/>
                <a:ea typeface="+mn-ea"/>
                <a:cs typeface="+mn-cs"/>
              </a:rPr>
              <a:t>© 2018 Cognizant</a:t>
            </a:r>
            <a:endParaRPr kumimoji="0" lang="en-US" sz="1000" b="0" i="0" u="none" strike="noStrike" kern="1200" cap="none" spc="0" normalizeH="0" baseline="0" noProof="0" dirty="0">
              <a:ln>
                <a:noFill/>
              </a:ln>
              <a:solidFill>
                <a:srgbClr val="0033A0"/>
              </a:solidFill>
              <a:effectLst/>
              <a:uLnTx/>
              <a:uFillTx/>
              <a:latin typeface="+mn-lt"/>
              <a:ea typeface="+mn-ea"/>
              <a:cs typeface="+mn-cs"/>
            </a:endParaRPr>
          </a:p>
        </p:txBody>
      </p:sp>
    </p:spTree>
    <p:extLst>
      <p:ext uri="{BB962C8B-B14F-4D97-AF65-F5344CB8AC3E}">
        <p14:creationId xmlns:p14="http://schemas.microsoft.com/office/powerpoint/2010/main" val="214563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1D77D5-F57C-4310-B878-145EF9EAE04A}"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25EC2-85FF-49D9-8A11-AAE155088562}" type="slidenum">
              <a:rPr lang="en-US" smtClean="0"/>
              <a:t>‹#›</a:t>
            </a:fld>
            <a:endParaRPr lang="en-US"/>
          </a:p>
        </p:txBody>
      </p:sp>
    </p:spTree>
    <p:extLst>
      <p:ext uri="{BB962C8B-B14F-4D97-AF65-F5344CB8AC3E}">
        <p14:creationId xmlns:p14="http://schemas.microsoft.com/office/powerpoint/2010/main" val="1970036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1D77D5-F57C-4310-B878-145EF9EAE04A}"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25EC2-85FF-49D9-8A11-AAE155088562}" type="slidenum">
              <a:rPr lang="en-US" smtClean="0"/>
              <a:t>‹#›</a:t>
            </a:fld>
            <a:endParaRPr lang="en-US"/>
          </a:p>
        </p:txBody>
      </p:sp>
    </p:spTree>
    <p:extLst>
      <p:ext uri="{BB962C8B-B14F-4D97-AF65-F5344CB8AC3E}">
        <p14:creationId xmlns:p14="http://schemas.microsoft.com/office/powerpoint/2010/main" val="1611245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1D77D5-F57C-4310-B878-145EF9EAE04A}"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25EC2-85FF-49D9-8A11-AAE155088562}" type="slidenum">
              <a:rPr lang="en-US" smtClean="0"/>
              <a:t>‹#›</a:t>
            </a:fld>
            <a:endParaRPr lang="en-US"/>
          </a:p>
        </p:txBody>
      </p:sp>
    </p:spTree>
    <p:extLst>
      <p:ext uri="{BB962C8B-B14F-4D97-AF65-F5344CB8AC3E}">
        <p14:creationId xmlns:p14="http://schemas.microsoft.com/office/powerpoint/2010/main" val="1066233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1D77D5-F57C-4310-B878-145EF9EAE04A}" type="datetimeFigureOut">
              <a:rPr lang="en-US" smtClean="0"/>
              <a:t>10/31/2019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A25EC2-85FF-49D9-8A11-AAE155088562}" type="slidenum">
              <a:rPr lang="en-US" smtClean="0"/>
              <a:t>‹#›</a:t>
            </a:fld>
            <a:endParaRPr lang="en-US"/>
          </a:p>
        </p:txBody>
      </p:sp>
    </p:spTree>
    <p:extLst>
      <p:ext uri="{BB962C8B-B14F-4D97-AF65-F5344CB8AC3E}">
        <p14:creationId xmlns:p14="http://schemas.microsoft.com/office/powerpoint/2010/main" val="1677950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1D77D5-F57C-4310-B878-145EF9EAE04A}" type="datetimeFigureOut">
              <a:rPr lang="en-US" smtClean="0"/>
              <a:t>10/31/2019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A25EC2-85FF-49D9-8A11-AAE155088562}" type="slidenum">
              <a:rPr lang="en-US" smtClean="0"/>
              <a:t>‹#›</a:t>
            </a:fld>
            <a:endParaRPr lang="en-US"/>
          </a:p>
        </p:txBody>
      </p:sp>
    </p:spTree>
    <p:extLst>
      <p:ext uri="{BB962C8B-B14F-4D97-AF65-F5344CB8AC3E}">
        <p14:creationId xmlns:p14="http://schemas.microsoft.com/office/powerpoint/2010/main" val="1367761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D77D5-F57C-4310-B878-145EF9EAE04A}" type="datetimeFigureOut">
              <a:rPr lang="en-US" smtClean="0"/>
              <a:t>10/31/2019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A25EC2-85FF-49D9-8A11-AAE155088562}" type="slidenum">
              <a:rPr lang="en-US" smtClean="0"/>
              <a:t>‹#›</a:t>
            </a:fld>
            <a:endParaRPr lang="en-US"/>
          </a:p>
        </p:txBody>
      </p:sp>
    </p:spTree>
    <p:extLst>
      <p:ext uri="{BB962C8B-B14F-4D97-AF65-F5344CB8AC3E}">
        <p14:creationId xmlns:p14="http://schemas.microsoft.com/office/powerpoint/2010/main" val="177619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1D77D5-F57C-4310-B878-145EF9EAE04A}"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25EC2-85FF-49D9-8A11-AAE155088562}" type="slidenum">
              <a:rPr lang="en-US" smtClean="0"/>
              <a:t>‹#›</a:t>
            </a:fld>
            <a:endParaRPr lang="en-US"/>
          </a:p>
        </p:txBody>
      </p:sp>
    </p:spTree>
    <p:extLst>
      <p:ext uri="{BB962C8B-B14F-4D97-AF65-F5344CB8AC3E}">
        <p14:creationId xmlns:p14="http://schemas.microsoft.com/office/powerpoint/2010/main" val="2541643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1D77D5-F57C-4310-B878-145EF9EAE04A}"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25EC2-85FF-49D9-8A11-AAE155088562}" type="slidenum">
              <a:rPr lang="en-US" smtClean="0"/>
              <a:t>‹#›</a:t>
            </a:fld>
            <a:endParaRPr lang="en-US"/>
          </a:p>
        </p:txBody>
      </p:sp>
    </p:spTree>
    <p:extLst>
      <p:ext uri="{BB962C8B-B14F-4D97-AF65-F5344CB8AC3E}">
        <p14:creationId xmlns:p14="http://schemas.microsoft.com/office/powerpoint/2010/main" val="190865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D77D5-F57C-4310-B878-145EF9EAE04A}" type="datetimeFigureOut">
              <a:rPr lang="en-US" smtClean="0"/>
              <a:t>10/31/2019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A25EC2-85FF-49D9-8A11-AAE155088562}" type="slidenum">
              <a:rPr lang="en-US" smtClean="0"/>
              <a:t>‹#›</a:t>
            </a:fld>
            <a:endParaRPr lang="en-US"/>
          </a:p>
        </p:txBody>
      </p:sp>
    </p:spTree>
    <p:extLst>
      <p:ext uri="{BB962C8B-B14F-4D97-AF65-F5344CB8AC3E}">
        <p14:creationId xmlns:p14="http://schemas.microsoft.com/office/powerpoint/2010/main" val="3728160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80064" cy="1060704"/>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682496"/>
            <a:ext cx="11180064" cy="442569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7315200" y="6400800"/>
            <a:ext cx="1219200" cy="207264"/>
          </a:xfrm>
          <a:prstGeom prst="rect">
            <a:avLst/>
          </a:prstGeom>
        </p:spPr>
        <p:txBody>
          <a:bodyPr vert="horz" lIns="0" tIns="0" rIns="0" bIns="0" rtlCol="0" anchor="ctr"/>
          <a:lstStyle>
            <a:lvl1pPr algn="r">
              <a:defRPr sz="1000">
                <a:solidFill>
                  <a:schemeClr val="tx1"/>
                </a:solidFill>
              </a:defRPr>
            </a:lvl1pPr>
          </a:lstStyle>
          <a:p>
            <a:fld id="{201D77D5-F57C-4310-B878-145EF9EAE04A}" type="datetimeFigureOut">
              <a:rPr lang="en-US" smtClean="0"/>
              <a:t>10/31/2019</a:t>
            </a:fld>
            <a:endParaRPr lang="en-US"/>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53440" y="6400800"/>
            <a:ext cx="6096000" cy="207264"/>
          </a:xfrm>
          <a:prstGeom prst="rect">
            <a:avLst/>
          </a:prstGeom>
        </p:spPr>
        <p:txBody>
          <a:bodyPr vert="horz" lIns="0" tIns="0" rIns="0" bIns="0" rtlCol="0" anchor="ctr"/>
          <a:lstStyle>
            <a:lvl1pPr algn="l">
              <a:defRPr sz="1000">
                <a:solidFill>
                  <a:schemeClr val="tx1"/>
                </a:solidFill>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endParaRPr lang="en-US"/>
          </a:p>
        </p:txBody>
      </p:sp>
    </p:spTree>
    <p:extLst>
      <p:ext uri="{BB962C8B-B14F-4D97-AF65-F5344CB8AC3E}">
        <p14:creationId xmlns:p14="http://schemas.microsoft.com/office/powerpoint/2010/main" val="1228311561"/>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121917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lnSpc>
          <a:spcPct val="100000"/>
        </a:lnSpc>
        <a:spcBef>
          <a:spcPts val="800"/>
        </a:spcBef>
        <a:buFont typeface="Arial" panose="020B0604020202020204" pitchFamily="34" charset="0"/>
        <a:buNone/>
        <a:defRPr sz="2400" kern="1200">
          <a:solidFill>
            <a:schemeClr val="tx2"/>
          </a:solidFill>
          <a:latin typeface="Arial" panose="020B0604020202020204" pitchFamily="34" charset="0"/>
          <a:ea typeface="+mn-ea"/>
          <a:cs typeface="Arial" panose="020B0604020202020204" pitchFamily="34" charset="0"/>
        </a:defRPr>
      </a:lvl1pPr>
      <a:lvl2pPr marL="304792" indent="-304792" algn="l" defTabSz="121917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609585"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3pPr>
      <a:lvl4pPr marL="914377" indent="-304792" algn="l" defTabSz="121917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Arial" panose="020B0604020202020204" pitchFamily="34" charset="0"/>
          <a:ea typeface="+mn-ea"/>
          <a:cs typeface="Arial" panose="020B0604020202020204" pitchFamily="34" charset="0"/>
        </a:defRPr>
      </a:lvl4pPr>
      <a:lvl5pPr marL="1219170"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5pPr>
      <a:lvl6pPr marL="1523962" indent="-304792" algn="l" defTabSz="121917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54" indent="-304792" algn="l" defTabSz="121917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547" indent="-304792" algn="l" defTabSz="121917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547" indent="-304792" algn="l" defTabSz="121917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7315200" y="6400800"/>
            <a:ext cx="1219200" cy="207264"/>
          </a:xfrm>
          <a:prstGeom prst="rect">
            <a:avLst/>
          </a:prstGeom>
        </p:spPr>
        <p:txBody>
          <a:bodyPr vert="horz" lIns="0" tIns="0" rIns="0" bIns="0" rtlCol="0" anchor="ctr"/>
          <a:lstStyle>
            <a:lvl1pPr algn="r">
              <a:defRPr sz="1000">
                <a:solidFill>
                  <a:srgbClr val="0033A0"/>
                </a:solidFill>
              </a:defRPr>
            </a:lvl1pPr>
          </a:lstStyle>
          <a:p>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53440" y="6400800"/>
            <a:ext cx="6096000" cy="207264"/>
          </a:xfrm>
          <a:prstGeom prst="rect">
            <a:avLst/>
          </a:prstGeom>
        </p:spPr>
        <p:txBody>
          <a:bodyPr vert="horz" lIns="0" tIns="0" rIns="0" bIns="0" rtlCol="0" anchor="ctr"/>
          <a:lstStyle>
            <a:lvl1pPr algn="l">
              <a:defRPr sz="1000">
                <a:solidFill>
                  <a:srgbClr val="0033A0"/>
                </a:solidFill>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2064" y="6400800"/>
            <a:ext cx="304800" cy="207264"/>
          </a:xfrm>
          <a:prstGeom prst="rect">
            <a:avLst/>
          </a:prstGeom>
        </p:spPr>
        <p:txBody>
          <a:bodyPr vert="horz" lIns="0" tIns="0" rIns="0" bIns="0" rtlCol="0" anchor="ctr"/>
          <a:lstStyle>
            <a:lvl1pPr algn="l">
              <a:defRPr sz="1200" b="1">
                <a:solidFill>
                  <a:srgbClr val="00B140"/>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328945338"/>
      </p:ext>
    </p:extLst>
  </p:cSld>
  <p:clrMap bg1="lt1" tx1="dk1" bg2="lt2" tx2="dk2" accent1="accent1" accent2="accent2" accent3="accent3" accent4="accent4" accent5="accent5" accent6="accent6" hlink="hlink" folHlink="folHlink"/>
  <p:sldLayoutIdLst>
    <p:sldLayoutId id="2147483663" r:id="rId1"/>
    <p:sldLayoutId id="2147483664" r:id="rId2"/>
  </p:sldLayoutIdLst>
  <p:hf hdr="0" ftr="0" dt="0"/>
  <p:txStyles>
    <p:titleStyle>
      <a:lvl1pPr algn="l" defTabSz="121914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40" rtl="0" eaLnBrk="1" latinLnBrk="0" hangingPunct="1">
        <a:lnSpc>
          <a:spcPct val="100000"/>
        </a:lnSpc>
        <a:spcBef>
          <a:spcPts val="800"/>
        </a:spcBef>
        <a:buFont typeface="Arial" panose="020B0604020202020204" pitchFamily="34" charset="0"/>
        <a:buNone/>
        <a:defRPr sz="2400" kern="1200">
          <a:solidFill>
            <a:schemeClr val="tx2"/>
          </a:solidFill>
          <a:latin typeface="Arial" panose="020B0604020202020204" pitchFamily="34" charset="0"/>
          <a:ea typeface="+mn-ea"/>
          <a:cs typeface="Arial" panose="020B0604020202020204" pitchFamily="34" charset="0"/>
        </a:defRPr>
      </a:lvl1pPr>
      <a:lvl2pPr marL="304784" indent="-304784" algn="l" defTabSz="121914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609570" indent="-304784" algn="l" defTabSz="121914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3pPr>
      <a:lvl4pPr marL="914354" indent="-304784" algn="l" defTabSz="121914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Arial" panose="020B0604020202020204" pitchFamily="34" charset="0"/>
          <a:ea typeface="+mn-ea"/>
          <a:cs typeface="Arial" panose="020B0604020202020204" pitchFamily="34" charset="0"/>
        </a:defRPr>
      </a:lvl4pPr>
      <a:lvl5pPr marL="1219140" indent="-304784" algn="l" defTabSz="121914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5pPr>
      <a:lvl6pPr marL="1523925" indent="-304784" algn="l" defTabSz="121914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09" indent="-304784" algn="l" defTabSz="121914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493" indent="-304784" algn="l" defTabSz="121914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493" indent="-304784" algn="l" defTabSz="121914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1.xml"/><Relationship Id="rId16" Type="http://schemas.openxmlformats.org/officeDocument/2006/relationships/image" Target="../media/image17.png"/><Relationship Id="rId1" Type="http://schemas.openxmlformats.org/officeDocument/2006/relationships/slideLayout" Target="../slideLayouts/slideLayout1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7398" y="3046699"/>
            <a:ext cx="9144000" cy="2387600"/>
          </a:xfrm>
        </p:spPr>
        <p:txBody>
          <a:bodyPr>
            <a:normAutofit fontScale="90000"/>
          </a:bodyPr>
          <a:lstStyle/>
          <a:p>
            <a:r>
              <a:rPr lang="en-US" dirty="0" smtClean="0"/>
              <a:t>FNZ SharePoint</a:t>
            </a:r>
            <a:br>
              <a:rPr lang="en-US" dirty="0" smtClean="0"/>
            </a:br>
            <a:r>
              <a:rPr lang="en-US" dirty="0" smtClean="0"/>
              <a:t/>
            </a:r>
            <a:br>
              <a:rPr lang="en-US" dirty="0" smtClean="0"/>
            </a:br>
            <a:r>
              <a:rPr lang="en-US" dirty="0" smtClean="0"/>
              <a:t> Requirement and Design</a:t>
            </a:r>
            <a:br>
              <a:rPr lang="en-US" dirty="0" smtClean="0"/>
            </a:br>
            <a:endParaRPr lang="en-US" dirty="0"/>
          </a:p>
        </p:txBody>
      </p:sp>
    </p:spTree>
    <p:extLst>
      <p:ext uri="{BB962C8B-B14F-4D97-AF65-F5344CB8AC3E}">
        <p14:creationId xmlns:p14="http://schemas.microsoft.com/office/powerpoint/2010/main" val="3384794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465277" y="925804"/>
            <a:ext cx="2403570" cy="193330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About FNZ and Cognizant journey with them</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9"/>
          <p:cNvSpPr/>
          <p:nvPr/>
        </p:nvSpPr>
        <p:spPr>
          <a:xfrm>
            <a:off x="2868847" y="1046487"/>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FNZ Overview</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p:cNvSpPr/>
          <p:nvPr/>
        </p:nvSpPr>
        <p:spPr>
          <a:xfrm>
            <a:off x="2868847" y="2322294"/>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Team View</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Rectangle 11"/>
          <p:cNvSpPr/>
          <p:nvPr/>
        </p:nvSpPr>
        <p:spPr>
          <a:xfrm>
            <a:off x="2868847" y="1470783"/>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FNZ – Cognizant engagement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Rounded Rectangle 18"/>
          <p:cNvSpPr/>
          <p:nvPr/>
        </p:nvSpPr>
        <p:spPr>
          <a:xfrm>
            <a:off x="6373270" y="816619"/>
            <a:ext cx="2403570" cy="193330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UK Insurance and Wealth Management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Rectangle 19"/>
          <p:cNvSpPr/>
          <p:nvPr/>
        </p:nvSpPr>
        <p:spPr>
          <a:xfrm>
            <a:off x="8776838" y="991890"/>
            <a:ext cx="2897812" cy="3476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UK Insurance Overview</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20"/>
          <p:cNvSpPr/>
          <p:nvPr/>
        </p:nvSpPr>
        <p:spPr>
          <a:xfrm>
            <a:off x="8776838" y="1881394"/>
            <a:ext cx="2897812" cy="3222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FNZ Products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p:cNvSpPr/>
          <p:nvPr/>
        </p:nvSpPr>
        <p:spPr>
          <a:xfrm>
            <a:off x="8776838" y="1434629"/>
            <a:ext cx="2897812" cy="2847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Wealth Management Overview</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Rectangle 24"/>
          <p:cNvSpPr/>
          <p:nvPr/>
        </p:nvSpPr>
        <p:spPr>
          <a:xfrm>
            <a:off x="2868846" y="1894329"/>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FNZ – Cognizant Journey</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Rectangle 25"/>
          <p:cNvSpPr/>
          <p:nvPr/>
        </p:nvSpPr>
        <p:spPr>
          <a:xfrm>
            <a:off x="8776837" y="2318150"/>
            <a:ext cx="2897813" cy="3172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Functional scope with Cognizant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 name="Rounded Rectangle 44"/>
          <p:cNvSpPr/>
          <p:nvPr/>
        </p:nvSpPr>
        <p:spPr>
          <a:xfrm>
            <a:off x="465276" y="3614547"/>
            <a:ext cx="2403570" cy="193330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Governance and Commercials</a:t>
            </a:r>
            <a:endParaRPr lang="en-US" b="1" dirty="0">
              <a:solidFill>
                <a:schemeClr val="tx1"/>
              </a:solidFill>
            </a:endParaRPr>
          </a:p>
        </p:txBody>
      </p:sp>
      <p:sp>
        <p:nvSpPr>
          <p:cNvPr id="46" name="Rectangle 45"/>
          <p:cNvSpPr/>
          <p:nvPr/>
        </p:nvSpPr>
        <p:spPr>
          <a:xfrm>
            <a:off x="2868844" y="4232685"/>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FNZ Connects</a:t>
            </a:r>
            <a:endParaRPr lang="en-US" sz="1400" dirty="0"/>
          </a:p>
        </p:txBody>
      </p:sp>
      <p:sp>
        <p:nvSpPr>
          <p:cNvPr id="47" name="Rectangle 46"/>
          <p:cNvSpPr/>
          <p:nvPr/>
        </p:nvSpPr>
        <p:spPr>
          <a:xfrm>
            <a:off x="2868845" y="3784619"/>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Governance Model</a:t>
            </a:r>
            <a:endParaRPr lang="en-US" sz="1400" dirty="0"/>
          </a:p>
        </p:txBody>
      </p:sp>
      <p:sp>
        <p:nvSpPr>
          <p:cNvPr id="48" name="Rectangle 47"/>
          <p:cNvSpPr/>
          <p:nvPr/>
        </p:nvSpPr>
        <p:spPr>
          <a:xfrm>
            <a:off x="2868844" y="4675822"/>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Jun’16 to Dec’19 Revenue </a:t>
            </a:r>
            <a:endParaRPr lang="en-US" sz="1400" dirty="0"/>
          </a:p>
        </p:txBody>
      </p:sp>
      <p:sp>
        <p:nvSpPr>
          <p:cNvPr id="49" name="Rectangle 48"/>
          <p:cNvSpPr/>
          <p:nvPr/>
        </p:nvSpPr>
        <p:spPr>
          <a:xfrm>
            <a:off x="2868844" y="5097871"/>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Client Visits</a:t>
            </a:r>
            <a:endParaRPr lang="en-US" sz="1400" dirty="0"/>
          </a:p>
        </p:txBody>
      </p:sp>
      <p:sp>
        <p:nvSpPr>
          <p:cNvPr id="55" name="Rectangle 54"/>
          <p:cNvSpPr/>
          <p:nvPr/>
        </p:nvSpPr>
        <p:spPr>
          <a:xfrm>
            <a:off x="8776839" y="3818535"/>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Workforce Joining Formality</a:t>
            </a:r>
            <a:endParaRPr lang="en-US" sz="1400" dirty="0"/>
          </a:p>
        </p:txBody>
      </p:sp>
      <p:sp>
        <p:nvSpPr>
          <p:cNvPr id="56" name="Rounded Rectangle 55"/>
          <p:cNvSpPr/>
          <p:nvPr/>
        </p:nvSpPr>
        <p:spPr>
          <a:xfrm>
            <a:off x="6373270" y="3629122"/>
            <a:ext cx="2403570" cy="193330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Onboarding</a:t>
            </a:r>
            <a:endParaRPr lang="en-US" b="1" dirty="0">
              <a:solidFill>
                <a:schemeClr val="tx1"/>
              </a:solidFill>
            </a:endParaRPr>
          </a:p>
        </p:txBody>
      </p:sp>
      <p:sp>
        <p:nvSpPr>
          <p:cNvPr id="57" name="Rectangle 56"/>
          <p:cNvSpPr/>
          <p:nvPr/>
        </p:nvSpPr>
        <p:spPr>
          <a:xfrm>
            <a:off x="8776839" y="4651290"/>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Training plan</a:t>
            </a:r>
            <a:endParaRPr lang="en-US" sz="1400" dirty="0"/>
          </a:p>
        </p:txBody>
      </p:sp>
      <p:sp>
        <p:nvSpPr>
          <p:cNvPr id="58" name="Rectangle 57"/>
          <p:cNvSpPr/>
          <p:nvPr/>
        </p:nvSpPr>
        <p:spPr>
          <a:xfrm>
            <a:off x="8776839" y="4236545"/>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Machine Setup (Dev and Testing) </a:t>
            </a:r>
            <a:endParaRPr lang="en-US" sz="1400" dirty="0"/>
          </a:p>
        </p:txBody>
      </p:sp>
      <p:sp>
        <p:nvSpPr>
          <p:cNvPr id="59" name="Rectangle 58"/>
          <p:cNvSpPr/>
          <p:nvPr/>
        </p:nvSpPr>
        <p:spPr>
          <a:xfrm>
            <a:off x="8776839" y="5023581"/>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Learning Materials</a:t>
            </a:r>
            <a:endParaRPr lang="en-US" sz="1400" dirty="0"/>
          </a:p>
        </p:txBody>
      </p:sp>
    </p:spTree>
    <p:extLst>
      <p:ext uri="{BB962C8B-B14F-4D97-AF65-F5344CB8AC3E}">
        <p14:creationId xmlns:p14="http://schemas.microsoft.com/office/powerpoint/2010/main" val="2242481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74511" y="957878"/>
            <a:ext cx="2403570" cy="194418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Development -Cognizant Scope and Delivery</a:t>
            </a:r>
            <a:endParaRPr lang="en-US" b="1" dirty="0">
              <a:solidFill>
                <a:schemeClr val="tx1"/>
              </a:solidFill>
            </a:endParaRPr>
          </a:p>
        </p:txBody>
      </p:sp>
      <p:sp>
        <p:nvSpPr>
          <p:cNvPr id="5" name="Rectangle 4"/>
          <p:cNvSpPr/>
          <p:nvPr/>
        </p:nvSpPr>
        <p:spPr>
          <a:xfrm>
            <a:off x="2678079" y="2374257"/>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a:t>Projects/Logo supported</a:t>
            </a:r>
          </a:p>
        </p:txBody>
      </p:sp>
      <p:sp>
        <p:nvSpPr>
          <p:cNvPr id="6" name="Rectangle 5"/>
          <p:cNvSpPr/>
          <p:nvPr/>
        </p:nvSpPr>
        <p:spPr>
          <a:xfrm>
            <a:off x="2678080" y="1154468"/>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Delivery Model, Tech Stack</a:t>
            </a:r>
            <a:endParaRPr lang="en-US" sz="1400" dirty="0"/>
          </a:p>
        </p:txBody>
      </p:sp>
      <p:sp>
        <p:nvSpPr>
          <p:cNvPr id="7" name="Rectangle 6"/>
          <p:cNvSpPr/>
          <p:nvPr/>
        </p:nvSpPr>
        <p:spPr>
          <a:xfrm>
            <a:off x="2678079" y="1959604"/>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Process flow</a:t>
            </a:r>
            <a:endParaRPr lang="en-US" sz="1400" dirty="0"/>
          </a:p>
        </p:txBody>
      </p:sp>
      <p:sp>
        <p:nvSpPr>
          <p:cNvPr id="8" name="Rectangle 7"/>
          <p:cNvSpPr/>
          <p:nvPr/>
        </p:nvSpPr>
        <p:spPr>
          <a:xfrm>
            <a:off x="2678079" y="1559135"/>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Metrics </a:t>
            </a:r>
            <a:endParaRPr lang="en-US" sz="1400" dirty="0"/>
          </a:p>
        </p:txBody>
      </p:sp>
      <p:sp>
        <p:nvSpPr>
          <p:cNvPr id="15" name="Rounded Rectangle 14"/>
          <p:cNvSpPr/>
          <p:nvPr/>
        </p:nvSpPr>
        <p:spPr>
          <a:xfrm>
            <a:off x="6506680" y="1066784"/>
            <a:ext cx="2403570" cy="193330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Testing -</a:t>
            </a:r>
          </a:p>
          <a:p>
            <a:pPr algn="ctr"/>
            <a:r>
              <a:rPr lang="en-US" b="1" dirty="0" smtClean="0">
                <a:solidFill>
                  <a:schemeClr val="tx1"/>
                </a:solidFill>
              </a:rPr>
              <a:t>Cognizant Scope and Delivery</a:t>
            </a:r>
          </a:p>
          <a:p>
            <a:pPr algn="ctr"/>
            <a:endParaRPr lang="en-US" b="1" dirty="0">
              <a:solidFill>
                <a:schemeClr val="tx1"/>
              </a:solidFill>
            </a:endParaRPr>
          </a:p>
        </p:txBody>
      </p:sp>
      <p:sp>
        <p:nvSpPr>
          <p:cNvPr id="16" name="Rounded Rectangle 15"/>
          <p:cNvSpPr/>
          <p:nvPr/>
        </p:nvSpPr>
        <p:spPr>
          <a:xfrm>
            <a:off x="269631" y="3970276"/>
            <a:ext cx="2403570" cy="193330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Tech info</a:t>
            </a:r>
            <a:endParaRPr lang="en-US" b="1" dirty="0">
              <a:solidFill>
                <a:schemeClr val="tx1"/>
              </a:solidFill>
            </a:endParaRPr>
          </a:p>
        </p:txBody>
      </p:sp>
      <p:sp>
        <p:nvSpPr>
          <p:cNvPr id="17" name="Rectangle 16"/>
          <p:cNvSpPr/>
          <p:nvPr/>
        </p:nvSpPr>
        <p:spPr>
          <a:xfrm>
            <a:off x="2673199" y="4137848"/>
            <a:ext cx="2728009" cy="3559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solidFill>
                  <a:schemeClr val="tx1"/>
                </a:solidFill>
              </a:rPr>
              <a:t>FAQ  </a:t>
            </a:r>
            <a:endParaRPr lang="en-US" sz="1400" dirty="0">
              <a:solidFill>
                <a:schemeClr val="tx1"/>
              </a:solidFill>
            </a:endParaRPr>
          </a:p>
        </p:txBody>
      </p:sp>
      <p:sp>
        <p:nvSpPr>
          <p:cNvPr id="18" name="Rectangle 17"/>
          <p:cNvSpPr/>
          <p:nvPr/>
        </p:nvSpPr>
        <p:spPr>
          <a:xfrm>
            <a:off x="2673198" y="4575323"/>
            <a:ext cx="2728011" cy="3336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solidFill>
                  <a:schemeClr val="tx1"/>
                </a:solidFill>
              </a:rPr>
              <a:t>Technical Architecture </a:t>
            </a:r>
            <a:endParaRPr lang="en-US" sz="1400" dirty="0">
              <a:solidFill>
                <a:schemeClr val="tx1"/>
              </a:solidFill>
            </a:endParaRPr>
          </a:p>
        </p:txBody>
      </p:sp>
      <p:sp>
        <p:nvSpPr>
          <p:cNvPr id="19" name="Rectangle 18"/>
          <p:cNvSpPr/>
          <p:nvPr/>
        </p:nvSpPr>
        <p:spPr>
          <a:xfrm>
            <a:off x="2673198" y="4990452"/>
            <a:ext cx="2728011" cy="3548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TDD process</a:t>
            </a:r>
            <a:endParaRPr lang="en-US" sz="1400" dirty="0"/>
          </a:p>
        </p:txBody>
      </p:sp>
      <p:sp>
        <p:nvSpPr>
          <p:cNvPr id="20" name="Rectangle 19"/>
          <p:cNvSpPr/>
          <p:nvPr/>
        </p:nvSpPr>
        <p:spPr>
          <a:xfrm>
            <a:off x="8910249" y="2484978"/>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a:t>Projects/Logo supported</a:t>
            </a:r>
          </a:p>
        </p:txBody>
      </p:sp>
      <p:sp>
        <p:nvSpPr>
          <p:cNvPr id="21" name="Rectangle 20"/>
          <p:cNvSpPr/>
          <p:nvPr/>
        </p:nvSpPr>
        <p:spPr>
          <a:xfrm>
            <a:off x="8910250" y="1265189"/>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Delivery Model, Tech Stack</a:t>
            </a:r>
            <a:endParaRPr lang="en-US" sz="1400" dirty="0"/>
          </a:p>
        </p:txBody>
      </p:sp>
      <p:sp>
        <p:nvSpPr>
          <p:cNvPr id="22" name="Rectangle 21"/>
          <p:cNvSpPr/>
          <p:nvPr/>
        </p:nvSpPr>
        <p:spPr>
          <a:xfrm>
            <a:off x="8910249" y="2070325"/>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Automation framework</a:t>
            </a:r>
            <a:endParaRPr lang="en-US" sz="1400" dirty="0"/>
          </a:p>
        </p:txBody>
      </p:sp>
      <p:sp>
        <p:nvSpPr>
          <p:cNvPr id="23" name="Rectangle 22"/>
          <p:cNvSpPr/>
          <p:nvPr/>
        </p:nvSpPr>
        <p:spPr>
          <a:xfrm>
            <a:off x="8910249" y="1669856"/>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Metrics </a:t>
            </a:r>
            <a:endParaRPr lang="en-US" sz="1400" dirty="0"/>
          </a:p>
        </p:txBody>
      </p:sp>
      <p:sp>
        <p:nvSpPr>
          <p:cNvPr id="24" name="Rectangle 23"/>
          <p:cNvSpPr/>
          <p:nvPr/>
        </p:nvSpPr>
        <p:spPr>
          <a:xfrm>
            <a:off x="2674754" y="5426808"/>
            <a:ext cx="2726455" cy="3559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Check list and other doc (</a:t>
            </a:r>
            <a:r>
              <a:rPr lang="en-US" sz="1400" dirty="0" err="1" smtClean="0"/>
              <a:t>eg</a:t>
            </a:r>
            <a:r>
              <a:rPr lang="en-US" sz="1400" dirty="0" smtClean="0"/>
              <a:t>: JIRA)</a:t>
            </a:r>
            <a:endParaRPr lang="en-US" sz="1400" dirty="0"/>
          </a:p>
        </p:txBody>
      </p:sp>
      <p:sp>
        <p:nvSpPr>
          <p:cNvPr id="34" name="Rounded Rectangle 33"/>
          <p:cNvSpPr/>
          <p:nvPr/>
        </p:nvSpPr>
        <p:spPr>
          <a:xfrm>
            <a:off x="6639631" y="3848535"/>
            <a:ext cx="2403570" cy="193330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Value Adds</a:t>
            </a:r>
            <a:endParaRPr lang="en-US" b="1" dirty="0">
              <a:solidFill>
                <a:schemeClr val="tx1"/>
              </a:solidFill>
            </a:endParaRPr>
          </a:p>
        </p:txBody>
      </p:sp>
      <p:sp>
        <p:nvSpPr>
          <p:cNvPr id="35" name="Rectangle 34"/>
          <p:cNvSpPr/>
          <p:nvPr/>
        </p:nvSpPr>
        <p:spPr>
          <a:xfrm>
            <a:off x="9043198" y="4073329"/>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Automation Tools</a:t>
            </a:r>
            <a:endParaRPr lang="en-US" sz="1400" dirty="0"/>
          </a:p>
        </p:txBody>
      </p:sp>
      <p:sp>
        <p:nvSpPr>
          <p:cNvPr id="36" name="Rectangle 35"/>
          <p:cNvSpPr/>
          <p:nvPr/>
        </p:nvSpPr>
        <p:spPr>
          <a:xfrm>
            <a:off x="9043198" y="4471509"/>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Investments Projects</a:t>
            </a:r>
            <a:endParaRPr lang="en-US" sz="1400" dirty="0"/>
          </a:p>
        </p:txBody>
      </p:sp>
      <p:sp>
        <p:nvSpPr>
          <p:cNvPr id="37" name="Rectangle 36"/>
          <p:cNvSpPr/>
          <p:nvPr/>
        </p:nvSpPr>
        <p:spPr>
          <a:xfrm>
            <a:off x="9043198" y="4869689"/>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Automation Trainings</a:t>
            </a:r>
            <a:endParaRPr lang="en-US" sz="1400" dirty="0"/>
          </a:p>
        </p:txBody>
      </p:sp>
      <p:sp>
        <p:nvSpPr>
          <p:cNvPr id="38" name="Rectangle 37"/>
          <p:cNvSpPr/>
          <p:nvPr/>
        </p:nvSpPr>
        <p:spPr>
          <a:xfrm>
            <a:off x="9043197" y="5287956"/>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Proactive Proposals</a:t>
            </a:r>
            <a:endParaRPr lang="en-US" sz="1400" dirty="0"/>
          </a:p>
        </p:txBody>
      </p:sp>
    </p:spTree>
    <p:extLst>
      <p:ext uri="{BB962C8B-B14F-4D97-AF65-F5344CB8AC3E}">
        <p14:creationId xmlns:p14="http://schemas.microsoft.com/office/powerpoint/2010/main" val="2271554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0356" y="606700"/>
            <a:ext cx="2403570" cy="193330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Operations</a:t>
            </a:r>
            <a:endParaRPr lang="en-US" b="1" dirty="0">
              <a:solidFill>
                <a:schemeClr val="tx1"/>
              </a:solidFill>
            </a:endParaRPr>
          </a:p>
        </p:txBody>
      </p:sp>
      <p:sp>
        <p:nvSpPr>
          <p:cNvPr id="5" name="Rectangle 4"/>
          <p:cNvSpPr/>
          <p:nvPr/>
        </p:nvSpPr>
        <p:spPr>
          <a:xfrm>
            <a:off x="2853924" y="774271"/>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Offshore Locations and ODC</a:t>
            </a:r>
            <a:endParaRPr lang="en-US" sz="1400" dirty="0"/>
          </a:p>
        </p:txBody>
      </p:sp>
      <p:sp>
        <p:nvSpPr>
          <p:cNvPr id="6" name="Rectangle 5"/>
          <p:cNvSpPr/>
          <p:nvPr/>
        </p:nvSpPr>
        <p:spPr>
          <a:xfrm>
            <a:off x="2853923" y="1211747"/>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BCP</a:t>
            </a:r>
            <a:endParaRPr lang="en-US" sz="1400" dirty="0"/>
          </a:p>
        </p:txBody>
      </p:sp>
      <p:sp>
        <p:nvSpPr>
          <p:cNvPr id="7" name="Rectangle 6"/>
          <p:cNvSpPr/>
          <p:nvPr/>
        </p:nvSpPr>
        <p:spPr>
          <a:xfrm>
            <a:off x="2853923" y="1626876"/>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Delivery Excellence Activity</a:t>
            </a:r>
            <a:endParaRPr lang="en-US" sz="1400" dirty="0"/>
          </a:p>
        </p:txBody>
      </p:sp>
      <p:sp>
        <p:nvSpPr>
          <p:cNvPr id="8" name="Rectangle 7"/>
          <p:cNvSpPr/>
          <p:nvPr/>
        </p:nvSpPr>
        <p:spPr>
          <a:xfrm>
            <a:off x="2855479" y="2063232"/>
            <a:ext cx="2625635" cy="326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MSA and </a:t>
            </a:r>
            <a:r>
              <a:rPr lang="en-US" sz="1400" dirty="0" err="1" smtClean="0"/>
              <a:t>SoW</a:t>
            </a:r>
            <a:endParaRPr lang="en-US" sz="1400" dirty="0"/>
          </a:p>
        </p:txBody>
      </p:sp>
      <p:sp>
        <p:nvSpPr>
          <p:cNvPr id="14" name="Rounded Rectangle 13"/>
          <p:cNvSpPr/>
          <p:nvPr/>
        </p:nvSpPr>
        <p:spPr>
          <a:xfrm>
            <a:off x="6443997" y="571666"/>
            <a:ext cx="2403570" cy="193330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Miscellaneous</a:t>
            </a:r>
            <a:endParaRPr lang="en-US" b="1" dirty="0">
              <a:solidFill>
                <a:schemeClr val="tx1"/>
              </a:solidFill>
            </a:endParaRPr>
          </a:p>
        </p:txBody>
      </p:sp>
      <p:sp>
        <p:nvSpPr>
          <p:cNvPr id="15" name="Rectangle 14"/>
          <p:cNvSpPr/>
          <p:nvPr/>
        </p:nvSpPr>
        <p:spPr>
          <a:xfrm>
            <a:off x="8847565" y="739237"/>
            <a:ext cx="2766680" cy="3489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Daily, Weekly and Monthly Activity</a:t>
            </a:r>
            <a:endParaRPr lang="en-US" sz="1400" dirty="0"/>
          </a:p>
        </p:txBody>
      </p:sp>
      <p:sp>
        <p:nvSpPr>
          <p:cNvPr id="16" name="Rectangle 15"/>
          <p:cNvSpPr/>
          <p:nvPr/>
        </p:nvSpPr>
        <p:spPr>
          <a:xfrm>
            <a:off x="8847564" y="1176713"/>
            <a:ext cx="2766681" cy="3825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Due Diligence (</a:t>
            </a:r>
            <a:r>
              <a:rPr lang="en-US" sz="1400" i="1" dirty="0" smtClean="0"/>
              <a:t>every 18 months</a:t>
            </a:r>
            <a:r>
              <a:rPr lang="en-US" sz="1400" dirty="0" smtClean="0"/>
              <a:t>)</a:t>
            </a:r>
            <a:endParaRPr lang="en-US" sz="1400" dirty="0"/>
          </a:p>
        </p:txBody>
      </p:sp>
      <p:sp>
        <p:nvSpPr>
          <p:cNvPr id="17" name="Rectangle 16"/>
          <p:cNvSpPr/>
          <p:nvPr/>
        </p:nvSpPr>
        <p:spPr>
          <a:xfrm>
            <a:off x="8847564" y="1591842"/>
            <a:ext cx="2766681" cy="3616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Tracker – FSE, VM, Timesheet</a:t>
            </a:r>
            <a:endParaRPr lang="en-US" sz="1400" dirty="0"/>
          </a:p>
        </p:txBody>
      </p:sp>
      <p:sp>
        <p:nvSpPr>
          <p:cNvPr id="18" name="Rectangle 17"/>
          <p:cNvSpPr/>
          <p:nvPr/>
        </p:nvSpPr>
        <p:spPr>
          <a:xfrm>
            <a:off x="8849120" y="2028198"/>
            <a:ext cx="2765125" cy="2979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PPT Repository  (</a:t>
            </a:r>
            <a:r>
              <a:rPr lang="en-US" sz="1400" i="1" dirty="0" smtClean="0"/>
              <a:t>reference</a:t>
            </a:r>
            <a:r>
              <a:rPr lang="en-US" sz="1400" dirty="0" smtClean="0"/>
              <a:t>)</a:t>
            </a:r>
            <a:endParaRPr lang="en-US" sz="1400" dirty="0"/>
          </a:p>
        </p:txBody>
      </p:sp>
      <p:sp>
        <p:nvSpPr>
          <p:cNvPr id="23" name="Slide Number"/>
          <p:cNvSpPr txBox="1"/>
          <p:nvPr/>
        </p:nvSpPr>
        <p:spPr>
          <a:xfrm>
            <a:off x="381000" y="6515100"/>
            <a:ext cx="226822" cy="230832"/>
          </a:xfrm>
          <a:prstGeom prst="rect">
            <a:avLst/>
          </a:prstGeom>
          <a:noFill/>
        </p:spPr>
        <p:txBody>
          <a:bodyPr vert="horz" rtlCol="0">
            <a:spAutoFit/>
          </a:bodyPr>
          <a:lstStyle/>
          <a:p>
            <a:pPr algn="ctr"/>
            <a:r>
              <a:rPr lang="en-US" sz="900" smtClean="0">
                <a:solidFill>
                  <a:srgbClr val="000000"/>
                </a:solidFill>
              </a:rPr>
              <a:t>4</a:t>
            </a:r>
            <a:endParaRPr lang="en-US" sz="900">
              <a:solidFill>
                <a:srgbClr val="000000"/>
              </a:solidFill>
            </a:endParaRPr>
          </a:p>
        </p:txBody>
      </p:sp>
    </p:spTree>
    <p:extLst>
      <p:ext uri="{BB962C8B-B14F-4D97-AF65-F5344CB8AC3E}">
        <p14:creationId xmlns:p14="http://schemas.microsoft.com/office/powerpoint/2010/main" val="2058419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Arial" panose="020B0604020202020204"/>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5</a:t>
            </a:fld>
            <a:endParaRPr kumimoji="0" lang="en-US" sz="1200" b="1" i="0" u="none" strike="noStrike" kern="1200" cap="none" spc="0" normalizeH="0" baseline="0" noProof="0" dirty="0">
              <a:ln>
                <a:noFill/>
              </a:ln>
              <a:solidFill>
                <a:srgbClr val="00B140"/>
              </a:solidFill>
              <a:effectLst/>
              <a:uLnTx/>
              <a:uFillTx/>
              <a:latin typeface="Arial" panose="020B0604020202020204"/>
              <a:ea typeface="+mn-ea"/>
              <a:cs typeface="+mn-cs"/>
            </a:endParaRPr>
          </a:p>
        </p:txBody>
      </p:sp>
      <p:sp>
        <p:nvSpPr>
          <p:cNvPr id="6" name="Rectangle 5"/>
          <p:cNvSpPr>
            <a:spLocks noChangeArrowheads="1"/>
          </p:cNvSpPr>
          <p:nvPr/>
        </p:nvSpPr>
        <p:spPr bwMode="auto">
          <a:xfrm>
            <a:off x="512064" y="852550"/>
            <a:ext cx="5110814" cy="572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609585" rtl="0" eaLnBrk="1" fontAlgn="auto" latinLnBrk="0" hangingPunct="1">
              <a:lnSpc>
                <a:spcPct val="100000"/>
              </a:lnSpc>
              <a:spcBef>
                <a:spcPts val="0"/>
              </a:spcBef>
              <a:spcAft>
                <a:spcPts val="0"/>
              </a:spcAft>
              <a:buClrTx/>
              <a:buSzTx/>
              <a:buFontTx/>
              <a:buNone/>
              <a:tabLst/>
              <a:defRPr/>
            </a:pPr>
            <a:endParaRPr kumimoji="0" lang="en-US" altLang="en-US" sz="1000" b="0" i="1" u="none" strike="noStrike" kern="1200" cap="none" spc="0" normalizeH="0" baseline="0" noProof="0" dirty="0">
              <a:ln>
                <a:noFill/>
              </a:ln>
              <a:solidFill>
                <a:srgbClr val="44546A"/>
              </a:solidFill>
              <a:effectLst/>
              <a:uLnTx/>
              <a:uFillTx/>
              <a:latin typeface="Calibri" panose="020F0502020204030204" pitchFamily="34" charset="0"/>
              <a:ea typeface="+mn-ea"/>
              <a:cs typeface="Calibri" panose="020F0502020204030204" pitchFamily="34" charset="0"/>
            </a:endParaRPr>
          </a:p>
          <a:p>
            <a:pPr marL="0" marR="0" lvl="0" indent="0" algn="just" defTabSz="609585" rtl="0" eaLnBrk="1" fontAlgn="auto" latinLnBrk="0" hangingPunct="1">
              <a:lnSpc>
                <a:spcPct val="100000"/>
              </a:lnSpc>
              <a:spcBef>
                <a:spcPts val="0"/>
              </a:spcBef>
              <a:spcAft>
                <a:spcPts val="0"/>
              </a:spcAft>
              <a:buClrTx/>
              <a:buSzTx/>
              <a:buFontTx/>
              <a:buNone/>
              <a:tabLst/>
              <a:defRPr/>
            </a:pPr>
            <a:r>
              <a:rPr kumimoji="0" lang="en-US" altLang="en-US" sz="1800" b="0" i="1" u="none" strike="noStrike" kern="1200" cap="none" spc="0" normalizeH="0" baseline="0" noProof="0" dirty="0">
                <a:ln>
                  <a:noFill/>
                </a:ln>
                <a:solidFill>
                  <a:srgbClr val="44546A"/>
                </a:solidFill>
                <a:effectLst/>
                <a:uLnTx/>
                <a:uFillTx/>
                <a:latin typeface="Calibri" panose="020F0502020204030204" pitchFamily="34" charset="0"/>
                <a:ea typeface="+mn-ea"/>
                <a:cs typeface="Calibri" panose="020F0502020204030204" pitchFamily="34" charset="0"/>
              </a:rPr>
              <a:t>FNZ was founded as a start-up business in </a:t>
            </a:r>
            <a:r>
              <a:rPr kumimoji="0" lang="en-US" altLang="en-US" sz="1800" b="1" i="1" u="none" strike="noStrike" kern="1200" cap="none" spc="0" normalizeH="0" baseline="0" noProof="0" dirty="0">
                <a:ln>
                  <a:noFill/>
                </a:ln>
                <a:solidFill>
                  <a:srgbClr val="44546A"/>
                </a:solidFill>
                <a:effectLst/>
                <a:uLnTx/>
                <a:uFillTx/>
                <a:latin typeface="Calibri" panose="020F0502020204030204" pitchFamily="34" charset="0"/>
                <a:ea typeface="+mn-ea"/>
                <a:cs typeface="Calibri" panose="020F0502020204030204" pitchFamily="34" charset="0"/>
              </a:rPr>
              <a:t>2002 in New Zealand</a:t>
            </a:r>
            <a:r>
              <a:rPr kumimoji="0" lang="en-US" altLang="en-US" sz="1800" b="0" i="1" u="none" strike="noStrike" kern="1200" cap="none" spc="0" normalizeH="0" baseline="0" noProof="0" dirty="0">
                <a:ln>
                  <a:noFill/>
                </a:ln>
                <a:solidFill>
                  <a:srgbClr val="44546A"/>
                </a:solidFill>
                <a:effectLst/>
                <a:uLnTx/>
                <a:uFillTx/>
                <a:latin typeface="Calibri" panose="020F0502020204030204" pitchFamily="34" charset="0"/>
                <a:ea typeface="+mn-ea"/>
                <a:cs typeface="Calibri" panose="020F0502020204030204" pitchFamily="34" charset="0"/>
              </a:rPr>
              <a:t>. Originally created as a business unit within the New Zealand branch of investment bank Credit Suisse, FNZ secured the majority of large institutional providers of investment platforms in NZ. This was followed by the expansion of operations to the UK in 2005</a:t>
            </a:r>
          </a:p>
          <a:p>
            <a:pPr marL="0" marR="0" lvl="0" indent="0" algn="just" defTabSz="609585" rtl="0" eaLnBrk="1" fontAlgn="auto" latinLnBrk="0" hangingPunct="1">
              <a:lnSpc>
                <a:spcPct val="100000"/>
              </a:lnSpc>
              <a:spcBef>
                <a:spcPts val="0"/>
              </a:spcBef>
              <a:spcAft>
                <a:spcPts val="0"/>
              </a:spcAft>
              <a:buClrTx/>
              <a:buSzTx/>
              <a:buFontTx/>
              <a:buNone/>
              <a:tabLst/>
              <a:defRPr/>
            </a:pPr>
            <a:endParaRPr kumimoji="0" lang="en-US" altLang="en-US" sz="1800" b="0" i="1" u="none" strike="noStrike" kern="1200" cap="none" spc="0" normalizeH="0" baseline="0" noProof="0" dirty="0">
              <a:ln>
                <a:noFill/>
              </a:ln>
              <a:solidFill>
                <a:srgbClr val="44546A"/>
              </a:solidFill>
              <a:effectLst/>
              <a:uLnTx/>
              <a:uFillTx/>
              <a:latin typeface="Calibri" panose="020F0502020204030204" pitchFamily="34" charset="0"/>
              <a:ea typeface="+mn-ea"/>
              <a:cs typeface="Calibri" panose="020F0502020204030204" pitchFamily="34" charset="0"/>
            </a:endParaRPr>
          </a:p>
          <a:p>
            <a:pPr marL="0" marR="0" lvl="0" indent="0" algn="just" defTabSz="609585" rtl="0" eaLnBrk="1" fontAlgn="auto" latinLnBrk="0" hangingPunct="1">
              <a:lnSpc>
                <a:spcPct val="100000"/>
              </a:lnSpc>
              <a:spcBef>
                <a:spcPts val="0"/>
              </a:spcBef>
              <a:spcAft>
                <a:spcPts val="0"/>
              </a:spcAft>
              <a:buClrTx/>
              <a:buSzTx/>
              <a:buFontTx/>
              <a:buNone/>
              <a:tabLst/>
              <a:defRPr/>
            </a:pPr>
            <a:r>
              <a:rPr kumimoji="0" lang="en-US" altLang="en-US" sz="1800" b="0" i="1" u="none" strike="noStrike" kern="1200" cap="none" spc="0" normalizeH="0" baseline="0" noProof="0" dirty="0">
                <a:ln>
                  <a:noFill/>
                </a:ln>
                <a:solidFill>
                  <a:srgbClr val="44546A"/>
                </a:solidFill>
                <a:effectLst/>
                <a:uLnTx/>
                <a:uFillTx/>
                <a:latin typeface="Calibri" panose="020F0502020204030204" pitchFamily="34" charset="0"/>
                <a:ea typeface="+mn-ea"/>
                <a:cs typeface="Calibri" panose="020F0502020204030204" pitchFamily="34" charset="0"/>
              </a:rPr>
              <a:t>FNZ is a </a:t>
            </a:r>
            <a:r>
              <a:rPr kumimoji="0" lang="en-US" altLang="en-US" sz="1800" b="0" i="1" u="none" strike="noStrike" kern="1200" cap="none" spc="0" normalizeH="0" baseline="0" noProof="0" dirty="0" err="1">
                <a:ln>
                  <a:noFill/>
                </a:ln>
                <a:solidFill>
                  <a:srgbClr val="44546A"/>
                </a:solidFill>
                <a:effectLst/>
                <a:uLnTx/>
                <a:uFillTx/>
                <a:latin typeface="Calibri" panose="020F0502020204030204" pitchFamily="34" charset="0"/>
                <a:ea typeface="+mn-ea"/>
                <a:cs typeface="Calibri" panose="020F0502020204030204" pitchFamily="34" charset="0"/>
              </a:rPr>
              <a:t>FinTech</a:t>
            </a:r>
            <a:r>
              <a:rPr kumimoji="0" lang="en-US" altLang="en-US" sz="1800" b="0" i="1" u="none" strike="noStrike" kern="1200" cap="none" spc="0" normalizeH="0" baseline="0" noProof="0" dirty="0">
                <a:ln>
                  <a:noFill/>
                </a:ln>
                <a:solidFill>
                  <a:srgbClr val="44546A"/>
                </a:solidFill>
                <a:effectLst/>
                <a:uLnTx/>
                <a:uFillTx/>
                <a:latin typeface="Calibri" panose="020F0502020204030204" pitchFamily="34" charset="0"/>
                <a:ea typeface="+mn-ea"/>
                <a:cs typeface="Calibri" panose="020F0502020204030204" pitchFamily="34" charset="0"/>
              </a:rPr>
              <a:t> company specializing in providing investment platforms to major financial institutions in the financial services and wealth management sectors, They provide technology to banks, asset managers and discretionary wealth managers to deliver wealth management services, End customer and Group/corporate</a:t>
            </a:r>
          </a:p>
          <a:p>
            <a:pPr marL="0" marR="0" lvl="0" indent="0" algn="just" defTabSz="609585" rtl="0" eaLnBrk="1" fontAlgn="auto" latinLnBrk="0" hangingPunct="1">
              <a:lnSpc>
                <a:spcPct val="100000"/>
              </a:lnSpc>
              <a:spcBef>
                <a:spcPts val="0"/>
              </a:spcBef>
              <a:spcAft>
                <a:spcPts val="0"/>
              </a:spcAft>
              <a:buClrTx/>
              <a:buSzTx/>
              <a:buFontTx/>
              <a:buNone/>
              <a:tabLst/>
              <a:defRPr/>
            </a:pPr>
            <a:endParaRPr kumimoji="0" lang="en-US" altLang="en-US" sz="1800" b="0" i="1" u="none" strike="noStrike" kern="1200" cap="none" spc="0" normalizeH="0" baseline="0" noProof="0" dirty="0">
              <a:ln>
                <a:noFill/>
              </a:ln>
              <a:solidFill>
                <a:srgbClr val="44546A"/>
              </a:solidFill>
              <a:effectLst/>
              <a:uLnTx/>
              <a:uFillTx/>
              <a:latin typeface="Calibri" panose="020F0502020204030204" pitchFamily="34" charset="0"/>
              <a:ea typeface="+mn-ea"/>
              <a:cs typeface="Calibri" panose="020F0502020204030204" pitchFamily="34" charset="0"/>
            </a:endParaRPr>
          </a:p>
          <a:p>
            <a:pPr marL="0" marR="0" lvl="0" indent="0" algn="just" defTabSz="609585" rtl="0" eaLnBrk="1" fontAlgn="auto" latinLnBrk="0" hangingPunct="1">
              <a:lnSpc>
                <a:spcPct val="100000"/>
              </a:lnSpc>
              <a:spcBef>
                <a:spcPts val="0"/>
              </a:spcBef>
              <a:spcAft>
                <a:spcPts val="0"/>
              </a:spcAft>
              <a:buClrTx/>
              <a:buSzTx/>
              <a:buFontTx/>
              <a:buNone/>
              <a:tabLst/>
              <a:defRPr/>
            </a:pPr>
            <a:r>
              <a:rPr kumimoji="0" lang="en-US" altLang="en-US" sz="1800" b="0" i="1" u="none" strike="noStrike" kern="1200" cap="none" spc="0" normalizeH="0" baseline="0" noProof="0" dirty="0">
                <a:ln>
                  <a:noFill/>
                </a:ln>
                <a:solidFill>
                  <a:srgbClr val="44546A"/>
                </a:solidFill>
                <a:effectLst/>
                <a:uLnTx/>
                <a:uFillTx/>
                <a:latin typeface="Calibri" panose="020F0502020204030204" pitchFamily="34" charset="0"/>
                <a:ea typeface="+mn-ea"/>
                <a:cs typeface="Calibri" panose="020F0502020204030204" pitchFamily="34" charset="0"/>
              </a:rPr>
              <a:t>They have delivered investment platform solutions to financial companies in the NZ, </a:t>
            </a:r>
            <a:r>
              <a:rPr kumimoji="0" lang="en-US" altLang="en-US" sz="1800" b="0" i="1" u="none" strike="noStrike" kern="1200" cap="none" spc="0" normalizeH="0" baseline="0" noProof="0" dirty="0" smtClean="0">
                <a:ln>
                  <a:noFill/>
                </a:ln>
                <a:solidFill>
                  <a:srgbClr val="44546A"/>
                </a:solidFill>
                <a:effectLst/>
                <a:uLnTx/>
                <a:uFillTx/>
                <a:latin typeface="Calibri" panose="020F0502020204030204" pitchFamily="34" charset="0"/>
                <a:ea typeface="+mn-ea"/>
                <a:cs typeface="Calibri" panose="020F0502020204030204" pitchFamily="34" charset="0"/>
              </a:rPr>
              <a:t>China, Australia</a:t>
            </a:r>
            <a:r>
              <a:rPr kumimoji="0" lang="en-US" altLang="en-US" sz="1800" b="0" i="1" u="none" strike="noStrike" kern="1200" cap="none" spc="0" normalizeH="0" baseline="0" noProof="0" dirty="0">
                <a:ln>
                  <a:noFill/>
                </a:ln>
                <a:solidFill>
                  <a:srgbClr val="44546A"/>
                </a:solidFill>
                <a:effectLst/>
                <a:uLnTx/>
                <a:uFillTx/>
                <a:latin typeface="Calibri" panose="020F0502020204030204" pitchFamily="34" charset="0"/>
                <a:ea typeface="+mn-ea"/>
                <a:cs typeface="Calibri" panose="020F0502020204030204" pitchFamily="34" charset="0"/>
              </a:rPr>
              <a:t>, UK, CE, Hong </a:t>
            </a:r>
            <a:r>
              <a:rPr kumimoji="0" lang="en-US" altLang="en-US" sz="1800" b="0" i="1" u="none" strike="noStrike" kern="1200" cap="none" spc="0" normalizeH="0" baseline="0" noProof="0" dirty="0" smtClean="0">
                <a:ln>
                  <a:noFill/>
                </a:ln>
                <a:solidFill>
                  <a:srgbClr val="44546A"/>
                </a:solidFill>
                <a:effectLst/>
                <a:uLnTx/>
                <a:uFillTx/>
                <a:latin typeface="Calibri" panose="020F0502020204030204" pitchFamily="34" charset="0"/>
                <a:ea typeface="+mn-ea"/>
                <a:cs typeface="Calibri" panose="020F0502020204030204" pitchFamily="34" charset="0"/>
              </a:rPr>
              <a:t>Kong, Singapore</a:t>
            </a:r>
            <a:endParaRPr kumimoji="0" lang="en-US" altLang="en-US" sz="1800" b="0" i="1" u="none" strike="noStrike" kern="1200" cap="none" spc="0" normalizeH="0" baseline="0" noProof="0" dirty="0">
              <a:ln>
                <a:noFill/>
              </a:ln>
              <a:solidFill>
                <a:srgbClr val="44546A"/>
              </a:solidFill>
              <a:effectLst/>
              <a:uLnTx/>
              <a:uFillTx/>
              <a:latin typeface="Calibri" panose="020F0502020204030204" pitchFamily="34" charset="0"/>
              <a:ea typeface="+mn-ea"/>
              <a:cs typeface="Calibri" panose="020F0502020204030204" pitchFamily="34" charset="0"/>
            </a:endParaRPr>
          </a:p>
          <a:p>
            <a:pPr marL="0" marR="0" lvl="0" indent="0" algn="just" defTabSz="609585" rtl="0" eaLnBrk="1" fontAlgn="auto" latinLnBrk="0" hangingPunct="1">
              <a:lnSpc>
                <a:spcPct val="100000"/>
              </a:lnSpc>
              <a:spcBef>
                <a:spcPts val="0"/>
              </a:spcBef>
              <a:spcAft>
                <a:spcPts val="0"/>
              </a:spcAft>
              <a:buClrTx/>
              <a:buSzTx/>
              <a:buFontTx/>
              <a:buNone/>
              <a:tabLst/>
              <a:defRPr/>
            </a:pPr>
            <a:endParaRPr kumimoji="0" lang="en-US" altLang="en-US" sz="1400" b="0" i="1" u="none" strike="noStrike" kern="1200" cap="none" spc="0" normalizeH="0" baseline="0" noProof="0" dirty="0">
              <a:ln>
                <a:noFill/>
              </a:ln>
              <a:solidFill>
                <a:srgbClr val="44546A"/>
              </a:solidFill>
              <a:effectLst/>
              <a:uLnTx/>
              <a:uFillTx/>
              <a:latin typeface="Calibri" panose="020F0502020204030204" pitchFamily="34" charset="0"/>
              <a:ea typeface="+mn-ea"/>
              <a:cs typeface="Calibri" panose="020F0502020204030204" pitchFamily="34" charset="0"/>
            </a:endParaRPr>
          </a:p>
        </p:txBody>
      </p:sp>
      <p:pic>
        <p:nvPicPr>
          <p:cNvPr id="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55000" y="1014458"/>
            <a:ext cx="6121227" cy="5205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288716" y="390885"/>
            <a:ext cx="10668324" cy="461665"/>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0033A0"/>
                </a:solidFill>
                <a:effectLst/>
                <a:uLnTx/>
                <a:uFillTx/>
                <a:latin typeface="Calibri" panose="020F0502020204030204" pitchFamily="34" charset="0"/>
                <a:ea typeface="+mn-ea"/>
                <a:cs typeface="Calibri" panose="020F0502020204030204" pitchFamily="34" charset="0"/>
              </a:rPr>
              <a:t>FNZ Overview</a:t>
            </a:r>
            <a:endParaRPr kumimoji="0" lang="en-US" sz="2400" b="1"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759388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429496729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33A0"/>
                </a:solidFill>
                <a:effectLst/>
                <a:uLnTx/>
                <a:uFillTx/>
                <a:latin typeface="Calibri" panose="020F0502020204030204" pitchFamily="34" charset="0"/>
                <a:ea typeface="+mn-ea"/>
                <a:cs typeface="Calibri" panose="020F0502020204030204" pitchFamily="34" charset="0"/>
              </a:rPr>
              <a:t>© 2019 Cognizant</a:t>
            </a:r>
            <a:endParaRPr kumimoji="0" lang="en-US" sz="10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grpSp>
        <p:nvGrpSpPr>
          <p:cNvPr id="71" name="Group 70"/>
          <p:cNvGrpSpPr/>
          <p:nvPr/>
        </p:nvGrpSpPr>
        <p:grpSpPr>
          <a:xfrm>
            <a:off x="512064" y="1004451"/>
            <a:ext cx="11180064" cy="754640"/>
            <a:chOff x="512064" y="1004451"/>
            <a:chExt cx="11180064" cy="754640"/>
          </a:xfrm>
        </p:grpSpPr>
        <p:pic>
          <p:nvPicPr>
            <p:cNvPr id="73" name="Picture 72"/>
            <p:cNvPicPr>
              <a:picLocks noChangeAspect="1"/>
            </p:cNvPicPr>
            <p:nvPr/>
          </p:nvPicPr>
          <p:blipFill>
            <a:blip r:embed="rId3"/>
            <a:stretch>
              <a:fillRect/>
            </a:stretch>
          </p:blipFill>
          <p:spPr>
            <a:xfrm>
              <a:off x="686875" y="1031310"/>
              <a:ext cx="1438275" cy="695325"/>
            </a:xfrm>
            <a:prstGeom prst="rect">
              <a:avLst/>
            </a:prstGeom>
          </p:spPr>
        </p:pic>
        <p:sp>
          <p:nvSpPr>
            <p:cNvPr id="84" name="Rectangle 83"/>
            <p:cNvSpPr/>
            <p:nvPr/>
          </p:nvSpPr>
          <p:spPr>
            <a:xfrm>
              <a:off x="2309383" y="1185865"/>
              <a:ext cx="8633437" cy="523220"/>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rPr>
                <a:t>FNZ </a:t>
              </a: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partners with major financial </a:t>
              </a:r>
              <a:r>
                <a:rPr kumimoji="0" lang="en-US" sz="14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rPr>
                <a:t>institutions, </a:t>
              </a: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providing </a:t>
              </a:r>
              <a:r>
                <a:rPr kumimoji="0" lang="en-US" sz="14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rPr>
                <a:t>them with investment </a:t>
              </a: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platforms</a:t>
              </a:r>
              <a:r>
                <a:rPr kumimoji="0" lang="en-US" sz="14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to enable them to provide multi-channel wealth management services to their clients across direct, intermediated and workplace channels</a:t>
              </a:r>
              <a:r>
                <a:rPr kumimoji="0" lang="en-US" sz="14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rPr>
                <a:t>. </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86" name="Straight Connector 85">
              <a:extLst>
                <a:ext uri="{FF2B5EF4-FFF2-40B4-BE49-F238E27FC236}">
                  <a16:creationId xmlns:a16="http://schemas.microsoft.com/office/drawing/2014/main" id="{52B07E44-2946-4C76-AAE8-51C4712E237F}"/>
                </a:ext>
              </a:extLst>
            </p:cNvPr>
            <p:cNvCxnSpPr>
              <a:cxnSpLocks/>
            </p:cNvCxnSpPr>
            <p:nvPr/>
          </p:nvCxnSpPr>
          <p:spPr>
            <a:xfrm>
              <a:off x="513261" y="1759091"/>
              <a:ext cx="1117886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2B07E44-2946-4C76-AAE8-51C4712E237F}"/>
                </a:ext>
              </a:extLst>
            </p:cNvPr>
            <p:cNvCxnSpPr>
              <a:cxnSpLocks/>
            </p:cNvCxnSpPr>
            <p:nvPr/>
          </p:nvCxnSpPr>
          <p:spPr>
            <a:xfrm>
              <a:off x="512064" y="1004451"/>
              <a:ext cx="1117886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88" name="Rectangle 87"/>
          <p:cNvSpPr/>
          <p:nvPr/>
        </p:nvSpPr>
        <p:spPr>
          <a:xfrm>
            <a:off x="627320" y="153199"/>
            <a:ext cx="10668324" cy="461665"/>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0033A0"/>
                </a:solidFill>
                <a:effectLst/>
                <a:uLnTx/>
                <a:uFillTx/>
                <a:latin typeface="Calibri" panose="020F0502020204030204" pitchFamily="34" charset="0"/>
                <a:ea typeface="+mn-ea"/>
                <a:cs typeface="Calibri" panose="020F0502020204030204" pitchFamily="34" charset="0"/>
              </a:rPr>
              <a:t>FNZ – Cognizant Engagement</a:t>
            </a:r>
            <a:endParaRPr kumimoji="0" lang="en-US" sz="2400" b="1"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grpSp>
        <p:nvGrpSpPr>
          <p:cNvPr id="89" name="Group 88"/>
          <p:cNvGrpSpPr/>
          <p:nvPr/>
        </p:nvGrpSpPr>
        <p:grpSpPr>
          <a:xfrm>
            <a:off x="522494" y="1941023"/>
            <a:ext cx="11168437" cy="379529"/>
            <a:chOff x="522494" y="1941023"/>
            <a:chExt cx="11168437" cy="379529"/>
          </a:xfrm>
        </p:grpSpPr>
        <p:sp>
          <p:nvSpPr>
            <p:cNvPr id="90" name="Rectangle 89"/>
            <p:cNvSpPr/>
            <p:nvPr/>
          </p:nvSpPr>
          <p:spPr>
            <a:xfrm>
              <a:off x="522494" y="1941023"/>
              <a:ext cx="3429000" cy="369332"/>
            </a:xfrm>
            <a:prstGeom prst="rect">
              <a:avLst/>
            </a:prstGeom>
            <a:solidFill>
              <a:schemeClr val="tx1"/>
            </a:solidFill>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What We Do</a:t>
              </a:r>
              <a:endParaRPr kumimoji="0" lang="en-US" sz="18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91" name="Rectangle 90"/>
            <p:cNvSpPr/>
            <p:nvPr/>
          </p:nvSpPr>
          <p:spPr>
            <a:xfrm>
              <a:off x="8261931" y="1951220"/>
              <a:ext cx="3429000" cy="369332"/>
            </a:xfrm>
            <a:prstGeom prst="rect">
              <a:avLst/>
            </a:prstGeom>
            <a:solidFill>
              <a:schemeClr val="tx1"/>
            </a:solidFill>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Success Factors</a:t>
              </a:r>
              <a:endParaRPr kumimoji="0" lang="en-US" sz="18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92" name="Rectangle 91"/>
            <p:cNvSpPr/>
            <p:nvPr/>
          </p:nvSpPr>
          <p:spPr>
            <a:xfrm>
              <a:off x="4363980" y="1945426"/>
              <a:ext cx="3457404" cy="369332"/>
            </a:xfrm>
            <a:prstGeom prst="rect">
              <a:avLst/>
            </a:prstGeom>
            <a:solidFill>
              <a:schemeClr val="tx1"/>
            </a:solidFill>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End Clients</a:t>
              </a:r>
              <a:endParaRPr kumimoji="0" lang="en-US" sz="18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grpSp>
      <p:grpSp>
        <p:nvGrpSpPr>
          <p:cNvPr id="93" name="Group 92"/>
          <p:cNvGrpSpPr/>
          <p:nvPr/>
        </p:nvGrpSpPr>
        <p:grpSpPr>
          <a:xfrm>
            <a:off x="4356509" y="5280211"/>
            <a:ext cx="3429466" cy="835733"/>
            <a:chOff x="4356509" y="5280211"/>
            <a:chExt cx="3429466" cy="835733"/>
          </a:xfrm>
        </p:grpSpPr>
        <p:grpSp>
          <p:nvGrpSpPr>
            <p:cNvPr id="94" name="Group 93"/>
            <p:cNvGrpSpPr/>
            <p:nvPr/>
          </p:nvGrpSpPr>
          <p:grpSpPr>
            <a:xfrm>
              <a:off x="5440378" y="5280211"/>
              <a:ext cx="1810835" cy="835733"/>
              <a:chOff x="177046" y="3205294"/>
              <a:chExt cx="2610031" cy="924662"/>
            </a:xfrm>
          </p:grpSpPr>
          <p:pic>
            <p:nvPicPr>
              <p:cNvPr id="97" name="Picture 9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6363" y="3205294"/>
                <a:ext cx="610714" cy="563905"/>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97"/>
              <p:cNvPicPr>
                <a:picLocks noChangeAspect="1" noChangeArrowheads="1"/>
              </p:cNvPicPr>
              <p:nvPr/>
            </p:nvPicPr>
            <p:blipFill rotWithShape="1">
              <a:blip r:embed="rId5">
                <a:extLst>
                  <a:ext uri="{28A0092B-C50C-407E-A947-70E740481C1C}">
                    <a14:useLocalDpi xmlns:a14="http://schemas.microsoft.com/office/drawing/2010/main" val="0"/>
                  </a:ext>
                </a:extLst>
              </a:blip>
              <a:srcRect t="18613" b="16998"/>
              <a:stretch/>
            </p:blipFill>
            <p:spPr bwMode="auto">
              <a:xfrm>
                <a:off x="177046" y="3593878"/>
                <a:ext cx="1279635" cy="530943"/>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98"/>
              <p:cNvPicPr>
                <a:picLocks noChangeAspect="1"/>
              </p:cNvPicPr>
              <p:nvPr/>
            </p:nvPicPr>
            <p:blipFill rotWithShape="1">
              <a:blip r:embed="rId6" cstate="print">
                <a:extLst>
                  <a:ext uri="{28A0092B-C50C-407E-A947-70E740481C1C}">
                    <a14:useLocalDpi xmlns:a14="http://schemas.microsoft.com/office/drawing/2010/main" val="0"/>
                  </a:ext>
                </a:extLst>
              </a:blip>
              <a:srcRect t="16999" b="19933"/>
              <a:stretch/>
            </p:blipFill>
            <p:spPr>
              <a:xfrm>
                <a:off x="1402311" y="3717001"/>
                <a:ext cx="1309553" cy="412955"/>
              </a:xfrm>
              <a:prstGeom prst="rect">
                <a:avLst/>
              </a:prstGeom>
            </p:spPr>
          </p:pic>
          <p:pic>
            <p:nvPicPr>
              <p:cNvPr id="100" name="Picture 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6507" y="3244640"/>
                <a:ext cx="1083256" cy="357474"/>
              </a:xfrm>
              <a:prstGeom prst="rect">
                <a:avLst/>
              </a:prstGeom>
            </p:spPr>
          </p:pic>
          <p:pic>
            <p:nvPicPr>
              <p:cNvPr id="101" name="Picture 100"/>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99" t="25413" r="22550" b="28503"/>
              <a:stretch/>
            </p:blipFill>
            <p:spPr bwMode="auto">
              <a:xfrm>
                <a:off x="1517847" y="3213977"/>
                <a:ext cx="693175" cy="324465"/>
              </a:xfrm>
              <a:prstGeom prst="rect">
                <a:avLst/>
              </a:prstGeom>
              <a:noFill/>
              <a:extLst>
                <a:ext uri="{909E8E84-426E-40DD-AFC4-6F175D3DCCD1}">
                  <a14:hiddenFill xmlns:a14="http://schemas.microsoft.com/office/drawing/2010/main">
                    <a:solidFill>
                      <a:srgbClr val="FFFFFF"/>
                    </a:solidFill>
                  </a14:hiddenFill>
                </a:ext>
              </a:extLst>
            </p:spPr>
          </p:pic>
        </p:grpSp>
        <p:sp>
          <p:nvSpPr>
            <p:cNvPr id="95" name="Rectangle 94"/>
            <p:cNvSpPr/>
            <p:nvPr/>
          </p:nvSpPr>
          <p:spPr>
            <a:xfrm>
              <a:off x="4356509" y="5315773"/>
              <a:ext cx="552410" cy="748292"/>
            </a:xfrm>
            <a:prstGeom prst="rect">
              <a:avLst/>
            </a:prstGeom>
            <a:solidFill>
              <a:schemeClr val="tx1"/>
            </a:solidFill>
          </p:spPr>
          <p:txBody>
            <a:bodyPr wrap="square" anchor="ctr">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3+</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months</a:t>
              </a:r>
              <a:endParaRPr kumimoji="0" lang="en-US"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96" name="Rectangle 95"/>
            <p:cNvSpPr/>
            <p:nvPr/>
          </p:nvSpPr>
          <p:spPr>
            <a:xfrm>
              <a:off x="4921804" y="5305869"/>
              <a:ext cx="2864171" cy="758195"/>
            </a:xfrm>
            <a:prstGeom prst="rect">
              <a:avLst/>
            </a:prstGeom>
            <a:noFill/>
            <a:ln>
              <a:solidFill>
                <a:schemeClr val="accent1"/>
              </a:solidFill>
            </a:ln>
          </p:spPr>
          <p:txBody>
            <a:bodyPr wrap="square" anchor="ctr">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6</a:t>
              </a:r>
              <a:r>
                <a:rPr kumimoji="0" lang="en-US" sz="1600" b="1" i="0" u="none" strike="noStrike" kern="120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a:t>
              </a:r>
              <a:endParaRPr kumimoji="0" lang="en-US"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grpSp>
      <p:grpSp>
        <p:nvGrpSpPr>
          <p:cNvPr id="102" name="Group 101"/>
          <p:cNvGrpSpPr/>
          <p:nvPr/>
        </p:nvGrpSpPr>
        <p:grpSpPr>
          <a:xfrm>
            <a:off x="4353206" y="3649771"/>
            <a:ext cx="3432769" cy="1666824"/>
            <a:chOff x="4353206" y="3649771"/>
            <a:chExt cx="3432769" cy="1666824"/>
          </a:xfrm>
        </p:grpSpPr>
        <p:pic>
          <p:nvPicPr>
            <p:cNvPr id="103" name="Picture 102"/>
            <p:cNvPicPr>
              <a:picLocks noChangeAspect="1"/>
            </p:cNvPicPr>
            <p:nvPr/>
          </p:nvPicPr>
          <p:blipFill>
            <a:blip r:embed="rId9"/>
            <a:stretch>
              <a:fillRect/>
            </a:stretch>
          </p:blipFill>
          <p:spPr>
            <a:xfrm>
              <a:off x="4905616" y="3649771"/>
              <a:ext cx="2822725" cy="1666824"/>
            </a:xfrm>
            <a:prstGeom prst="rect">
              <a:avLst/>
            </a:prstGeom>
          </p:spPr>
        </p:pic>
        <p:sp>
          <p:nvSpPr>
            <p:cNvPr id="104" name="Rectangle 103"/>
            <p:cNvSpPr/>
            <p:nvPr/>
          </p:nvSpPr>
          <p:spPr>
            <a:xfrm>
              <a:off x="4353206" y="3667867"/>
              <a:ext cx="552410" cy="1554480"/>
            </a:xfrm>
            <a:prstGeom prst="rect">
              <a:avLst/>
            </a:prstGeom>
            <a:solidFill>
              <a:schemeClr val="tx1"/>
            </a:solidFill>
          </p:spPr>
          <p:txBody>
            <a:bodyPr wrap="square" anchor="ctr">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6</a:t>
              </a:r>
              <a:r>
                <a:rPr kumimoji="0" lang="en-US" sz="1600" b="1" i="0" u="none" strike="noStrike" kern="120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months</a:t>
              </a:r>
            </a:p>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05" name="Rectangle 104"/>
            <p:cNvSpPr/>
            <p:nvPr/>
          </p:nvSpPr>
          <p:spPr>
            <a:xfrm>
              <a:off x="4921804" y="3667867"/>
              <a:ext cx="2864171" cy="1536192"/>
            </a:xfrm>
            <a:prstGeom prst="rect">
              <a:avLst/>
            </a:prstGeom>
            <a:noFill/>
            <a:ln>
              <a:solidFill>
                <a:schemeClr val="accent1"/>
              </a:solidFill>
            </a:ln>
          </p:spPr>
          <p:txBody>
            <a:bodyPr wrap="square" anchor="ctr">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6</a:t>
              </a:r>
              <a:r>
                <a:rPr kumimoji="0" lang="en-US" sz="1600" b="1" i="0" u="none" strike="noStrike" kern="120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a:t>
              </a:r>
              <a:endParaRPr kumimoji="0" lang="en-US"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grpSp>
      <p:grpSp>
        <p:nvGrpSpPr>
          <p:cNvPr id="106" name="Group 105"/>
          <p:cNvGrpSpPr/>
          <p:nvPr/>
        </p:nvGrpSpPr>
        <p:grpSpPr>
          <a:xfrm>
            <a:off x="4353206" y="2474455"/>
            <a:ext cx="3536006" cy="1090405"/>
            <a:chOff x="4353206" y="2474455"/>
            <a:chExt cx="3536006" cy="1090405"/>
          </a:xfrm>
        </p:grpSpPr>
        <p:pic>
          <p:nvPicPr>
            <p:cNvPr id="107" name="Picture 106"/>
            <p:cNvPicPr>
              <a:picLocks noChangeAspect="1"/>
            </p:cNvPicPr>
            <p:nvPr/>
          </p:nvPicPr>
          <p:blipFill>
            <a:blip r:embed="rId10"/>
            <a:stretch>
              <a:fillRect/>
            </a:stretch>
          </p:blipFill>
          <p:spPr>
            <a:xfrm>
              <a:off x="5008852" y="2474455"/>
              <a:ext cx="2880360" cy="1068416"/>
            </a:xfrm>
            <a:prstGeom prst="rect">
              <a:avLst/>
            </a:prstGeom>
          </p:spPr>
        </p:pic>
        <p:sp>
          <p:nvSpPr>
            <p:cNvPr id="108" name="Rectangle 107"/>
            <p:cNvSpPr/>
            <p:nvPr/>
          </p:nvSpPr>
          <p:spPr>
            <a:xfrm>
              <a:off x="4353206" y="2491467"/>
              <a:ext cx="552410" cy="1073393"/>
            </a:xfrm>
            <a:prstGeom prst="rect">
              <a:avLst/>
            </a:prstGeom>
            <a:solidFill>
              <a:schemeClr val="tx1"/>
            </a:solidFill>
          </p:spPr>
          <p:txBody>
            <a:bodyPr wrap="square" anchor="ctr">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12+</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months</a:t>
              </a:r>
              <a:endParaRPr kumimoji="0" lang="en-US" sz="16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09" name="Rectangle 108"/>
            <p:cNvSpPr/>
            <p:nvPr/>
          </p:nvSpPr>
          <p:spPr>
            <a:xfrm>
              <a:off x="4921804" y="2507527"/>
              <a:ext cx="2864171" cy="1046254"/>
            </a:xfrm>
            <a:prstGeom prst="rect">
              <a:avLst/>
            </a:prstGeom>
            <a:noFill/>
            <a:ln>
              <a:solidFill>
                <a:schemeClr val="accent1"/>
              </a:solidFill>
            </a:ln>
          </p:spPr>
          <p:txBody>
            <a:bodyPr wrap="square" anchor="ctr">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6</a:t>
              </a:r>
              <a:r>
                <a:rPr kumimoji="0" lang="en-US" sz="1600" b="1" i="0" u="none" strike="noStrike" kern="120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a:t>
              </a:r>
              <a:endParaRPr kumimoji="0" lang="en-US"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grpSp>
      <p:grpSp>
        <p:nvGrpSpPr>
          <p:cNvPr id="110" name="Group 109"/>
          <p:cNvGrpSpPr/>
          <p:nvPr/>
        </p:nvGrpSpPr>
        <p:grpSpPr>
          <a:xfrm>
            <a:off x="460078" y="3175872"/>
            <a:ext cx="3469173" cy="523220"/>
            <a:chOff x="307788" y="4827690"/>
            <a:chExt cx="3607235" cy="523220"/>
          </a:xfrm>
        </p:grpSpPr>
        <p:sp>
          <p:nvSpPr>
            <p:cNvPr id="111" name="Rectangle 110"/>
            <p:cNvSpPr/>
            <p:nvPr/>
          </p:nvSpPr>
          <p:spPr>
            <a:xfrm>
              <a:off x="307788" y="4827690"/>
              <a:ext cx="843734" cy="523220"/>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smtClean="0">
                  <a:ln>
                    <a:noFill/>
                  </a:ln>
                  <a:solidFill>
                    <a:srgbClr val="00B140"/>
                  </a:solidFill>
                  <a:effectLst/>
                  <a:uLnTx/>
                  <a:uFillTx/>
                  <a:latin typeface="Calibri" panose="020F0502020204030204" pitchFamily="34" charset="0"/>
                  <a:ea typeface="+mn-ea"/>
                  <a:cs typeface="Calibri" panose="020F0502020204030204" pitchFamily="34" charset="0"/>
                </a:rPr>
                <a:t>95%</a:t>
              </a:r>
              <a:endParaRPr kumimoji="0" lang="en-US" sz="2800" b="1" i="0" u="none" strike="noStrike" kern="1200" cap="none" spc="0" normalizeH="0" baseline="0" noProof="0" dirty="0">
                <a:ln>
                  <a:noFill/>
                </a:ln>
                <a:solidFill>
                  <a:srgbClr val="00B140"/>
                </a:solidFill>
                <a:effectLst/>
                <a:uLnTx/>
                <a:uFillTx/>
                <a:latin typeface="Calibri" panose="020F0502020204030204" pitchFamily="34" charset="0"/>
                <a:ea typeface="+mn-ea"/>
                <a:cs typeface="Calibri" panose="020F0502020204030204" pitchFamily="34" charset="0"/>
              </a:endParaRPr>
            </a:p>
          </p:txBody>
        </p:sp>
        <p:sp>
          <p:nvSpPr>
            <p:cNvPr id="112" name="Rectangle 111"/>
            <p:cNvSpPr/>
            <p:nvPr/>
          </p:nvSpPr>
          <p:spPr>
            <a:xfrm>
              <a:off x="1139083" y="4947322"/>
              <a:ext cx="2775940" cy="3202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609585"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Offshore Delivery </a:t>
              </a: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rPr>
                <a:t>From Chennai and Kochi</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grpSp>
      <p:grpSp>
        <p:nvGrpSpPr>
          <p:cNvPr id="113" name="Group 112"/>
          <p:cNvGrpSpPr/>
          <p:nvPr/>
        </p:nvGrpSpPr>
        <p:grpSpPr>
          <a:xfrm>
            <a:off x="444943" y="4295958"/>
            <a:ext cx="3446384" cy="523220"/>
            <a:chOff x="307788" y="5239854"/>
            <a:chExt cx="3583539" cy="523220"/>
          </a:xfrm>
        </p:grpSpPr>
        <p:sp>
          <p:nvSpPr>
            <p:cNvPr id="114" name="Rectangle 113"/>
            <p:cNvSpPr/>
            <p:nvPr/>
          </p:nvSpPr>
          <p:spPr>
            <a:xfrm>
              <a:off x="307788" y="5239854"/>
              <a:ext cx="758726" cy="523220"/>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smtClean="0">
                  <a:ln>
                    <a:noFill/>
                  </a:ln>
                  <a:solidFill>
                    <a:srgbClr val="00B140"/>
                  </a:solidFill>
                  <a:effectLst/>
                  <a:uLnTx/>
                  <a:uFillTx/>
                  <a:latin typeface="Calibri" panose="020F0502020204030204" pitchFamily="34" charset="0"/>
                  <a:ea typeface="+mn-ea"/>
                  <a:cs typeface="Calibri" panose="020F0502020204030204" pitchFamily="34" charset="0"/>
                </a:rPr>
                <a:t>25+</a:t>
              </a:r>
              <a:endParaRPr kumimoji="0" lang="en-US" sz="2800" b="1" i="0" u="none" strike="noStrike" kern="1200" cap="none" spc="0" normalizeH="0" baseline="0" noProof="0" dirty="0">
                <a:ln>
                  <a:noFill/>
                </a:ln>
                <a:solidFill>
                  <a:srgbClr val="00B140"/>
                </a:solidFill>
                <a:effectLst/>
                <a:uLnTx/>
                <a:uFillTx/>
                <a:latin typeface="Calibri" panose="020F0502020204030204" pitchFamily="34" charset="0"/>
                <a:ea typeface="+mn-ea"/>
                <a:cs typeface="Calibri" panose="020F0502020204030204" pitchFamily="34" charset="0"/>
              </a:endParaRPr>
            </a:p>
          </p:txBody>
        </p:sp>
        <p:sp>
          <p:nvSpPr>
            <p:cNvPr id="115" name="Rectangle 114"/>
            <p:cNvSpPr/>
            <p:nvPr/>
          </p:nvSpPr>
          <p:spPr>
            <a:xfrm>
              <a:off x="1115387" y="5341317"/>
              <a:ext cx="2775940" cy="32029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609585"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Full Stack </a:t>
              </a: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rPr>
                <a:t>Engineers</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grpSp>
      <p:grpSp>
        <p:nvGrpSpPr>
          <p:cNvPr id="116" name="Group 115"/>
          <p:cNvGrpSpPr/>
          <p:nvPr/>
        </p:nvGrpSpPr>
        <p:grpSpPr>
          <a:xfrm>
            <a:off x="546545" y="5667714"/>
            <a:ext cx="3345192" cy="523220"/>
            <a:chOff x="413418" y="5667714"/>
            <a:chExt cx="3478319" cy="523220"/>
          </a:xfrm>
        </p:grpSpPr>
        <p:sp>
          <p:nvSpPr>
            <p:cNvPr id="117" name="Rectangle 116"/>
            <p:cNvSpPr/>
            <p:nvPr/>
          </p:nvSpPr>
          <p:spPr>
            <a:xfrm>
              <a:off x="413418" y="5667714"/>
              <a:ext cx="568712" cy="523220"/>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B140"/>
                  </a:solidFill>
                  <a:effectLst/>
                  <a:uLnTx/>
                  <a:uFillTx/>
                  <a:latin typeface="Calibri" panose="020F0502020204030204" pitchFamily="34" charset="0"/>
                  <a:ea typeface="+mn-ea"/>
                  <a:cs typeface="Calibri" panose="020F0502020204030204" pitchFamily="34" charset="0"/>
                </a:rPr>
                <a:t>3</a:t>
              </a:r>
              <a:r>
                <a:rPr kumimoji="0" lang="en-US" sz="2800" b="1" i="0" u="none" strike="noStrike" kern="1200" cap="none" spc="0" normalizeH="0" baseline="0" noProof="0" dirty="0" smtClean="0">
                  <a:ln>
                    <a:noFill/>
                  </a:ln>
                  <a:solidFill>
                    <a:srgbClr val="00B140"/>
                  </a:solidFill>
                  <a:effectLst/>
                  <a:uLnTx/>
                  <a:uFillTx/>
                  <a:latin typeface="Calibri" panose="020F0502020204030204" pitchFamily="34" charset="0"/>
                  <a:ea typeface="+mn-ea"/>
                  <a:cs typeface="Calibri" panose="020F0502020204030204" pitchFamily="34" charset="0"/>
                </a:rPr>
                <a:t>+</a:t>
              </a:r>
              <a:endParaRPr kumimoji="0" lang="en-US" sz="2800" b="1" i="0" u="none" strike="noStrike" kern="1200" cap="none" spc="0" normalizeH="0" baseline="0" noProof="0" dirty="0">
                <a:ln>
                  <a:noFill/>
                </a:ln>
                <a:solidFill>
                  <a:srgbClr val="00B140"/>
                </a:solidFill>
                <a:effectLst/>
                <a:uLnTx/>
                <a:uFillTx/>
                <a:latin typeface="Calibri" panose="020F0502020204030204" pitchFamily="34" charset="0"/>
                <a:ea typeface="+mn-ea"/>
                <a:cs typeface="Calibri" panose="020F0502020204030204" pitchFamily="34" charset="0"/>
              </a:endParaRPr>
            </a:p>
          </p:txBody>
        </p:sp>
        <p:sp>
          <p:nvSpPr>
            <p:cNvPr id="118" name="Rectangle 117"/>
            <p:cNvSpPr/>
            <p:nvPr/>
          </p:nvSpPr>
          <p:spPr>
            <a:xfrm>
              <a:off x="1115797" y="5761438"/>
              <a:ext cx="2775940" cy="3202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609585"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Years of </a:t>
              </a: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rPr>
                <a:t>Partnering</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grpSp>
      <p:grpSp>
        <p:nvGrpSpPr>
          <p:cNvPr id="119" name="Group 118"/>
          <p:cNvGrpSpPr/>
          <p:nvPr/>
        </p:nvGrpSpPr>
        <p:grpSpPr>
          <a:xfrm>
            <a:off x="433167" y="4837566"/>
            <a:ext cx="3465499" cy="807532"/>
            <a:chOff x="324749" y="3996912"/>
            <a:chExt cx="3603414" cy="807532"/>
          </a:xfrm>
        </p:grpSpPr>
        <p:sp>
          <p:nvSpPr>
            <p:cNvPr id="120" name="Rectangle 119"/>
            <p:cNvSpPr/>
            <p:nvPr/>
          </p:nvSpPr>
          <p:spPr>
            <a:xfrm>
              <a:off x="1152223" y="3996912"/>
              <a:ext cx="2775940" cy="8075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609585"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rPr>
                <a:t>Technologies - </a:t>
              </a:r>
              <a:r>
                <a:rPr kumimoji="0" lang="en-US" sz="1200" b="0" i="0" u="none" strike="noStrike" kern="1200" cap="none" spc="0" normalizeH="0" baseline="0" noProof="0" dirty="0" err="1" smtClean="0">
                  <a:ln>
                    <a:noFill/>
                  </a:ln>
                  <a:solidFill>
                    <a:srgbClr val="000000"/>
                  </a:solidFill>
                  <a:effectLst/>
                  <a:uLnTx/>
                  <a:uFillTx/>
                  <a:latin typeface="Calibri" panose="020F0502020204030204" pitchFamily="34" charset="0"/>
                  <a:ea typeface="+mn-ea"/>
                  <a:cs typeface="Calibri" panose="020F0502020204030204" pitchFamily="34" charset="0"/>
                </a:rPr>
                <a:t>.Net</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MVC, C#, Java script, React JS, </a:t>
              </a:r>
              <a:r>
                <a:rPr kumimoji="0" lang="en-US" sz="12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Redux</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Team city, </a:t>
              </a:r>
              <a:r>
                <a:rPr kumimoji="0" lang="en-US" sz="12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Specflow</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Nunit3, Selenium, </a:t>
              </a:r>
              <a:r>
                <a:rPr kumimoji="0" lang="en-US" sz="1200" b="0" i="0" u="none" strike="noStrike" kern="1200" cap="none" spc="0" normalizeH="0" baseline="0" noProof="0" dirty="0" err="1" smtClean="0">
                  <a:ln>
                    <a:noFill/>
                  </a:ln>
                  <a:solidFill>
                    <a:srgbClr val="000000"/>
                  </a:solidFill>
                  <a:effectLst/>
                  <a:uLnTx/>
                  <a:uFillTx/>
                  <a:latin typeface="Calibri" panose="020F0502020204030204" pitchFamily="34" charset="0"/>
                  <a:ea typeface="+mn-ea"/>
                  <a:cs typeface="Calibri" panose="020F0502020204030204" pitchFamily="34" charset="0"/>
                </a:rPr>
                <a:t>GitHUB</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121" name="Rectangle 120"/>
            <p:cNvSpPr/>
            <p:nvPr/>
          </p:nvSpPr>
          <p:spPr>
            <a:xfrm>
              <a:off x="324749" y="4136161"/>
              <a:ext cx="758726" cy="523220"/>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smtClean="0">
                  <a:ln>
                    <a:noFill/>
                  </a:ln>
                  <a:solidFill>
                    <a:srgbClr val="00B140"/>
                  </a:solidFill>
                  <a:effectLst/>
                  <a:uLnTx/>
                  <a:uFillTx/>
                  <a:latin typeface="Calibri" panose="020F0502020204030204" pitchFamily="34" charset="0"/>
                  <a:ea typeface="+mn-ea"/>
                  <a:cs typeface="Calibri" panose="020F0502020204030204" pitchFamily="34" charset="0"/>
                </a:rPr>
                <a:t>10+</a:t>
              </a:r>
              <a:endParaRPr kumimoji="0" lang="en-US" sz="2800" b="1" i="0" u="none" strike="noStrike" kern="1200" cap="none" spc="0" normalizeH="0" baseline="0" noProof="0" dirty="0">
                <a:ln>
                  <a:noFill/>
                </a:ln>
                <a:solidFill>
                  <a:srgbClr val="00B140"/>
                </a:solidFill>
                <a:effectLst/>
                <a:uLnTx/>
                <a:uFillTx/>
                <a:latin typeface="Calibri" panose="020F0502020204030204" pitchFamily="34" charset="0"/>
                <a:ea typeface="+mn-ea"/>
                <a:cs typeface="Calibri" panose="020F0502020204030204" pitchFamily="34" charset="0"/>
              </a:endParaRPr>
            </a:p>
          </p:txBody>
        </p:sp>
      </p:grpSp>
      <p:grpSp>
        <p:nvGrpSpPr>
          <p:cNvPr id="122" name="Group 121"/>
          <p:cNvGrpSpPr/>
          <p:nvPr/>
        </p:nvGrpSpPr>
        <p:grpSpPr>
          <a:xfrm>
            <a:off x="571056" y="3685471"/>
            <a:ext cx="3339435" cy="624387"/>
            <a:chOff x="467654" y="3287265"/>
            <a:chExt cx="3472333" cy="624387"/>
          </a:xfrm>
        </p:grpSpPr>
        <p:sp>
          <p:nvSpPr>
            <p:cNvPr id="123" name="Rectangle 122"/>
            <p:cNvSpPr/>
            <p:nvPr/>
          </p:nvSpPr>
          <p:spPr>
            <a:xfrm>
              <a:off x="1164047" y="3287265"/>
              <a:ext cx="2775940" cy="6243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609585"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Agile Delivery – </a:t>
              </a: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Sprints</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during build and </a:t>
              </a: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Kanban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during defect support</a:t>
              </a:r>
            </a:p>
          </p:txBody>
        </p:sp>
        <p:sp>
          <p:nvSpPr>
            <p:cNvPr id="124" name="Rectangle 123"/>
            <p:cNvSpPr/>
            <p:nvPr/>
          </p:nvSpPr>
          <p:spPr>
            <a:xfrm>
              <a:off x="467654" y="3319461"/>
              <a:ext cx="385042" cy="523220"/>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smtClean="0">
                  <a:ln>
                    <a:noFill/>
                  </a:ln>
                  <a:solidFill>
                    <a:srgbClr val="00B140"/>
                  </a:solidFill>
                  <a:effectLst/>
                  <a:uLnTx/>
                  <a:uFillTx/>
                  <a:latin typeface="Calibri" panose="020F0502020204030204" pitchFamily="34" charset="0"/>
                  <a:ea typeface="+mn-ea"/>
                  <a:cs typeface="Calibri" panose="020F0502020204030204" pitchFamily="34" charset="0"/>
                </a:rPr>
                <a:t>2</a:t>
              </a:r>
              <a:endParaRPr kumimoji="0" lang="en-US" sz="2800" b="1" i="0" u="none" strike="noStrike" kern="1200" cap="none" spc="0" normalizeH="0" baseline="0" noProof="0" dirty="0">
                <a:ln>
                  <a:noFill/>
                </a:ln>
                <a:solidFill>
                  <a:srgbClr val="00B140"/>
                </a:solidFill>
                <a:effectLst/>
                <a:uLnTx/>
                <a:uFillTx/>
                <a:latin typeface="Calibri" panose="020F0502020204030204" pitchFamily="34" charset="0"/>
                <a:ea typeface="+mn-ea"/>
                <a:cs typeface="Calibri" panose="020F0502020204030204" pitchFamily="34" charset="0"/>
              </a:endParaRPr>
            </a:p>
          </p:txBody>
        </p:sp>
      </p:grpSp>
      <p:grpSp>
        <p:nvGrpSpPr>
          <p:cNvPr id="125" name="Group 124"/>
          <p:cNvGrpSpPr/>
          <p:nvPr/>
        </p:nvGrpSpPr>
        <p:grpSpPr>
          <a:xfrm>
            <a:off x="592113" y="2491467"/>
            <a:ext cx="3334202" cy="624387"/>
            <a:chOff x="459423" y="2491467"/>
            <a:chExt cx="3466892" cy="624387"/>
          </a:xfrm>
        </p:grpSpPr>
        <p:sp>
          <p:nvSpPr>
            <p:cNvPr id="126" name="Rectangle 125"/>
            <p:cNvSpPr/>
            <p:nvPr/>
          </p:nvSpPr>
          <p:spPr>
            <a:xfrm>
              <a:off x="1150375" y="2491467"/>
              <a:ext cx="2775940" cy="62438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609585"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rPr>
                <a:t>Channels - Direct to Customer  portal and Advisor Portal </a:t>
              </a:r>
            </a:p>
          </p:txBody>
        </p:sp>
        <p:sp>
          <p:nvSpPr>
            <p:cNvPr id="127" name="Rectangle 126"/>
            <p:cNvSpPr/>
            <p:nvPr/>
          </p:nvSpPr>
          <p:spPr>
            <a:xfrm>
              <a:off x="459423" y="2526454"/>
              <a:ext cx="385042" cy="523220"/>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smtClean="0">
                  <a:ln>
                    <a:noFill/>
                  </a:ln>
                  <a:solidFill>
                    <a:srgbClr val="00B140"/>
                  </a:solidFill>
                  <a:effectLst/>
                  <a:uLnTx/>
                  <a:uFillTx/>
                  <a:latin typeface="Calibri" panose="020F0502020204030204" pitchFamily="34" charset="0"/>
                  <a:ea typeface="+mn-ea"/>
                  <a:cs typeface="Calibri" panose="020F0502020204030204" pitchFamily="34" charset="0"/>
                </a:rPr>
                <a:t>2</a:t>
              </a:r>
              <a:endParaRPr kumimoji="0" lang="en-US" sz="2800" b="1" i="0" u="none" strike="noStrike" kern="1200" cap="none" spc="0" normalizeH="0" baseline="0" noProof="0" dirty="0">
                <a:ln>
                  <a:noFill/>
                </a:ln>
                <a:solidFill>
                  <a:srgbClr val="00B140"/>
                </a:solidFill>
                <a:effectLst/>
                <a:uLnTx/>
                <a:uFillTx/>
                <a:latin typeface="Calibri" panose="020F0502020204030204" pitchFamily="34" charset="0"/>
                <a:ea typeface="+mn-ea"/>
                <a:cs typeface="Calibri" panose="020F0502020204030204" pitchFamily="34" charset="0"/>
              </a:endParaRPr>
            </a:p>
          </p:txBody>
        </p:sp>
      </p:grpSp>
      <p:grpSp>
        <p:nvGrpSpPr>
          <p:cNvPr id="128" name="Group 127"/>
          <p:cNvGrpSpPr/>
          <p:nvPr/>
        </p:nvGrpSpPr>
        <p:grpSpPr>
          <a:xfrm>
            <a:off x="8273606" y="4593828"/>
            <a:ext cx="3422806" cy="413387"/>
            <a:chOff x="8155622" y="4593828"/>
            <a:chExt cx="3519198" cy="413387"/>
          </a:xfrm>
        </p:grpSpPr>
        <p:sp>
          <p:nvSpPr>
            <p:cNvPr id="129" name="Rectangle 128"/>
            <p:cNvSpPr/>
            <p:nvPr/>
          </p:nvSpPr>
          <p:spPr>
            <a:xfrm>
              <a:off x="8748740" y="4593828"/>
              <a:ext cx="2926080" cy="4133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609585"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rPr>
                <a:t>Factory model – Enabled everyone to do everything</a:t>
              </a:r>
            </a:p>
          </p:txBody>
        </p:sp>
        <p:pic>
          <p:nvPicPr>
            <p:cNvPr id="130" name="Picture 129"/>
            <p:cNvPicPr>
              <a:picLocks noChangeAspect="1"/>
            </p:cNvPicPr>
            <p:nvPr/>
          </p:nvPicPr>
          <p:blipFill>
            <a:blip r:embed="rId11">
              <a:duotone>
                <a:schemeClr val="accent2">
                  <a:shade val="45000"/>
                  <a:satMod val="135000"/>
                </a:schemeClr>
                <a:prstClr val="white"/>
              </a:duotone>
            </a:blip>
            <a:stretch>
              <a:fillRect/>
            </a:stretch>
          </p:blipFill>
          <p:spPr>
            <a:xfrm>
              <a:off x="8155622" y="4593828"/>
              <a:ext cx="457200" cy="377848"/>
            </a:xfrm>
            <a:prstGeom prst="rect">
              <a:avLst/>
            </a:prstGeom>
          </p:spPr>
        </p:pic>
      </p:grpSp>
      <p:grpSp>
        <p:nvGrpSpPr>
          <p:cNvPr id="131" name="Group 130"/>
          <p:cNvGrpSpPr/>
          <p:nvPr/>
        </p:nvGrpSpPr>
        <p:grpSpPr>
          <a:xfrm>
            <a:off x="8273606" y="3520687"/>
            <a:ext cx="3422806" cy="413387"/>
            <a:chOff x="8155622" y="3520687"/>
            <a:chExt cx="3519198" cy="413387"/>
          </a:xfrm>
        </p:grpSpPr>
        <p:sp>
          <p:nvSpPr>
            <p:cNvPr id="132" name="Rectangle 131"/>
            <p:cNvSpPr/>
            <p:nvPr/>
          </p:nvSpPr>
          <p:spPr>
            <a:xfrm>
              <a:off x="8748740" y="3520687"/>
              <a:ext cx="2926080" cy="41338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609585"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rPr>
                <a:t>How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we work – </a:t>
              </a: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rPr>
                <a:t>Agile, primarily offshore</a:t>
              </a:r>
            </a:p>
          </p:txBody>
        </p:sp>
        <p:pic>
          <p:nvPicPr>
            <p:cNvPr id="133" name="Picture 132"/>
            <p:cNvPicPr>
              <a:picLocks noChangeAspect="1"/>
            </p:cNvPicPr>
            <p:nvPr/>
          </p:nvPicPr>
          <p:blipFill>
            <a:blip r:embed="rId12">
              <a:duotone>
                <a:schemeClr val="accent2">
                  <a:shade val="45000"/>
                  <a:satMod val="135000"/>
                </a:schemeClr>
                <a:prstClr val="white"/>
              </a:duotone>
            </a:blip>
            <a:stretch>
              <a:fillRect/>
            </a:stretch>
          </p:blipFill>
          <p:spPr>
            <a:xfrm>
              <a:off x="8155622" y="3538205"/>
              <a:ext cx="457200" cy="395869"/>
            </a:xfrm>
            <a:prstGeom prst="rect">
              <a:avLst/>
            </a:prstGeom>
          </p:spPr>
        </p:pic>
      </p:grpSp>
      <p:grpSp>
        <p:nvGrpSpPr>
          <p:cNvPr id="134" name="Group 133"/>
          <p:cNvGrpSpPr/>
          <p:nvPr/>
        </p:nvGrpSpPr>
        <p:grpSpPr>
          <a:xfrm>
            <a:off x="8253700" y="3007771"/>
            <a:ext cx="3442168" cy="430653"/>
            <a:chOff x="8135715" y="3007771"/>
            <a:chExt cx="3539105" cy="430653"/>
          </a:xfrm>
        </p:grpSpPr>
        <p:sp>
          <p:nvSpPr>
            <p:cNvPr id="135" name="Rectangle 134"/>
            <p:cNvSpPr/>
            <p:nvPr/>
          </p:nvSpPr>
          <p:spPr>
            <a:xfrm>
              <a:off x="8748740" y="3009171"/>
              <a:ext cx="2926080" cy="4133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609585"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rPr>
                <a:t>Team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composition – 2/3rds </a:t>
              </a: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rPr>
                <a:t>PA/PAT’s</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pic>
          <p:nvPicPr>
            <p:cNvPr id="136" name="Picture 135"/>
            <p:cNvPicPr>
              <a:picLocks noChangeAspect="1"/>
            </p:cNvPicPr>
            <p:nvPr/>
          </p:nvPicPr>
          <p:blipFill>
            <a:blip r:embed="rId13">
              <a:duotone>
                <a:schemeClr val="accent2">
                  <a:shade val="45000"/>
                  <a:satMod val="135000"/>
                </a:schemeClr>
                <a:prstClr val="white"/>
              </a:duotone>
            </a:blip>
            <a:stretch>
              <a:fillRect/>
            </a:stretch>
          </p:blipFill>
          <p:spPr>
            <a:xfrm>
              <a:off x="8135715" y="3007771"/>
              <a:ext cx="457200" cy="430653"/>
            </a:xfrm>
            <a:prstGeom prst="rect">
              <a:avLst/>
            </a:prstGeom>
          </p:spPr>
        </p:pic>
      </p:grpSp>
      <p:grpSp>
        <p:nvGrpSpPr>
          <p:cNvPr id="137" name="Group 136"/>
          <p:cNvGrpSpPr/>
          <p:nvPr/>
        </p:nvGrpSpPr>
        <p:grpSpPr>
          <a:xfrm>
            <a:off x="8239166" y="2492780"/>
            <a:ext cx="3456303" cy="423159"/>
            <a:chOff x="8121182" y="2492780"/>
            <a:chExt cx="3553638" cy="423159"/>
          </a:xfrm>
        </p:grpSpPr>
        <p:sp>
          <p:nvSpPr>
            <p:cNvPr id="138" name="Rectangle 137"/>
            <p:cNvSpPr/>
            <p:nvPr/>
          </p:nvSpPr>
          <p:spPr>
            <a:xfrm>
              <a:off x="8748740" y="2492780"/>
              <a:ext cx="2926080" cy="4133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609585"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Rapid skilling </a:t>
              </a: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rPr>
                <a:t>– Training</a:t>
              </a:r>
            </a:p>
          </p:txBody>
        </p:sp>
        <p:pic>
          <p:nvPicPr>
            <p:cNvPr id="139" name="Picture 138"/>
            <p:cNvPicPr>
              <a:picLocks noChangeAspect="1"/>
            </p:cNvPicPr>
            <p:nvPr/>
          </p:nvPicPr>
          <p:blipFill>
            <a:blip r:embed="rId14">
              <a:duotone>
                <a:schemeClr val="accent2">
                  <a:shade val="45000"/>
                  <a:satMod val="135000"/>
                </a:schemeClr>
                <a:prstClr val="white"/>
              </a:duotone>
            </a:blip>
            <a:stretch>
              <a:fillRect/>
            </a:stretch>
          </p:blipFill>
          <p:spPr>
            <a:xfrm>
              <a:off x="8121182" y="2538950"/>
              <a:ext cx="457200" cy="376989"/>
            </a:xfrm>
            <a:prstGeom prst="rect">
              <a:avLst/>
            </a:prstGeom>
          </p:spPr>
        </p:pic>
      </p:grpSp>
      <p:grpSp>
        <p:nvGrpSpPr>
          <p:cNvPr id="140" name="Group 139"/>
          <p:cNvGrpSpPr/>
          <p:nvPr/>
        </p:nvGrpSpPr>
        <p:grpSpPr>
          <a:xfrm>
            <a:off x="8288861" y="4042977"/>
            <a:ext cx="3407969" cy="422267"/>
            <a:chOff x="8170877" y="4042977"/>
            <a:chExt cx="3503943" cy="422267"/>
          </a:xfrm>
        </p:grpSpPr>
        <p:sp>
          <p:nvSpPr>
            <p:cNvPr id="141" name="Rectangle 140"/>
            <p:cNvSpPr/>
            <p:nvPr/>
          </p:nvSpPr>
          <p:spPr>
            <a:xfrm>
              <a:off x="8748740" y="4042977"/>
              <a:ext cx="2926080" cy="4133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609585"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rPr>
                <a:t>Test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automation – 100% </a:t>
              </a: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rPr>
                <a:t>coverage for regression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pack </a:t>
              </a:r>
              <a:endPar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endParaRPr>
            </a:p>
          </p:txBody>
        </p:sp>
        <p:pic>
          <p:nvPicPr>
            <p:cNvPr id="142" name="Picture 141"/>
            <p:cNvPicPr>
              <a:picLocks noChangeAspect="1"/>
            </p:cNvPicPr>
            <p:nvPr/>
          </p:nvPicPr>
          <p:blipFill>
            <a:blip r:embed="rId15">
              <a:duotone>
                <a:schemeClr val="accent2">
                  <a:shade val="45000"/>
                  <a:satMod val="135000"/>
                </a:schemeClr>
                <a:prstClr val="white"/>
              </a:duotone>
            </a:blip>
            <a:stretch>
              <a:fillRect/>
            </a:stretch>
          </p:blipFill>
          <p:spPr>
            <a:xfrm>
              <a:off x="8170877" y="4059802"/>
              <a:ext cx="457200" cy="405442"/>
            </a:xfrm>
            <a:prstGeom prst="rect">
              <a:avLst/>
            </a:prstGeom>
          </p:spPr>
        </p:pic>
      </p:grpSp>
      <p:grpSp>
        <p:nvGrpSpPr>
          <p:cNvPr id="143" name="Group 142"/>
          <p:cNvGrpSpPr/>
          <p:nvPr/>
        </p:nvGrpSpPr>
        <p:grpSpPr>
          <a:xfrm>
            <a:off x="8305535" y="5599984"/>
            <a:ext cx="3392157" cy="475376"/>
            <a:chOff x="8187135" y="5599984"/>
            <a:chExt cx="3487685" cy="475376"/>
          </a:xfrm>
        </p:grpSpPr>
        <p:sp>
          <p:nvSpPr>
            <p:cNvPr id="144" name="Rectangle 143"/>
            <p:cNvSpPr/>
            <p:nvPr/>
          </p:nvSpPr>
          <p:spPr>
            <a:xfrm>
              <a:off x="8748740" y="5650677"/>
              <a:ext cx="2926080" cy="4133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609585"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rPr>
                <a:t>Culture -Passion to deliver, flexibility to learn  and cross skill</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pic>
          <p:nvPicPr>
            <p:cNvPr id="145" name="Picture 2" descr="Image result for dna icon"/>
            <p:cNvPicPr>
              <a:picLocks noChangeAspect="1" noChangeArrowheads="1"/>
            </p:cNvPicPr>
            <p:nvPr/>
          </p:nvPicPr>
          <p:blipFill>
            <a:blip r:embed="rId16"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237793">
              <a:off x="8187135" y="5599984"/>
              <a:ext cx="475376" cy="4753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6" name="Group 145"/>
          <p:cNvGrpSpPr/>
          <p:nvPr/>
        </p:nvGrpSpPr>
        <p:grpSpPr>
          <a:xfrm>
            <a:off x="8331962" y="5123373"/>
            <a:ext cx="3366049" cy="418402"/>
            <a:chOff x="8213978" y="5123373"/>
            <a:chExt cx="3460842" cy="418402"/>
          </a:xfrm>
        </p:grpSpPr>
        <p:sp>
          <p:nvSpPr>
            <p:cNvPr id="147" name="Rectangle 146"/>
            <p:cNvSpPr/>
            <p:nvPr/>
          </p:nvSpPr>
          <p:spPr>
            <a:xfrm>
              <a:off x="8748740" y="5128388"/>
              <a:ext cx="2926080" cy="4133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609585"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rPr>
                <a:t>Dev +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Testing – </a:t>
              </a: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rPr>
                <a:t>Software Development Engineer in Test</a:t>
              </a:r>
            </a:p>
          </p:txBody>
        </p:sp>
        <p:pic>
          <p:nvPicPr>
            <p:cNvPr id="148" name="Picture 4" descr="Image result for Testing icon"/>
            <p:cNvPicPr>
              <a:picLocks noChangeAspect="1" noChangeArrowheads="1"/>
            </p:cNvPicPr>
            <p:nvPr/>
          </p:nvPicPr>
          <p:blipFill>
            <a:blip r:embed="rId17"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13978" y="5123373"/>
              <a:ext cx="411674" cy="411674"/>
            </a:xfrm>
            <a:prstGeom prst="rect">
              <a:avLst/>
            </a:prstGeom>
            <a:noFill/>
            <a:extLst>
              <a:ext uri="{909E8E84-426E-40DD-AFC4-6F175D3DCCD1}">
                <a14:hiddenFill xmlns:a14="http://schemas.microsoft.com/office/drawing/2010/main">
                  <a:solidFill>
                    <a:srgbClr val="FFFFFF"/>
                  </a:solidFill>
                </a14:hiddenFill>
              </a:ext>
            </a:extLst>
          </p:spPr>
        </p:pic>
      </p:grpSp>
      <p:sp>
        <p:nvSpPr>
          <p:cNvPr id="69" name="Rectangle 68"/>
          <p:cNvSpPr/>
          <p:nvPr/>
        </p:nvSpPr>
        <p:spPr>
          <a:xfrm>
            <a:off x="1705195" y="665398"/>
            <a:ext cx="10668324" cy="461665"/>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rPr>
              <a:t>Extended IT arm for </a:t>
            </a:r>
            <a:r>
              <a:rPr kumimoji="0" lang="en-US" sz="2400" b="1" i="0" u="none" strike="noStrike" kern="1200" cap="none" spc="0" normalizeH="0" baseline="0" noProof="0" dirty="0" smtClean="0">
                <a:ln>
                  <a:noFill/>
                </a:ln>
                <a:solidFill>
                  <a:srgbClr val="0033A0"/>
                </a:solidFill>
                <a:effectLst/>
                <a:uLnTx/>
                <a:uFillTx/>
                <a:latin typeface="Calibri" panose="020F0502020204030204" pitchFamily="34" charset="0"/>
                <a:ea typeface="+mn-ea"/>
                <a:cs typeface="Calibri" panose="020F0502020204030204" pitchFamily="34" charset="0"/>
              </a:rPr>
              <a:t>FNZ’s System </a:t>
            </a:r>
            <a:r>
              <a:rPr kumimoji="0" lang="en-US" sz="2400" b="1"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rPr>
              <a:t>of E</a:t>
            </a:r>
            <a:r>
              <a:rPr kumimoji="0" lang="en-US" sz="2400" b="1" i="0" u="none" strike="noStrike" kern="1200" cap="none" spc="0" normalizeH="0" baseline="0" noProof="0" dirty="0" smtClean="0">
                <a:ln>
                  <a:noFill/>
                </a:ln>
                <a:solidFill>
                  <a:srgbClr val="0033A0"/>
                </a:solidFill>
                <a:effectLst/>
                <a:uLnTx/>
                <a:uFillTx/>
                <a:latin typeface="Calibri" panose="020F0502020204030204" pitchFamily="34" charset="0"/>
                <a:ea typeface="+mn-ea"/>
                <a:cs typeface="Calibri" panose="020F0502020204030204" pitchFamily="34" charset="0"/>
              </a:rPr>
              <a:t>ngagement Implementations</a:t>
            </a:r>
            <a:endParaRPr kumimoji="0" lang="en-US" sz="2400" b="1"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719962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2">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Theme2" id="{0C160DD4-3359-4CD6-85E5-C2B8EE301725}" vid="{08B0B801-C100-4AE7-A6D4-47BE1249C3EC}"/>
    </a:ext>
  </a:extLst>
</a:theme>
</file>

<file path=ppt/theme/theme3.xml><?xml version="1.0" encoding="utf-8"?>
<a:theme xmlns:a="http://schemas.openxmlformats.org/drawingml/2006/main" name="1_Cognizant">
  <a:themeElements>
    <a:clrScheme name="Custom 1">
      <a:dk1>
        <a:sysClr val="windowText" lastClr="000000"/>
      </a:dk1>
      <a:lt1>
        <a:sysClr val="window" lastClr="FFFFFF"/>
      </a:lt1>
      <a:dk2>
        <a:srgbClr val="44546A"/>
      </a:dk2>
      <a:lt2>
        <a:srgbClr val="E7E6E6"/>
      </a:lt2>
      <a:accent1>
        <a:srgbClr val="909090"/>
      </a:accent1>
      <a:accent2>
        <a:srgbClr val="A3C9D3"/>
      </a:accent2>
      <a:accent3>
        <a:srgbClr val="ABC8AB"/>
      </a:accent3>
      <a:accent4>
        <a:srgbClr val="CBC192"/>
      </a:accent4>
      <a:accent5>
        <a:srgbClr val="8985A1"/>
      </a:accent5>
      <a:accent6>
        <a:srgbClr val="BCBAAB"/>
      </a:accent6>
      <a:hlink>
        <a:srgbClr val="0070C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11598</TotalTime>
  <Words>696</Words>
  <Application>Microsoft Office PowerPoint</Application>
  <PresentationFormat>Widescreen</PresentationFormat>
  <Paragraphs>106</Paragraphs>
  <Slides>6</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6</vt:i4>
      </vt:variant>
    </vt:vector>
  </HeadingPairs>
  <TitlesOfParts>
    <vt:vector size="13" baseType="lpstr">
      <vt:lpstr>Arial</vt:lpstr>
      <vt:lpstr>Calibri</vt:lpstr>
      <vt:lpstr>Calibri Light</vt:lpstr>
      <vt:lpstr>Courier New</vt:lpstr>
      <vt:lpstr>Office Theme</vt:lpstr>
      <vt:lpstr>Theme2</vt:lpstr>
      <vt:lpstr>1_Cognizant</vt:lpstr>
      <vt:lpstr>FNZ SharePoint   Requirement and Design </vt:lpstr>
      <vt:lpstr>PowerPoint Presentation</vt:lpstr>
      <vt:lpstr>PowerPoint Presentation</vt:lpstr>
      <vt:lpstr>PowerPoint Presentation</vt:lpstr>
      <vt:lpstr>PowerPoint Presentation</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Kandaswamy, Sakthi Mohan(Cognizant)</dc:creator>
  <cp:lastModifiedBy>Kandaswamy, Sakthi Mohan(Cognizant)</cp:lastModifiedBy>
  <cp:revision>89</cp:revision>
  <dcterms:created xsi:type="dcterms:W3CDTF">2019-10-22T10:26:19Z</dcterms:created>
  <dcterms:modified xsi:type="dcterms:W3CDTF">2019-10-31T08:34:32Z</dcterms:modified>
</cp:coreProperties>
</file>