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
      <p:font typeface="PT Sans Narrow" panose="020B0506020203020204" pitchFamily="34" charset="0"/>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0EB38-6E4E-40DA-8790-5FD7304301A8}">
  <a:tblStyle styleId="{F490EB38-6E4E-40DA-8790-5FD730430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88"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198adf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198adf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d1a95130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d1a95130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d1a95130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d1a95130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cc198adf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cc198ad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d1a95130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d1a95130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d1a95130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d1a9513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2d1a95130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2d1a95130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d1a9513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d1a9513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2d1a95130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2d1a95130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2d1a95130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2d1a95130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c198adf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c198ad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d1a95130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d1a9513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d1a95130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d1a95130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2d1a95130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2d1a95130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d061dcf4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d061dcf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d061dcf4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d061dcf4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d1a9513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d1a9513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13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d36c175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2d36c175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ce83ab2d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ce83ab2d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c198a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cc198a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ce83ab2d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ce83ab2d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d1a9513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d1a951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ce83ab2dd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ce83ab2dd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ce83ab2dd_1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ce83ab2dd_1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ce83ab2d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ce83ab2d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anmolkumar/health-insurance-cross-sell-prediction"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cikit-learn.org/stabl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Cross Sell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05" name="Google Shape;205;p23"/>
          <p:cNvPicPr preferRelativeResize="0"/>
          <p:nvPr/>
        </p:nvPicPr>
        <p:blipFill>
          <a:blip r:embed="rId3">
            <a:alphaModFix/>
          </a:blip>
          <a:stretch>
            <a:fillRect/>
          </a:stretch>
        </p:blipFill>
        <p:spPr>
          <a:xfrm>
            <a:off x="4800750" y="1237600"/>
            <a:ext cx="3286324" cy="2402050"/>
          </a:xfrm>
          <a:prstGeom prst="rect">
            <a:avLst/>
          </a:prstGeom>
          <a:noFill/>
          <a:ln>
            <a:noFill/>
          </a:ln>
        </p:spPr>
      </p:pic>
      <p:pic>
        <p:nvPicPr>
          <p:cNvPr id="206" name="Google Shape;206;p23"/>
          <p:cNvPicPr preferRelativeResize="0"/>
          <p:nvPr/>
        </p:nvPicPr>
        <p:blipFill>
          <a:blip r:embed="rId4">
            <a:alphaModFix/>
          </a:blip>
          <a:stretch>
            <a:fillRect/>
          </a:stretch>
        </p:blipFill>
        <p:spPr>
          <a:xfrm>
            <a:off x="283750" y="1051800"/>
            <a:ext cx="4186425" cy="277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12" name="Google Shape;212;p24"/>
          <p:cNvPicPr preferRelativeResize="0"/>
          <p:nvPr/>
        </p:nvPicPr>
        <p:blipFill>
          <a:blip r:embed="rId3">
            <a:alphaModFix/>
          </a:blip>
          <a:stretch>
            <a:fillRect/>
          </a:stretch>
        </p:blipFill>
        <p:spPr>
          <a:xfrm>
            <a:off x="411138" y="656875"/>
            <a:ext cx="8321725" cy="934525"/>
          </a:xfrm>
          <a:prstGeom prst="rect">
            <a:avLst/>
          </a:prstGeom>
          <a:noFill/>
          <a:ln>
            <a:noFill/>
          </a:ln>
        </p:spPr>
      </p:pic>
      <p:pic>
        <p:nvPicPr>
          <p:cNvPr id="213" name="Google Shape;213;p24"/>
          <p:cNvPicPr preferRelativeResize="0"/>
          <p:nvPr/>
        </p:nvPicPr>
        <p:blipFill>
          <a:blip r:embed="rId4">
            <a:alphaModFix/>
          </a:blip>
          <a:stretch>
            <a:fillRect/>
          </a:stretch>
        </p:blipFill>
        <p:spPr>
          <a:xfrm>
            <a:off x="1880375" y="1973375"/>
            <a:ext cx="4263663" cy="3085625"/>
          </a:xfrm>
          <a:prstGeom prst="rect">
            <a:avLst/>
          </a:prstGeom>
          <a:noFill/>
          <a:ln>
            <a:noFill/>
          </a:ln>
        </p:spPr>
      </p:pic>
      <p:pic>
        <p:nvPicPr>
          <p:cNvPr id="214" name="Google Shape;214;p24"/>
          <p:cNvPicPr preferRelativeResize="0"/>
          <p:nvPr/>
        </p:nvPicPr>
        <p:blipFill>
          <a:blip r:embed="rId5">
            <a:alphaModFix/>
          </a:blip>
          <a:stretch>
            <a:fillRect/>
          </a:stretch>
        </p:blipFill>
        <p:spPr>
          <a:xfrm>
            <a:off x="411150" y="1591401"/>
            <a:ext cx="8321725" cy="311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20" name="Google Shape;220;p25"/>
          <p:cNvPicPr preferRelativeResize="0"/>
          <p:nvPr/>
        </p:nvPicPr>
        <p:blipFill>
          <a:blip r:embed="rId3">
            <a:alphaModFix/>
          </a:blip>
          <a:stretch>
            <a:fillRect/>
          </a:stretch>
        </p:blipFill>
        <p:spPr>
          <a:xfrm>
            <a:off x="1054338" y="1576450"/>
            <a:ext cx="7257625" cy="1517175"/>
          </a:xfrm>
          <a:prstGeom prst="rect">
            <a:avLst/>
          </a:prstGeom>
          <a:noFill/>
          <a:ln>
            <a:noFill/>
          </a:ln>
        </p:spPr>
      </p:pic>
      <p:sp>
        <p:nvSpPr>
          <p:cNvPr id="221" name="Google Shape;221;p25"/>
          <p:cNvSpPr txBox="1"/>
          <p:nvPr/>
        </p:nvSpPr>
        <p:spPr>
          <a:xfrm>
            <a:off x="983625" y="99740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Label Encoding:</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04700" y="9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between variables</a:t>
            </a:r>
            <a:endParaRPr/>
          </a:p>
        </p:txBody>
      </p:sp>
      <p:pic>
        <p:nvPicPr>
          <p:cNvPr id="227" name="Google Shape;227;p26"/>
          <p:cNvPicPr preferRelativeResize="0"/>
          <p:nvPr/>
        </p:nvPicPr>
        <p:blipFill>
          <a:blip r:embed="rId3">
            <a:alphaModFix/>
          </a:blip>
          <a:stretch>
            <a:fillRect/>
          </a:stretch>
        </p:blipFill>
        <p:spPr>
          <a:xfrm>
            <a:off x="152400" y="952950"/>
            <a:ext cx="6747420" cy="4038151"/>
          </a:xfrm>
          <a:prstGeom prst="rect">
            <a:avLst/>
          </a:prstGeom>
          <a:noFill/>
          <a:ln>
            <a:noFill/>
          </a:ln>
        </p:spPr>
      </p:pic>
      <p:pic>
        <p:nvPicPr>
          <p:cNvPr id="228" name="Google Shape;228;p26"/>
          <p:cNvPicPr preferRelativeResize="0"/>
          <p:nvPr/>
        </p:nvPicPr>
        <p:blipFill>
          <a:blip r:embed="rId4">
            <a:alphaModFix/>
          </a:blip>
          <a:stretch>
            <a:fillRect/>
          </a:stretch>
        </p:blipFill>
        <p:spPr>
          <a:xfrm>
            <a:off x="6941050" y="1347050"/>
            <a:ext cx="1939375" cy="274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sp>
        <p:nvSpPr>
          <p:cNvPr id="234" name="Google Shape;234;p27"/>
          <p:cNvSpPr txBox="1"/>
          <p:nvPr/>
        </p:nvSpPr>
        <p:spPr>
          <a:xfrm>
            <a:off x="202925" y="262985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Get dummies:</a:t>
            </a:r>
            <a:endParaRPr>
              <a:latin typeface="Open Sans"/>
              <a:ea typeface="Open Sans"/>
              <a:cs typeface="Open Sans"/>
              <a:sym typeface="Open Sans"/>
            </a:endParaRPr>
          </a:p>
        </p:txBody>
      </p:sp>
      <p:pic>
        <p:nvPicPr>
          <p:cNvPr id="235" name="Google Shape;235;p27"/>
          <p:cNvPicPr preferRelativeResize="0"/>
          <p:nvPr/>
        </p:nvPicPr>
        <p:blipFill>
          <a:blip r:embed="rId3">
            <a:alphaModFix/>
          </a:blip>
          <a:stretch>
            <a:fillRect/>
          </a:stretch>
        </p:blipFill>
        <p:spPr>
          <a:xfrm>
            <a:off x="202925" y="3184125"/>
            <a:ext cx="8839202" cy="1402553"/>
          </a:xfrm>
          <a:prstGeom prst="rect">
            <a:avLst/>
          </a:prstGeom>
          <a:noFill/>
          <a:ln>
            <a:noFill/>
          </a:ln>
        </p:spPr>
      </p:pic>
      <p:sp>
        <p:nvSpPr>
          <p:cNvPr id="236" name="Google Shape;236;p27"/>
          <p:cNvSpPr txBox="1"/>
          <p:nvPr/>
        </p:nvSpPr>
        <p:spPr>
          <a:xfrm>
            <a:off x="202925" y="818550"/>
            <a:ext cx="199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Dropped columns:</a:t>
            </a:r>
            <a:endParaRPr>
              <a:latin typeface="Open Sans"/>
              <a:ea typeface="Open Sans"/>
              <a:cs typeface="Open Sans"/>
              <a:sym typeface="Open Sans"/>
            </a:endParaRPr>
          </a:p>
        </p:txBody>
      </p:sp>
      <p:pic>
        <p:nvPicPr>
          <p:cNvPr id="237" name="Google Shape;237;p27"/>
          <p:cNvPicPr preferRelativeResize="0"/>
          <p:nvPr/>
        </p:nvPicPr>
        <p:blipFill>
          <a:blip r:embed="rId4">
            <a:alphaModFix/>
          </a:blip>
          <a:stretch>
            <a:fillRect/>
          </a:stretch>
        </p:blipFill>
        <p:spPr>
          <a:xfrm>
            <a:off x="202925" y="1239725"/>
            <a:ext cx="3330778" cy="968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random sampling</a:t>
            </a:r>
            <a:endParaRPr/>
          </a:p>
        </p:txBody>
      </p:sp>
      <p:pic>
        <p:nvPicPr>
          <p:cNvPr id="249" name="Google Shape;249;p29"/>
          <p:cNvPicPr preferRelativeResize="0"/>
          <p:nvPr/>
        </p:nvPicPr>
        <p:blipFill>
          <a:blip r:embed="rId3">
            <a:alphaModFix/>
          </a:blip>
          <a:stretch>
            <a:fillRect/>
          </a:stretch>
        </p:blipFill>
        <p:spPr>
          <a:xfrm>
            <a:off x="152400" y="778525"/>
            <a:ext cx="4670700" cy="2120750"/>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2899275"/>
            <a:ext cx="3225675" cy="968475"/>
          </a:xfrm>
          <a:prstGeom prst="rect">
            <a:avLst/>
          </a:prstGeom>
          <a:noFill/>
          <a:ln>
            <a:noFill/>
          </a:ln>
        </p:spPr>
      </p:pic>
      <p:pic>
        <p:nvPicPr>
          <p:cNvPr id="251" name="Google Shape;251;p29"/>
          <p:cNvPicPr preferRelativeResize="0"/>
          <p:nvPr/>
        </p:nvPicPr>
        <p:blipFill rotWithShape="1">
          <a:blip r:embed="rId5">
            <a:alphaModFix/>
          </a:blip>
          <a:srcRect r="-1317"/>
          <a:stretch/>
        </p:blipFill>
        <p:spPr>
          <a:xfrm>
            <a:off x="5727588" y="637050"/>
            <a:ext cx="3102200" cy="2332750"/>
          </a:xfrm>
          <a:prstGeom prst="rect">
            <a:avLst/>
          </a:prstGeom>
          <a:noFill/>
          <a:ln>
            <a:noFill/>
          </a:ln>
        </p:spPr>
      </p:pic>
      <p:pic>
        <p:nvPicPr>
          <p:cNvPr id="252" name="Google Shape;252;p29"/>
          <p:cNvPicPr preferRelativeResize="0"/>
          <p:nvPr/>
        </p:nvPicPr>
        <p:blipFill>
          <a:blip r:embed="rId6">
            <a:alphaModFix/>
          </a:blip>
          <a:stretch>
            <a:fillRect/>
          </a:stretch>
        </p:blipFill>
        <p:spPr>
          <a:xfrm>
            <a:off x="5752863" y="2819850"/>
            <a:ext cx="3051675" cy="2202225"/>
          </a:xfrm>
          <a:prstGeom prst="rect">
            <a:avLst/>
          </a:prstGeom>
          <a:noFill/>
          <a:ln>
            <a:noFill/>
          </a:ln>
        </p:spPr>
      </p:pic>
      <p:pic>
        <p:nvPicPr>
          <p:cNvPr id="253" name="Google Shape;253;p29"/>
          <p:cNvPicPr preferRelativeResize="0"/>
          <p:nvPr/>
        </p:nvPicPr>
        <p:blipFill>
          <a:blip r:embed="rId7">
            <a:alphaModFix/>
          </a:blip>
          <a:stretch>
            <a:fillRect/>
          </a:stretch>
        </p:blipFill>
        <p:spPr>
          <a:xfrm>
            <a:off x="152398" y="3867750"/>
            <a:ext cx="4274549" cy="111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311700" y="121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Pipelines and K fold cross validation</a:t>
            </a:r>
            <a:endParaRPr/>
          </a:p>
        </p:txBody>
      </p:sp>
      <p:pic>
        <p:nvPicPr>
          <p:cNvPr id="259" name="Google Shape;259;p30"/>
          <p:cNvPicPr preferRelativeResize="0"/>
          <p:nvPr/>
        </p:nvPicPr>
        <p:blipFill>
          <a:blip r:embed="rId3">
            <a:alphaModFix/>
          </a:blip>
          <a:stretch>
            <a:fillRect/>
          </a:stretch>
        </p:blipFill>
        <p:spPr>
          <a:xfrm>
            <a:off x="386950" y="829050"/>
            <a:ext cx="6396524" cy="396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SMOTE oversampling</a:t>
            </a:r>
            <a:endParaRPr/>
          </a:p>
        </p:txBody>
      </p:sp>
      <p:pic>
        <p:nvPicPr>
          <p:cNvPr id="265" name="Google Shape;265;p31"/>
          <p:cNvPicPr preferRelativeResize="0"/>
          <p:nvPr/>
        </p:nvPicPr>
        <p:blipFill>
          <a:blip r:embed="rId3">
            <a:alphaModFix/>
          </a:blip>
          <a:stretch>
            <a:fillRect/>
          </a:stretch>
        </p:blipFill>
        <p:spPr>
          <a:xfrm>
            <a:off x="414338" y="2240575"/>
            <a:ext cx="8315325" cy="1733550"/>
          </a:xfrm>
          <a:prstGeom prst="rect">
            <a:avLst/>
          </a:prstGeom>
          <a:noFill/>
          <a:ln>
            <a:noFill/>
          </a:ln>
        </p:spPr>
      </p:pic>
      <p:sp>
        <p:nvSpPr>
          <p:cNvPr id="266" name="Google Shape;266;p31"/>
          <p:cNvSpPr txBox="1"/>
          <p:nvPr/>
        </p:nvSpPr>
        <p:spPr>
          <a:xfrm>
            <a:off x="386975" y="1238525"/>
            <a:ext cx="83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As there is a bias within the dataset towards response(high number of  ‘0’), we have carried out SMOTE oversampling and increased the size of the X_train data set</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SMOTE</a:t>
            </a:r>
            <a:endParaRPr/>
          </a:p>
        </p:txBody>
      </p:sp>
      <p:pic>
        <p:nvPicPr>
          <p:cNvPr id="272" name="Google Shape;272;p32"/>
          <p:cNvPicPr preferRelativeResize="0"/>
          <p:nvPr/>
        </p:nvPicPr>
        <p:blipFill>
          <a:blip r:embed="rId3">
            <a:alphaModFix/>
          </a:blip>
          <a:stretch>
            <a:fillRect/>
          </a:stretch>
        </p:blipFill>
        <p:spPr>
          <a:xfrm>
            <a:off x="152400" y="778525"/>
            <a:ext cx="4791975" cy="2734900"/>
          </a:xfrm>
          <a:prstGeom prst="rect">
            <a:avLst/>
          </a:prstGeom>
          <a:noFill/>
          <a:ln>
            <a:noFill/>
          </a:ln>
        </p:spPr>
      </p:pic>
      <p:pic>
        <p:nvPicPr>
          <p:cNvPr id="273" name="Google Shape;273;p32"/>
          <p:cNvPicPr preferRelativeResize="0"/>
          <p:nvPr/>
        </p:nvPicPr>
        <p:blipFill>
          <a:blip r:embed="rId4">
            <a:alphaModFix/>
          </a:blip>
          <a:stretch>
            <a:fillRect/>
          </a:stretch>
        </p:blipFill>
        <p:spPr>
          <a:xfrm>
            <a:off x="152400" y="3648725"/>
            <a:ext cx="3781450" cy="1002925"/>
          </a:xfrm>
          <a:prstGeom prst="rect">
            <a:avLst/>
          </a:prstGeom>
          <a:noFill/>
          <a:ln>
            <a:noFill/>
          </a:ln>
        </p:spPr>
      </p:pic>
      <p:pic>
        <p:nvPicPr>
          <p:cNvPr id="274" name="Google Shape;274;p32"/>
          <p:cNvPicPr preferRelativeResize="0"/>
          <p:nvPr/>
        </p:nvPicPr>
        <p:blipFill>
          <a:blip r:embed="rId5">
            <a:alphaModFix/>
          </a:blip>
          <a:stretch>
            <a:fillRect/>
          </a:stretch>
        </p:blipFill>
        <p:spPr>
          <a:xfrm>
            <a:off x="5742675" y="314350"/>
            <a:ext cx="2962850" cy="2257400"/>
          </a:xfrm>
          <a:prstGeom prst="rect">
            <a:avLst/>
          </a:prstGeom>
          <a:noFill/>
          <a:ln>
            <a:noFill/>
          </a:ln>
        </p:spPr>
      </p:pic>
      <p:pic>
        <p:nvPicPr>
          <p:cNvPr id="275" name="Google Shape;275;p32"/>
          <p:cNvPicPr preferRelativeResize="0"/>
          <p:nvPr/>
        </p:nvPicPr>
        <p:blipFill>
          <a:blip r:embed="rId6">
            <a:alphaModFix/>
          </a:blip>
          <a:stretch>
            <a:fillRect/>
          </a:stretch>
        </p:blipFill>
        <p:spPr>
          <a:xfrm>
            <a:off x="5692150" y="2654687"/>
            <a:ext cx="2962850" cy="23404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with SMOTE</a:t>
            </a:r>
            <a:endParaRPr/>
          </a:p>
        </p:txBody>
      </p:sp>
      <p:pic>
        <p:nvPicPr>
          <p:cNvPr id="281" name="Google Shape;281;p33"/>
          <p:cNvPicPr preferRelativeResize="0"/>
          <p:nvPr/>
        </p:nvPicPr>
        <p:blipFill>
          <a:blip r:embed="rId3">
            <a:alphaModFix/>
          </a:blip>
          <a:stretch>
            <a:fillRect/>
          </a:stretch>
        </p:blipFill>
        <p:spPr>
          <a:xfrm>
            <a:off x="152400" y="829875"/>
            <a:ext cx="4927269" cy="2620375"/>
          </a:xfrm>
          <a:prstGeom prst="rect">
            <a:avLst/>
          </a:prstGeom>
          <a:noFill/>
          <a:ln>
            <a:noFill/>
          </a:ln>
        </p:spPr>
      </p:pic>
      <p:pic>
        <p:nvPicPr>
          <p:cNvPr id="282" name="Google Shape;282;p33"/>
          <p:cNvPicPr preferRelativeResize="0"/>
          <p:nvPr/>
        </p:nvPicPr>
        <p:blipFill>
          <a:blip r:embed="rId4">
            <a:alphaModFix/>
          </a:blip>
          <a:stretch>
            <a:fillRect/>
          </a:stretch>
        </p:blipFill>
        <p:spPr>
          <a:xfrm>
            <a:off x="152400" y="3602650"/>
            <a:ext cx="4286724" cy="1152175"/>
          </a:xfrm>
          <a:prstGeom prst="rect">
            <a:avLst/>
          </a:prstGeom>
          <a:noFill/>
          <a:ln>
            <a:noFill/>
          </a:ln>
        </p:spPr>
      </p:pic>
      <p:pic>
        <p:nvPicPr>
          <p:cNvPr id="283" name="Google Shape;283;p33"/>
          <p:cNvPicPr preferRelativeResize="0"/>
          <p:nvPr/>
        </p:nvPicPr>
        <p:blipFill>
          <a:blip r:embed="rId5">
            <a:alphaModFix/>
          </a:blip>
          <a:stretch>
            <a:fillRect/>
          </a:stretch>
        </p:blipFill>
        <p:spPr>
          <a:xfrm>
            <a:off x="5558575" y="131350"/>
            <a:ext cx="3087125" cy="2352114"/>
          </a:xfrm>
          <a:prstGeom prst="rect">
            <a:avLst/>
          </a:prstGeom>
          <a:noFill/>
          <a:ln>
            <a:noFill/>
          </a:ln>
        </p:spPr>
      </p:pic>
      <p:pic>
        <p:nvPicPr>
          <p:cNvPr id="284" name="Google Shape;284;p33"/>
          <p:cNvPicPr preferRelativeResize="0"/>
          <p:nvPr/>
        </p:nvPicPr>
        <p:blipFill>
          <a:blip r:embed="rId6">
            <a:alphaModFix/>
          </a:blip>
          <a:stretch>
            <a:fillRect/>
          </a:stretch>
        </p:blipFill>
        <p:spPr>
          <a:xfrm>
            <a:off x="5616513" y="2571744"/>
            <a:ext cx="3087125" cy="2477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88750" y="144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pic>
        <p:nvPicPr>
          <p:cNvPr id="74" name="Google Shape;74;p14"/>
          <p:cNvPicPr preferRelativeResize="0"/>
          <p:nvPr/>
        </p:nvPicPr>
        <p:blipFill>
          <a:blip r:embed="rId3">
            <a:alphaModFix/>
          </a:blip>
          <a:stretch>
            <a:fillRect/>
          </a:stretch>
        </p:blipFill>
        <p:spPr>
          <a:xfrm>
            <a:off x="188750" y="921050"/>
            <a:ext cx="4775327" cy="3512500"/>
          </a:xfrm>
          <a:prstGeom prst="rect">
            <a:avLst/>
          </a:prstGeom>
          <a:noFill/>
          <a:ln>
            <a:noFill/>
          </a:ln>
        </p:spPr>
      </p:pic>
      <p:sp>
        <p:nvSpPr>
          <p:cNvPr id="75" name="Google Shape;75;p14"/>
          <p:cNvSpPr txBox="1"/>
          <p:nvPr/>
        </p:nvSpPr>
        <p:spPr>
          <a:xfrm>
            <a:off x="5000675" y="935550"/>
            <a:ext cx="3974100" cy="3632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a:t>Problem Statement</a:t>
            </a:r>
            <a:endParaRPr/>
          </a:p>
          <a:p>
            <a:pPr marL="457200" lvl="0" indent="-317500" algn="l" rtl="0">
              <a:lnSpc>
                <a:spcPct val="150000"/>
              </a:lnSpc>
              <a:spcBef>
                <a:spcPts val="0"/>
              </a:spcBef>
              <a:spcAft>
                <a:spcPts val="0"/>
              </a:spcAft>
              <a:buSzPts val="1400"/>
              <a:buChar char="●"/>
            </a:pPr>
            <a:r>
              <a:rPr lang="en"/>
              <a:t>Literature</a:t>
            </a:r>
            <a:endParaRPr/>
          </a:p>
          <a:p>
            <a:pPr marL="457200" lvl="0" indent="-317500" algn="l" rtl="0">
              <a:lnSpc>
                <a:spcPct val="150000"/>
              </a:lnSpc>
              <a:spcBef>
                <a:spcPts val="0"/>
              </a:spcBef>
              <a:spcAft>
                <a:spcPts val="0"/>
              </a:spcAft>
              <a:buSzPts val="1400"/>
              <a:buChar char="●"/>
            </a:pPr>
            <a:r>
              <a:rPr lang="en"/>
              <a:t>Data Description</a:t>
            </a:r>
            <a:endParaRPr/>
          </a:p>
          <a:p>
            <a:pPr marL="457200" lvl="0" indent="-317500" algn="l" rtl="0">
              <a:lnSpc>
                <a:spcPct val="150000"/>
              </a:lnSpc>
              <a:spcBef>
                <a:spcPts val="0"/>
              </a:spcBef>
              <a:spcAft>
                <a:spcPts val="0"/>
              </a:spcAft>
              <a:buSzPts val="1400"/>
              <a:buChar char="●"/>
            </a:pPr>
            <a:r>
              <a:rPr lang="en"/>
              <a:t>Questions to be explored</a:t>
            </a:r>
            <a:endParaRPr/>
          </a:p>
          <a:p>
            <a:pPr marL="457200" lvl="0" indent="-317500" algn="l" rtl="0">
              <a:lnSpc>
                <a:spcPct val="150000"/>
              </a:lnSpc>
              <a:spcBef>
                <a:spcPts val="0"/>
              </a:spcBef>
              <a:spcAft>
                <a:spcPts val="0"/>
              </a:spcAft>
              <a:buSzPts val="1400"/>
              <a:buChar char="●"/>
            </a:pPr>
            <a:r>
              <a:rPr lang="en"/>
              <a:t>Exploratory Data Analysis</a:t>
            </a:r>
            <a:endParaRPr/>
          </a:p>
          <a:p>
            <a:pPr marL="457200" lvl="0" indent="-317500" algn="l" rtl="0">
              <a:lnSpc>
                <a:spcPct val="150000"/>
              </a:lnSpc>
              <a:spcBef>
                <a:spcPts val="0"/>
              </a:spcBef>
              <a:spcAft>
                <a:spcPts val="0"/>
              </a:spcAft>
              <a:buSzPts val="1400"/>
              <a:buChar char="●"/>
            </a:pPr>
            <a:r>
              <a:rPr lang="en"/>
              <a:t>Data Transformation</a:t>
            </a:r>
            <a:endParaRPr/>
          </a:p>
          <a:p>
            <a:pPr marL="457200" lvl="0" indent="-317500" algn="l" rtl="0">
              <a:lnSpc>
                <a:spcPct val="150000"/>
              </a:lnSpc>
              <a:spcBef>
                <a:spcPts val="0"/>
              </a:spcBef>
              <a:spcAft>
                <a:spcPts val="0"/>
              </a:spcAft>
              <a:buSzPts val="1400"/>
              <a:buChar char="●"/>
            </a:pPr>
            <a:r>
              <a:rPr lang="en"/>
              <a:t>Models</a:t>
            </a:r>
            <a:endParaRPr/>
          </a:p>
          <a:p>
            <a:pPr marL="457200" lvl="0" indent="-317500" algn="l" rtl="0">
              <a:lnSpc>
                <a:spcPct val="150000"/>
              </a:lnSpc>
              <a:spcBef>
                <a:spcPts val="0"/>
              </a:spcBef>
              <a:spcAft>
                <a:spcPts val="0"/>
              </a:spcAft>
              <a:buSzPts val="1400"/>
              <a:buChar char="●"/>
            </a:pPr>
            <a:r>
              <a:rPr lang="en"/>
              <a:t>Model comparison and evaluation</a:t>
            </a:r>
            <a:endParaRPr/>
          </a:p>
          <a:p>
            <a:pPr marL="457200" lvl="0" indent="-317500" algn="l" rtl="0">
              <a:lnSpc>
                <a:spcPct val="150000"/>
              </a:lnSpc>
              <a:spcBef>
                <a:spcPts val="0"/>
              </a:spcBef>
              <a:spcAft>
                <a:spcPts val="0"/>
              </a:spcAft>
              <a:buSzPts val="1400"/>
              <a:buChar char="●"/>
            </a:pPr>
            <a:r>
              <a:rPr lang="en"/>
              <a:t>Recommendations</a:t>
            </a:r>
            <a:endParaRPr/>
          </a:p>
          <a:p>
            <a:pPr marL="45720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0" name="Google Shape;290;p34"/>
          <p:cNvPicPr preferRelativeResize="0"/>
          <p:nvPr/>
        </p:nvPicPr>
        <p:blipFill>
          <a:blip r:embed="rId3">
            <a:alphaModFix/>
          </a:blip>
          <a:stretch>
            <a:fillRect/>
          </a:stretch>
        </p:blipFill>
        <p:spPr>
          <a:xfrm>
            <a:off x="354500" y="778525"/>
            <a:ext cx="5485017" cy="4060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6" name="Google Shape;296;p35"/>
          <p:cNvPicPr preferRelativeResize="0"/>
          <p:nvPr/>
        </p:nvPicPr>
        <p:blipFill>
          <a:blip r:embed="rId3">
            <a:alphaModFix/>
          </a:blip>
          <a:stretch>
            <a:fillRect/>
          </a:stretch>
        </p:blipFill>
        <p:spPr>
          <a:xfrm>
            <a:off x="240975" y="778525"/>
            <a:ext cx="5085025" cy="2855675"/>
          </a:xfrm>
          <a:prstGeom prst="rect">
            <a:avLst/>
          </a:prstGeom>
          <a:noFill/>
          <a:ln>
            <a:noFill/>
          </a:ln>
        </p:spPr>
      </p:pic>
      <p:pic>
        <p:nvPicPr>
          <p:cNvPr id="297" name="Google Shape;297;p35"/>
          <p:cNvPicPr preferRelativeResize="0"/>
          <p:nvPr/>
        </p:nvPicPr>
        <p:blipFill>
          <a:blip r:embed="rId4">
            <a:alphaModFix/>
          </a:blip>
          <a:stretch>
            <a:fillRect/>
          </a:stretch>
        </p:blipFill>
        <p:spPr>
          <a:xfrm>
            <a:off x="240975" y="3786600"/>
            <a:ext cx="3902725" cy="984875"/>
          </a:xfrm>
          <a:prstGeom prst="rect">
            <a:avLst/>
          </a:prstGeom>
          <a:noFill/>
          <a:ln>
            <a:noFill/>
          </a:ln>
        </p:spPr>
      </p:pic>
      <p:pic>
        <p:nvPicPr>
          <p:cNvPr id="298" name="Google Shape;298;p35"/>
          <p:cNvPicPr preferRelativeResize="0"/>
          <p:nvPr/>
        </p:nvPicPr>
        <p:blipFill>
          <a:blip r:embed="rId5">
            <a:alphaModFix/>
          </a:blip>
          <a:stretch>
            <a:fillRect/>
          </a:stretch>
        </p:blipFill>
        <p:spPr>
          <a:xfrm>
            <a:off x="5985200" y="536050"/>
            <a:ext cx="2725750" cy="2076775"/>
          </a:xfrm>
          <a:prstGeom prst="rect">
            <a:avLst/>
          </a:prstGeom>
          <a:noFill/>
          <a:ln>
            <a:noFill/>
          </a:ln>
        </p:spPr>
      </p:pic>
      <p:pic>
        <p:nvPicPr>
          <p:cNvPr id="299" name="Google Shape;299;p35"/>
          <p:cNvPicPr preferRelativeResize="0"/>
          <p:nvPr/>
        </p:nvPicPr>
        <p:blipFill>
          <a:blip r:embed="rId6">
            <a:alphaModFix/>
          </a:blip>
          <a:stretch>
            <a:fillRect/>
          </a:stretch>
        </p:blipFill>
        <p:spPr>
          <a:xfrm>
            <a:off x="6023350" y="2587375"/>
            <a:ext cx="2687600" cy="21567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 with SMOTE</a:t>
            </a:r>
            <a:endParaRPr/>
          </a:p>
        </p:txBody>
      </p:sp>
      <p:pic>
        <p:nvPicPr>
          <p:cNvPr id="305" name="Google Shape;305;p36"/>
          <p:cNvPicPr preferRelativeResize="0"/>
          <p:nvPr/>
        </p:nvPicPr>
        <p:blipFill>
          <a:blip r:embed="rId3">
            <a:alphaModFix/>
          </a:blip>
          <a:stretch>
            <a:fillRect/>
          </a:stretch>
        </p:blipFill>
        <p:spPr>
          <a:xfrm>
            <a:off x="152400" y="930925"/>
            <a:ext cx="5701002" cy="1841237"/>
          </a:xfrm>
          <a:prstGeom prst="rect">
            <a:avLst/>
          </a:prstGeom>
          <a:noFill/>
          <a:ln>
            <a:noFill/>
          </a:ln>
        </p:spPr>
      </p:pic>
      <p:pic>
        <p:nvPicPr>
          <p:cNvPr id="306" name="Google Shape;306;p36"/>
          <p:cNvPicPr preferRelativeResize="0"/>
          <p:nvPr/>
        </p:nvPicPr>
        <p:blipFill>
          <a:blip r:embed="rId4">
            <a:alphaModFix/>
          </a:blip>
          <a:stretch>
            <a:fillRect/>
          </a:stretch>
        </p:blipFill>
        <p:spPr>
          <a:xfrm>
            <a:off x="152400" y="3059376"/>
            <a:ext cx="3922925" cy="1120850"/>
          </a:xfrm>
          <a:prstGeom prst="rect">
            <a:avLst/>
          </a:prstGeom>
          <a:noFill/>
          <a:ln>
            <a:noFill/>
          </a:ln>
        </p:spPr>
      </p:pic>
      <p:pic>
        <p:nvPicPr>
          <p:cNvPr id="307" name="Google Shape;307;p36"/>
          <p:cNvPicPr preferRelativeResize="0"/>
          <p:nvPr/>
        </p:nvPicPr>
        <p:blipFill>
          <a:blip r:embed="rId5">
            <a:alphaModFix/>
          </a:blip>
          <a:stretch>
            <a:fillRect/>
          </a:stretch>
        </p:blipFill>
        <p:spPr>
          <a:xfrm>
            <a:off x="5930339" y="396200"/>
            <a:ext cx="2985798" cy="2274894"/>
          </a:xfrm>
          <a:prstGeom prst="rect">
            <a:avLst/>
          </a:prstGeom>
          <a:noFill/>
          <a:ln>
            <a:noFill/>
          </a:ln>
        </p:spPr>
      </p:pic>
      <p:pic>
        <p:nvPicPr>
          <p:cNvPr id="308" name="Google Shape;308;p36"/>
          <p:cNvPicPr preferRelativeResize="0"/>
          <p:nvPr/>
        </p:nvPicPr>
        <p:blipFill>
          <a:blip r:embed="rId6">
            <a:alphaModFix/>
          </a:blip>
          <a:stretch>
            <a:fillRect/>
          </a:stretch>
        </p:blipFill>
        <p:spPr>
          <a:xfrm>
            <a:off x="5968075" y="2711604"/>
            <a:ext cx="2910325" cy="23354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311700" y="205633"/>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Comparison and Evaluation</a:t>
            </a:r>
            <a:endParaRPr/>
          </a:p>
        </p:txBody>
      </p:sp>
      <p:graphicFrame>
        <p:nvGraphicFramePr>
          <p:cNvPr id="314" name="Google Shape;314;p37"/>
          <p:cNvGraphicFramePr/>
          <p:nvPr>
            <p:extLst>
              <p:ext uri="{D42A27DB-BD31-4B8C-83A1-F6EECF244321}">
                <p14:modId xmlns:p14="http://schemas.microsoft.com/office/powerpoint/2010/main" val="964901232"/>
              </p:ext>
            </p:extLst>
          </p:nvPr>
        </p:nvGraphicFramePr>
        <p:xfrm>
          <a:off x="447472" y="2065553"/>
          <a:ext cx="5931557" cy="1981050"/>
        </p:xfrm>
        <a:graphic>
          <a:graphicData uri="http://schemas.openxmlformats.org/drawingml/2006/table">
            <a:tbl>
              <a:tblPr>
                <a:noFill/>
                <a:tableStyleId>{F490EB38-6E4E-40DA-8790-5FD7304301A8}</a:tableStyleId>
              </a:tblPr>
              <a:tblGrid>
                <a:gridCol w="1693725">
                  <a:extLst>
                    <a:ext uri="{9D8B030D-6E8A-4147-A177-3AD203B41FA5}">
                      <a16:colId xmlns:a16="http://schemas.microsoft.com/office/drawing/2014/main" val="20000"/>
                    </a:ext>
                  </a:extLst>
                </a:gridCol>
                <a:gridCol w="1065075">
                  <a:extLst>
                    <a:ext uri="{9D8B030D-6E8A-4147-A177-3AD203B41FA5}">
                      <a16:colId xmlns:a16="http://schemas.microsoft.com/office/drawing/2014/main" val="20001"/>
                    </a:ext>
                  </a:extLst>
                </a:gridCol>
                <a:gridCol w="792414">
                  <a:extLst>
                    <a:ext uri="{9D8B030D-6E8A-4147-A177-3AD203B41FA5}">
                      <a16:colId xmlns:a16="http://schemas.microsoft.com/office/drawing/2014/main" val="20002"/>
                    </a:ext>
                  </a:extLst>
                </a:gridCol>
                <a:gridCol w="1023257">
                  <a:extLst>
                    <a:ext uri="{9D8B030D-6E8A-4147-A177-3AD203B41FA5}">
                      <a16:colId xmlns:a16="http://schemas.microsoft.com/office/drawing/2014/main" val="20003"/>
                    </a:ext>
                  </a:extLst>
                </a:gridCol>
                <a:gridCol w="725715">
                  <a:extLst>
                    <a:ext uri="{9D8B030D-6E8A-4147-A177-3AD203B41FA5}">
                      <a16:colId xmlns:a16="http://schemas.microsoft.com/office/drawing/2014/main" val="20004"/>
                    </a:ext>
                  </a:extLst>
                </a:gridCol>
                <a:gridCol w="631371">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b="1"/>
                        <a:t>Models/Metrics</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tc>
                  <a:txBody>
                    <a:bodyPr/>
                    <a:lstStyle/>
                    <a:p>
                      <a:pPr marL="0" lvl="0" indent="0" algn="l" rtl="0">
                        <a:spcBef>
                          <a:spcPts val="0"/>
                        </a:spcBef>
                        <a:spcAft>
                          <a:spcPts val="0"/>
                        </a:spcAft>
                        <a:buNone/>
                      </a:pPr>
                      <a:r>
                        <a:rPr lang="en" b="1"/>
                        <a:t>AUC</a:t>
                      </a:r>
                      <a:endParaRPr b="1"/>
                    </a:p>
                  </a:txBody>
                  <a:tcPr marL="91425" marR="91425" marT="91425" marB="91425"/>
                </a:tc>
                <a:tc>
                  <a:txBody>
                    <a:bodyPr/>
                    <a:lstStyle/>
                    <a:p>
                      <a:pPr marL="0" lvl="0" indent="0" algn="l" rtl="0">
                        <a:spcBef>
                          <a:spcPts val="0"/>
                        </a:spcBef>
                        <a:spcAft>
                          <a:spcPts val="0"/>
                        </a:spcAft>
                        <a:buNone/>
                      </a:pPr>
                      <a:r>
                        <a:rPr lang="en" b="1"/>
                        <a:t>Precision</a:t>
                      </a:r>
                      <a:endParaRPr b="1"/>
                    </a:p>
                  </a:txBody>
                  <a:tcPr marL="91425" marR="91425" marT="91425" marB="91425"/>
                </a:tc>
                <a:tc>
                  <a:txBody>
                    <a:bodyPr/>
                    <a:lstStyle/>
                    <a:p>
                      <a:pPr marL="0" lvl="0" indent="0" algn="l" rtl="0">
                        <a:spcBef>
                          <a:spcPts val="0"/>
                        </a:spcBef>
                        <a:spcAft>
                          <a:spcPts val="0"/>
                        </a:spcAft>
                        <a:buNone/>
                      </a:pPr>
                      <a:r>
                        <a:rPr lang="en" b="1"/>
                        <a:t>Recall</a:t>
                      </a:r>
                      <a:endParaRPr b="1"/>
                    </a:p>
                  </a:txBody>
                  <a:tcPr marL="91425" marR="91425" marT="91425" marB="91425"/>
                </a:tc>
                <a:tc>
                  <a:txBody>
                    <a:bodyPr/>
                    <a:lstStyle/>
                    <a:p>
                      <a:pPr marL="0" lvl="0" indent="0" algn="l" rtl="0">
                        <a:spcBef>
                          <a:spcPts val="0"/>
                        </a:spcBef>
                        <a:spcAft>
                          <a:spcPts val="0"/>
                        </a:spcAft>
                        <a:buNone/>
                      </a:pPr>
                      <a:r>
                        <a:rPr lang="en" b="1" dirty="0"/>
                        <a:t>Lift</a:t>
                      </a:r>
                      <a:endParaRPr b="1"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0.74</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0.76</a:t>
                      </a:r>
                      <a:endParaRPr/>
                    </a:p>
                  </a:txBody>
                  <a:tcPr marL="91425" marR="91425" marT="91425" marB="91425"/>
                </a:tc>
                <a:tc>
                  <a:txBody>
                    <a:bodyPr/>
                    <a:lstStyle/>
                    <a:p>
                      <a:pPr marL="0" lvl="0" indent="0" algn="l" rtl="0">
                        <a:spcBef>
                          <a:spcPts val="0"/>
                        </a:spcBef>
                        <a:spcAft>
                          <a:spcPts val="0"/>
                        </a:spcAft>
                        <a:buNone/>
                      </a:pPr>
                      <a:r>
                        <a:rPr lang="en" dirty="0"/>
                        <a:t>2.38</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Decision Tree</a:t>
                      </a:r>
                      <a:endParaRPr/>
                    </a:p>
                  </a:txBody>
                  <a:tcPr marL="91425" marR="91425" marT="91425" marB="91425"/>
                </a:tc>
                <a:tc>
                  <a:txBody>
                    <a:bodyPr/>
                    <a:lstStyle/>
                    <a:p>
                      <a:pPr marL="0" lvl="0" indent="0" algn="l" rtl="0">
                        <a:spcBef>
                          <a:spcPts val="0"/>
                        </a:spcBef>
                        <a:spcAft>
                          <a:spcPts val="0"/>
                        </a:spcAft>
                        <a:buNone/>
                      </a:pPr>
                      <a:r>
                        <a:rPr lang="en"/>
                        <a:t>0.81</a:t>
                      </a:r>
                      <a:endParaRPr/>
                    </a:p>
                  </a:txBody>
                  <a:tcPr marL="91425" marR="91425" marT="91425" marB="91425"/>
                </a:tc>
                <a:tc>
                  <a:txBody>
                    <a:bodyPr/>
                    <a:lstStyle/>
                    <a:p>
                      <a:pPr marL="0" lvl="0" indent="0" algn="l" rtl="0">
                        <a:spcBef>
                          <a:spcPts val="0"/>
                        </a:spcBef>
                        <a:spcAft>
                          <a:spcPts val="0"/>
                        </a:spcAft>
                        <a:buNone/>
                      </a:pPr>
                      <a:r>
                        <a:rPr lang="en"/>
                        <a:t>0.65</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0.35</a:t>
                      </a:r>
                      <a:endParaRPr/>
                    </a:p>
                  </a:txBody>
                  <a:tcPr marL="91425" marR="91425" marT="91425" marB="91425"/>
                </a:tc>
                <a:tc>
                  <a:txBody>
                    <a:bodyPr/>
                    <a:lstStyle/>
                    <a:p>
                      <a:pPr marL="0" lvl="0" indent="0" algn="l" rtl="0">
                        <a:spcBef>
                          <a:spcPts val="0"/>
                        </a:spcBef>
                        <a:spcAft>
                          <a:spcPts val="0"/>
                        </a:spcAft>
                        <a:buNone/>
                      </a:pPr>
                      <a:r>
                        <a:rPr lang="en"/>
                        <a:t>2.38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Random Forest </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0.82</a:t>
                      </a:r>
                      <a:endParaRPr/>
                    </a:p>
                  </a:txBody>
                  <a:tcPr marL="91425" marR="91425" marT="91425" marB="91425"/>
                </a:tc>
                <a:tc>
                  <a:txBody>
                    <a:bodyPr/>
                    <a:lstStyle/>
                    <a:p>
                      <a:pPr marL="0" lvl="0" indent="0" algn="l" rtl="0">
                        <a:spcBef>
                          <a:spcPts val="0"/>
                        </a:spcBef>
                        <a:spcAft>
                          <a:spcPts val="0"/>
                        </a:spcAft>
                        <a:buNone/>
                      </a:pPr>
                      <a:r>
                        <a:rPr lang="en"/>
                        <a:t>0.31</a:t>
                      </a:r>
                      <a:endParaRPr/>
                    </a:p>
                  </a:txBody>
                  <a:tcPr marL="91425" marR="91425" marT="91425" marB="91425"/>
                </a:tc>
                <a:tc>
                  <a:txBody>
                    <a:bodyPr/>
                    <a:lstStyle/>
                    <a:p>
                      <a:pPr marL="0" lvl="0" indent="0" algn="l" rtl="0">
                        <a:spcBef>
                          <a:spcPts val="0"/>
                        </a:spcBef>
                        <a:spcAft>
                          <a:spcPts val="0"/>
                        </a:spcAft>
                        <a:buNone/>
                      </a:pPr>
                      <a:r>
                        <a:rPr lang="en"/>
                        <a:t>0.30</a:t>
                      </a:r>
                      <a:endParaRPr/>
                    </a:p>
                  </a:txBody>
                  <a:tcPr marL="91425" marR="91425" marT="91425" marB="91425"/>
                </a:tc>
                <a:tc>
                  <a:txBody>
                    <a:bodyPr/>
                    <a:lstStyle/>
                    <a:p>
                      <a:pPr marL="0" lvl="0" indent="0" algn="l" rtl="0">
                        <a:spcBef>
                          <a:spcPts val="0"/>
                        </a:spcBef>
                        <a:spcAft>
                          <a:spcPts val="0"/>
                        </a:spcAft>
                        <a:buNone/>
                      </a:pPr>
                      <a:r>
                        <a:rPr lang="en"/>
                        <a:t>2.54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Naive Bayes</a:t>
                      </a:r>
                      <a:endParaRPr dirty="0"/>
                    </a:p>
                  </a:txBody>
                  <a:tcPr marL="91425" marR="91425" marT="91425" marB="91425"/>
                </a:tc>
                <a:tc>
                  <a:txBody>
                    <a:bodyPr/>
                    <a:lstStyle/>
                    <a:p>
                      <a:pPr marL="0" lvl="0" indent="0" algn="l" rtl="0">
                        <a:spcBef>
                          <a:spcPts val="0"/>
                        </a:spcBef>
                        <a:spcAft>
                          <a:spcPts val="0"/>
                        </a:spcAft>
                        <a:buNone/>
                      </a:pPr>
                      <a:r>
                        <a:rPr lang="en"/>
                        <a:t>0.66</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0.26</a:t>
                      </a:r>
                      <a:endParaRPr/>
                    </a:p>
                  </a:txBody>
                  <a:tcPr marL="91425" marR="91425" marT="91425" marB="91425"/>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dirty="0"/>
                        <a:t>2.13</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315" name="Google Shape;315;p37"/>
          <p:cNvSpPr txBox="1"/>
          <p:nvPr/>
        </p:nvSpPr>
        <p:spPr>
          <a:xfrm>
            <a:off x="598950" y="1240450"/>
            <a:ext cx="621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Open Sans"/>
                <a:ea typeface="Open Sans"/>
                <a:cs typeface="Open Sans"/>
                <a:sym typeface="Open Sans"/>
              </a:rPr>
              <a:t>Best Model is </a:t>
            </a:r>
            <a:r>
              <a:rPr lang="en" sz="1600" b="1">
                <a:latin typeface="Open Sans"/>
                <a:ea typeface="Open Sans"/>
                <a:cs typeface="Open Sans"/>
                <a:sym typeface="Open Sans"/>
              </a:rPr>
              <a:t>Logistic Regression</a:t>
            </a:r>
            <a:endParaRPr sz="1600"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158950"/>
            <a:ext cx="8520600" cy="75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Profit-Loss Analysis</a:t>
            </a:r>
            <a:endParaRPr/>
          </a:p>
        </p:txBody>
      </p:sp>
      <p:sp>
        <p:nvSpPr>
          <p:cNvPr id="321" name="Google Shape;321;p38"/>
          <p:cNvSpPr txBox="1">
            <a:spLocks noGrp="1"/>
          </p:cNvSpPr>
          <p:nvPr>
            <p:ph type="body" idx="1"/>
          </p:nvPr>
        </p:nvSpPr>
        <p:spPr>
          <a:xfrm>
            <a:off x="311700" y="959450"/>
            <a:ext cx="4332900" cy="390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For Logistic Regression</a:t>
            </a:r>
            <a:endParaRPr>
              <a:solidFill>
                <a:srgbClr val="000000"/>
              </a:solidFill>
            </a:endParaRPr>
          </a:p>
          <a:p>
            <a:pPr marL="0" lvl="0" indent="0" algn="l" rtl="0">
              <a:spcBef>
                <a:spcPts val="1200"/>
              </a:spcBef>
              <a:spcAft>
                <a:spcPts val="1200"/>
              </a:spcAft>
              <a:buNone/>
            </a:pPr>
            <a:endParaRPr/>
          </a:p>
        </p:txBody>
      </p:sp>
      <p:graphicFrame>
        <p:nvGraphicFramePr>
          <p:cNvPr id="322" name="Google Shape;322;p38"/>
          <p:cNvGraphicFramePr/>
          <p:nvPr>
            <p:extLst>
              <p:ext uri="{D42A27DB-BD31-4B8C-83A1-F6EECF244321}">
                <p14:modId xmlns:p14="http://schemas.microsoft.com/office/powerpoint/2010/main" val="2953171815"/>
              </p:ext>
            </p:extLst>
          </p:nvPr>
        </p:nvGraphicFramePr>
        <p:xfrm>
          <a:off x="373450" y="1559263"/>
          <a:ext cx="4147775" cy="1401990"/>
        </p:xfrm>
        <a:graphic>
          <a:graphicData uri="http://schemas.openxmlformats.org/drawingml/2006/table">
            <a:tbl>
              <a:tblPr>
                <a:noFill/>
                <a:tableStyleId>{F490EB38-6E4E-40DA-8790-5FD7304301A8}</a:tableStyleId>
              </a:tblPr>
              <a:tblGrid>
                <a:gridCol w="1510325">
                  <a:extLst>
                    <a:ext uri="{9D8B030D-6E8A-4147-A177-3AD203B41FA5}">
                      <a16:colId xmlns:a16="http://schemas.microsoft.com/office/drawing/2014/main" val="20000"/>
                    </a:ext>
                  </a:extLst>
                </a:gridCol>
                <a:gridCol w="1459250">
                  <a:extLst>
                    <a:ext uri="{9D8B030D-6E8A-4147-A177-3AD203B41FA5}">
                      <a16:colId xmlns:a16="http://schemas.microsoft.com/office/drawing/2014/main" val="20001"/>
                    </a:ext>
                  </a:extLst>
                </a:gridCol>
                <a:gridCol w="11782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Actual Negative</a:t>
                      </a:r>
                      <a:endParaRPr dirty="0"/>
                    </a:p>
                  </a:txBody>
                  <a:tcPr marL="91425" marR="91425" marT="91425" marB="91425"/>
                </a:tc>
                <a:tc>
                  <a:txBody>
                    <a:bodyPr/>
                    <a:lstStyle/>
                    <a:p>
                      <a:pPr marL="0" lvl="0" indent="0" algn="l" rtl="0">
                        <a:spcBef>
                          <a:spcPts val="0"/>
                        </a:spcBef>
                        <a:spcAft>
                          <a:spcPts val="0"/>
                        </a:spcAft>
                        <a:buNone/>
                      </a:pPr>
                      <a:r>
                        <a:rPr lang="en"/>
                        <a:t>49401</a:t>
                      </a:r>
                      <a:endParaRPr/>
                    </a:p>
                  </a:txBody>
                  <a:tcPr marL="91425" marR="91425" marT="91425" marB="91425"/>
                </a:tc>
                <a:tc>
                  <a:txBody>
                    <a:bodyPr/>
                    <a:lstStyle/>
                    <a:p>
                      <a:pPr marL="0" lvl="0" indent="0" algn="l" rtl="0">
                        <a:spcBef>
                          <a:spcPts val="0"/>
                        </a:spcBef>
                        <a:spcAft>
                          <a:spcPts val="0"/>
                        </a:spcAft>
                        <a:buNone/>
                      </a:pPr>
                      <a:r>
                        <a:rPr lang="en"/>
                        <a:t>17445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Actual Positive</a:t>
                      </a:r>
                      <a:endParaRPr dirty="0"/>
                    </a:p>
                  </a:txBody>
                  <a:tcPr marL="91425" marR="91425" marT="91425" marB="91425"/>
                </a:tc>
                <a:tc>
                  <a:txBody>
                    <a:bodyPr/>
                    <a:lstStyle/>
                    <a:p>
                      <a:pPr marL="0" lvl="0" indent="0" algn="l" rtl="0">
                        <a:spcBef>
                          <a:spcPts val="0"/>
                        </a:spcBef>
                        <a:spcAft>
                          <a:spcPts val="0"/>
                        </a:spcAft>
                        <a:buNone/>
                      </a:pPr>
                      <a:r>
                        <a:rPr lang="en"/>
                        <a:t>2236</a:t>
                      </a:r>
                      <a:endParaRPr/>
                    </a:p>
                  </a:txBody>
                  <a:tcPr marL="91425" marR="91425" marT="91425" marB="91425"/>
                </a:tc>
                <a:tc>
                  <a:txBody>
                    <a:bodyPr/>
                    <a:lstStyle/>
                    <a:p>
                      <a:pPr marL="0" lvl="0" indent="0" algn="l" rtl="0">
                        <a:spcBef>
                          <a:spcPts val="0"/>
                        </a:spcBef>
                        <a:spcAft>
                          <a:spcPts val="0"/>
                        </a:spcAft>
                        <a:buNone/>
                      </a:pPr>
                      <a:r>
                        <a:rPr lang="en" dirty="0"/>
                        <a:t>7140</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323" name="Google Shape;323;p38"/>
          <p:cNvSpPr txBox="1"/>
          <p:nvPr/>
        </p:nvSpPr>
        <p:spPr>
          <a:xfrm>
            <a:off x="496750" y="3113925"/>
            <a:ext cx="41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4" name="Google Shape;324;p38"/>
          <p:cNvPicPr preferRelativeResize="0"/>
          <p:nvPr/>
        </p:nvPicPr>
        <p:blipFill>
          <a:blip r:embed="rId3">
            <a:alphaModFix/>
          </a:blip>
          <a:stretch>
            <a:fillRect/>
          </a:stretch>
        </p:blipFill>
        <p:spPr>
          <a:xfrm>
            <a:off x="496750" y="3078875"/>
            <a:ext cx="3650400" cy="773237"/>
          </a:xfrm>
          <a:prstGeom prst="rect">
            <a:avLst/>
          </a:prstGeom>
          <a:noFill/>
          <a:ln>
            <a:noFill/>
          </a:ln>
        </p:spPr>
      </p:pic>
      <p:sp>
        <p:nvSpPr>
          <p:cNvPr id="325" name="Google Shape;325;p38"/>
          <p:cNvSpPr txBox="1"/>
          <p:nvPr/>
        </p:nvSpPr>
        <p:spPr>
          <a:xfrm>
            <a:off x="513775" y="4008075"/>
            <a:ext cx="43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6" name="Google Shape;326;p38"/>
          <p:cNvPicPr preferRelativeResize="0"/>
          <p:nvPr/>
        </p:nvPicPr>
        <p:blipFill>
          <a:blip r:embed="rId4">
            <a:alphaModFix/>
          </a:blip>
          <a:stretch>
            <a:fillRect/>
          </a:stretch>
        </p:blipFill>
        <p:spPr>
          <a:xfrm>
            <a:off x="513775" y="4073313"/>
            <a:ext cx="3650400" cy="269734"/>
          </a:xfrm>
          <a:prstGeom prst="rect">
            <a:avLst/>
          </a:prstGeom>
          <a:noFill/>
          <a:ln>
            <a:noFill/>
          </a:ln>
        </p:spPr>
      </p:pic>
      <p:sp>
        <p:nvSpPr>
          <p:cNvPr id="327" name="Google Shape;327;p38"/>
          <p:cNvSpPr txBox="1"/>
          <p:nvPr/>
        </p:nvSpPr>
        <p:spPr>
          <a:xfrm>
            <a:off x="4839775" y="984975"/>
            <a:ext cx="42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28" name="Google Shape;328;p38"/>
          <p:cNvSpPr txBox="1"/>
          <p:nvPr/>
        </p:nvSpPr>
        <p:spPr>
          <a:xfrm>
            <a:off x="4822750" y="1019050"/>
            <a:ext cx="42069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For Naive Bayes</a:t>
            </a:r>
            <a:endParaRPr sz="180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329" name="Google Shape;329;p38"/>
          <p:cNvGraphicFramePr/>
          <p:nvPr>
            <p:extLst>
              <p:ext uri="{D42A27DB-BD31-4B8C-83A1-F6EECF244321}">
                <p14:modId xmlns:p14="http://schemas.microsoft.com/office/powerpoint/2010/main" val="3135745601"/>
              </p:ext>
            </p:extLst>
          </p:nvPr>
        </p:nvGraphicFramePr>
        <p:xfrm>
          <a:off x="4772238" y="1559263"/>
          <a:ext cx="4341975" cy="1401990"/>
        </p:xfrm>
        <a:graphic>
          <a:graphicData uri="http://schemas.openxmlformats.org/drawingml/2006/table">
            <a:tbl>
              <a:tblPr>
                <a:noFill/>
                <a:tableStyleId>{F490EB38-6E4E-40DA-8790-5FD7304301A8}</a:tableStyleId>
              </a:tblPr>
              <a:tblGrid>
                <a:gridCol w="1551250">
                  <a:extLst>
                    <a:ext uri="{9D8B030D-6E8A-4147-A177-3AD203B41FA5}">
                      <a16:colId xmlns:a16="http://schemas.microsoft.com/office/drawing/2014/main" val="20000"/>
                    </a:ext>
                  </a:extLst>
                </a:gridCol>
                <a:gridCol w="1629525">
                  <a:extLst>
                    <a:ext uri="{9D8B030D-6E8A-4147-A177-3AD203B41FA5}">
                      <a16:colId xmlns:a16="http://schemas.microsoft.com/office/drawing/2014/main" val="20001"/>
                    </a:ext>
                  </a:extLst>
                </a:gridCol>
                <a:gridCol w="1161200">
                  <a:extLst>
                    <a:ext uri="{9D8B030D-6E8A-4147-A177-3AD203B41FA5}">
                      <a16:colId xmlns:a16="http://schemas.microsoft.com/office/drawing/2014/main" val="20002"/>
                    </a:ext>
                  </a:extLst>
                </a:gridCol>
              </a:tblGrid>
              <a:tr h="5768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74950">
                <a:tc>
                  <a:txBody>
                    <a:bodyPr/>
                    <a:lstStyle/>
                    <a:p>
                      <a:pPr marL="0" lvl="0" indent="0" algn="l" rtl="0">
                        <a:spcBef>
                          <a:spcPts val="0"/>
                        </a:spcBef>
                        <a:spcAft>
                          <a:spcPts val="0"/>
                        </a:spcAft>
                        <a:buNone/>
                      </a:pPr>
                      <a:r>
                        <a:rPr lang="en" dirty="0"/>
                        <a:t>Actual Negative</a:t>
                      </a:r>
                      <a:endParaRPr dirty="0"/>
                    </a:p>
                  </a:txBody>
                  <a:tcPr marL="91425" marR="91425" marT="91425" marB="91425"/>
                </a:tc>
                <a:tc>
                  <a:txBody>
                    <a:bodyPr/>
                    <a:lstStyle/>
                    <a:p>
                      <a:pPr marL="0" lvl="0" indent="0" algn="l" rtl="0">
                        <a:spcBef>
                          <a:spcPts val="0"/>
                        </a:spcBef>
                        <a:spcAft>
                          <a:spcPts val="0"/>
                        </a:spcAft>
                        <a:buNone/>
                      </a:pPr>
                      <a:r>
                        <a:rPr lang="en"/>
                        <a:t>41792</a:t>
                      </a:r>
                      <a:endParaRPr/>
                    </a:p>
                  </a:txBody>
                  <a:tcPr marL="91425" marR="91425" marT="91425" marB="91425"/>
                </a:tc>
                <a:tc>
                  <a:txBody>
                    <a:bodyPr/>
                    <a:lstStyle/>
                    <a:p>
                      <a:pPr marL="0" lvl="0" indent="0" algn="l" rtl="0">
                        <a:spcBef>
                          <a:spcPts val="0"/>
                        </a:spcBef>
                        <a:spcAft>
                          <a:spcPts val="0"/>
                        </a:spcAft>
                        <a:buNone/>
                      </a:pPr>
                      <a:r>
                        <a:rPr lang="en"/>
                        <a:t>25054</a:t>
                      </a:r>
                      <a:endParaRPr/>
                    </a:p>
                  </a:txBody>
                  <a:tcPr marL="91425" marR="91425" marT="91425" marB="91425"/>
                </a:tc>
                <a:extLst>
                  <a:ext uri="{0D108BD9-81ED-4DB2-BD59-A6C34878D82A}">
                    <a16:rowId xmlns:a16="http://schemas.microsoft.com/office/drawing/2014/main" val="10001"/>
                  </a:ext>
                </a:extLst>
              </a:tr>
              <a:tr h="277400">
                <a:tc>
                  <a:txBody>
                    <a:bodyPr/>
                    <a:lstStyle/>
                    <a:p>
                      <a:pPr marL="0" lvl="0" indent="0" algn="l" rtl="0">
                        <a:spcBef>
                          <a:spcPts val="0"/>
                        </a:spcBef>
                        <a:spcAft>
                          <a:spcPts val="0"/>
                        </a:spcAft>
                        <a:buNone/>
                      </a:pPr>
                      <a:r>
                        <a:rPr lang="en" dirty="0"/>
                        <a:t>Actual Positive</a:t>
                      </a:r>
                      <a:endParaRPr dirty="0"/>
                    </a:p>
                  </a:txBody>
                  <a:tcPr marL="91425" marR="91425" marT="91425" marB="91425"/>
                </a:tc>
                <a:tc>
                  <a:txBody>
                    <a:bodyPr/>
                    <a:lstStyle/>
                    <a:p>
                      <a:pPr marL="0" lvl="0" indent="0" algn="l" rtl="0">
                        <a:spcBef>
                          <a:spcPts val="0"/>
                        </a:spcBef>
                        <a:spcAft>
                          <a:spcPts val="0"/>
                        </a:spcAft>
                        <a:buNone/>
                      </a:pPr>
                      <a:r>
                        <a:rPr lang="en"/>
                        <a:t>534</a:t>
                      </a:r>
                      <a:endParaRPr/>
                    </a:p>
                  </a:txBody>
                  <a:tcPr marL="91425" marR="91425" marT="91425" marB="91425"/>
                </a:tc>
                <a:tc>
                  <a:txBody>
                    <a:bodyPr/>
                    <a:lstStyle/>
                    <a:p>
                      <a:pPr marL="0" lvl="0" indent="0" algn="l" rtl="0">
                        <a:spcBef>
                          <a:spcPts val="0"/>
                        </a:spcBef>
                        <a:spcAft>
                          <a:spcPts val="0"/>
                        </a:spcAft>
                        <a:buNone/>
                      </a:pPr>
                      <a:r>
                        <a:rPr lang="en" dirty="0"/>
                        <a:t>8842</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330" name="Google Shape;330;p38"/>
          <p:cNvSpPr txBox="1"/>
          <p:nvPr/>
        </p:nvSpPr>
        <p:spPr>
          <a:xfrm>
            <a:off x="4695000" y="3079850"/>
            <a:ext cx="44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31" name="Google Shape;331;p38"/>
          <p:cNvPicPr preferRelativeResize="0"/>
          <p:nvPr/>
        </p:nvPicPr>
        <p:blipFill>
          <a:blip r:embed="rId3">
            <a:alphaModFix/>
          </a:blip>
          <a:stretch>
            <a:fillRect/>
          </a:stretch>
        </p:blipFill>
        <p:spPr>
          <a:xfrm>
            <a:off x="4839775" y="3135350"/>
            <a:ext cx="3650400" cy="773237"/>
          </a:xfrm>
          <a:prstGeom prst="rect">
            <a:avLst/>
          </a:prstGeom>
          <a:noFill/>
          <a:ln>
            <a:noFill/>
          </a:ln>
        </p:spPr>
      </p:pic>
      <p:pic>
        <p:nvPicPr>
          <p:cNvPr id="332" name="Google Shape;332;p38"/>
          <p:cNvPicPr preferRelativeResize="0"/>
          <p:nvPr/>
        </p:nvPicPr>
        <p:blipFill>
          <a:blip r:embed="rId5">
            <a:alphaModFix/>
          </a:blip>
          <a:stretch>
            <a:fillRect/>
          </a:stretch>
        </p:blipFill>
        <p:spPr>
          <a:xfrm>
            <a:off x="4772250" y="4082687"/>
            <a:ext cx="3914775" cy="257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rtl="0">
              <a:spcBef>
                <a:spcPts val="0"/>
              </a:spcBef>
              <a:spcAft>
                <a:spcPts val="0"/>
              </a:spcAft>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38" name="Google Shape;338;p39"/>
          <p:cNvSpPr txBox="1">
            <a:spLocks noGrp="1"/>
          </p:cNvSpPr>
          <p:nvPr>
            <p:ph type="body" idx="1"/>
          </p:nvPr>
        </p:nvSpPr>
        <p:spPr>
          <a:xfrm>
            <a:off x="311700" y="746550"/>
            <a:ext cx="8520600" cy="3822600"/>
          </a:xfrm>
          <a:prstGeom prst="rect">
            <a:avLst/>
          </a:prstGeom>
        </p:spPr>
        <p:txBody>
          <a:bodyPr spcFirstLastPara="1" wrap="square" lIns="91425" tIns="91425" rIns="91425" bIns="91425" anchor="t" anchorCtr="0">
            <a:normAutofit lnSpcReduction="10000"/>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Target Groups: </a:t>
            </a:r>
            <a:r>
              <a:rPr lang="en-US" sz="1800" b="0" i="0" u="none" strike="noStrike" dirty="0">
                <a:solidFill>
                  <a:srgbClr val="000000"/>
                </a:solidFill>
                <a:effectLst/>
                <a:latin typeface="Open Sans" panose="020B0606030504020204" pitchFamily="34" charset="0"/>
              </a:rPr>
              <a:t>The following customers are more likely to buy vehicle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with age more than 35 years and below 50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 currently do not have an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 age is between 1 to 2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vehicles already have damage</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Pricing Strategy Optimization</a:t>
            </a:r>
            <a:r>
              <a:rPr lang="en-US" sz="1800" b="0" i="0" u="none" strike="noStrike" dirty="0">
                <a:solidFill>
                  <a:srgbClr val="000000"/>
                </a:solidFill>
                <a:effectLst/>
                <a:latin typeface="Open Sans" panose="020B0606030504020204" pitchFamily="34" charset="0"/>
              </a:rPr>
              <a:t>: Adjust pricing for vehicle insurance to target customers below the age of 35 to make it more attractive to them as they are high in number but have low probability of buying vehicle insurance. You can also consider pricing your policies in a way that offers lower premiums to customers whose vehicles have damages or no insurance, as they are more likely to purchase vehicle insurance.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Enhanced Marketing Strategy:</a:t>
            </a:r>
            <a:r>
              <a:rPr lang="en-US" sz="1800" b="0" i="0" u="none" strike="noStrike" dirty="0">
                <a:solidFill>
                  <a:srgbClr val="000000"/>
                </a:solidFill>
                <a:effectLst/>
                <a:latin typeface="Open Sans" panose="020B0606030504020204" pitchFamily="34" charset="0"/>
              </a:rPr>
              <a:t> Focus the marketing efforts on channels that have shown to be successful, such as phone and mail. Consider sending targeted marketing materials to customers whose vehicles have damages or do not currently have insurance. Use messaging that emphasizes the benefits of purchasing vehicle insurance, such as protection and peace of mind.</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Personalized Offers: </a:t>
            </a:r>
            <a:r>
              <a:rPr lang="en-US" sz="1800" b="0" i="0" u="none" strike="noStrike" dirty="0">
                <a:solidFill>
                  <a:srgbClr val="000000"/>
                </a:solidFill>
                <a:effectLst/>
                <a:latin typeface="Open Sans" panose="020B0606030504020204" pitchFamily="34" charset="0"/>
              </a:rPr>
              <a:t>Create personalized offers for customers based on their age, vehicle age and vehicle damage. Younger customers(&lt; 35 years) may respond well to lower premiums or discounts, while customers who have had accidents in the past may be more likely to respond to offers of additional coverage</a:t>
            </a:r>
            <a:endParaRPr lang="en-US" sz="1800" b="1" i="0" u="none" strike="noStrike" dirty="0">
              <a:solidFill>
                <a:srgbClr val="000000"/>
              </a:solidFill>
              <a:effectLst/>
              <a:latin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References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fontAlgn="base">
              <a:buFont typeface="Arial" panose="020B0604020202020204" pitchFamily="34" charset="0"/>
              <a:buChar char="•"/>
            </a:pPr>
            <a:r>
              <a:rPr lang="en-US" b="1" dirty="0">
                <a:solidFill>
                  <a:srgbClr val="000000"/>
                </a:solidFill>
                <a:latin typeface="Open Sans" panose="020B0606030504020204" pitchFamily="34" charset="0"/>
              </a:rPr>
              <a:t>Source: </a:t>
            </a:r>
            <a:r>
              <a:rPr lang="en-US" sz="1800" u="sng" dirty="0">
                <a:solidFill>
                  <a:schemeClr val="hlink"/>
                </a:solidFill>
                <a:latin typeface="Times New Roman"/>
                <a:ea typeface="Times New Roman"/>
                <a:cs typeface="Times New Roman"/>
                <a:sym typeface="Times New Roman"/>
                <a:hlinkClick r:id="rId3"/>
              </a:rPr>
              <a:t>https://www.kaggle.com/datasets/anmolkumar/health-insurance-cross-sell-prediction</a:t>
            </a:r>
            <a:endParaRPr lang="en-US" sz="1800" dirty="0">
              <a:solidFill>
                <a:schemeClr val="dk1"/>
              </a:solidFill>
              <a:latin typeface="Times New Roman"/>
              <a:ea typeface="Times New Roman"/>
              <a:cs typeface="Times New Roman"/>
              <a:sym typeface="Times New Roman"/>
            </a:endParaRPr>
          </a:p>
          <a:p>
            <a:pPr algn="just" rtl="0" fontAlgn="base">
              <a:spcBef>
                <a:spcPts val="0"/>
              </a:spcBef>
              <a:spcAft>
                <a:spcPts val="0"/>
              </a:spcAft>
              <a:buFont typeface="Arial" panose="020B0604020202020204" pitchFamily="34" charset="0"/>
              <a:buChar char="•"/>
            </a:pPr>
            <a:r>
              <a:rPr lang="en-US" b="1" dirty="0">
                <a:solidFill>
                  <a:srgbClr val="000000"/>
                </a:solidFill>
                <a:latin typeface="Open Sans" panose="020B0606030504020204" pitchFamily="34" charset="0"/>
              </a:rPr>
              <a:t>Chat GPT</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hlinkClick r:id="rId4"/>
              </a:rPr>
              <a:t>https://scikit-learn.org/stable/</a:t>
            </a:r>
            <a:endParaRPr lang="en-US" sz="1800" b="1" i="0" u="none" strike="noStrike"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47660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1"/>
          <p:cNvPicPr preferRelativeResize="0"/>
          <p:nvPr/>
        </p:nvPicPr>
        <p:blipFill>
          <a:blip r:embed="rId3">
            <a:alphaModFix/>
          </a:blip>
          <a:stretch>
            <a:fillRect/>
          </a:stretch>
        </p:blipFill>
        <p:spPr>
          <a:xfrm>
            <a:off x="1657350" y="608425"/>
            <a:ext cx="5829300"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91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grpSp>
        <p:nvGrpSpPr>
          <p:cNvPr id="81" name="Google Shape;81;p15"/>
          <p:cNvGrpSpPr/>
          <p:nvPr/>
        </p:nvGrpSpPr>
        <p:grpSpPr>
          <a:xfrm>
            <a:off x="2975998" y="1309028"/>
            <a:ext cx="2380774" cy="2282826"/>
            <a:chOff x="2741156" y="2011686"/>
            <a:chExt cx="1944600" cy="1569600"/>
          </a:xfrm>
        </p:grpSpPr>
        <p:sp>
          <p:nvSpPr>
            <p:cNvPr id="82" name="Google Shape;82;p15"/>
            <p:cNvSpPr/>
            <p:nvPr/>
          </p:nvSpPr>
          <p:spPr>
            <a:xfrm rot="10800000" flipH="1">
              <a:off x="2741156" y="2011686"/>
              <a:ext cx="1944600" cy="1569600"/>
            </a:xfrm>
            <a:prstGeom prst="round2DiagRect">
              <a:avLst>
                <a:gd name="adj1" fmla="val 0"/>
                <a:gd name="adj2" fmla="val 17764"/>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3080903" y="2162174"/>
              <a:ext cx="14517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Vehicle insurance</a:t>
              </a:r>
              <a:endParaRPr sz="1100">
                <a:solidFill>
                  <a:srgbClr val="FFFFFF"/>
                </a:solidFill>
                <a:latin typeface="Roboto"/>
                <a:ea typeface="Roboto"/>
                <a:cs typeface="Roboto"/>
                <a:sym typeface="Roboto"/>
              </a:endParaRPr>
            </a:p>
          </p:txBody>
        </p:sp>
        <p:sp>
          <p:nvSpPr>
            <p:cNvPr id="84" name="Google Shape;84;p15"/>
            <p:cNvSpPr txBox="1"/>
            <p:nvPr/>
          </p:nvSpPr>
          <p:spPr>
            <a:xfrm>
              <a:off x="3020041" y="2511975"/>
              <a:ext cx="1451700" cy="71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To expand their vehicle insurance business, they want to utilize their current health insurance customer base and promote vehicle insurance to generate additional revenue. </a:t>
              </a:r>
              <a:endParaRPr sz="800">
                <a:solidFill>
                  <a:srgbClr val="FFFFFF"/>
                </a:solidFill>
                <a:latin typeface="Roboto"/>
                <a:ea typeface="Roboto"/>
                <a:cs typeface="Roboto"/>
                <a:sym typeface="Roboto"/>
              </a:endParaRPr>
            </a:p>
          </p:txBody>
        </p:sp>
      </p:grpSp>
      <p:grpSp>
        <p:nvGrpSpPr>
          <p:cNvPr id="85" name="Google Shape;85;p15"/>
          <p:cNvGrpSpPr/>
          <p:nvPr/>
        </p:nvGrpSpPr>
        <p:grpSpPr>
          <a:xfrm>
            <a:off x="415284" y="1309027"/>
            <a:ext cx="2565316" cy="2282826"/>
            <a:chOff x="823781" y="2051047"/>
            <a:chExt cx="1944600" cy="1569600"/>
          </a:xfrm>
        </p:grpSpPr>
        <p:sp>
          <p:nvSpPr>
            <p:cNvPr id="86" name="Google Shape;86;p15"/>
            <p:cNvSpPr/>
            <p:nvPr/>
          </p:nvSpPr>
          <p:spPr>
            <a:xfrm>
              <a:off x="823781" y="2051047"/>
              <a:ext cx="1944600" cy="1569600"/>
            </a:xfrm>
            <a:prstGeom prst="round2DiagRect">
              <a:avLst>
                <a:gd name="adj1" fmla="val 0"/>
                <a:gd name="adj2" fmla="val 17764"/>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1132237" y="2225137"/>
              <a:ext cx="14517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Health insurance</a:t>
              </a:r>
              <a:endParaRPr sz="1100">
                <a:solidFill>
                  <a:srgbClr val="FFFFFF"/>
                </a:solidFill>
                <a:latin typeface="Roboto"/>
                <a:ea typeface="Roboto"/>
                <a:cs typeface="Roboto"/>
                <a:sym typeface="Roboto"/>
              </a:endParaRPr>
            </a:p>
          </p:txBody>
        </p:sp>
        <p:sp>
          <p:nvSpPr>
            <p:cNvPr id="88" name="Google Shape;88;p15"/>
            <p:cNvSpPr txBox="1"/>
            <p:nvPr/>
          </p:nvSpPr>
          <p:spPr>
            <a:xfrm>
              <a:off x="1070230" y="2532393"/>
              <a:ext cx="1451700" cy="671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900" dirty="0">
                  <a:solidFill>
                    <a:srgbClr val="FFFFFF"/>
                  </a:solidFill>
                  <a:latin typeface="Roboto"/>
                  <a:ea typeface="Roboto"/>
                  <a:cs typeface="Roboto"/>
                  <a:sym typeface="Roboto"/>
                </a:rPr>
                <a:t>A Health insurance company with good number of customers </a:t>
              </a:r>
              <a:r>
                <a:rPr lang="en" sz="900" dirty="0">
                  <a:solidFill>
                    <a:schemeClr val="lt1"/>
                  </a:solidFill>
                  <a:latin typeface="Roboto"/>
                  <a:ea typeface="Roboto"/>
                  <a:cs typeface="Roboto"/>
                  <a:sym typeface="Roboto"/>
                </a:rPr>
                <a:t>wishes to grow in their vehicle insurance segment as well.</a:t>
              </a:r>
              <a:endParaRPr sz="1200" dirty="0">
                <a:solidFill>
                  <a:schemeClr val="lt1"/>
                </a:solidFill>
                <a:latin typeface="Roboto"/>
                <a:ea typeface="Roboto"/>
                <a:cs typeface="Roboto"/>
                <a:sym typeface="Roboto"/>
              </a:endParaRPr>
            </a:p>
            <a:p>
              <a:pPr marL="0" lvl="0" indent="0" algn="just" rtl="0">
                <a:lnSpc>
                  <a:spcPct val="115000"/>
                </a:lnSpc>
                <a:spcBef>
                  <a:spcPts val="1600"/>
                </a:spcBef>
                <a:spcAft>
                  <a:spcPts val="1600"/>
                </a:spcAft>
                <a:buNone/>
              </a:pPr>
              <a:endParaRPr sz="800" dirty="0">
                <a:solidFill>
                  <a:srgbClr val="FFFFFF"/>
                </a:solidFill>
                <a:latin typeface="Roboto"/>
                <a:ea typeface="Roboto"/>
                <a:cs typeface="Roboto"/>
                <a:sym typeface="Roboto"/>
              </a:endParaRPr>
            </a:p>
          </p:txBody>
        </p:sp>
      </p:grpSp>
      <p:grpSp>
        <p:nvGrpSpPr>
          <p:cNvPr id="89" name="Google Shape;89;p15"/>
          <p:cNvGrpSpPr/>
          <p:nvPr/>
        </p:nvGrpSpPr>
        <p:grpSpPr>
          <a:xfrm>
            <a:off x="5353450" y="1309027"/>
            <a:ext cx="3001200" cy="2282826"/>
            <a:chOff x="5015938" y="2013875"/>
            <a:chExt cx="3001200" cy="1569600"/>
          </a:xfrm>
        </p:grpSpPr>
        <p:sp>
          <p:nvSpPr>
            <p:cNvPr id="90" name="Google Shape;90;p15"/>
            <p:cNvSpPr/>
            <p:nvPr/>
          </p:nvSpPr>
          <p:spPr>
            <a:xfrm>
              <a:off x="5015938" y="2013875"/>
              <a:ext cx="3001200" cy="1569600"/>
            </a:xfrm>
            <a:prstGeom prst="round2DiagRect">
              <a:avLst>
                <a:gd name="adj1" fmla="val 0"/>
                <a:gd name="adj2" fmla="val 17764"/>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5"/>
            <p:cNvSpPr txBox="1"/>
            <p:nvPr/>
          </p:nvSpPr>
          <p:spPr>
            <a:xfrm>
              <a:off x="5360213" y="2181402"/>
              <a:ext cx="24171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Model Build</a:t>
              </a:r>
              <a:endParaRPr sz="1100">
                <a:solidFill>
                  <a:srgbClr val="FFFFFF"/>
                </a:solidFill>
                <a:latin typeface="Roboto"/>
                <a:ea typeface="Roboto"/>
                <a:cs typeface="Roboto"/>
                <a:sym typeface="Roboto"/>
              </a:endParaRPr>
            </a:p>
          </p:txBody>
        </p:sp>
        <p:sp>
          <p:nvSpPr>
            <p:cNvPr id="92" name="Google Shape;92;p15"/>
            <p:cNvSpPr txBox="1"/>
            <p:nvPr/>
          </p:nvSpPr>
          <p:spPr>
            <a:xfrm>
              <a:off x="5360213" y="2426226"/>
              <a:ext cx="2417100" cy="89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They are looking for a best prediction model to predict whether the customers from past will also be interested in vehicle Insurance provided by the company. This will help them design effective cross-selling strategies using health insurance customer data that can improve profitability and increase customer retention at the lowest cost of customer acquisition.</a:t>
              </a:r>
              <a:endParaRPr sz="1100">
                <a:solidFill>
                  <a:srgbClr val="FFFFFF"/>
                </a:solidFill>
                <a:latin typeface="Roboto"/>
                <a:ea typeface="Roboto"/>
                <a:cs typeface="Roboto"/>
                <a:sym typeface="Roboto"/>
              </a:endParaRPr>
            </a:p>
          </p:txBody>
        </p:sp>
      </p:grpSp>
      <p:grpSp>
        <p:nvGrpSpPr>
          <p:cNvPr id="93" name="Google Shape;93;p15"/>
          <p:cNvGrpSpPr/>
          <p:nvPr/>
        </p:nvGrpSpPr>
        <p:grpSpPr>
          <a:xfrm>
            <a:off x="5276259" y="2260407"/>
            <a:ext cx="261571" cy="260379"/>
            <a:chOff x="4858109" y="2631368"/>
            <a:chExt cx="316442" cy="315000"/>
          </a:xfrm>
        </p:grpSpPr>
        <p:sp>
          <p:nvSpPr>
            <p:cNvPr id="94" name="Google Shape;94;p1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96" name="Google Shape;96;p15"/>
          <p:cNvGrpSpPr/>
          <p:nvPr/>
        </p:nvGrpSpPr>
        <p:grpSpPr>
          <a:xfrm>
            <a:off x="2875578" y="2260408"/>
            <a:ext cx="260366" cy="260366"/>
            <a:chOff x="3157188" y="909150"/>
            <a:chExt cx="470400" cy="470400"/>
          </a:xfrm>
        </p:grpSpPr>
        <p:sp>
          <p:nvSpPr>
            <p:cNvPr id="97" name="Google Shape;97;p1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43138" y="995100"/>
              <a:ext cx="298500" cy="298500"/>
            </a:xfrm>
            <a:prstGeom prst="mathPlus">
              <a:avLst>
                <a:gd name="adj1" fmla="val 99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Google Shape;99;p15"/>
          <p:cNvPicPr preferRelativeResize="0"/>
          <p:nvPr/>
        </p:nvPicPr>
        <p:blipFill>
          <a:blip r:embed="rId3">
            <a:alphaModFix/>
          </a:blip>
          <a:stretch>
            <a:fillRect/>
          </a:stretch>
        </p:blipFill>
        <p:spPr>
          <a:xfrm>
            <a:off x="93575" y="3748469"/>
            <a:ext cx="2260126" cy="1228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43625" y="0"/>
            <a:ext cx="8177100" cy="61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a:t>
            </a:r>
            <a:endParaRPr/>
          </a:p>
        </p:txBody>
      </p:sp>
      <p:pic>
        <p:nvPicPr>
          <p:cNvPr id="105" name="Google Shape;105;p16"/>
          <p:cNvPicPr preferRelativeResize="0"/>
          <p:nvPr/>
        </p:nvPicPr>
        <p:blipFill>
          <a:blip r:embed="rId3">
            <a:alphaModFix/>
          </a:blip>
          <a:stretch>
            <a:fillRect/>
          </a:stretch>
        </p:blipFill>
        <p:spPr>
          <a:xfrm>
            <a:off x="7839133" y="0"/>
            <a:ext cx="1304867" cy="1276500"/>
          </a:xfrm>
          <a:prstGeom prst="rect">
            <a:avLst/>
          </a:prstGeom>
          <a:noFill/>
          <a:ln>
            <a:noFill/>
          </a:ln>
        </p:spPr>
      </p:pic>
      <p:sp>
        <p:nvSpPr>
          <p:cNvPr id="106" name="Google Shape;106;p16"/>
          <p:cNvSpPr/>
          <p:nvPr/>
        </p:nvSpPr>
        <p:spPr>
          <a:xfrm>
            <a:off x="343625" y="806150"/>
            <a:ext cx="3456600" cy="431100"/>
          </a:xfrm>
          <a:prstGeom prst="rect">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4091375" y="806150"/>
            <a:ext cx="3456600" cy="3768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p:nvPr/>
        </p:nvSpPr>
        <p:spPr>
          <a:xfrm>
            <a:off x="343625" y="806150"/>
            <a:ext cx="345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Prior Research</a:t>
            </a:r>
            <a:endParaRPr sz="1600" b="1"/>
          </a:p>
        </p:txBody>
      </p:sp>
      <p:sp>
        <p:nvSpPr>
          <p:cNvPr id="109" name="Google Shape;109;p16"/>
          <p:cNvSpPr txBox="1"/>
          <p:nvPr/>
        </p:nvSpPr>
        <p:spPr>
          <a:xfrm>
            <a:off x="4134263" y="751925"/>
            <a:ext cx="33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Our Project</a:t>
            </a:r>
            <a:endParaRPr sz="1600" b="1"/>
          </a:p>
        </p:txBody>
      </p:sp>
      <p:sp>
        <p:nvSpPr>
          <p:cNvPr id="110" name="Google Shape;110;p16"/>
          <p:cNvSpPr/>
          <p:nvPr/>
        </p:nvSpPr>
        <p:spPr>
          <a:xfrm>
            <a:off x="345075" y="1545600"/>
            <a:ext cx="34566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121000" y="1567250"/>
            <a:ext cx="34269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112;p16"/>
          <p:cNvSpPr txBox="1"/>
          <p:nvPr/>
        </p:nvSpPr>
        <p:spPr>
          <a:xfrm>
            <a:off x="353950" y="1545600"/>
            <a:ext cx="3456600" cy="233907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Prior research has been conducted using different techniques and models such as SVM, XG Boost, KNN and there have been several  competitions related to the Health Insurance Cross Sell Prediction task, some of which have been published on Kaggle.</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The Accuracy score obtained for all models was in the range of 60% to 90%.</a:t>
            </a:r>
            <a:endParaRPr dirty="0"/>
          </a:p>
        </p:txBody>
      </p:sp>
      <p:sp>
        <p:nvSpPr>
          <p:cNvPr id="113" name="Google Shape;113;p16"/>
          <p:cNvSpPr txBox="1"/>
          <p:nvPr/>
        </p:nvSpPr>
        <p:spPr>
          <a:xfrm>
            <a:off x="4106150" y="1567250"/>
            <a:ext cx="34566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Oversampling using SMOTE as there was inherent class imbalance.</a:t>
            </a:r>
            <a:endParaRPr/>
          </a:p>
          <a:p>
            <a:pPr marL="0" lvl="0" indent="0" algn="just" rtl="0">
              <a:spcBef>
                <a:spcPts val="0"/>
              </a:spcBef>
              <a:spcAft>
                <a:spcPts val="0"/>
              </a:spcAft>
              <a:buNone/>
            </a:pPr>
            <a:endParaRPr/>
          </a:p>
          <a:p>
            <a:pPr marL="0" lvl="0" indent="0" algn="just" rtl="0">
              <a:spcBef>
                <a:spcPts val="0"/>
              </a:spcBef>
              <a:spcAft>
                <a:spcPts val="0"/>
              </a:spcAft>
              <a:buNone/>
            </a:pPr>
            <a:r>
              <a:rPr lang="en"/>
              <a:t>‘Policy_Sales_channel’ has been binned and converted into categorical variable for the prediction instead of default numerical data type.</a:t>
            </a:r>
            <a:endParaRPr/>
          </a:p>
          <a:p>
            <a:pPr marL="0" lvl="0" indent="0" algn="just" rtl="0">
              <a:spcBef>
                <a:spcPts val="0"/>
              </a:spcBef>
              <a:spcAft>
                <a:spcPts val="0"/>
              </a:spcAft>
              <a:buNone/>
            </a:pPr>
            <a:endParaRPr/>
          </a:p>
          <a:p>
            <a:pPr marL="0" lvl="0" indent="0" algn="just" rtl="0">
              <a:spcBef>
                <a:spcPts val="0"/>
              </a:spcBef>
              <a:spcAft>
                <a:spcPts val="0"/>
              </a:spcAft>
              <a:buNone/>
            </a:pPr>
            <a:r>
              <a:rPr lang="en"/>
              <a:t>GridSearchCV approach on models for hyperparameter tuning.</a:t>
            </a:r>
            <a:endParaRPr/>
          </a:p>
          <a:p>
            <a:pPr marL="0" lvl="0" indent="0" algn="just" rtl="0">
              <a:spcBef>
                <a:spcPts val="0"/>
              </a:spcBef>
              <a:spcAft>
                <a:spcPts val="0"/>
              </a:spcAft>
              <a:buNone/>
            </a:pPr>
            <a:endParaRPr/>
          </a:p>
          <a:p>
            <a:pPr marL="0" lvl="0" indent="0" algn="just"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190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Description</a:t>
            </a:r>
            <a:endParaRPr dirty="0"/>
          </a:p>
        </p:txBody>
      </p:sp>
      <p:grpSp>
        <p:nvGrpSpPr>
          <p:cNvPr id="119" name="Google Shape;119;p17"/>
          <p:cNvGrpSpPr/>
          <p:nvPr/>
        </p:nvGrpSpPr>
        <p:grpSpPr>
          <a:xfrm>
            <a:off x="160050" y="898000"/>
            <a:ext cx="4411946" cy="3533123"/>
            <a:chOff x="160050" y="898000"/>
            <a:chExt cx="4411946" cy="3940701"/>
          </a:xfrm>
        </p:grpSpPr>
        <p:pic>
          <p:nvPicPr>
            <p:cNvPr id="120" name="Google Shape;120;p17"/>
            <p:cNvPicPr preferRelativeResize="0"/>
            <p:nvPr/>
          </p:nvPicPr>
          <p:blipFill>
            <a:blip r:embed="rId3">
              <a:alphaModFix/>
            </a:blip>
            <a:stretch>
              <a:fillRect/>
            </a:stretch>
          </p:blipFill>
          <p:spPr>
            <a:xfrm>
              <a:off x="160050" y="898000"/>
              <a:ext cx="4411946" cy="3940701"/>
            </a:xfrm>
            <a:prstGeom prst="rect">
              <a:avLst/>
            </a:prstGeom>
            <a:noFill/>
            <a:ln w="9525" cap="flat" cmpd="sng">
              <a:solidFill>
                <a:schemeClr val="dk2"/>
              </a:solidFill>
              <a:prstDash val="solid"/>
              <a:round/>
              <a:headEnd type="none" w="sm" len="sm"/>
              <a:tailEnd type="none" w="sm" len="sm"/>
            </a:ln>
          </p:spPr>
        </p:pic>
        <p:sp>
          <p:nvSpPr>
            <p:cNvPr id="121" name="Google Shape;121;p17"/>
            <p:cNvSpPr/>
            <p:nvPr/>
          </p:nvSpPr>
          <p:spPr>
            <a:xfrm>
              <a:off x="544225" y="2603825"/>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544225" y="3353525"/>
              <a:ext cx="10509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544225" y="3738200"/>
              <a:ext cx="13164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p:nvPr/>
        </p:nvSpPr>
        <p:spPr>
          <a:xfrm>
            <a:off x="4685655" y="926139"/>
            <a:ext cx="4411946" cy="3508623"/>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Char char="●"/>
            </a:pPr>
            <a:r>
              <a:rPr lang="en" sz="1800" dirty="0"/>
              <a:t>381109 Rows &amp; 12 columns</a:t>
            </a:r>
            <a:endParaRPr sz="1800" dirty="0"/>
          </a:p>
          <a:p>
            <a:pPr marL="457200" lvl="0" indent="-342900" algn="l" rtl="0">
              <a:lnSpc>
                <a:spcPct val="150000"/>
              </a:lnSpc>
              <a:spcBef>
                <a:spcPts val="0"/>
              </a:spcBef>
              <a:spcAft>
                <a:spcPts val="0"/>
              </a:spcAft>
              <a:buSzPts val="1800"/>
              <a:buChar char="●"/>
            </a:pPr>
            <a:r>
              <a:rPr lang="en" sz="1800" dirty="0"/>
              <a:t>Target variable: Response (1 or 0)</a:t>
            </a:r>
          </a:p>
          <a:p>
            <a:pPr marL="457200" lvl="0" indent="-342900" algn="l" rtl="0">
              <a:lnSpc>
                <a:spcPct val="150000"/>
              </a:lnSpc>
              <a:spcBef>
                <a:spcPts val="0"/>
              </a:spcBef>
              <a:spcAft>
                <a:spcPts val="0"/>
              </a:spcAft>
              <a:buSzPts val="1800"/>
              <a:buChar char="●"/>
            </a:pPr>
            <a:r>
              <a:rPr lang="en" sz="1800" dirty="0"/>
              <a:t>Information about Demographics, Vehicles and Policy</a:t>
            </a:r>
          </a:p>
          <a:p>
            <a:pPr marL="457200" lvl="0" indent="-342900" algn="l" rtl="0">
              <a:lnSpc>
                <a:spcPct val="150000"/>
              </a:lnSpc>
              <a:spcBef>
                <a:spcPts val="0"/>
              </a:spcBef>
              <a:spcAft>
                <a:spcPts val="0"/>
              </a:spcAft>
              <a:buSzPts val="1800"/>
              <a:buChar char="●"/>
            </a:pPr>
            <a:r>
              <a:rPr lang="en" sz="1800" dirty="0"/>
              <a:t>No Null Values observed</a:t>
            </a:r>
          </a:p>
          <a:p>
            <a:pPr marL="457200" lvl="0" indent="-342900" algn="l" rtl="0">
              <a:lnSpc>
                <a:spcPct val="150000"/>
              </a:lnSpc>
              <a:spcBef>
                <a:spcPts val="0"/>
              </a:spcBef>
              <a:spcAft>
                <a:spcPts val="0"/>
              </a:spcAft>
              <a:buSzPts val="1800"/>
              <a:buChar char="●"/>
            </a:pPr>
            <a:endParaRPr lang="en" sz="1800" dirty="0"/>
          </a:p>
          <a:p>
            <a:pPr marL="457200" lvl="0" indent="-342900" algn="l" rtl="0">
              <a:lnSpc>
                <a:spcPct val="150000"/>
              </a:lnSpc>
              <a:spcBef>
                <a:spcPts val="0"/>
              </a:spcBef>
              <a:spcAft>
                <a:spcPts val="0"/>
              </a:spcAft>
              <a:buSzPts val="1800"/>
              <a:buChar char="●"/>
            </a:pPr>
            <a:endParaRPr sz="1800" dirty="0"/>
          </a:p>
          <a:p>
            <a:pPr marL="457200" lvl="0" indent="-342900" algn="l" rtl="0">
              <a:lnSpc>
                <a:spcPct val="150000"/>
              </a:lnSpc>
              <a:spcBef>
                <a:spcPts val="0"/>
              </a:spcBef>
              <a:spcAft>
                <a:spcPts val="0"/>
              </a:spcAft>
              <a:buSzPts val="1800"/>
              <a:buChar char="●"/>
            </a:pPr>
            <a:endParaRPr sz="1800" dirty="0"/>
          </a:p>
        </p:txBody>
      </p:sp>
      <p:sp>
        <p:nvSpPr>
          <p:cNvPr id="125" name="Google Shape;125;p17"/>
          <p:cNvSpPr/>
          <p:nvPr/>
        </p:nvSpPr>
        <p:spPr>
          <a:xfrm>
            <a:off x="530725" y="2247400"/>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439975" y="1017133"/>
            <a:ext cx="8264050" cy="2147505"/>
          </a:xfrm>
          <a:prstGeom prst="rect">
            <a:avLst/>
          </a:prstGeom>
          <a:noFill/>
          <a:ln>
            <a:noFill/>
          </a:ln>
        </p:spPr>
      </p:pic>
      <p:pic>
        <p:nvPicPr>
          <p:cNvPr id="131" name="Google Shape;131;p18"/>
          <p:cNvPicPr preferRelativeResize="0"/>
          <p:nvPr/>
        </p:nvPicPr>
        <p:blipFill>
          <a:blip r:embed="rId4">
            <a:alphaModFix/>
          </a:blip>
          <a:stretch>
            <a:fillRect/>
          </a:stretch>
        </p:blipFill>
        <p:spPr>
          <a:xfrm>
            <a:off x="2865509" y="3164639"/>
            <a:ext cx="3134750" cy="1473050"/>
          </a:xfrm>
          <a:prstGeom prst="rect">
            <a:avLst/>
          </a:prstGeom>
          <a:noFill/>
          <a:ln>
            <a:noFill/>
          </a:ln>
        </p:spPr>
      </p:pic>
      <p:sp>
        <p:nvSpPr>
          <p:cNvPr id="3" name="TextBox 2">
            <a:extLst>
              <a:ext uri="{FF2B5EF4-FFF2-40B4-BE49-F238E27FC236}">
                <a16:creationId xmlns:a16="http://schemas.microsoft.com/office/drawing/2014/main" id="{E601EEAD-4C46-1660-F816-CEF0C3340ED0}"/>
              </a:ext>
            </a:extLst>
          </p:cNvPr>
          <p:cNvSpPr txBox="1"/>
          <p:nvPr/>
        </p:nvSpPr>
        <p:spPr>
          <a:xfrm>
            <a:off x="594102" y="299634"/>
            <a:ext cx="7392691" cy="584775"/>
          </a:xfrm>
          <a:prstGeom prst="rect">
            <a:avLst/>
          </a:prstGeom>
          <a:noFill/>
        </p:spPr>
        <p:txBody>
          <a:bodyPr wrap="square" rtlCol="0">
            <a:spAutoFit/>
          </a:bodyPr>
          <a:lstStyle/>
          <a:p>
            <a:r>
              <a:rPr lang="en-US" sz="3200" b="1" dirty="0">
                <a:solidFill>
                  <a:schemeClr val="accent1"/>
                </a:solidFill>
                <a:latin typeface="PT Sans Narrow" panose="020B0604020202020204" pitchFamily="34" charset="0"/>
              </a:rPr>
              <a:t>Data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74" name="Google Shape;174;p20"/>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Gender</a:t>
            </a:r>
            <a:endParaRPr sz="1100" b="1"/>
          </a:p>
        </p:txBody>
      </p:sp>
      <p:pic>
        <p:nvPicPr>
          <p:cNvPr id="175" name="Google Shape;175;p20"/>
          <p:cNvPicPr preferRelativeResize="0"/>
          <p:nvPr/>
        </p:nvPicPr>
        <p:blipFill>
          <a:blip r:embed="rId3">
            <a:alphaModFix/>
          </a:blip>
          <a:stretch>
            <a:fillRect/>
          </a:stretch>
        </p:blipFill>
        <p:spPr>
          <a:xfrm>
            <a:off x="445375" y="1182325"/>
            <a:ext cx="2489949" cy="3162425"/>
          </a:xfrm>
          <a:prstGeom prst="rect">
            <a:avLst/>
          </a:prstGeom>
          <a:noFill/>
          <a:ln>
            <a:noFill/>
          </a:ln>
        </p:spPr>
      </p:pic>
      <p:sp>
        <p:nvSpPr>
          <p:cNvPr id="176" name="Google Shape;176;p20"/>
          <p:cNvSpPr txBox="1"/>
          <p:nvPr/>
        </p:nvSpPr>
        <p:spPr>
          <a:xfrm>
            <a:off x="3645375" y="888875"/>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Customer age</a:t>
            </a:r>
            <a:endParaRPr>
              <a:latin typeface="Open Sans"/>
              <a:ea typeface="Open Sans"/>
              <a:cs typeface="Open Sans"/>
              <a:sym typeface="Open Sans"/>
            </a:endParaRPr>
          </a:p>
        </p:txBody>
      </p:sp>
      <p:sp>
        <p:nvSpPr>
          <p:cNvPr id="177" name="Google Shape;177;p20"/>
          <p:cNvSpPr txBox="1"/>
          <p:nvPr/>
        </p:nvSpPr>
        <p:spPr>
          <a:xfrm>
            <a:off x="6683600" y="888875"/>
            <a:ext cx="1753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Vehicle damage</a:t>
            </a:r>
            <a:endParaRPr>
              <a:latin typeface="Open Sans"/>
              <a:ea typeface="Open Sans"/>
              <a:cs typeface="Open Sans"/>
              <a:sym typeface="Open Sans"/>
            </a:endParaRPr>
          </a:p>
        </p:txBody>
      </p:sp>
      <p:pic>
        <p:nvPicPr>
          <p:cNvPr id="178" name="Google Shape;178;p20"/>
          <p:cNvPicPr preferRelativeResize="0"/>
          <p:nvPr/>
        </p:nvPicPr>
        <p:blipFill>
          <a:blip r:embed="rId4">
            <a:alphaModFix/>
          </a:blip>
          <a:stretch>
            <a:fillRect/>
          </a:stretch>
        </p:blipFill>
        <p:spPr>
          <a:xfrm>
            <a:off x="6179550" y="1582175"/>
            <a:ext cx="2616400" cy="2571750"/>
          </a:xfrm>
          <a:prstGeom prst="rect">
            <a:avLst/>
          </a:prstGeom>
          <a:noFill/>
          <a:ln>
            <a:noFill/>
          </a:ln>
        </p:spPr>
      </p:pic>
      <p:pic>
        <p:nvPicPr>
          <p:cNvPr id="179" name="Google Shape;179;p20"/>
          <p:cNvPicPr preferRelativeResize="0"/>
          <p:nvPr/>
        </p:nvPicPr>
        <p:blipFill>
          <a:blip r:embed="rId5">
            <a:alphaModFix/>
          </a:blip>
          <a:stretch>
            <a:fillRect/>
          </a:stretch>
        </p:blipFill>
        <p:spPr>
          <a:xfrm>
            <a:off x="2978550" y="1522913"/>
            <a:ext cx="3032575" cy="248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85" name="Google Shape;185;p21"/>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Previously insured</a:t>
            </a:r>
            <a:endParaRPr sz="1100" b="1"/>
          </a:p>
        </p:txBody>
      </p:sp>
      <p:sp>
        <p:nvSpPr>
          <p:cNvPr id="186" name="Google Shape;186;p21"/>
          <p:cNvSpPr txBox="1"/>
          <p:nvPr/>
        </p:nvSpPr>
        <p:spPr>
          <a:xfrm>
            <a:off x="3807725" y="939400"/>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Driving age</a:t>
            </a:r>
            <a:endParaRPr>
              <a:latin typeface="Open Sans"/>
              <a:ea typeface="Open Sans"/>
              <a:cs typeface="Open Sans"/>
              <a:sym typeface="Open Sans"/>
            </a:endParaRPr>
          </a:p>
        </p:txBody>
      </p:sp>
      <p:pic>
        <p:nvPicPr>
          <p:cNvPr id="187" name="Google Shape;187;p21"/>
          <p:cNvPicPr preferRelativeResize="0"/>
          <p:nvPr/>
        </p:nvPicPr>
        <p:blipFill>
          <a:blip r:embed="rId3">
            <a:alphaModFix/>
          </a:blip>
          <a:stretch>
            <a:fillRect/>
          </a:stretch>
        </p:blipFill>
        <p:spPr>
          <a:xfrm>
            <a:off x="209100" y="1241125"/>
            <a:ext cx="3598625" cy="3276300"/>
          </a:xfrm>
          <a:prstGeom prst="rect">
            <a:avLst/>
          </a:prstGeom>
          <a:noFill/>
          <a:ln>
            <a:noFill/>
          </a:ln>
        </p:spPr>
      </p:pic>
      <p:pic>
        <p:nvPicPr>
          <p:cNvPr id="188" name="Google Shape;188;p21"/>
          <p:cNvPicPr preferRelativeResize="0"/>
          <p:nvPr/>
        </p:nvPicPr>
        <p:blipFill>
          <a:blip r:embed="rId4">
            <a:alphaModFix/>
          </a:blip>
          <a:stretch>
            <a:fillRect/>
          </a:stretch>
        </p:blipFill>
        <p:spPr>
          <a:xfrm>
            <a:off x="3317125" y="1596050"/>
            <a:ext cx="3862201" cy="2808025"/>
          </a:xfrm>
          <a:prstGeom prst="rect">
            <a:avLst/>
          </a:prstGeom>
          <a:noFill/>
          <a:ln>
            <a:noFill/>
          </a:ln>
        </p:spPr>
      </p:pic>
      <p:sp>
        <p:nvSpPr>
          <p:cNvPr id="189" name="Google Shape;189;p21"/>
          <p:cNvSpPr txBox="1"/>
          <p:nvPr/>
        </p:nvSpPr>
        <p:spPr>
          <a:xfrm>
            <a:off x="7098925" y="939388"/>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Vintage</a:t>
            </a:r>
            <a:endParaRPr>
              <a:latin typeface="Open Sans"/>
              <a:ea typeface="Open Sans"/>
              <a:cs typeface="Open Sans"/>
              <a:sym typeface="Open Sans"/>
            </a:endParaRPr>
          </a:p>
        </p:txBody>
      </p:sp>
      <p:pic>
        <p:nvPicPr>
          <p:cNvPr id="190" name="Google Shape;190;p21"/>
          <p:cNvPicPr preferRelativeResize="0"/>
          <p:nvPr/>
        </p:nvPicPr>
        <p:blipFill>
          <a:blip r:embed="rId5">
            <a:alphaModFix/>
          </a:blip>
          <a:stretch>
            <a:fillRect/>
          </a:stretch>
        </p:blipFill>
        <p:spPr>
          <a:xfrm>
            <a:off x="5848774" y="1850226"/>
            <a:ext cx="3074100" cy="229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87250" y="-4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96" name="Google Shape;196;p22"/>
          <p:cNvPicPr preferRelativeResize="0"/>
          <p:nvPr/>
        </p:nvPicPr>
        <p:blipFill>
          <a:blip r:embed="rId3">
            <a:alphaModFix/>
          </a:blip>
          <a:stretch>
            <a:fillRect/>
          </a:stretch>
        </p:blipFill>
        <p:spPr>
          <a:xfrm>
            <a:off x="1438025" y="473075"/>
            <a:ext cx="2448695" cy="2379325"/>
          </a:xfrm>
          <a:prstGeom prst="rect">
            <a:avLst/>
          </a:prstGeom>
          <a:noFill/>
          <a:ln>
            <a:noFill/>
          </a:ln>
        </p:spPr>
      </p:pic>
      <p:pic>
        <p:nvPicPr>
          <p:cNvPr id="197" name="Google Shape;197;p22"/>
          <p:cNvPicPr preferRelativeResize="0"/>
          <p:nvPr/>
        </p:nvPicPr>
        <p:blipFill>
          <a:blip r:embed="rId4">
            <a:alphaModFix/>
          </a:blip>
          <a:stretch>
            <a:fillRect/>
          </a:stretch>
        </p:blipFill>
        <p:spPr>
          <a:xfrm>
            <a:off x="4798838" y="664261"/>
            <a:ext cx="2983975" cy="2172050"/>
          </a:xfrm>
          <a:prstGeom prst="rect">
            <a:avLst/>
          </a:prstGeom>
          <a:noFill/>
          <a:ln>
            <a:noFill/>
          </a:ln>
        </p:spPr>
      </p:pic>
      <p:pic>
        <p:nvPicPr>
          <p:cNvPr id="198" name="Google Shape;198;p22"/>
          <p:cNvPicPr preferRelativeResize="0"/>
          <p:nvPr/>
        </p:nvPicPr>
        <p:blipFill>
          <a:blip r:embed="rId5">
            <a:alphaModFix/>
          </a:blip>
          <a:stretch>
            <a:fillRect/>
          </a:stretch>
        </p:blipFill>
        <p:spPr>
          <a:xfrm>
            <a:off x="4798850" y="2868500"/>
            <a:ext cx="2983950" cy="2168220"/>
          </a:xfrm>
          <a:prstGeom prst="rect">
            <a:avLst/>
          </a:prstGeom>
          <a:noFill/>
          <a:ln>
            <a:noFill/>
          </a:ln>
        </p:spPr>
      </p:pic>
      <p:pic>
        <p:nvPicPr>
          <p:cNvPr id="199" name="Google Shape;199;p22"/>
          <p:cNvPicPr preferRelativeResize="0"/>
          <p:nvPr/>
        </p:nvPicPr>
        <p:blipFill>
          <a:blip r:embed="rId6">
            <a:alphaModFix/>
          </a:blip>
          <a:stretch>
            <a:fillRect/>
          </a:stretch>
        </p:blipFill>
        <p:spPr>
          <a:xfrm>
            <a:off x="1073124" y="2864664"/>
            <a:ext cx="2983951" cy="217588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737</Words>
  <Application>Microsoft Office PowerPoint</Application>
  <PresentationFormat>On-screen Show (16:9)</PresentationFormat>
  <Paragraphs>130</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Open Sans</vt:lpstr>
      <vt:lpstr>PT Sans Narrow</vt:lpstr>
      <vt:lpstr>Times New Roman</vt:lpstr>
      <vt:lpstr>Roboto</vt:lpstr>
      <vt:lpstr>Arial</vt:lpstr>
      <vt:lpstr>Tropic</vt:lpstr>
      <vt:lpstr>Cross Sell Prediction</vt:lpstr>
      <vt:lpstr>Agenda</vt:lpstr>
      <vt:lpstr>Problem statement</vt:lpstr>
      <vt:lpstr>Literature</vt:lpstr>
      <vt:lpstr>Data Description</vt:lpstr>
      <vt:lpstr>PowerPoint Presentation</vt:lpstr>
      <vt:lpstr>Exploratory Data Analysis</vt:lpstr>
      <vt:lpstr>Exploratory Data Analysis </vt:lpstr>
      <vt:lpstr>Exploratory Data Analysis</vt:lpstr>
      <vt:lpstr>Data Transformation</vt:lpstr>
      <vt:lpstr>Data Transformation</vt:lpstr>
      <vt:lpstr>Data Transformation</vt:lpstr>
      <vt:lpstr>Correlation between variables</vt:lpstr>
      <vt:lpstr>Data Transformation</vt:lpstr>
      <vt:lpstr>Logistic Regression with random sampling</vt:lpstr>
      <vt:lpstr>Pipelines and K fold cross validation</vt:lpstr>
      <vt:lpstr>SMOTE oversampling</vt:lpstr>
      <vt:lpstr>Logistic Regression with SMOTE</vt:lpstr>
      <vt:lpstr>Decision Tree with SMOTE</vt:lpstr>
      <vt:lpstr>Random Forest - SMOTE &amp; Grid Search</vt:lpstr>
      <vt:lpstr>Random Forest - SMOTE &amp; Grid Search</vt:lpstr>
      <vt:lpstr>Naive Bayes with SMOTE</vt:lpstr>
      <vt:lpstr>Model Comparison and Evaluation</vt:lpstr>
      <vt:lpstr>Profit-Loss Analysis</vt:lpstr>
      <vt:lpstr>Findings and Recommendations  </vt:lpstr>
      <vt:lpstr>Findings and Recommendations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 Prediction</dc:title>
  <cp:lastModifiedBy>Srinath Reddy</cp:lastModifiedBy>
  <cp:revision>4</cp:revision>
  <dcterms:modified xsi:type="dcterms:W3CDTF">2023-07-02T04:18:53Z</dcterms:modified>
</cp:coreProperties>
</file>