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26" d="100"/>
          <a:sy n="26" d="100"/>
        </p:scale>
        <p:origin x="331" y="29"/>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92D17-935E-485C-BF97-FE081C5D00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2ABB29-50F8-4AB9-A618-7FC6D77B24ED}">
      <dgm:prSet custT="1"/>
      <dgm:spPr/>
      <dgm:t>
        <a:bodyPr/>
        <a:lstStyle/>
        <a:p>
          <a:pPr>
            <a:lnSpc>
              <a:spcPct val="100000"/>
            </a:lnSpc>
            <a:defRPr cap="all"/>
          </a:pPr>
          <a:r>
            <a:rPr lang="en-IN" sz="2800" dirty="0">
              <a:latin typeface="Times New Roman" panose="02020603050405020304" pitchFamily="18" charset="0"/>
              <a:cs typeface="Times New Roman" panose="02020603050405020304" pitchFamily="18" charset="0"/>
            </a:rPr>
            <a:t>Choosing a Career path varied with personal skills with respect to years_of_experience</a:t>
          </a:r>
          <a:endParaRPr lang="en-US" sz="2800" dirty="0">
            <a:latin typeface="Times New Roman" panose="02020603050405020304" pitchFamily="18" charset="0"/>
            <a:cs typeface="Times New Roman" panose="02020603050405020304" pitchFamily="18" charset="0"/>
          </a:endParaRPr>
        </a:p>
      </dgm:t>
    </dgm:pt>
    <dgm:pt modelId="{CCA4887C-870B-4389-A3A0-211BD1329EE4}" type="parTrans" cxnId="{9420F409-62DE-498A-ABD0-6D7BD3AC4986}">
      <dgm:prSet/>
      <dgm:spPr/>
      <dgm:t>
        <a:bodyPr/>
        <a:lstStyle/>
        <a:p>
          <a:endParaRPr lang="en-US"/>
        </a:p>
      </dgm:t>
    </dgm:pt>
    <dgm:pt modelId="{5490255F-E761-4E82-8C9C-2A94508F4D58}" type="sibTrans" cxnId="{9420F409-62DE-498A-ABD0-6D7BD3AC4986}">
      <dgm:prSet/>
      <dgm:spPr/>
      <dgm:t>
        <a:bodyPr/>
        <a:lstStyle/>
        <a:p>
          <a:endParaRPr lang="en-US"/>
        </a:p>
      </dgm:t>
    </dgm:pt>
    <dgm:pt modelId="{F7598F94-4789-427D-89A9-0E1E0CA5B8AC}">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Increasing the efficiency of the dataset</a:t>
          </a:r>
          <a:endParaRPr lang="en-US" dirty="0">
            <a:latin typeface="Times New Roman" panose="02020603050405020304" pitchFamily="18" charset="0"/>
            <a:cs typeface="Times New Roman" panose="02020603050405020304" pitchFamily="18" charset="0"/>
          </a:endParaRPr>
        </a:p>
      </dgm:t>
    </dgm:pt>
    <dgm:pt modelId="{D24E039F-4B7D-4E8E-BBA9-BD76DB440E58}" type="parTrans" cxnId="{82B10B3F-A0F0-4DAB-8B1B-426C144205AF}">
      <dgm:prSet/>
      <dgm:spPr/>
      <dgm:t>
        <a:bodyPr/>
        <a:lstStyle/>
        <a:p>
          <a:endParaRPr lang="en-US"/>
        </a:p>
      </dgm:t>
    </dgm:pt>
    <dgm:pt modelId="{67B5C6DB-1C26-4063-9583-AF4FF12D99A4}" type="sibTrans" cxnId="{82B10B3F-A0F0-4DAB-8B1B-426C144205AF}">
      <dgm:prSet/>
      <dgm:spPr/>
      <dgm:t>
        <a:bodyPr/>
        <a:lstStyle/>
        <a:p>
          <a:endParaRPr lang="en-US"/>
        </a:p>
      </dgm:t>
    </dgm:pt>
    <dgm:pt modelId="{BB1B0DF4-F083-4AD6-96CC-7AED14C71352}">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To develop a feasible system that will take input parameters and give a result</a:t>
          </a:r>
          <a:endParaRPr lang="en-US" dirty="0">
            <a:latin typeface="Times New Roman" panose="02020603050405020304" pitchFamily="18" charset="0"/>
            <a:cs typeface="Times New Roman" panose="02020603050405020304" pitchFamily="18" charset="0"/>
          </a:endParaRPr>
        </a:p>
      </dgm:t>
    </dgm:pt>
    <dgm:pt modelId="{37F22517-DAD0-4DC1-8A14-3BA6CAC15A83}" type="parTrans" cxnId="{E7DA6832-D506-4BAE-9F65-F8BFCD1E192D}">
      <dgm:prSet/>
      <dgm:spPr/>
      <dgm:t>
        <a:bodyPr/>
        <a:lstStyle/>
        <a:p>
          <a:endParaRPr lang="en-US"/>
        </a:p>
      </dgm:t>
    </dgm:pt>
    <dgm:pt modelId="{071A1F90-830B-4BC5-8262-2FBB083B9D95}" type="sibTrans" cxnId="{E7DA6832-D506-4BAE-9F65-F8BFCD1E192D}">
      <dgm:prSet/>
      <dgm:spPr/>
      <dgm:t>
        <a:bodyPr/>
        <a:lstStyle/>
        <a:p>
          <a:endParaRPr lang="en-US"/>
        </a:p>
      </dgm:t>
    </dgm:pt>
    <dgm:pt modelId="{D6D5F7FD-9369-4667-BA37-8FED89060713}" type="pres">
      <dgm:prSet presAssocID="{EF292D17-935E-485C-BF97-FE081C5D005E}" presName="root" presStyleCnt="0">
        <dgm:presLayoutVars>
          <dgm:dir/>
          <dgm:resizeHandles val="exact"/>
        </dgm:presLayoutVars>
      </dgm:prSet>
      <dgm:spPr/>
    </dgm:pt>
    <dgm:pt modelId="{E9B0A11E-E02E-4ACB-9815-C72CCB24EE12}" type="pres">
      <dgm:prSet presAssocID="{922ABB29-50F8-4AB9-A618-7FC6D77B24ED}" presName="compNode" presStyleCnt="0"/>
      <dgm:spPr/>
    </dgm:pt>
    <dgm:pt modelId="{15E70BE0-5129-4CCB-9FF3-06972A1E9FC9}" type="pres">
      <dgm:prSet presAssocID="{922ABB29-50F8-4AB9-A618-7FC6D77B24ED}" presName="iconBgRect" presStyleLbl="bgShp" presStyleIdx="0" presStyleCnt="3"/>
      <dgm:spPr/>
    </dgm:pt>
    <dgm:pt modelId="{D7A0114F-FB1E-45D7-9090-4FC689994407}" type="pres">
      <dgm:prSet presAssocID="{922ABB29-50F8-4AB9-A618-7FC6D77B24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FD3EA109-7083-436A-B1D5-7420DE94059B}" type="pres">
      <dgm:prSet presAssocID="{922ABB29-50F8-4AB9-A618-7FC6D77B24ED}" presName="spaceRect" presStyleCnt="0"/>
      <dgm:spPr/>
    </dgm:pt>
    <dgm:pt modelId="{3AC0D9A4-E5E5-4D1E-8548-407E0C41DEB6}" type="pres">
      <dgm:prSet presAssocID="{922ABB29-50F8-4AB9-A618-7FC6D77B24ED}" presName="textRect" presStyleLbl="revTx" presStyleIdx="0" presStyleCnt="3" custScaleX="130575">
        <dgm:presLayoutVars>
          <dgm:chMax val="1"/>
          <dgm:chPref val="1"/>
        </dgm:presLayoutVars>
      </dgm:prSet>
      <dgm:spPr/>
    </dgm:pt>
    <dgm:pt modelId="{C75A33A2-7696-4DCE-B518-47F0A1771E6A}" type="pres">
      <dgm:prSet presAssocID="{5490255F-E761-4E82-8C9C-2A94508F4D58}" presName="sibTrans" presStyleCnt="0"/>
      <dgm:spPr/>
    </dgm:pt>
    <dgm:pt modelId="{43CEC299-9064-4017-B8A7-2BEA91CAE693}" type="pres">
      <dgm:prSet presAssocID="{F7598F94-4789-427D-89A9-0E1E0CA5B8AC}" presName="compNode" presStyleCnt="0"/>
      <dgm:spPr/>
    </dgm:pt>
    <dgm:pt modelId="{9F647167-01C7-4D56-A6AE-22B67BB6AA95}" type="pres">
      <dgm:prSet presAssocID="{F7598F94-4789-427D-89A9-0E1E0CA5B8AC}" presName="iconBgRect" presStyleLbl="bgShp" presStyleIdx="1" presStyleCnt="3"/>
      <dgm:spPr/>
    </dgm:pt>
    <dgm:pt modelId="{CF03E6BA-DDF7-41AC-BED9-B65E1DF5C0F4}" type="pres">
      <dgm:prSet presAssocID="{F7598F94-4789-427D-89A9-0E1E0CA5B8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F5EC35-D7B5-4C47-AF0B-518FA431ED2D}" type="pres">
      <dgm:prSet presAssocID="{F7598F94-4789-427D-89A9-0E1E0CA5B8AC}" presName="spaceRect" presStyleCnt="0"/>
      <dgm:spPr/>
    </dgm:pt>
    <dgm:pt modelId="{2ACC5DB0-9AB5-4FE7-9DD8-028E31520054}" type="pres">
      <dgm:prSet presAssocID="{F7598F94-4789-427D-89A9-0E1E0CA5B8AC}" presName="textRect" presStyleLbl="revTx" presStyleIdx="1" presStyleCnt="3">
        <dgm:presLayoutVars>
          <dgm:chMax val="1"/>
          <dgm:chPref val="1"/>
        </dgm:presLayoutVars>
      </dgm:prSet>
      <dgm:spPr/>
    </dgm:pt>
    <dgm:pt modelId="{F7AECCB2-DBDE-4A7A-BA1F-A84DD8FBE83F}" type="pres">
      <dgm:prSet presAssocID="{67B5C6DB-1C26-4063-9583-AF4FF12D99A4}" presName="sibTrans" presStyleCnt="0"/>
      <dgm:spPr/>
    </dgm:pt>
    <dgm:pt modelId="{4A17AC51-7459-4207-A846-281CB782BFDC}" type="pres">
      <dgm:prSet presAssocID="{BB1B0DF4-F083-4AD6-96CC-7AED14C71352}" presName="compNode" presStyleCnt="0"/>
      <dgm:spPr/>
    </dgm:pt>
    <dgm:pt modelId="{85D5FC43-4CC6-4643-AFDB-C3F5DB117B84}" type="pres">
      <dgm:prSet presAssocID="{BB1B0DF4-F083-4AD6-96CC-7AED14C71352}" presName="iconBgRect" presStyleLbl="bgShp" presStyleIdx="2" presStyleCnt="3"/>
      <dgm:spPr/>
    </dgm:pt>
    <dgm:pt modelId="{35EAA33E-BB8F-4B49-B43F-620BF1FA9678}" type="pres">
      <dgm:prSet presAssocID="{BB1B0DF4-F083-4AD6-96CC-7AED14C713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2A030F4-5D08-434F-8B54-264CE436A305}" type="pres">
      <dgm:prSet presAssocID="{BB1B0DF4-F083-4AD6-96CC-7AED14C71352}" presName="spaceRect" presStyleCnt="0"/>
      <dgm:spPr/>
    </dgm:pt>
    <dgm:pt modelId="{BAC63848-70A4-44FF-909B-EE3EB71E670B}" type="pres">
      <dgm:prSet presAssocID="{BB1B0DF4-F083-4AD6-96CC-7AED14C71352}" presName="textRect" presStyleLbl="revTx" presStyleIdx="2" presStyleCnt="3">
        <dgm:presLayoutVars>
          <dgm:chMax val="1"/>
          <dgm:chPref val="1"/>
        </dgm:presLayoutVars>
      </dgm:prSet>
      <dgm:spPr/>
    </dgm:pt>
  </dgm:ptLst>
  <dgm:cxnLst>
    <dgm:cxn modelId="{9420F409-62DE-498A-ABD0-6D7BD3AC4986}" srcId="{EF292D17-935E-485C-BF97-FE081C5D005E}" destId="{922ABB29-50F8-4AB9-A618-7FC6D77B24ED}" srcOrd="0" destOrd="0" parTransId="{CCA4887C-870B-4389-A3A0-211BD1329EE4}" sibTransId="{5490255F-E761-4E82-8C9C-2A94508F4D58}"/>
    <dgm:cxn modelId="{E7DA6832-D506-4BAE-9F65-F8BFCD1E192D}" srcId="{EF292D17-935E-485C-BF97-FE081C5D005E}" destId="{BB1B0DF4-F083-4AD6-96CC-7AED14C71352}" srcOrd="2" destOrd="0" parTransId="{37F22517-DAD0-4DC1-8A14-3BA6CAC15A83}" sibTransId="{071A1F90-830B-4BC5-8262-2FBB083B9D95}"/>
    <dgm:cxn modelId="{82B10B3F-A0F0-4DAB-8B1B-426C144205AF}" srcId="{EF292D17-935E-485C-BF97-FE081C5D005E}" destId="{F7598F94-4789-427D-89A9-0E1E0CA5B8AC}" srcOrd="1" destOrd="0" parTransId="{D24E039F-4B7D-4E8E-BBA9-BD76DB440E58}" sibTransId="{67B5C6DB-1C26-4063-9583-AF4FF12D99A4}"/>
    <dgm:cxn modelId="{EF78D380-C02B-443F-AD29-703F562CF9E3}" type="presOf" srcId="{BB1B0DF4-F083-4AD6-96CC-7AED14C71352}" destId="{BAC63848-70A4-44FF-909B-EE3EB71E670B}" srcOrd="0" destOrd="0" presId="urn:microsoft.com/office/officeart/2018/5/layout/IconCircleLabelList"/>
    <dgm:cxn modelId="{0EA0F6B3-2B97-425B-A7E8-8D8CB48EC925}" type="presOf" srcId="{922ABB29-50F8-4AB9-A618-7FC6D77B24ED}" destId="{3AC0D9A4-E5E5-4D1E-8548-407E0C41DEB6}" srcOrd="0" destOrd="0" presId="urn:microsoft.com/office/officeart/2018/5/layout/IconCircleLabelList"/>
    <dgm:cxn modelId="{E6BA87C3-558F-48BC-95E8-DB03D44E4E80}" type="presOf" srcId="{EF292D17-935E-485C-BF97-FE081C5D005E}" destId="{D6D5F7FD-9369-4667-BA37-8FED89060713}" srcOrd="0" destOrd="0" presId="urn:microsoft.com/office/officeart/2018/5/layout/IconCircleLabelList"/>
    <dgm:cxn modelId="{2974A1CB-241D-41F4-8ED4-2AF38E508DA9}" type="presOf" srcId="{F7598F94-4789-427D-89A9-0E1E0CA5B8AC}" destId="{2ACC5DB0-9AB5-4FE7-9DD8-028E31520054}" srcOrd="0" destOrd="0" presId="urn:microsoft.com/office/officeart/2018/5/layout/IconCircleLabelList"/>
    <dgm:cxn modelId="{26719C2A-9227-4E2C-A06C-0F5D82B2A501}" type="presParOf" srcId="{D6D5F7FD-9369-4667-BA37-8FED89060713}" destId="{E9B0A11E-E02E-4ACB-9815-C72CCB24EE12}" srcOrd="0" destOrd="0" presId="urn:microsoft.com/office/officeart/2018/5/layout/IconCircleLabelList"/>
    <dgm:cxn modelId="{559DC9AC-2300-473B-B823-22961A19CEE4}" type="presParOf" srcId="{E9B0A11E-E02E-4ACB-9815-C72CCB24EE12}" destId="{15E70BE0-5129-4CCB-9FF3-06972A1E9FC9}" srcOrd="0" destOrd="0" presId="urn:microsoft.com/office/officeart/2018/5/layout/IconCircleLabelList"/>
    <dgm:cxn modelId="{D507F168-D0E9-45FA-A129-FEBC7026C418}" type="presParOf" srcId="{E9B0A11E-E02E-4ACB-9815-C72CCB24EE12}" destId="{D7A0114F-FB1E-45D7-9090-4FC689994407}" srcOrd="1" destOrd="0" presId="urn:microsoft.com/office/officeart/2018/5/layout/IconCircleLabelList"/>
    <dgm:cxn modelId="{597CA9D2-EA12-499B-90E0-440C6107091E}" type="presParOf" srcId="{E9B0A11E-E02E-4ACB-9815-C72CCB24EE12}" destId="{FD3EA109-7083-436A-B1D5-7420DE94059B}" srcOrd="2" destOrd="0" presId="urn:microsoft.com/office/officeart/2018/5/layout/IconCircleLabelList"/>
    <dgm:cxn modelId="{98800B92-A3EC-48D7-8071-4A6494B82DA7}" type="presParOf" srcId="{E9B0A11E-E02E-4ACB-9815-C72CCB24EE12}" destId="{3AC0D9A4-E5E5-4D1E-8548-407E0C41DEB6}" srcOrd="3" destOrd="0" presId="urn:microsoft.com/office/officeart/2018/5/layout/IconCircleLabelList"/>
    <dgm:cxn modelId="{50B4CA58-1D7E-4296-A963-9065687E200C}" type="presParOf" srcId="{D6D5F7FD-9369-4667-BA37-8FED89060713}" destId="{C75A33A2-7696-4DCE-B518-47F0A1771E6A}" srcOrd="1" destOrd="0" presId="urn:microsoft.com/office/officeart/2018/5/layout/IconCircleLabelList"/>
    <dgm:cxn modelId="{54189FCA-B0FC-4252-8552-D4386E4DD536}" type="presParOf" srcId="{D6D5F7FD-9369-4667-BA37-8FED89060713}" destId="{43CEC299-9064-4017-B8A7-2BEA91CAE693}" srcOrd="2" destOrd="0" presId="urn:microsoft.com/office/officeart/2018/5/layout/IconCircleLabelList"/>
    <dgm:cxn modelId="{B03DBA4E-6181-44E5-8F22-48EF5C2C3657}" type="presParOf" srcId="{43CEC299-9064-4017-B8A7-2BEA91CAE693}" destId="{9F647167-01C7-4D56-A6AE-22B67BB6AA95}" srcOrd="0" destOrd="0" presId="urn:microsoft.com/office/officeart/2018/5/layout/IconCircleLabelList"/>
    <dgm:cxn modelId="{1CA57E42-045D-4D51-84D9-E46CA4C3DDCF}" type="presParOf" srcId="{43CEC299-9064-4017-B8A7-2BEA91CAE693}" destId="{CF03E6BA-DDF7-41AC-BED9-B65E1DF5C0F4}" srcOrd="1" destOrd="0" presId="urn:microsoft.com/office/officeart/2018/5/layout/IconCircleLabelList"/>
    <dgm:cxn modelId="{C69AECB7-BC37-4C4F-8589-8DDCA5E332D5}" type="presParOf" srcId="{43CEC299-9064-4017-B8A7-2BEA91CAE693}" destId="{1AF5EC35-D7B5-4C47-AF0B-518FA431ED2D}" srcOrd="2" destOrd="0" presId="urn:microsoft.com/office/officeart/2018/5/layout/IconCircleLabelList"/>
    <dgm:cxn modelId="{3842A3C0-AC69-4A04-97D1-A51206D5F960}" type="presParOf" srcId="{43CEC299-9064-4017-B8A7-2BEA91CAE693}" destId="{2ACC5DB0-9AB5-4FE7-9DD8-028E31520054}" srcOrd="3" destOrd="0" presId="urn:microsoft.com/office/officeart/2018/5/layout/IconCircleLabelList"/>
    <dgm:cxn modelId="{162A7298-4E22-4B56-8372-D8DFE4B8C447}" type="presParOf" srcId="{D6D5F7FD-9369-4667-BA37-8FED89060713}" destId="{F7AECCB2-DBDE-4A7A-BA1F-A84DD8FBE83F}" srcOrd="3" destOrd="0" presId="urn:microsoft.com/office/officeart/2018/5/layout/IconCircleLabelList"/>
    <dgm:cxn modelId="{75B05713-5C01-4BCE-B209-AD7113485828}" type="presParOf" srcId="{D6D5F7FD-9369-4667-BA37-8FED89060713}" destId="{4A17AC51-7459-4207-A846-281CB782BFDC}" srcOrd="4" destOrd="0" presId="urn:microsoft.com/office/officeart/2018/5/layout/IconCircleLabelList"/>
    <dgm:cxn modelId="{B0026587-3170-45C3-ADD4-00E2AB9EA447}" type="presParOf" srcId="{4A17AC51-7459-4207-A846-281CB782BFDC}" destId="{85D5FC43-4CC6-4643-AFDB-C3F5DB117B84}" srcOrd="0" destOrd="0" presId="urn:microsoft.com/office/officeart/2018/5/layout/IconCircleLabelList"/>
    <dgm:cxn modelId="{9B554560-B3D0-4A33-9383-BD77677C6FE4}" type="presParOf" srcId="{4A17AC51-7459-4207-A846-281CB782BFDC}" destId="{35EAA33E-BB8F-4B49-B43F-620BF1FA9678}" srcOrd="1" destOrd="0" presId="urn:microsoft.com/office/officeart/2018/5/layout/IconCircleLabelList"/>
    <dgm:cxn modelId="{143BEC2E-7D99-4EFC-B30C-469F0C2F8F64}" type="presParOf" srcId="{4A17AC51-7459-4207-A846-281CB782BFDC}" destId="{32A030F4-5D08-434F-8B54-264CE436A305}" srcOrd="2" destOrd="0" presId="urn:microsoft.com/office/officeart/2018/5/layout/IconCircleLabelList"/>
    <dgm:cxn modelId="{D6781C65-FE78-47A1-B273-F83103C52436}" type="presParOf" srcId="{4A17AC51-7459-4207-A846-281CB782BFDC}" destId="{BAC63848-70A4-44FF-909B-EE3EB71E670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0BE0-5129-4CCB-9FF3-06972A1E9FC9}">
      <dsp:nvSpPr>
        <dsp:cNvPr id="0" name=""/>
        <dsp:cNvSpPr/>
      </dsp:nvSpPr>
      <dsp:spPr>
        <a:xfrm>
          <a:off x="1850453" y="566745"/>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114F-FB1E-45D7-9090-4FC689994407}">
      <dsp:nvSpPr>
        <dsp:cNvPr id="0" name=""/>
        <dsp:cNvSpPr/>
      </dsp:nvSpPr>
      <dsp:spPr>
        <a:xfrm>
          <a:off x="2311140" y="102743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C0D9A4-E5E5-4D1E-8548-407E0C41DEB6}">
      <dsp:nvSpPr>
        <dsp:cNvPr id="0" name=""/>
        <dsp:cNvSpPr/>
      </dsp:nvSpPr>
      <dsp:spPr>
        <a:xfrm>
          <a:off x="617670" y="3401745"/>
          <a:ext cx="4627251" cy="167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IN" sz="2800" kern="1200" dirty="0">
              <a:latin typeface="Times New Roman" panose="02020603050405020304" pitchFamily="18" charset="0"/>
              <a:cs typeface="Times New Roman" panose="02020603050405020304" pitchFamily="18" charset="0"/>
            </a:rPr>
            <a:t>Choosing a Career path varied with personal skills with respect to years_of_experience</a:t>
          </a:r>
          <a:endParaRPr lang="en-US" sz="2800" kern="1200" dirty="0">
            <a:latin typeface="Times New Roman" panose="02020603050405020304" pitchFamily="18" charset="0"/>
            <a:cs typeface="Times New Roman" panose="02020603050405020304" pitchFamily="18" charset="0"/>
          </a:endParaRPr>
        </a:p>
      </dsp:txBody>
      <dsp:txXfrm>
        <a:off x="617670" y="3401745"/>
        <a:ext cx="4627251" cy="1670309"/>
      </dsp:txXfrm>
    </dsp:sp>
    <dsp:sp modelId="{9F647167-01C7-4D56-A6AE-22B67BB6AA95}">
      <dsp:nvSpPr>
        <dsp:cNvPr id="0" name=""/>
        <dsp:cNvSpPr/>
      </dsp:nvSpPr>
      <dsp:spPr>
        <a:xfrm>
          <a:off x="6556110" y="566745"/>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3E6BA-DDF7-41AC-BED9-B65E1DF5C0F4}">
      <dsp:nvSpPr>
        <dsp:cNvPr id="0" name=""/>
        <dsp:cNvSpPr/>
      </dsp:nvSpPr>
      <dsp:spPr>
        <a:xfrm>
          <a:off x="7016797" y="102743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CC5DB0-9AB5-4FE7-9DD8-028E31520054}">
      <dsp:nvSpPr>
        <dsp:cNvPr id="0" name=""/>
        <dsp:cNvSpPr/>
      </dsp:nvSpPr>
      <dsp:spPr>
        <a:xfrm>
          <a:off x="5865078" y="3401745"/>
          <a:ext cx="3543750" cy="167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IN" sz="2200" kern="1200" dirty="0">
              <a:latin typeface="Times New Roman" panose="02020603050405020304" pitchFamily="18" charset="0"/>
              <a:cs typeface="Times New Roman" panose="02020603050405020304" pitchFamily="18" charset="0"/>
            </a:rPr>
            <a:t>Increasing the efficiency of the dataset</a:t>
          </a:r>
          <a:endParaRPr lang="en-US" sz="2200" kern="1200" dirty="0">
            <a:latin typeface="Times New Roman" panose="02020603050405020304" pitchFamily="18" charset="0"/>
            <a:cs typeface="Times New Roman" panose="02020603050405020304" pitchFamily="18" charset="0"/>
          </a:endParaRPr>
        </a:p>
      </dsp:txBody>
      <dsp:txXfrm>
        <a:off x="5865078" y="3401745"/>
        <a:ext cx="3543750" cy="1670309"/>
      </dsp:txXfrm>
    </dsp:sp>
    <dsp:sp modelId="{85D5FC43-4CC6-4643-AFDB-C3F5DB117B84}">
      <dsp:nvSpPr>
        <dsp:cNvPr id="0" name=""/>
        <dsp:cNvSpPr/>
      </dsp:nvSpPr>
      <dsp:spPr>
        <a:xfrm>
          <a:off x="10720016" y="566745"/>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A33E-BB8F-4B49-B43F-620BF1FA9678}">
      <dsp:nvSpPr>
        <dsp:cNvPr id="0" name=""/>
        <dsp:cNvSpPr/>
      </dsp:nvSpPr>
      <dsp:spPr>
        <a:xfrm>
          <a:off x="11180703" y="1027432"/>
          <a:ext cx="1240312" cy="124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C63848-70A4-44FF-909B-EE3EB71E670B}">
      <dsp:nvSpPr>
        <dsp:cNvPr id="0" name=""/>
        <dsp:cNvSpPr/>
      </dsp:nvSpPr>
      <dsp:spPr>
        <a:xfrm>
          <a:off x="10028985" y="3401745"/>
          <a:ext cx="3543750" cy="167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IN" sz="2200" kern="1200" dirty="0">
              <a:latin typeface="Times New Roman" panose="02020603050405020304" pitchFamily="18" charset="0"/>
              <a:cs typeface="Times New Roman" panose="02020603050405020304" pitchFamily="18" charset="0"/>
            </a:rPr>
            <a:t>To develop a feasible system that will take input parameters and give a result</a:t>
          </a:r>
          <a:endParaRPr lang="en-US" sz="2200" kern="1200" dirty="0">
            <a:latin typeface="Times New Roman" panose="02020603050405020304" pitchFamily="18" charset="0"/>
            <a:cs typeface="Times New Roman" panose="02020603050405020304" pitchFamily="18" charset="0"/>
          </a:endParaRPr>
        </a:p>
      </dsp:txBody>
      <dsp:txXfrm>
        <a:off x="10028985" y="3401745"/>
        <a:ext cx="3543750" cy="167030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4/19/2023</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4/19/2023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4/19/2023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4/19/2023</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diagramColors" Target="../diagrams/colors1.xml"/><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image" Target="../media/image11.png"/><Relationship Id="rId5" Type="http://schemas.openxmlformats.org/officeDocument/2006/relationships/diagramLayout" Target="../diagrams/layout1.xml"/><Relationship Id="rId10" Type="http://schemas.openxmlformats.org/officeDocument/2006/relationships/image" Target="../media/image10.png"/><Relationship Id="rId4" Type="http://schemas.openxmlformats.org/officeDocument/2006/relationships/diagramData" Target="../diagrams/data1.xml"/><Relationship Id="rId9" Type="http://schemas.openxmlformats.org/officeDocument/2006/relationships/image" Target="../media/image9.jp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3"/>
          <p:cNvSpPr>
            <a:spLocks noGrp="1"/>
          </p:cNvSpPr>
          <p:nvPr>
            <p:ph type="title"/>
          </p:nvPr>
        </p:nvSpPr>
        <p:spPr>
          <a:xfrm>
            <a:off x="4030556" y="443146"/>
            <a:ext cx="34470975" cy="2078037"/>
          </a:xfrm>
        </p:spPr>
        <p:txBody>
          <a:bodyPr/>
          <a:lstStyle/>
          <a:p>
            <a:r>
              <a:rPr lang="en-US" altLang="en-US" sz="6600" b="1" dirty="0">
                <a:latin typeface="Times New Roman" panose="02020603050405020304" pitchFamily="18" charset="0"/>
                <a:cs typeface="Times New Roman" panose="02020603050405020304" pitchFamily="18" charset="0"/>
              </a:rPr>
              <a:t>CAREER GUIDANCE SYSTEM</a:t>
            </a:r>
            <a:br>
              <a:rPr lang="en-US" altLang="en-US" sz="5000" dirty="0">
                <a:latin typeface="Arial" panose="020B0604020202020204" pitchFamily="34" charset="0"/>
                <a:cs typeface="Arial" panose="020B0604020202020204" pitchFamily="34" charset="0"/>
              </a:rPr>
            </a:br>
            <a:r>
              <a:rPr lang="en-US" altLang="en-US" sz="5000" dirty="0">
                <a:latin typeface="Times New Roman" panose="02020603050405020304" pitchFamily="18" charset="0"/>
                <a:cs typeface="Times New Roman" panose="02020603050405020304" pitchFamily="18" charset="0"/>
              </a:rPr>
              <a:t>Srinath-20WU0101031</a:t>
            </a:r>
            <a:br>
              <a:rPr lang="en-US" altLang="en-US" sz="5000" dirty="0">
                <a:latin typeface="Times New Roman" panose="02020603050405020304" pitchFamily="18" charset="0"/>
                <a:cs typeface="Times New Roman" panose="02020603050405020304" pitchFamily="18" charset="0"/>
              </a:rPr>
            </a:br>
            <a:r>
              <a:rPr lang="en-US" altLang="en-US" sz="5000" dirty="0">
                <a:latin typeface="Times New Roman" panose="02020603050405020304" pitchFamily="18" charset="0"/>
                <a:cs typeface="Times New Roman" panose="02020603050405020304" pitchFamily="18" charset="0"/>
              </a:rPr>
              <a:t>Hotragn-20WU0101030</a:t>
            </a:r>
          </a:p>
        </p:txBody>
      </p:sp>
      <p:pic>
        <p:nvPicPr>
          <p:cNvPr id="2" name="Picture 1">
            <a:extLst>
              <a:ext uri="{FF2B5EF4-FFF2-40B4-BE49-F238E27FC236}">
                <a16:creationId xmlns:a16="http://schemas.microsoft.com/office/drawing/2014/main" id="{51E2B51A-1F97-F422-5494-5016B02C80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634"/>
          <a:stretch/>
        </p:blipFill>
        <p:spPr bwMode="auto">
          <a:xfrm>
            <a:off x="36716029" y="72094"/>
            <a:ext cx="4464628" cy="3420678"/>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816217F-257E-7AFD-4FD3-63BC2980C8CD}"/>
              </a:ext>
            </a:extLst>
          </p:cNvPr>
          <p:cNvSpPr txBox="1"/>
          <p:nvPr/>
        </p:nvSpPr>
        <p:spPr>
          <a:xfrm>
            <a:off x="717755" y="3082964"/>
            <a:ext cx="14554200" cy="978729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a:t>
            </a:r>
          </a:p>
          <a:p>
            <a:pPr algn="just"/>
            <a:r>
              <a:rPr lang="en-US" sz="4800" dirty="0">
                <a:latin typeface="Times New Roman" panose="02020603050405020304" pitchFamily="18" charset="0"/>
                <a:cs typeface="Times New Roman" panose="02020603050405020304" pitchFamily="18" charset="0"/>
              </a:rPr>
              <a:t>Career guidance system that can help students choose the right paths for future emerging technologies through their existing level of knowledge, interests, and available sectors to improvise in the future by the time the students reach career level, based on past people who succeeded in choosing the same path, thereby providing the best suggestion through ML.</a:t>
            </a:r>
          </a:p>
          <a:p>
            <a:pPr algn="just"/>
            <a:endParaRPr lang="en-US" sz="6000"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Problem Objectives</a:t>
            </a:r>
            <a:endParaRPr lang="en-US" sz="6000" b="1" dirty="0">
              <a:latin typeface="Times New Roman" panose="02020603050405020304" pitchFamily="18" charset="0"/>
              <a:cs typeface="Times New Roman" panose="02020603050405020304" pitchFamily="18" charset="0"/>
            </a:endParaRPr>
          </a:p>
          <a:p>
            <a:pPr algn="just"/>
            <a:endParaRPr lang="en-US" sz="6000" b="1" dirty="0">
              <a:latin typeface="Times New Roman" panose="02020603050405020304" pitchFamily="18" charset="0"/>
              <a:cs typeface="Times New Roman" panose="02020603050405020304" pitchFamily="18" charset="0"/>
            </a:endParaRPr>
          </a:p>
          <a:p>
            <a:pPr algn="just"/>
            <a:endParaRPr lang="en-US" sz="6000" b="1" dirty="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BBAB5684-E17E-801C-711D-70F4292B54C9}"/>
              </a:ext>
            </a:extLst>
          </p:cNvPr>
          <p:cNvGraphicFramePr>
            <a:graphicFrameLocks/>
          </p:cNvGraphicFramePr>
          <p:nvPr>
            <p:extLst>
              <p:ext uri="{D42A27DB-BD31-4B8C-83A1-F6EECF244321}">
                <p14:modId xmlns:p14="http://schemas.microsoft.com/office/powerpoint/2010/main" val="4172287758"/>
              </p:ext>
            </p:extLst>
          </p:nvPr>
        </p:nvGraphicFramePr>
        <p:xfrm>
          <a:off x="0" y="10612640"/>
          <a:ext cx="14190406" cy="563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a:extLst>
              <a:ext uri="{FF2B5EF4-FFF2-40B4-BE49-F238E27FC236}">
                <a16:creationId xmlns:a16="http://schemas.microsoft.com/office/drawing/2014/main" id="{8674ACD8-690B-E428-334A-421B5BA8C231}"/>
              </a:ext>
            </a:extLst>
          </p:cNvPr>
          <p:cNvSpPr txBox="1"/>
          <p:nvPr/>
        </p:nvSpPr>
        <p:spPr>
          <a:xfrm>
            <a:off x="16459200" y="3166382"/>
            <a:ext cx="11811000" cy="523220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set </a:t>
            </a:r>
          </a:p>
          <a:p>
            <a:pPr marL="571500" indent="-571500" algn="jus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A real time dataset with respect to skillset, years of experience, and roles </a:t>
            </a:r>
          </a:p>
          <a:p>
            <a:pPr marL="571500" indent="-571500" algn="jus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The data set consists of 12 classes and 22 attributes</a:t>
            </a:r>
          </a:p>
          <a:p>
            <a:pPr marL="571500" indent="-571500" algn="just">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BBAEC18-C7B2-C4EF-F415-8FFE4C42CB42}"/>
              </a:ext>
            </a:extLst>
          </p:cNvPr>
          <p:cNvSpPr txBox="1"/>
          <p:nvPr/>
        </p:nvSpPr>
        <p:spPr>
          <a:xfrm>
            <a:off x="457200" y="16485638"/>
            <a:ext cx="14554200" cy="4308872"/>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Novelty</a:t>
            </a:r>
          </a:p>
          <a:p>
            <a:pPr marL="571500" indent="-571500" algn="just">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Overcome existing challenges of the dataset</a:t>
            </a:r>
          </a:p>
          <a:p>
            <a:pPr marL="571500" indent="-571500" algn="jus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Based on the past people review who succeeded in choosing the same path and thereby providing the best suggestion through prediction</a:t>
            </a:r>
          </a:p>
          <a:p>
            <a:endParaRPr lang="en-IN" sz="4400" b="1" dirty="0">
              <a:latin typeface="Times New Roman" panose="02020603050405020304" pitchFamily="18" charset="0"/>
              <a:cs typeface="Times New Roman" panose="02020603050405020304" pitchFamily="18" charset="0"/>
            </a:endParaRPr>
          </a:p>
        </p:txBody>
      </p:sp>
      <p:pic>
        <p:nvPicPr>
          <p:cNvPr id="33" name="Picture 32" descr="Calendar&#10;&#10;Description automatically generated">
            <a:extLst>
              <a:ext uri="{FF2B5EF4-FFF2-40B4-BE49-F238E27FC236}">
                <a16:creationId xmlns:a16="http://schemas.microsoft.com/office/drawing/2014/main" id="{D455150E-E64C-13F8-4344-64C6C42B3B86}"/>
              </a:ext>
            </a:extLst>
          </p:cNvPr>
          <p:cNvPicPr>
            <a:picLocks noChangeAspect="1"/>
          </p:cNvPicPr>
          <p:nvPr/>
        </p:nvPicPr>
        <p:blipFill>
          <a:blip r:embed="rId9"/>
          <a:stretch>
            <a:fillRect/>
          </a:stretch>
        </p:blipFill>
        <p:spPr>
          <a:xfrm>
            <a:off x="16229373" y="6859631"/>
            <a:ext cx="12415684" cy="6115473"/>
          </a:xfrm>
          <a:prstGeom prst="rect">
            <a:avLst/>
          </a:prstGeom>
        </p:spPr>
      </p:pic>
      <p:sp>
        <p:nvSpPr>
          <p:cNvPr id="35" name="TextBox 34">
            <a:extLst>
              <a:ext uri="{FF2B5EF4-FFF2-40B4-BE49-F238E27FC236}">
                <a16:creationId xmlns:a16="http://schemas.microsoft.com/office/drawing/2014/main" id="{2F905AE6-DA52-0F8C-6358-6AC7993DDD84}"/>
              </a:ext>
            </a:extLst>
          </p:cNvPr>
          <p:cNvSpPr txBox="1"/>
          <p:nvPr/>
        </p:nvSpPr>
        <p:spPr>
          <a:xfrm>
            <a:off x="21541248" y="12793978"/>
            <a:ext cx="8610600" cy="96949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correlation</a:t>
            </a:r>
            <a:endParaRPr lang="en-IN"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FDCA9149-98D0-8BCE-1E8F-AD1E6873D1D1}"/>
              </a:ext>
            </a:extLst>
          </p:cNvPr>
          <p:cNvSpPr txBox="1"/>
          <p:nvPr/>
        </p:nvSpPr>
        <p:spPr>
          <a:xfrm>
            <a:off x="16459200" y="13372426"/>
            <a:ext cx="13182600" cy="2277547"/>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a:p>
            <a:r>
              <a:rPr lang="en-US" sz="4400" dirty="0">
                <a:latin typeface="Times New Roman" panose="02020603050405020304" pitchFamily="18" charset="0"/>
                <a:cs typeface="Times New Roman" panose="02020603050405020304" pitchFamily="18" charset="0"/>
              </a:rPr>
              <a:t>These graphs represents feature selection w.r.t classifiers</a:t>
            </a:r>
          </a:p>
          <a:p>
            <a:r>
              <a:rPr lang="en-IN" sz="4400" dirty="0">
                <a:latin typeface="Times New Roman" panose="02020603050405020304" pitchFamily="18" charset="0"/>
                <a:cs typeface="Times New Roman" panose="02020603050405020304" pitchFamily="18" charset="0"/>
              </a:rPr>
              <a:t>and data w.r.t each attribute</a:t>
            </a:r>
          </a:p>
        </p:txBody>
      </p:sp>
      <p:pic>
        <p:nvPicPr>
          <p:cNvPr id="40" name="Picture 39">
            <a:extLst>
              <a:ext uri="{FF2B5EF4-FFF2-40B4-BE49-F238E27FC236}">
                <a16:creationId xmlns:a16="http://schemas.microsoft.com/office/drawing/2014/main" id="{36818356-F309-450B-375F-F441A6998636}"/>
              </a:ext>
            </a:extLst>
          </p:cNvPr>
          <p:cNvPicPr>
            <a:picLocks noChangeAspect="1"/>
          </p:cNvPicPr>
          <p:nvPr/>
        </p:nvPicPr>
        <p:blipFill>
          <a:blip r:embed="rId10"/>
          <a:stretch>
            <a:fillRect/>
          </a:stretch>
        </p:blipFill>
        <p:spPr>
          <a:xfrm>
            <a:off x="15999544" y="15708278"/>
            <a:ext cx="8116003" cy="5210866"/>
          </a:xfrm>
          <a:prstGeom prst="rect">
            <a:avLst/>
          </a:prstGeom>
        </p:spPr>
      </p:pic>
      <p:pic>
        <p:nvPicPr>
          <p:cNvPr id="42" name="Picture 41">
            <a:extLst>
              <a:ext uri="{FF2B5EF4-FFF2-40B4-BE49-F238E27FC236}">
                <a16:creationId xmlns:a16="http://schemas.microsoft.com/office/drawing/2014/main" id="{5F2F885E-3516-C111-D78E-91511E7B9E35}"/>
              </a:ext>
            </a:extLst>
          </p:cNvPr>
          <p:cNvPicPr>
            <a:picLocks noChangeAspect="1"/>
          </p:cNvPicPr>
          <p:nvPr/>
        </p:nvPicPr>
        <p:blipFill>
          <a:blip r:embed="rId11"/>
          <a:stretch>
            <a:fillRect/>
          </a:stretch>
        </p:blipFill>
        <p:spPr>
          <a:xfrm>
            <a:off x="24754290" y="15811191"/>
            <a:ext cx="5784081" cy="5249506"/>
          </a:xfrm>
          <a:prstGeom prst="rect">
            <a:avLst/>
          </a:prstGeom>
        </p:spPr>
      </p:pic>
      <p:sp>
        <p:nvSpPr>
          <p:cNvPr id="43" name="TextBox 42">
            <a:extLst>
              <a:ext uri="{FF2B5EF4-FFF2-40B4-BE49-F238E27FC236}">
                <a16:creationId xmlns:a16="http://schemas.microsoft.com/office/drawing/2014/main" id="{2017E9BB-CC36-C831-8D7A-51D786AB64B4}"/>
              </a:ext>
            </a:extLst>
          </p:cNvPr>
          <p:cNvSpPr txBox="1"/>
          <p:nvPr/>
        </p:nvSpPr>
        <p:spPr>
          <a:xfrm>
            <a:off x="30575242" y="3463468"/>
            <a:ext cx="10642286" cy="18466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p>
          <a:p>
            <a:endParaRPr lang="en-IN" b="1" dirty="0">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id="{79EA4874-E79B-35EE-3A90-AAA1FCAA1A27}"/>
              </a:ext>
            </a:extLst>
          </p:cNvPr>
          <p:cNvPicPr>
            <a:picLocks noChangeAspect="1"/>
          </p:cNvPicPr>
          <p:nvPr/>
        </p:nvPicPr>
        <p:blipFill>
          <a:blip r:embed="rId12"/>
          <a:stretch>
            <a:fillRect/>
          </a:stretch>
        </p:blipFill>
        <p:spPr>
          <a:xfrm>
            <a:off x="31025313" y="9022014"/>
            <a:ext cx="9742143" cy="2898682"/>
          </a:xfrm>
          <a:prstGeom prst="rect">
            <a:avLst/>
          </a:prstGeom>
        </p:spPr>
      </p:pic>
      <p:pic>
        <p:nvPicPr>
          <p:cNvPr id="46" name="Picture 45">
            <a:extLst>
              <a:ext uri="{FF2B5EF4-FFF2-40B4-BE49-F238E27FC236}">
                <a16:creationId xmlns:a16="http://schemas.microsoft.com/office/drawing/2014/main" id="{DC8A6D14-4F6D-B16E-5626-50CE81E8981A}"/>
              </a:ext>
            </a:extLst>
          </p:cNvPr>
          <p:cNvPicPr>
            <a:picLocks noChangeAspect="1"/>
          </p:cNvPicPr>
          <p:nvPr/>
        </p:nvPicPr>
        <p:blipFill>
          <a:blip r:embed="rId13"/>
          <a:stretch>
            <a:fillRect/>
          </a:stretch>
        </p:blipFill>
        <p:spPr>
          <a:xfrm>
            <a:off x="30977949" y="4669030"/>
            <a:ext cx="2925174" cy="3970258"/>
          </a:xfrm>
          <a:prstGeom prst="rect">
            <a:avLst/>
          </a:prstGeom>
        </p:spPr>
      </p:pic>
      <p:pic>
        <p:nvPicPr>
          <p:cNvPr id="48" name="Picture 47">
            <a:extLst>
              <a:ext uri="{FF2B5EF4-FFF2-40B4-BE49-F238E27FC236}">
                <a16:creationId xmlns:a16="http://schemas.microsoft.com/office/drawing/2014/main" id="{0681735E-9DF5-5833-2FD7-2D2A18281510}"/>
              </a:ext>
            </a:extLst>
          </p:cNvPr>
          <p:cNvPicPr>
            <a:picLocks noChangeAspect="1"/>
          </p:cNvPicPr>
          <p:nvPr/>
        </p:nvPicPr>
        <p:blipFill>
          <a:blip r:embed="rId14"/>
          <a:stretch>
            <a:fillRect/>
          </a:stretch>
        </p:blipFill>
        <p:spPr>
          <a:xfrm>
            <a:off x="35251026" y="4669030"/>
            <a:ext cx="2925174" cy="3914531"/>
          </a:xfrm>
          <a:prstGeom prst="rect">
            <a:avLst/>
          </a:prstGeom>
        </p:spPr>
      </p:pic>
      <p:sp>
        <p:nvSpPr>
          <p:cNvPr id="3" name="TextBox 2">
            <a:extLst>
              <a:ext uri="{FF2B5EF4-FFF2-40B4-BE49-F238E27FC236}">
                <a16:creationId xmlns:a16="http://schemas.microsoft.com/office/drawing/2014/main" id="{6A9E24D9-C038-CCDC-A1F3-48AB464412C7}"/>
              </a:ext>
            </a:extLst>
          </p:cNvPr>
          <p:cNvSpPr txBox="1"/>
          <p:nvPr/>
        </p:nvSpPr>
        <p:spPr>
          <a:xfrm>
            <a:off x="30858064" y="12385511"/>
            <a:ext cx="12118736" cy="49398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Outcomes</a:t>
            </a:r>
          </a:p>
          <a:p>
            <a:pPr marL="857250" indent="-85725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Based on the skillset and years for each skill, what might their career role be assigned as?</a:t>
            </a:r>
          </a:p>
          <a:p>
            <a:pPr marL="857250" indent="-85725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Web Page which can suggest the career path</a:t>
            </a:r>
          </a:p>
          <a:p>
            <a:pPr marL="857250" indent="-8572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94551A-EED4-030D-F5DD-90F11D3D699D}"/>
              </a:ext>
            </a:extLst>
          </p:cNvPr>
          <p:cNvSpPr txBox="1"/>
          <p:nvPr/>
        </p:nvSpPr>
        <p:spPr>
          <a:xfrm>
            <a:off x="30858064" y="16251440"/>
            <a:ext cx="11661536" cy="392415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Reference</a:t>
            </a:r>
          </a:p>
          <a:p>
            <a:pPr marL="457200" indent="-457200">
              <a:buFont typeface="Arial" panose="020B0604020202020204" pitchFamily="34" charset="0"/>
              <a:buChar char="•"/>
            </a:pPr>
            <a:r>
              <a:rPr lang="en-IN" sz="3200" b="0" i="0" dirty="0">
                <a:effectLst/>
                <a:latin typeface="Times New Roman" panose="02020603050405020304" pitchFamily="18" charset="0"/>
                <a:cs typeface="Times New Roman" panose="02020603050405020304" pitchFamily="18" charset="0"/>
              </a:rPr>
              <a:t>Wulansari, R. E., Sakti, R. H., Ambiyar, A., Giatman, M., Syah, N., &amp; Wakhinuddin, W. (2022). Expert System For Career Early Determination Based On Howard Gardner's Multiple Intelligence. </a:t>
            </a:r>
            <a:r>
              <a:rPr lang="en-IN" sz="3200" b="0" i="1" dirty="0">
                <a:effectLst/>
                <a:latin typeface="Times New Roman" panose="02020603050405020304" pitchFamily="18" charset="0"/>
                <a:cs typeface="Times New Roman" panose="02020603050405020304" pitchFamily="18" charset="0"/>
              </a:rPr>
              <a:t>Journal of Applied Engineering and Technological Science (JAETS)</a:t>
            </a:r>
            <a:r>
              <a:rPr lang="en-IN" sz="3200" b="0" i="0" dirty="0">
                <a:effectLst/>
                <a:latin typeface="Times New Roman" panose="02020603050405020304" pitchFamily="18" charset="0"/>
                <a:cs typeface="Times New Roman" panose="02020603050405020304" pitchFamily="18" charset="0"/>
              </a:rPr>
              <a:t>, </a:t>
            </a:r>
            <a:r>
              <a:rPr lang="en-IN" sz="3200" b="0" i="1" dirty="0">
                <a:effectLst/>
                <a:latin typeface="Times New Roman" panose="02020603050405020304" pitchFamily="18" charset="0"/>
                <a:cs typeface="Times New Roman" panose="02020603050405020304" pitchFamily="18" charset="0"/>
              </a:rPr>
              <a:t>3</a:t>
            </a:r>
            <a:r>
              <a:rPr lang="en-IN" sz="3200" b="0" i="0" dirty="0">
                <a:effectLst/>
                <a:latin typeface="Times New Roman" panose="02020603050405020304" pitchFamily="18" charset="0"/>
                <a:cs typeface="Times New Roman" panose="02020603050405020304" pitchFamily="18" charset="0"/>
              </a:rPr>
              <a:t>(2), 67-76.</a:t>
            </a:r>
          </a:p>
          <a:p>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531</TotalTime>
  <Words>274</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CAREER GUIDANCE SYSTEM Srinath-20WU0101031 Hotragn-20WU0101030</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Srinath Vissarapu</cp:lastModifiedBy>
  <cp:revision>50</cp:revision>
  <dcterms:created xsi:type="dcterms:W3CDTF">2014-05-29T01:41:03Z</dcterms:created>
  <dcterms:modified xsi:type="dcterms:W3CDTF">2023-04-19T06:36:41Z</dcterms:modified>
</cp:coreProperties>
</file>