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976800" cy="21031200"/>
  <p:notesSz cx="6858000" cy="9144000"/>
  <p:defaultTextStyle>
    <a:defPPr>
      <a:defRPr lang="en-US"/>
    </a:defPPr>
    <a:lvl1pPr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1pPr>
    <a:lvl2pPr marL="1471613" indent="-1096963"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2pPr>
    <a:lvl3pPr marL="2944813" indent="-2197100"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3pPr>
    <a:lvl4pPr marL="4418013" indent="-3297238"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4pPr>
    <a:lvl5pPr marL="5895975" indent="-4397375"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624">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25" d="100"/>
          <a:sy n="25" d="100"/>
        </p:scale>
        <p:origin x="442" y="82"/>
      </p:cViewPr>
      <p:guideLst>
        <p:guide orient="horz" pos="6624"/>
        <p:guide pos="13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92D17-935E-485C-BF97-FE081C5D005E}"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7598F94-4789-427D-89A9-0E1E0CA5B8AC}">
      <dgm:prSet custT="1"/>
      <dgm:spPr/>
      <dgm:t>
        <a:bodyPr/>
        <a:lstStyle/>
        <a:p>
          <a:pP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To  handle complex scenarios such as occlusions and textureless areas.</a:t>
          </a:r>
          <a:endParaRPr lang="en-US" sz="2400" dirty="0">
            <a:latin typeface="Times New Roman" panose="02020603050405020304" pitchFamily="18" charset="0"/>
            <a:cs typeface="Times New Roman" panose="02020603050405020304" pitchFamily="18" charset="0"/>
          </a:endParaRPr>
        </a:p>
      </dgm:t>
    </dgm:pt>
    <dgm:pt modelId="{D24E039F-4B7D-4E8E-BBA9-BD76DB440E58}" type="parTrans" cxnId="{82B10B3F-A0F0-4DAB-8B1B-426C144205AF}">
      <dgm:prSet/>
      <dgm:spPr/>
      <dgm:t>
        <a:bodyPr/>
        <a:lstStyle/>
        <a:p>
          <a:endParaRPr lang="en-US"/>
        </a:p>
      </dgm:t>
    </dgm:pt>
    <dgm:pt modelId="{67B5C6DB-1C26-4063-9583-AF4FF12D99A4}" type="sibTrans" cxnId="{82B10B3F-A0F0-4DAB-8B1B-426C144205AF}">
      <dgm:prSet/>
      <dgm:spPr/>
      <dgm:t>
        <a:bodyPr/>
        <a:lstStyle/>
        <a:p>
          <a:endParaRPr lang="en-US"/>
        </a:p>
      </dgm:t>
    </dgm:pt>
    <dgm:pt modelId="{BB1B0DF4-F083-4AD6-96CC-7AED14C71352}">
      <dgm:prSet custT="1"/>
      <dgm:spPr/>
      <dgm: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t>
          </a:r>
          <a:r>
            <a:rPr lang="en-US" sz="2400" b="0" i="0" dirty="0">
              <a:effectLst/>
              <a:latin typeface="Times New Roman" panose="02020603050405020304" pitchFamily="18" charset="0"/>
              <a:cs typeface="Times New Roman" panose="02020603050405020304" pitchFamily="18" charset="0"/>
            </a:rPr>
            <a:t>andling different types of stereo camera configurations, such as different baseline distances and camera orientations</a:t>
          </a:r>
          <a:r>
            <a:rPr lang="en-US" sz="1900" b="0" i="0" dirty="0">
              <a:effectLst/>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dgm:t>
    </dgm:pt>
    <dgm:pt modelId="{37F22517-DAD0-4DC1-8A14-3BA6CAC15A83}" type="parTrans" cxnId="{E7DA6832-D506-4BAE-9F65-F8BFCD1E192D}">
      <dgm:prSet/>
      <dgm:spPr/>
      <dgm:t>
        <a:bodyPr/>
        <a:lstStyle/>
        <a:p>
          <a:endParaRPr lang="en-US"/>
        </a:p>
      </dgm:t>
    </dgm:pt>
    <dgm:pt modelId="{071A1F90-830B-4BC5-8262-2FBB083B9D95}" type="sibTrans" cxnId="{E7DA6832-D506-4BAE-9F65-F8BFCD1E192D}">
      <dgm:prSet/>
      <dgm:spPr/>
      <dgm:t>
        <a:bodyPr/>
        <a:lstStyle/>
        <a:p>
          <a:endParaRPr lang="en-US"/>
        </a:p>
      </dgm:t>
    </dgm:pt>
    <dgm:pt modelId="{922ABB29-50F8-4AB9-A618-7FC6D77B24ED}">
      <dgm:prSet custT="1"/>
      <dgm:spPr/>
      <dgm: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real-time processing, we can see the good visualization of the 3D scene.</a:t>
          </a:r>
        </a:p>
      </dgm:t>
    </dgm:pt>
    <dgm:pt modelId="{5490255F-E761-4E82-8C9C-2A94508F4D58}" type="sibTrans" cxnId="{9420F409-62DE-498A-ABD0-6D7BD3AC4986}">
      <dgm:prSet/>
      <dgm:spPr/>
      <dgm:t>
        <a:bodyPr/>
        <a:lstStyle/>
        <a:p>
          <a:endParaRPr lang="en-US"/>
        </a:p>
      </dgm:t>
    </dgm:pt>
    <dgm:pt modelId="{CCA4887C-870B-4389-A3A0-211BD1329EE4}" type="parTrans" cxnId="{9420F409-62DE-498A-ABD0-6D7BD3AC4986}">
      <dgm:prSet/>
      <dgm:spPr/>
      <dgm:t>
        <a:bodyPr/>
        <a:lstStyle/>
        <a:p>
          <a:endParaRPr lang="en-US"/>
        </a:p>
      </dgm:t>
    </dgm:pt>
    <dgm:pt modelId="{D6D5F7FD-9369-4667-BA37-8FED89060713}" type="pres">
      <dgm:prSet presAssocID="{EF292D17-935E-485C-BF97-FE081C5D005E}" presName="root" presStyleCnt="0">
        <dgm:presLayoutVars>
          <dgm:dir/>
          <dgm:resizeHandles val="exact"/>
        </dgm:presLayoutVars>
      </dgm:prSet>
      <dgm:spPr/>
    </dgm:pt>
    <dgm:pt modelId="{E9B0A11E-E02E-4ACB-9815-C72CCB24EE12}" type="pres">
      <dgm:prSet presAssocID="{922ABB29-50F8-4AB9-A618-7FC6D77B24ED}" presName="compNode" presStyleCnt="0"/>
      <dgm:spPr/>
    </dgm:pt>
    <dgm:pt modelId="{15E70BE0-5129-4CCB-9FF3-06972A1E9FC9}" type="pres">
      <dgm:prSet presAssocID="{922ABB29-50F8-4AB9-A618-7FC6D77B24ED}" presName="iconBgRect" presStyleLbl="bgShp" presStyleIdx="0" presStyleCnt="3" custLinFactNeighborX="-9171" custLinFactNeighborY="-6446"/>
      <dgm:spPr/>
    </dgm:pt>
    <dgm:pt modelId="{D7A0114F-FB1E-45D7-9090-4FC689994407}" type="pres">
      <dgm:prSet presAssocID="{922ABB29-50F8-4AB9-A618-7FC6D77B24ED}" presName="iconRect" presStyleLbl="node1" presStyleIdx="0" presStyleCnt="3" custLinFactNeighborX="-19819" custLinFactNeighborY="-1123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FD3EA109-7083-436A-B1D5-7420DE94059B}" type="pres">
      <dgm:prSet presAssocID="{922ABB29-50F8-4AB9-A618-7FC6D77B24ED}" presName="spaceRect" presStyleCnt="0"/>
      <dgm:spPr/>
    </dgm:pt>
    <dgm:pt modelId="{3AC0D9A4-E5E5-4D1E-8548-407E0C41DEB6}" type="pres">
      <dgm:prSet presAssocID="{922ABB29-50F8-4AB9-A618-7FC6D77B24ED}" presName="textRect" presStyleLbl="revTx" presStyleIdx="0" presStyleCnt="3" custScaleX="130575" custScaleY="155624" custLinFactNeighborX="-3700" custLinFactNeighborY="-865">
        <dgm:presLayoutVars>
          <dgm:chMax val="1"/>
          <dgm:chPref val="1"/>
        </dgm:presLayoutVars>
      </dgm:prSet>
      <dgm:spPr/>
    </dgm:pt>
    <dgm:pt modelId="{C75A33A2-7696-4DCE-B518-47F0A1771E6A}" type="pres">
      <dgm:prSet presAssocID="{5490255F-E761-4E82-8C9C-2A94508F4D58}" presName="sibTrans" presStyleCnt="0"/>
      <dgm:spPr/>
    </dgm:pt>
    <dgm:pt modelId="{43CEC299-9064-4017-B8A7-2BEA91CAE693}" type="pres">
      <dgm:prSet presAssocID="{F7598F94-4789-427D-89A9-0E1E0CA5B8AC}" presName="compNode" presStyleCnt="0"/>
      <dgm:spPr/>
    </dgm:pt>
    <dgm:pt modelId="{9F647167-01C7-4D56-A6AE-22B67BB6AA95}" type="pres">
      <dgm:prSet presAssocID="{F7598F94-4789-427D-89A9-0E1E0CA5B8AC}" presName="iconBgRect" presStyleLbl="bgShp" presStyleIdx="1" presStyleCnt="3"/>
      <dgm:spPr/>
    </dgm:pt>
    <dgm:pt modelId="{CF03E6BA-DDF7-41AC-BED9-B65E1DF5C0F4}" type="pres">
      <dgm:prSet presAssocID="{F7598F94-4789-427D-89A9-0E1E0CA5B8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AF5EC35-D7B5-4C47-AF0B-518FA431ED2D}" type="pres">
      <dgm:prSet presAssocID="{F7598F94-4789-427D-89A9-0E1E0CA5B8AC}" presName="spaceRect" presStyleCnt="0"/>
      <dgm:spPr/>
    </dgm:pt>
    <dgm:pt modelId="{2ACC5DB0-9AB5-4FE7-9DD8-028E31520054}" type="pres">
      <dgm:prSet presAssocID="{F7598F94-4789-427D-89A9-0E1E0CA5B8AC}" presName="textRect" presStyleLbl="revTx" presStyleIdx="1" presStyleCnt="3" custScaleY="165349" custLinFactNeighborX="-1555" custLinFactNeighborY="8827">
        <dgm:presLayoutVars>
          <dgm:chMax val="1"/>
          <dgm:chPref val="1"/>
        </dgm:presLayoutVars>
      </dgm:prSet>
      <dgm:spPr/>
    </dgm:pt>
    <dgm:pt modelId="{F7AECCB2-DBDE-4A7A-BA1F-A84DD8FBE83F}" type="pres">
      <dgm:prSet presAssocID="{67B5C6DB-1C26-4063-9583-AF4FF12D99A4}" presName="sibTrans" presStyleCnt="0"/>
      <dgm:spPr/>
    </dgm:pt>
    <dgm:pt modelId="{4A17AC51-7459-4207-A846-281CB782BFDC}" type="pres">
      <dgm:prSet presAssocID="{BB1B0DF4-F083-4AD6-96CC-7AED14C71352}" presName="compNode" presStyleCnt="0"/>
      <dgm:spPr/>
    </dgm:pt>
    <dgm:pt modelId="{85D5FC43-4CC6-4643-AFDB-C3F5DB117B84}" type="pres">
      <dgm:prSet presAssocID="{BB1B0DF4-F083-4AD6-96CC-7AED14C71352}" presName="iconBgRect" presStyleLbl="bgShp" presStyleIdx="2" presStyleCnt="3"/>
      <dgm:spPr/>
    </dgm:pt>
    <dgm:pt modelId="{35EAA33E-BB8F-4B49-B43F-620BF1FA9678}" type="pres">
      <dgm:prSet presAssocID="{BB1B0DF4-F083-4AD6-96CC-7AED14C713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2A030F4-5D08-434F-8B54-264CE436A305}" type="pres">
      <dgm:prSet presAssocID="{BB1B0DF4-F083-4AD6-96CC-7AED14C71352}" presName="spaceRect" presStyleCnt="0"/>
      <dgm:spPr/>
    </dgm:pt>
    <dgm:pt modelId="{BAC63848-70A4-44FF-909B-EE3EB71E670B}" type="pres">
      <dgm:prSet presAssocID="{BB1B0DF4-F083-4AD6-96CC-7AED14C71352}" presName="textRect" presStyleLbl="revTx" presStyleIdx="2" presStyleCnt="3" custScaleY="192678" custLinFactNeighborX="2672" custLinFactNeighborY="48602">
        <dgm:presLayoutVars>
          <dgm:chMax val="1"/>
          <dgm:chPref val="1"/>
        </dgm:presLayoutVars>
      </dgm:prSet>
      <dgm:spPr/>
    </dgm:pt>
  </dgm:ptLst>
  <dgm:cxnLst>
    <dgm:cxn modelId="{9420F409-62DE-498A-ABD0-6D7BD3AC4986}" srcId="{EF292D17-935E-485C-BF97-FE081C5D005E}" destId="{922ABB29-50F8-4AB9-A618-7FC6D77B24ED}" srcOrd="0" destOrd="0" parTransId="{CCA4887C-870B-4389-A3A0-211BD1329EE4}" sibTransId="{5490255F-E761-4E82-8C9C-2A94508F4D58}"/>
    <dgm:cxn modelId="{E7DA6832-D506-4BAE-9F65-F8BFCD1E192D}" srcId="{EF292D17-935E-485C-BF97-FE081C5D005E}" destId="{BB1B0DF4-F083-4AD6-96CC-7AED14C71352}" srcOrd="2" destOrd="0" parTransId="{37F22517-DAD0-4DC1-8A14-3BA6CAC15A83}" sibTransId="{071A1F90-830B-4BC5-8262-2FBB083B9D95}"/>
    <dgm:cxn modelId="{82B10B3F-A0F0-4DAB-8B1B-426C144205AF}" srcId="{EF292D17-935E-485C-BF97-FE081C5D005E}" destId="{F7598F94-4789-427D-89A9-0E1E0CA5B8AC}" srcOrd="1" destOrd="0" parTransId="{D24E039F-4B7D-4E8E-BBA9-BD76DB440E58}" sibTransId="{67B5C6DB-1C26-4063-9583-AF4FF12D99A4}"/>
    <dgm:cxn modelId="{EF78D380-C02B-443F-AD29-703F562CF9E3}" type="presOf" srcId="{BB1B0DF4-F083-4AD6-96CC-7AED14C71352}" destId="{BAC63848-70A4-44FF-909B-EE3EB71E670B}" srcOrd="0" destOrd="0" presId="urn:microsoft.com/office/officeart/2018/5/layout/IconCircleLabelList"/>
    <dgm:cxn modelId="{0EA0F6B3-2B97-425B-A7E8-8D8CB48EC925}" type="presOf" srcId="{922ABB29-50F8-4AB9-A618-7FC6D77B24ED}" destId="{3AC0D9A4-E5E5-4D1E-8548-407E0C41DEB6}" srcOrd="0" destOrd="0" presId="urn:microsoft.com/office/officeart/2018/5/layout/IconCircleLabelList"/>
    <dgm:cxn modelId="{E6BA87C3-558F-48BC-95E8-DB03D44E4E80}" type="presOf" srcId="{EF292D17-935E-485C-BF97-FE081C5D005E}" destId="{D6D5F7FD-9369-4667-BA37-8FED89060713}" srcOrd="0" destOrd="0" presId="urn:microsoft.com/office/officeart/2018/5/layout/IconCircleLabelList"/>
    <dgm:cxn modelId="{2974A1CB-241D-41F4-8ED4-2AF38E508DA9}" type="presOf" srcId="{F7598F94-4789-427D-89A9-0E1E0CA5B8AC}" destId="{2ACC5DB0-9AB5-4FE7-9DD8-028E31520054}" srcOrd="0" destOrd="0" presId="urn:microsoft.com/office/officeart/2018/5/layout/IconCircleLabelList"/>
    <dgm:cxn modelId="{26719C2A-9227-4E2C-A06C-0F5D82B2A501}" type="presParOf" srcId="{D6D5F7FD-9369-4667-BA37-8FED89060713}" destId="{E9B0A11E-E02E-4ACB-9815-C72CCB24EE12}" srcOrd="0" destOrd="0" presId="urn:microsoft.com/office/officeart/2018/5/layout/IconCircleLabelList"/>
    <dgm:cxn modelId="{559DC9AC-2300-473B-B823-22961A19CEE4}" type="presParOf" srcId="{E9B0A11E-E02E-4ACB-9815-C72CCB24EE12}" destId="{15E70BE0-5129-4CCB-9FF3-06972A1E9FC9}" srcOrd="0" destOrd="0" presId="urn:microsoft.com/office/officeart/2018/5/layout/IconCircleLabelList"/>
    <dgm:cxn modelId="{D507F168-D0E9-45FA-A129-FEBC7026C418}" type="presParOf" srcId="{E9B0A11E-E02E-4ACB-9815-C72CCB24EE12}" destId="{D7A0114F-FB1E-45D7-9090-4FC689994407}" srcOrd="1" destOrd="0" presId="urn:microsoft.com/office/officeart/2018/5/layout/IconCircleLabelList"/>
    <dgm:cxn modelId="{597CA9D2-EA12-499B-90E0-440C6107091E}" type="presParOf" srcId="{E9B0A11E-E02E-4ACB-9815-C72CCB24EE12}" destId="{FD3EA109-7083-436A-B1D5-7420DE94059B}" srcOrd="2" destOrd="0" presId="urn:microsoft.com/office/officeart/2018/5/layout/IconCircleLabelList"/>
    <dgm:cxn modelId="{98800B92-A3EC-48D7-8071-4A6494B82DA7}" type="presParOf" srcId="{E9B0A11E-E02E-4ACB-9815-C72CCB24EE12}" destId="{3AC0D9A4-E5E5-4D1E-8548-407E0C41DEB6}" srcOrd="3" destOrd="0" presId="urn:microsoft.com/office/officeart/2018/5/layout/IconCircleLabelList"/>
    <dgm:cxn modelId="{50B4CA58-1D7E-4296-A963-9065687E200C}" type="presParOf" srcId="{D6D5F7FD-9369-4667-BA37-8FED89060713}" destId="{C75A33A2-7696-4DCE-B518-47F0A1771E6A}" srcOrd="1" destOrd="0" presId="urn:microsoft.com/office/officeart/2018/5/layout/IconCircleLabelList"/>
    <dgm:cxn modelId="{54189FCA-B0FC-4252-8552-D4386E4DD536}" type="presParOf" srcId="{D6D5F7FD-9369-4667-BA37-8FED89060713}" destId="{43CEC299-9064-4017-B8A7-2BEA91CAE693}" srcOrd="2" destOrd="0" presId="urn:microsoft.com/office/officeart/2018/5/layout/IconCircleLabelList"/>
    <dgm:cxn modelId="{B03DBA4E-6181-44E5-8F22-48EF5C2C3657}" type="presParOf" srcId="{43CEC299-9064-4017-B8A7-2BEA91CAE693}" destId="{9F647167-01C7-4D56-A6AE-22B67BB6AA95}" srcOrd="0" destOrd="0" presId="urn:microsoft.com/office/officeart/2018/5/layout/IconCircleLabelList"/>
    <dgm:cxn modelId="{1CA57E42-045D-4D51-84D9-E46CA4C3DDCF}" type="presParOf" srcId="{43CEC299-9064-4017-B8A7-2BEA91CAE693}" destId="{CF03E6BA-DDF7-41AC-BED9-B65E1DF5C0F4}" srcOrd="1" destOrd="0" presId="urn:microsoft.com/office/officeart/2018/5/layout/IconCircleLabelList"/>
    <dgm:cxn modelId="{C69AECB7-BC37-4C4F-8589-8DDCA5E332D5}" type="presParOf" srcId="{43CEC299-9064-4017-B8A7-2BEA91CAE693}" destId="{1AF5EC35-D7B5-4C47-AF0B-518FA431ED2D}" srcOrd="2" destOrd="0" presId="urn:microsoft.com/office/officeart/2018/5/layout/IconCircleLabelList"/>
    <dgm:cxn modelId="{3842A3C0-AC69-4A04-97D1-A51206D5F960}" type="presParOf" srcId="{43CEC299-9064-4017-B8A7-2BEA91CAE693}" destId="{2ACC5DB0-9AB5-4FE7-9DD8-028E31520054}" srcOrd="3" destOrd="0" presId="urn:microsoft.com/office/officeart/2018/5/layout/IconCircleLabelList"/>
    <dgm:cxn modelId="{162A7298-4E22-4B56-8372-D8DFE4B8C447}" type="presParOf" srcId="{D6D5F7FD-9369-4667-BA37-8FED89060713}" destId="{F7AECCB2-DBDE-4A7A-BA1F-A84DD8FBE83F}" srcOrd="3" destOrd="0" presId="urn:microsoft.com/office/officeart/2018/5/layout/IconCircleLabelList"/>
    <dgm:cxn modelId="{75B05713-5C01-4BCE-B209-AD7113485828}" type="presParOf" srcId="{D6D5F7FD-9369-4667-BA37-8FED89060713}" destId="{4A17AC51-7459-4207-A846-281CB782BFDC}" srcOrd="4" destOrd="0" presId="urn:microsoft.com/office/officeart/2018/5/layout/IconCircleLabelList"/>
    <dgm:cxn modelId="{B0026587-3170-45C3-ADD4-00E2AB9EA447}" type="presParOf" srcId="{4A17AC51-7459-4207-A846-281CB782BFDC}" destId="{85D5FC43-4CC6-4643-AFDB-C3F5DB117B84}" srcOrd="0" destOrd="0" presId="urn:microsoft.com/office/officeart/2018/5/layout/IconCircleLabelList"/>
    <dgm:cxn modelId="{9B554560-B3D0-4A33-9383-BD77677C6FE4}" type="presParOf" srcId="{4A17AC51-7459-4207-A846-281CB782BFDC}" destId="{35EAA33E-BB8F-4B49-B43F-620BF1FA9678}" srcOrd="1" destOrd="0" presId="urn:microsoft.com/office/officeart/2018/5/layout/IconCircleLabelList"/>
    <dgm:cxn modelId="{143BEC2E-7D99-4EFC-B30C-469F0C2F8F64}" type="presParOf" srcId="{4A17AC51-7459-4207-A846-281CB782BFDC}" destId="{32A030F4-5D08-434F-8B54-264CE436A305}" srcOrd="2" destOrd="0" presId="urn:microsoft.com/office/officeart/2018/5/layout/IconCircleLabelList"/>
    <dgm:cxn modelId="{D6781C65-FE78-47A1-B273-F83103C52436}" type="presParOf" srcId="{4A17AC51-7459-4207-A846-281CB782BFDC}" destId="{BAC63848-70A4-44FF-909B-EE3EB71E670B}"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70BE0-5129-4CCB-9FF3-06972A1E9FC9}">
      <dsp:nvSpPr>
        <dsp:cNvPr id="0" name=""/>
        <dsp:cNvSpPr/>
      </dsp:nvSpPr>
      <dsp:spPr>
        <a:xfrm>
          <a:off x="1617077" y="45608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114F-FB1E-45D7-9090-4FC689994407}">
      <dsp:nvSpPr>
        <dsp:cNvPr id="0" name=""/>
        <dsp:cNvSpPr/>
      </dsp:nvSpPr>
      <dsp:spPr>
        <a:xfrm>
          <a:off x="2036753" y="92407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C0D9A4-E5E5-4D1E-8548-407E0C41DEB6}">
      <dsp:nvSpPr>
        <dsp:cNvPr id="0" name=""/>
        <dsp:cNvSpPr/>
      </dsp:nvSpPr>
      <dsp:spPr>
        <a:xfrm>
          <a:off x="432922" y="3019878"/>
          <a:ext cx="4700699" cy="2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kern="1200" dirty="0">
              <a:latin typeface="Times New Roman" panose="02020603050405020304" pitchFamily="18" charset="0"/>
              <a:cs typeface="Times New Roman" panose="02020603050405020304" pitchFamily="18" charset="0"/>
            </a:rPr>
            <a:t>With real-time processing, we can see the good visualization of the 3D scene.</a:t>
          </a:r>
        </a:p>
      </dsp:txBody>
      <dsp:txXfrm>
        <a:off x="432922" y="3019878"/>
        <a:ext cx="4700699" cy="2484151"/>
      </dsp:txXfrm>
    </dsp:sp>
    <dsp:sp modelId="{9F647167-01C7-4D56-A6AE-22B67BB6AA95}">
      <dsp:nvSpPr>
        <dsp:cNvPr id="0" name=""/>
        <dsp:cNvSpPr/>
      </dsp:nvSpPr>
      <dsp:spPr>
        <a:xfrm>
          <a:off x="6598822" y="558826"/>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3E6BA-DDF7-41AC-BED9-B65E1DF5C0F4}">
      <dsp:nvSpPr>
        <dsp:cNvPr id="0" name=""/>
        <dsp:cNvSpPr/>
      </dsp:nvSpPr>
      <dsp:spPr>
        <a:xfrm>
          <a:off x="7066822" y="102682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CC5DB0-9AB5-4FE7-9DD8-028E31520054}">
      <dsp:nvSpPr>
        <dsp:cNvPr id="0" name=""/>
        <dsp:cNvSpPr/>
      </dsp:nvSpPr>
      <dsp:spPr>
        <a:xfrm>
          <a:off x="5840842" y="3058160"/>
          <a:ext cx="3600000" cy="2639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0" i="0" kern="1200" dirty="0">
              <a:effectLst/>
              <a:latin typeface="Times New Roman" panose="02020603050405020304" pitchFamily="18" charset="0"/>
              <a:cs typeface="Times New Roman" panose="02020603050405020304" pitchFamily="18" charset="0"/>
            </a:rPr>
            <a:t>To  handle complex scenarios such as occlusions and textureless areas.</a:t>
          </a:r>
          <a:endParaRPr lang="en-US" sz="2400" kern="1200" dirty="0">
            <a:latin typeface="Times New Roman" panose="02020603050405020304" pitchFamily="18" charset="0"/>
            <a:cs typeface="Times New Roman" panose="02020603050405020304" pitchFamily="18" charset="0"/>
          </a:endParaRPr>
        </a:p>
      </dsp:txBody>
      <dsp:txXfrm>
        <a:off x="5840842" y="3058160"/>
        <a:ext cx="3600000" cy="2639387"/>
      </dsp:txXfrm>
    </dsp:sp>
    <dsp:sp modelId="{85D5FC43-4CC6-4643-AFDB-C3F5DB117B84}">
      <dsp:nvSpPr>
        <dsp:cNvPr id="0" name=""/>
        <dsp:cNvSpPr/>
      </dsp:nvSpPr>
      <dsp:spPr>
        <a:xfrm>
          <a:off x="10828822" y="449766"/>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A33E-BB8F-4B49-B43F-620BF1FA9678}">
      <dsp:nvSpPr>
        <dsp:cNvPr id="0" name=""/>
        <dsp:cNvSpPr/>
      </dsp:nvSpPr>
      <dsp:spPr>
        <a:xfrm>
          <a:off x="11296822" y="917766"/>
          <a:ext cx="1260000" cy="126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C63848-70A4-44FF-909B-EE3EB71E670B}">
      <dsp:nvSpPr>
        <dsp:cNvPr id="0" name=""/>
        <dsp:cNvSpPr/>
      </dsp:nvSpPr>
      <dsp:spPr>
        <a:xfrm>
          <a:off x="10223014" y="3039846"/>
          <a:ext cx="3600000" cy="3075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latin typeface="Times New Roman" panose="02020603050405020304" pitchFamily="18" charset="0"/>
              <a:cs typeface="Times New Roman" panose="02020603050405020304" pitchFamily="18" charset="0"/>
            </a:rPr>
            <a:t>H</a:t>
          </a:r>
          <a:r>
            <a:rPr lang="en-US" sz="2400" b="0" i="0" kern="1200" dirty="0">
              <a:effectLst/>
              <a:latin typeface="Times New Roman" panose="02020603050405020304" pitchFamily="18" charset="0"/>
              <a:cs typeface="Times New Roman" panose="02020603050405020304" pitchFamily="18" charset="0"/>
            </a:rPr>
            <a:t>andling different types of stereo camera configurations, such as different baseline distances and camera orientations</a:t>
          </a:r>
          <a:r>
            <a:rPr lang="en-US" sz="1900" b="0" i="0" kern="1200" dirty="0">
              <a:effectLst/>
              <a:latin typeface="Times New Roman" panose="02020603050405020304" pitchFamily="18" charset="0"/>
              <a:cs typeface="Times New Roman" panose="02020603050405020304" pitchFamily="18" charset="0"/>
            </a:rPr>
            <a:t>.</a:t>
          </a:r>
          <a:endParaRPr lang="en-US" sz="1900" kern="1200" dirty="0">
            <a:latin typeface="Times New Roman" panose="02020603050405020304" pitchFamily="18" charset="0"/>
            <a:cs typeface="Times New Roman" panose="02020603050405020304" pitchFamily="18" charset="0"/>
          </a:endParaRPr>
        </a:p>
      </dsp:txBody>
      <dsp:txXfrm>
        <a:off x="10223014" y="3039846"/>
        <a:ext cx="3600000" cy="307562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4/19/2023</a:t>
            </a:fld>
            <a:endParaRPr lang="en-US" altLang="en-US"/>
          </a:p>
        </p:txBody>
      </p:sp>
      <p:sp>
        <p:nvSpPr>
          <p:cNvPr id="4" name="Slide Image Placeholder 3"/>
          <p:cNvSpPr>
            <a:spLocks noGrp="1" noRot="1" noChangeAspect="1"/>
          </p:cNvSpPr>
          <p:nvPr>
            <p:ph type="sldImg" idx="2"/>
          </p:nvPr>
        </p:nvSpPr>
        <p:spPr>
          <a:xfrm>
            <a:off x="-73025" y="685800"/>
            <a:ext cx="7004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6533308"/>
            <a:ext cx="36530280" cy="4508077"/>
          </a:xfrm>
        </p:spPr>
        <p:txBody>
          <a:bodyPr/>
          <a:lstStyle/>
          <a:p>
            <a:r>
              <a:rPr lang="en-US"/>
              <a:t>Click to edit Master title style</a:t>
            </a:r>
          </a:p>
        </p:txBody>
      </p:sp>
      <p:sp>
        <p:nvSpPr>
          <p:cNvPr id="3" name="Subtitle 2"/>
          <p:cNvSpPr>
            <a:spLocks noGrp="1"/>
          </p:cNvSpPr>
          <p:nvPr>
            <p:ph type="subTitle" idx="1"/>
          </p:nvPr>
        </p:nvSpPr>
        <p:spPr>
          <a:xfrm>
            <a:off x="6446520" y="11917680"/>
            <a:ext cx="30083760" cy="537464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60765" y="2356276"/>
            <a:ext cx="46416433" cy="50246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11456" y="2356276"/>
            <a:ext cx="138533032" cy="50246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2" y="13514494"/>
            <a:ext cx="36530280" cy="417703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394872" y="8913925"/>
            <a:ext cx="36530280" cy="4600574"/>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4/19/2023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11452"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3502465"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4/19/2023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81146" y="392817"/>
            <a:ext cx="27542671" cy="2078777"/>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306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68823"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96457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80800" y="152400"/>
            <a:ext cx="4267200" cy="2531098"/>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4/19/2023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4/19/2023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8849" y="837353"/>
            <a:ext cx="14139072" cy="356362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6802738" y="837359"/>
            <a:ext cx="24025225" cy="17949546"/>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8849" y="4400979"/>
            <a:ext cx="14139072" cy="14385926"/>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4/19/2023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754" y="14721847"/>
            <a:ext cx="25786080" cy="173799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423754" y="1879177"/>
            <a:ext cx="25786080" cy="1261872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423754" y="16459843"/>
            <a:ext cx="25786080" cy="2468244"/>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4/19/2023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9475" y="841375"/>
            <a:ext cx="38677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49475" y="4906963"/>
            <a:ext cx="38677850" cy="138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494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4/19/2023</a:t>
            </a:fld>
            <a:endParaRPr lang="en-US" altLang="en-US"/>
          </a:p>
        </p:txBody>
      </p:sp>
      <p:sp>
        <p:nvSpPr>
          <p:cNvPr id="5" name="Footer Placeholder 4"/>
          <p:cNvSpPr>
            <a:spLocks noGrp="1"/>
          </p:cNvSpPr>
          <p:nvPr>
            <p:ph type="ftr" sz="quarter" idx="3"/>
          </p:nvPr>
        </p:nvSpPr>
        <p:spPr>
          <a:xfrm>
            <a:off x="14684375" y="19492913"/>
            <a:ext cx="13608050" cy="111918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08006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diagramQuickStyle" Target="../diagrams/quickStyle1.xml"/><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Layout" Target="../diagrams/layout1.xml"/><Relationship Id="rId11" Type="http://schemas.openxmlformats.org/officeDocument/2006/relationships/image" Target="../media/image10.png"/><Relationship Id="rId5" Type="http://schemas.openxmlformats.org/officeDocument/2006/relationships/diagramData" Target="../diagrams/data1.xml"/><Relationship Id="rId10" Type="http://schemas.openxmlformats.org/officeDocument/2006/relationships/image" Target="../media/image9.png"/><Relationship Id="rId4" Type="http://schemas.openxmlformats.org/officeDocument/2006/relationships/hyperlink" Target="https://arxiv.org/abs/1609.03677" TargetMode="Externa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E9E6387-B926-5BEF-7ADC-2377DE3D81D1}"/>
              </a:ext>
            </a:extLst>
          </p:cNvPr>
          <p:cNvSpPr/>
          <p:nvPr/>
        </p:nvSpPr>
        <p:spPr>
          <a:xfrm>
            <a:off x="30106380" y="15363768"/>
            <a:ext cx="3650220" cy="9328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E2DA4129-6950-A764-0B7F-9BADAF043E03}"/>
              </a:ext>
            </a:extLst>
          </p:cNvPr>
          <p:cNvSpPr/>
          <p:nvPr/>
        </p:nvSpPr>
        <p:spPr>
          <a:xfrm>
            <a:off x="30362985" y="10567205"/>
            <a:ext cx="3393615" cy="9389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92F870BC-098A-95FA-C38A-D7167A3B3A4B}"/>
              </a:ext>
            </a:extLst>
          </p:cNvPr>
          <p:cNvSpPr/>
          <p:nvPr/>
        </p:nvSpPr>
        <p:spPr>
          <a:xfrm>
            <a:off x="16459200" y="13372426"/>
            <a:ext cx="2438400" cy="6833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97782EAE-199B-60C9-D6B4-32EDDADE7462}"/>
              </a:ext>
            </a:extLst>
          </p:cNvPr>
          <p:cNvSpPr/>
          <p:nvPr/>
        </p:nvSpPr>
        <p:spPr>
          <a:xfrm>
            <a:off x="16492733" y="3355231"/>
            <a:ext cx="2746136" cy="6833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660E98C7-1D84-CA71-F147-9F347208687D}"/>
              </a:ext>
            </a:extLst>
          </p:cNvPr>
          <p:cNvSpPr/>
          <p:nvPr/>
        </p:nvSpPr>
        <p:spPr>
          <a:xfrm>
            <a:off x="457200" y="15839401"/>
            <a:ext cx="2438400" cy="7474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D8C0319A-BF7B-835A-758A-E2383ED146AB}"/>
              </a:ext>
            </a:extLst>
          </p:cNvPr>
          <p:cNvSpPr/>
          <p:nvPr/>
        </p:nvSpPr>
        <p:spPr>
          <a:xfrm>
            <a:off x="735996" y="9525000"/>
            <a:ext cx="6350604" cy="10483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D97BDC33-C11C-E2BD-3E83-DA2F4061D07D}"/>
              </a:ext>
            </a:extLst>
          </p:cNvPr>
          <p:cNvSpPr/>
          <p:nvPr/>
        </p:nvSpPr>
        <p:spPr>
          <a:xfrm>
            <a:off x="735996" y="2491686"/>
            <a:ext cx="3257689" cy="8635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21368BAE-7540-38FD-0ABD-F08C27743CCC}"/>
              </a:ext>
            </a:extLst>
          </p:cNvPr>
          <p:cNvSpPr/>
          <p:nvPr/>
        </p:nvSpPr>
        <p:spPr>
          <a:xfrm>
            <a:off x="30400864" y="3355231"/>
            <a:ext cx="2746136" cy="9932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098" name="Title 13"/>
          <p:cNvSpPr>
            <a:spLocks noGrp="1"/>
          </p:cNvSpPr>
          <p:nvPr>
            <p:ph type="title"/>
          </p:nvPr>
        </p:nvSpPr>
        <p:spPr>
          <a:xfrm>
            <a:off x="4030556" y="261249"/>
            <a:ext cx="34470975" cy="2078037"/>
          </a:xfrm>
        </p:spPr>
        <p:txBody>
          <a:bodyPr/>
          <a:lstStyle/>
          <a:p>
            <a:r>
              <a:rPr lang="en-US" sz="6600" b="1" kern="1200" dirty="0">
                <a:effectLst/>
                <a:latin typeface="Times New Roman" panose="02020603050405020304" pitchFamily="18" charset="0"/>
                <a:ea typeface="+mj-ea"/>
                <a:cs typeface="Times New Roman" panose="02020603050405020304" pitchFamily="18" charset="0"/>
              </a:rPr>
              <a:t>Real-Time  video (stereo ego-motion) Depth estimation</a:t>
            </a:r>
            <a:br>
              <a:rPr lang="en-US" altLang="en-US" sz="5000" dirty="0">
                <a:latin typeface="Arial" panose="020B0604020202020204" pitchFamily="34" charset="0"/>
                <a:cs typeface="Arial" panose="020B0604020202020204" pitchFamily="34" charset="0"/>
              </a:rPr>
            </a:br>
            <a:r>
              <a:rPr lang="en-US" altLang="en-US" sz="5000" dirty="0">
                <a:latin typeface="Times New Roman" panose="02020603050405020304" pitchFamily="18" charset="0"/>
                <a:cs typeface="Times New Roman" panose="02020603050405020304" pitchFamily="18" charset="0"/>
              </a:rPr>
              <a:t>Srinath-20WU0101031</a:t>
            </a:r>
          </a:p>
        </p:txBody>
      </p:sp>
      <p:pic>
        <p:nvPicPr>
          <p:cNvPr id="2" name="Picture 1">
            <a:extLst>
              <a:ext uri="{FF2B5EF4-FFF2-40B4-BE49-F238E27FC236}">
                <a16:creationId xmlns:a16="http://schemas.microsoft.com/office/drawing/2014/main" id="{51E2B51A-1F97-F422-5494-5016B02C80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634"/>
          <a:stretch/>
        </p:blipFill>
        <p:spPr bwMode="auto">
          <a:xfrm>
            <a:off x="36716029" y="72094"/>
            <a:ext cx="4464628" cy="3420678"/>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816217F-257E-7AFD-4FD3-63BC2980C8CD}"/>
              </a:ext>
            </a:extLst>
          </p:cNvPr>
          <p:cNvSpPr txBox="1"/>
          <p:nvPr/>
        </p:nvSpPr>
        <p:spPr>
          <a:xfrm>
            <a:off x="735996" y="2491686"/>
            <a:ext cx="14554200" cy="1003351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Overview</a:t>
            </a:r>
          </a:p>
          <a:p>
            <a:pPr algn="just"/>
            <a:r>
              <a:rPr lang="en-US" sz="4400" dirty="0">
                <a:latin typeface="Times New Roman" panose="02020603050405020304" pitchFamily="18" charset="0"/>
                <a:cs typeface="Times New Roman" panose="02020603050405020304" pitchFamily="18" charset="0"/>
              </a:rPr>
              <a:t>An important part of improving picture quality is video stabilization. Early approaches rely on feature tracking to recover either 2D or 3D frame motion, however these approaches struggle with the robustness of local feature extraction and tracking in shaky videos. </a:t>
            </a:r>
            <a:r>
              <a:rPr lang="en-IN" sz="4400" dirty="0">
                <a:latin typeface="Times New Roman" panose="02020603050405020304" pitchFamily="18" charset="0"/>
                <a:cs typeface="Times New Roman" panose="02020603050405020304" pitchFamily="18" charset="0"/>
              </a:rPr>
              <a:t>For this project I choose stereo ego motion datasets with 3D video , by this it is possible to estimate the intensity of video frames in 3D space, which can use in applications in virtual reality</a:t>
            </a:r>
            <a:endParaRPr lang="en-US" sz="4400" dirty="0">
              <a:latin typeface="Times New Roman" panose="02020603050405020304" pitchFamily="18" charset="0"/>
              <a:cs typeface="Times New Roman" panose="02020603050405020304" pitchFamily="18" charset="0"/>
            </a:endParaRPr>
          </a:p>
          <a:p>
            <a:pPr algn="just"/>
            <a:endParaRPr lang="en-US" sz="6000"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Problem Objectives</a:t>
            </a:r>
            <a:endParaRPr lang="en-US" sz="6000" b="1" dirty="0">
              <a:latin typeface="Times New Roman" panose="02020603050405020304" pitchFamily="18" charset="0"/>
              <a:cs typeface="Times New Roman" panose="02020603050405020304" pitchFamily="18" charset="0"/>
            </a:endParaRPr>
          </a:p>
          <a:p>
            <a:pPr algn="just"/>
            <a:endParaRPr lang="en-US" sz="6000" b="1" dirty="0">
              <a:latin typeface="Times New Roman" panose="02020603050405020304" pitchFamily="18" charset="0"/>
              <a:cs typeface="Times New Roman" panose="02020603050405020304" pitchFamily="18" charset="0"/>
            </a:endParaRPr>
          </a:p>
          <a:p>
            <a:pPr algn="just"/>
            <a:endParaRPr lang="en-US" sz="6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674ACD8-690B-E428-334A-421B5BA8C231}"/>
              </a:ext>
            </a:extLst>
          </p:cNvPr>
          <p:cNvSpPr txBox="1"/>
          <p:nvPr/>
        </p:nvSpPr>
        <p:spPr>
          <a:xfrm>
            <a:off x="16567569" y="3240829"/>
            <a:ext cx="11811001" cy="435503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set </a:t>
            </a:r>
          </a:p>
          <a:p>
            <a:pPr marL="571500" indent="-571500" algn="just">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The data contains 52 videos of a stereo motion of cars which were taken in different locations and different camera angles.</a:t>
            </a:r>
          </a:p>
          <a:p>
            <a:pPr marL="571500" indent="-571500" algn="just">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algn="just"/>
            <a:endParaRPr lang="en-IN" sz="4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BBAEC18-C7B2-C4EF-F415-8FFE4C42CB42}"/>
              </a:ext>
            </a:extLst>
          </p:cNvPr>
          <p:cNvSpPr txBox="1"/>
          <p:nvPr/>
        </p:nvSpPr>
        <p:spPr>
          <a:xfrm>
            <a:off x="479391" y="15737443"/>
            <a:ext cx="14554200" cy="5570756"/>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Novelty</a:t>
            </a:r>
          </a:p>
          <a:p>
            <a:pPr indent="-228600" algn="l">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Use of deep learning techniques to accurately estimate the intensity of each pixel in a 3D video</a:t>
            </a:r>
          </a:p>
          <a:p>
            <a:pPr indent="-228600" algn="l">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The 3D video that taken in low level light can be used to determine the intensity</a:t>
            </a:r>
          </a:p>
          <a:p>
            <a:pPr indent="-228600" algn="l">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Capturing different views of a scene with multiple cameras, then combining those views to calculate the intensity </a:t>
            </a:r>
          </a:p>
          <a:p>
            <a:pPr algn="just"/>
            <a:endParaRPr lang="en-IN" sz="4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FDCA9149-98D0-8BCE-1E8F-AD1E6873D1D1}"/>
              </a:ext>
            </a:extLst>
          </p:cNvPr>
          <p:cNvSpPr txBox="1"/>
          <p:nvPr/>
        </p:nvSpPr>
        <p:spPr>
          <a:xfrm>
            <a:off x="16459200" y="13372426"/>
            <a:ext cx="13182600" cy="1600438"/>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Results</a:t>
            </a:r>
          </a:p>
          <a:p>
            <a:endParaRPr lang="en-US" sz="44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017E9BB-CC36-C831-8D7A-51D786AB64B4}"/>
              </a:ext>
            </a:extLst>
          </p:cNvPr>
          <p:cNvSpPr txBox="1"/>
          <p:nvPr/>
        </p:nvSpPr>
        <p:spPr>
          <a:xfrm>
            <a:off x="30575242" y="3463468"/>
            <a:ext cx="10642286" cy="184665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p>
          <a:p>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9E24D9-C038-CCDC-A1F3-48AB464412C7}"/>
              </a:ext>
            </a:extLst>
          </p:cNvPr>
          <p:cNvSpPr txBox="1"/>
          <p:nvPr/>
        </p:nvSpPr>
        <p:spPr>
          <a:xfrm>
            <a:off x="30400864" y="10573313"/>
            <a:ext cx="12118736" cy="610936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Outcomes</a:t>
            </a:r>
          </a:p>
          <a:p>
            <a:pPr>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A better understanding of the spatial and temporal features that influence the intensity values of 3D videos</a:t>
            </a:r>
            <a:endParaRPr lang="en-IN" sz="4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Improving the accuracy and efficiency such as video processing and virtual reality</a:t>
            </a:r>
          </a:p>
          <a:p>
            <a:pPr marL="857250" indent="-8572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94551A-EED4-030D-F5DD-90F11D3D699D}"/>
              </a:ext>
            </a:extLst>
          </p:cNvPr>
          <p:cNvSpPr txBox="1"/>
          <p:nvPr/>
        </p:nvSpPr>
        <p:spPr>
          <a:xfrm>
            <a:off x="30106380" y="15363768"/>
            <a:ext cx="11661536" cy="552458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Reference</a:t>
            </a:r>
          </a:p>
          <a:p>
            <a:pPr marL="342900" indent="-342900" algn="l">
              <a:buFont typeface="Arial" panose="020B0604020202020204" pitchFamily="34" charset="0"/>
              <a:buChar char="•"/>
            </a:pPr>
            <a:r>
              <a:rPr lang="en-US" sz="4400" b="0" i="0" dirty="0">
                <a:effectLst/>
                <a:latin typeface="Times New Roman" panose="02020603050405020304" pitchFamily="18" charset="0"/>
                <a:cs typeface="Times New Roman" panose="02020603050405020304" pitchFamily="18" charset="0"/>
              </a:rPr>
              <a:t>Unsupervised Monocular Depth Estimation with Left-Right Consistency" by Zhou et al.: </a:t>
            </a:r>
            <a:r>
              <a:rPr lang="en-US" sz="4400" b="0" i="0" u="sng" dirty="0">
                <a:solidFill>
                  <a:srgbClr val="D1D5DB"/>
                </a:solidFill>
                <a:effectLst/>
                <a:latin typeface="Times New Roman" panose="02020603050405020304" pitchFamily="18" charset="0"/>
                <a:cs typeface="Times New Roman" panose="02020603050405020304" pitchFamily="18" charset="0"/>
                <a:hlinkClick r:id="rId4"/>
              </a:rPr>
              <a:t>https://arxiv.org/abs/1609.03677</a:t>
            </a:r>
            <a:endParaRPr lang="en-US" sz="4400" b="0" i="0" u="sng" dirty="0">
              <a:solidFill>
                <a:srgbClr val="D1D5DB"/>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4400" b="0" i="0" dirty="0">
                <a:effectLst/>
                <a:latin typeface="Times New Roman" panose="02020603050405020304" pitchFamily="18" charset="0"/>
                <a:cs typeface="Times New Roman" panose="02020603050405020304" pitchFamily="18" charset="0"/>
              </a:rPr>
              <a:t>"Unsupervised Learning of Depth and Ego-Motion from Video" by Zhou et al.:  https://arxiv.org/pdf/1704.07813.pdf</a:t>
            </a:r>
          </a:p>
          <a:p>
            <a:endParaRPr lang="en-IN" sz="3200" dirty="0"/>
          </a:p>
        </p:txBody>
      </p:sp>
      <p:graphicFrame>
        <p:nvGraphicFramePr>
          <p:cNvPr id="5" name="Content Placeholder 2">
            <a:extLst>
              <a:ext uri="{FF2B5EF4-FFF2-40B4-BE49-F238E27FC236}">
                <a16:creationId xmlns:a16="http://schemas.microsoft.com/office/drawing/2014/main" id="{32E68564-CE67-015C-D51C-38AF304C2897}"/>
              </a:ext>
            </a:extLst>
          </p:cNvPr>
          <p:cNvGraphicFramePr>
            <a:graphicFrameLocks/>
          </p:cNvGraphicFramePr>
          <p:nvPr>
            <p:extLst>
              <p:ext uri="{D42A27DB-BD31-4B8C-83A1-F6EECF244321}">
                <p14:modId xmlns:p14="http://schemas.microsoft.com/office/powerpoint/2010/main" val="153489406"/>
              </p:ext>
            </p:extLst>
          </p:nvPr>
        </p:nvGraphicFramePr>
        <p:xfrm>
          <a:off x="-374769" y="10471355"/>
          <a:ext cx="14292945" cy="61154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6" name="Picture 2">
            <a:extLst>
              <a:ext uri="{FF2B5EF4-FFF2-40B4-BE49-F238E27FC236}">
                <a16:creationId xmlns:a16="http://schemas.microsoft.com/office/drawing/2014/main" id="{44168628-AC9D-5DAD-2C76-CC574E3BC6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95673" y="6791193"/>
            <a:ext cx="11088311" cy="5890984"/>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3" descr="Text&#10;&#10;Description automatically generated">
            <a:extLst>
              <a:ext uri="{FF2B5EF4-FFF2-40B4-BE49-F238E27FC236}">
                <a16:creationId xmlns:a16="http://schemas.microsoft.com/office/drawing/2014/main" id="{3D3D010C-F11F-BB6B-CDEE-EEFD8C352F08}"/>
              </a:ext>
            </a:extLst>
          </p:cNvPr>
          <p:cNvPicPr>
            <a:picLocks noChangeAspect="1"/>
          </p:cNvPicPr>
          <p:nvPr/>
        </p:nvPicPr>
        <p:blipFill>
          <a:blip r:embed="rId11"/>
          <a:stretch>
            <a:fillRect/>
          </a:stretch>
        </p:blipFill>
        <p:spPr>
          <a:xfrm>
            <a:off x="16002000" y="14708986"/>
            <a:ext cx="6334423" cy="3749750"/>
          </a:xfrm>
          <a:prstGeom prst="rect">
            <a:avLst/>
          </a:prstGeom>
        </p:spPr>
      </p:pic>
      <p:pic>
        <p:nvPicPr>
          <p:cNvPr id="11" name="Picture 10">
            <a:extLst>
              <a:ext uri="{FF2B5EF4-FFF2-40B4-BE49-F238E27FC236}">
                <a16:creationId xmlns:a16="http://schemas.microsoft.com/office/drawing/2014/main" id="{CE099B56-2D2E-F9E4-6F22-844D38FBAD12}"/>
              </a:ext>
            </a:extLst>
          </p:cNvPr>
          <p:cNvPicPr>
            <a:picLocks noChangeAspect="1"/>
          </p:cNvPicPr>
          <p:nvPr/>
        </p:nvPicPr>
        <p:blipFill>
          <a:blip r:embed="rId12"/>
          <a:stretch>
            <a:fillRect/>
          </a:stretch>
        </p:blipFill>
        <p:spPr>
          <a:xfrm>
            <a:off x="22763143" y="14590136"/>
            <a:ext cx="6142252" cy="3749750"/>
          </a:xfrm>
          <a:prstGeom prst="rect">
            <a:avLst/>
          </a:prstGeom>
        </p:spPr>
      </p:pic>
      <p:sp>
        <p:nvSpPr>
          <p:cNvPr id="12" name="TextBox 11">
            <a:extLst>
              <a:ext uri="{FF2B5EF4-FFF2-40B4-BE49-F238E27FC236}">
                <a16:creationId xmlns:a16="http://schemas.microsoft.com/office/drawing/2014/main" id="{BDE1EA68-0DD3-41F5-7598-F2A14B04E8AE}"/>
              </a:ext>
            </a:extLst>
          </p:cNvPr>
          <p:cNvSpPr txBox="1"/>
          <p:nvPr/>
        </p:nvSpPr>
        <p:spPr>
          <a:xfrm>
            <a:off x="16230600" y="18897599"/>
            <a:ext cx="548640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Set video resolution</a:t>
            </a:r>
          </a:p>
        </p:txBody>
      </p:sp>
      <p:sp>
        <p:nvSpPr>
          <p:cNvPr id="13" name="TextBox 12">
            <a:extLst>
              <a:ext uri="{FF2B5EF4-FFF2-40B4-BE49-F238E27FC236}">
                <a16:creationId xmlns:a16="http://schemas.microsoft.com/office/drawing/2014/main" id="{0FB08573-FA78-22C5-8C97-702430DE1670}"/>
              </a:ext>
            </a:extLst>
          </p:cNvPr>
          <p:cNvSpPr txBox="1"/>
          <p:nvPr/>
        </p:nvSpPr>
        <p:spPr>
          <a:xfrm>
            <a:off x="22917985" y="18897599"/>
            <a:ext cx="598741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Convert to stereo pair</a:t>
            </a:r>
          </a:p>
        </p:txBody>
      </p:sp>
      <p:pic>
        <p:nvPicPr>
          <p:cNvPr id="1028" name="Picture 4">
            <a:extLst>
              <a:ext uri="{FF2B5EF4-FFF2-40B4-BE49-F238E27FC236}">
                <a16:creationId xmlns:a16="http://schemas.microsoft.com/office/drawing/2014/main" id="{872E8B47-078B-016F-4FB9-29F6CD2B18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953567" y="4356317"/>
            <a:ext cx="12742670" cy="5839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569</TotalTime>
  <Words>301</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Real-Time  video (stereo ego-motion) Depth estimation Srinath-20WU0101031</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Srinath Vissarapu</cp:lastModifiedBy>
  <cp:revision>51</cp:revision>
  <dcterms:created xsi:type="dcterms:W3CDTF">2014-05-29T01:41:03Z</dcterms:created>
  <dcterms:modified xsi:type="dcterms:W3CDTF">2023-04-19T07:17:52Z</dcterms:modified>
</cp:coreProperties>
</file>