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media/image6.jpg" ContentType="image/jpg"/>
  <Override PartName="/ppt/media/image7.jpg" ContentType="image/jpg"/>
  <Override PartName="/ppt/media/image11.jpg" ContentType="image/jpg"/>
  <Override PartName="/ppt/media/image1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3" r:id="rId8"/>
    <p:sldId id="262" r:id="rId9"/>
    <p:sldId id="264" r:id="rId10"/>
    <p:sldId id="266" r:id="rId11"/>
    <p:sldId id="271" r:id="rId12"/>
    <p:sldId id="274" r:id="rId13"/>
    <p:sldId id="276" r:id="rId14"/>
    <p:sldId id="277" r:id="rId15"/>
    <p:sldId id="278" r:id="rId16"/>
    <p:sldId id="279" r:id="rId17"/>
    <p:sldId id="280" r:id="rId18"/>
    <p:sldId id="281" r:id="rId19"/>
    <p:sldId id="265" r:id="rId20"/>
    <p:sldId id="282" r:id="rId21"/>
    <p:sldId id="283" r:id="rId22"/>
    <p:sldId id="268" r:id="rId23"/>
    <p:sldId id="297" r:id="rId24"/>
    <p:sldId id="298" r:id="rId25"/>
    <p:sldId id="286" r:id="rId26"/>
    <p:sldId id="296" r:id="rId27"/>
    <p:sldId id="299" r:id="rId28"/>
    <p:sldId id="301"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5033"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A5994-B06E-4F94-956F-3F53C04FC42F}"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ED539C2-7DE6-4637-A2AE-BECCF3E49920}">
      <dgm:prSet/>
      <dgm:spPr/>
      <dgm:t>
        <a:bodyPr/>
        <a:lstStyle/>
        <a:p>
          <a:r>
            <a:rPr lang="en-IN" b="1" dirty="0"/>
            <a:t>DataBase - </a:t>
          </a:r>
          <a:r>
            <a:rPr lang="en-IN" dirty="0"/>
            <a:t>Storage [A]</a:t>
          </a:r>
          <a:endParaRPr lang="en-US" dirty="0"/>
        </a:p>
      </dgm:t>
    </dgm:pt>
    <dgm:pt modelId="{9CAA73F9-93B3-408F-91CB-51E573281001}" type="parTrans" cxnId="{988A9C73-E434-4D06-BB20-5DCCCCEBC49B}">
      <dgm:prSet/>
      <dgm:spPr/>
      <dgm:t>
        <a:bodyPr/>
        <a:lstStyle/>
        <a:p>
          <a:endParaRPr lang="en-US"/>
        </a:p>
      </dgm:t>
    </dgm:pt>
    <dgm:pt modelId="{F8219986-18BB-4ED2-BF8E-88ADEB4741ED}" type="sibTrans" cxnId="{988A9C73-E434-4D06-BB20-5DCCCCEBC49B}">
      <dgm:prSet/>
      <dgm:spPr/>
      <dgm:t>
        <a:bodyPr/>
        <a:lstStyle/>
        <a:p>
          <a:endParaRPr lang="en-US"/>
        </a:p>
      </dgm:t>
    </dgm:pt>
    <dgm:pt modelId="{6BED8ADE-35E2-4A81-88D3-96FA930F5078}">
      <dgm:prSet/>
      <dgm:spPr/>
      <dgm:t>
        <a:bodyPr/>
        <a:lstStyle/>
        <a:p>
          <a:r>
            <a:rPr lang="en-IN" b="1" dirty="0"/>
            <a:t>Model- </a:t>
          </a:r>
          <a:r>
            <a:rPr lang="en-IN" dirty="0"/>
            <a:t>Train based on data acquired from online source</a:t>
          </a:r>
          <a:endParaRPr lang="en-US" dirty="0"/>
        </a:p>
      </dgm:t>
    </dgm:pt>
    <dgm:pt modelId="{CDD76E22-C09B-4230-8BFC-5CBC639C8839}" type="parTrans" cxnId="{6E1766DC-88E8-482C-AA1C-D56BDA7217C7}">
      <dgm:prSet/>
      <dgm:spPr/>
      <dgm:t>
        <a:bodyPr/>
        <a:lstStyle/>
        <a:p>
          <a:endParaRPr lang="en-US"/>
        </a:p>
      </dgm:t>
    </dgm:pt>
    <dgm:pt modelId="{E7945510-71BD-478A-AD5B-55F218ECD2C1}" type="sibTrans" cxnId="{6E1766DC-88E8-482C-AA1C-D56BDA7217C7}">
      <dgm:prSet/>
      <dgm:spPr/>
      <dgm:t>
        <a:bodyPr/>
        <a:lstStyle/>
        <a:p>
          <a:endParaRPr lang="en-US"/>
        </a:p>
      </dgm:t>
    </dgm:pt>
    <dgm:pt modelId="{A0ABFD83-F88F-446D-8F34-7110BC65CC04}" type="pres">
      <dgm:prSet presAssocID="{846A5994-B06E-4F94-956F-3F53C04FC42F}" presName="hierChild1" presStyleCnt="0">
        <dgm:presLayoutVars>
          <dgm:chPref val="1"/>
          <dgm:dir/>
          <dgm:animOne val="branch"/>
          <dgm:animLvl val="lvl"/>
          <dgm:resizeHandles/>
        </dgm:presLayoutVars>
      </dgm:prSet>
      <dgm:spPr/>
    </dgm:pt>
    <dgm:pt modelId="{16A7044D-E1A2-46D8-A7A2-E65A7C20343D}" type="pres">
      <dgm:prSet presAssocID="{EED539C2-7DE6-4637-A2AE-BECCF3E49920}" presName="hierRoot1" presStyleCnt="0"/>
      <dgm:spPr/>
    </dgm:pt>
    <dgm:pt modelId="{882A21E8-B71E-4385-ADD9-F3CFE86B16E1}" type="pres">
      <dgm:prSet presAssocID="{EED539C2-7DE6-4637-A2AE-BECCF3E49920}" presName="composite" presStyleCnt="0"/>
      <dgm:spPr/>
    </dgm:pt>
    <dgm:pt modelId="{BC390C5F-8C67-4E44-9388-5734F93168C4}" type="pres">
      <dgm:prSet presAssocID="{EED539C2-7DE6-4637-A2AE-BECCF3E49920}" presName="background" presStyleLbl="node0" presStyleIdx="0" presStyleCnt="2"/>
      <dgm:spPr/>
    </dgm:pt>
    <dgm:pt modelId="{59C6C38A-F451-4BD4-97E5-8E7F727E4CAA}" type="pres">
      <dgm:prSet presAssocID="{EED539C2-7DE6-4637-A2AE-BECCF3E49920}" presName="text" presStyleLbl="fgAcc0" presStyleIdx="0" presStyleCnt="2">
        <dgm:presLayoutVars>
          <dgm:chPref val="3"/>
        </dgm:presLayoutVars>
      </dgm:prSet>
      <dgm:spPr/>
    </dgm:pt>
    <dgm:pt modelId="{520A13FA-D704-4828-AA59-480D24054E9E}" type="pres">
      <dgm:prSet presAssocID="{EED539C2-7DE6-4637-A2AE-BECCF3E49920}" presName="hierChild2" presStyleCnt="0"/>
      <dgm:spPr/>
    </dgm:pt>
    <dgm:pt modelId="{AB9FAFA0-720E-4AC7-80DD-C3D44FC0537A}" type="pres">
      <dgm:prSet presAssocID="{6BED8ADE-35E2-4A81-88D3-96FA930F5078}" presName="hierRoot1" presStyleCnt="0"/>
      <dgm:spPr/>
    </dgm:pt>
    <dgm:pt modelId="{59BF6CD6-0F52-47A3-8C6F-C0AB86A69155}" type="pres">
      <dgm:prSet presAssocID="{6BED8ADE-35E2-4A81-88D3-96FA930F5078}" presName="composite" presStyleCnt="0"/>
      <dgm:spPr/>
    </dgm:pt>
    <dgm:pt modelId="{86C22D88-C2E2-4C03-BD4C-6CC94CF21093}" type="pres">
      <dgm:prSet presAssocID="{6BED8ADE-35E2-4A81-88D3-96FA930F5078}" presName="background" presStyleLbl="node0" presStyleIdx="1" presStyleCnt="2"/>
      <dgm:spPr/>
    </dgm:pt>
    <dgm:pt modelId="{CCE792E6-1BE5-425F-83B1-FF118131BD0D}" type="pres">
      <dgm:prSet presAssocID="{6BED8ADE-35E2-4A81-88D3-96FA930F5078}" presName="text" presStyleLbl="fgAcc0" presStyleIdx="1" presStyleCnt="2">
        <dgm:presLayoutVars>
          <dgm:chPref val="3"/>
        </dgm:presLayoutVars>
      </dgm:prSet>
      <dgm:spPr/>
    </dgm:pt>
    <dgm:pt modelId="{9E6642EE-D8AF-4846-B4AD-67FEB642D58D}" type="pres">
      <dgm:prSet presAssocID="{6BED8ADE-35E2-4A81-88D3-96FA930F5078}" presName="hierChild2" presStyleCnt="0"/>
      <dgm:spPr/>
    </dgm:pt>
  </dgm:ptLst>
  <dgm:cxnLst>
    <dgm:cxn modelId="{988A9C73-E434-4D06-BB20-5DCCCCEBC49B}" srcId="{846A5994-B06E-4F94-956F-3F53C04FC42F}" destId="{EED539C2-7DE6-4637-A2AE-BECCF3E49920}" srcOrd="0" destOrd="0" parTransId="{9CAA73F9-93B3-408F-91CB-51E573281001}" sibTransId="{F8219986-18BB-4ED2-BF8E-88ADEB4741ED}"/>
    <dgm:cxn modelId="{36EA6D59-E007-408E-925F-A4A5696437EA}" type="presOf" srcId="{EED539C2-7DE6-4637-A2AE-BECCF3E49920}" destId="{59C6C38A-F451-4BD4-97E5-8E7F727E4CAA}" srcOrd="0" destOrd="0" presId="urn:microsoft.com/office/officeart/2005/8/layout/hierarchy1"/>
    <dgm:cxn modelId="{F73B617D-4B24-43D2-A049-071718D51F4A}" type="presOf" srcId="{846A5994-B06E-4F94-956F-3F53C04FC42F}" destId="{A0ABFD83-F88F-446D-8F34-7110BC65CC04}" srcOrd="0" destOrd="0" presId="urn:microsoft.com/office/officeart/2005/8/layout/hierarchy1"/>
    <dgm:cxn modelId="{6E1766DC-88E8-482C-AA1C-D56BDA7217C7}" srcId="{846A5994-B06E-4F94-956F-3F53C04FC42F}" destId="{6BED8ADE-35E2-4A81-88D3-96FA930F5078}" srcOrd="1" destOrd="0" parTransId="{CDD76E22-C09B-4230-8BFC-5CBC639C8839}" sibTransId="{E7945510-71BD-478A-AD5B-55F218ECD2C1}"/>
    <dgm:cxn modelId="{A472A9E6-4E6A-4625-A5FC-A4940402218E}" type="presOf" srcId="{6BED8ADE-35E2-4A81-88D3-96FA930F5078}" destId="{CCE792E6-1BE5-425F-83B1-FF118131BD0D}" srcOrd="0" destOrd="0" presId="urn:microsoft.com/office/officeart/2005/8/layout/hierarchy1"/>
    <dgm:cxn modelId="{99191795-6B63-49B1-B9B5-92568DA02654}" type="presParOf" srcId="{A0ABFD83-F88F-446D-8F34-7110BC65CC04}" destId="{16A7044D-E1A2-46D8-A7A2-E65A7C20343D}" srcOrd="0" destOrd="0" presId="urn:microsoft.com/office/officeart/2005/8/layout/hierarchy1"/>
    <dgm:cxn modelId="{217BEFAF-D3F5-4037-BD58-BD669F57B39E}" type="presParOf" srcId="{16A7044D-E1A2-46D8-A7A2-E65A7C20343D}" destId="{882A21E8-B71E-4385-ADD9-F3CFE86B16E1}" srcOrd="0" destOrd="0" presId="urn:microsoft.com/office/officeart/2005/8/layout/hierarchy1"/>
    <dgm:cxn modelId="{08C0B43E-D263-4617-A599-DFA3E95DE22A}" type="presParOf" srcId="{882A21E8-B71E-4385-ADD9-F3CFE86B16E1}" destId="{BC390C5F-8C67-4E44-9388-5734F93168C4}" srcOrd="0" destOrd="0" presId="urn:microsoft.com/office/officeart/2005/8/layout/hierarchy1"/>
    <dgm:cxn modelId="{4501E1C1-9521-46E4-B77E-D9E48BFA6191}" type="presParOf" srcId="{882A21E8-B71E-4385-ADD9-F3CFE86B16E1}" destId="{59C6C38A-F451-4BD4-97E5-8E7F727E4CAA}" srcOrd="1" destOrd="0" presId="urn:microsoft.com/office/officeart/2005/8/layout/hierarchy1"/>
    <dgm:cxn modelId="{5AC93275-3F8E-4685-B654-E539DD257909}" type="presParOf" srcId="{16A7044D-E1A2-46D8-A7A2-E65A7C20343D}" destId="{520A13FA-D704-4828-AA59-480D24054E9E}" srcOrd="1" destOrd="0" presId="urn:microsoft.com/office/officeart/2005/8/layout/hierarchy1"/>
    <dgm:cxn modelId="{3B423EFB-A8E1-4DFD-B1D8-08C564758B54}" type="presParOf" srcId="{A0ABFD83-F88F-446D-8F34-7110BC65CC04}" destId="{AB9FAFA0-720E-4AC7-80DD-C3D44FC0537A}" srcOrd="1" destOrd="0" presId="urn:microsoft.com/office/officeart/2005/8/layout/hierarchy1"/>
    <dgm:cxn modelId="{BDEADCC7-A11D-483D-B9D0-B3FE5F5DDCFC}" type="presParOf" srcId="{AB9FAFA0-720E-4AC7-80DD-C3D44FC0537A}" destId="{59BF6CD6-0F52-47A3-8C6F-C0AB86A69155}" srcOrd="0" destOrd="0" presId="urn:microsoft.com/office/officeart/2005/8/layout/hierarchy1"/>
    <dgm:cxn modelId="{2C4A3A39-5DA5-43F0-8569-14C88E594D3B}" type="presParOf" srcId="{59BF6CD6-0F52-47A3-8C6F-C0AB86A69155}" destId="{86C22D88-C2E2-4C03-BD4C-6CC94CF21093}" srcOrd="0" destOrd="0" presId="urn:microsoft.com/office/officeart/2005/8/layout/hierarchy1"/>
    <dgm:cxn modelId="{5CE1B137-8CC7-4ECD-B252-8A690A5F4774}" type="presParOf" srcId="{59BF6CD6-0F52-47A3-8C6F-C0AB86A69155}" destId="{CCE792E6-1BE5-425F-83B1-FF118131BD0D}" srcOrd="1" destOrd="0" presId="urn:microsoft.com/office/officeart/2005/8/layout/hierarchy1"/>
    <dgm:cxn modelId="{ABCC569A-9D0A-43FC-B1FD-8D4C1D4E15D9}" type="presParOf" srcId="{AB9FAFA0-720E-4AC7-80DD-C3D44FC0537A}" destId="{9E6642EE-D8AF-4846-B4AD-67FEB642D5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0C5F-8C67-4E44-9388-5734F93168C4}">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6C38A-F451-4BD4-97E5-8E7F727E4CAA}">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b="1" kern="1200" dirty="0"/>
            <a:t>DataBase - </a:t>
          </a:r>
          <a:r>
            <a:rPr lang="en-IN" sz="4200" kern="1200" dirty="0"/>
            <a:t>Storage [A]</a:t>
          </a:r>
          <a:endParaRPr lang="en-US" sz="4200" kern="1200" dirty="0"/>
        </a:p>
      </dsp:txBody>
      <dsp:txXfrm>
        <a:off x="585701" y="873933"/>
        <a:ext cx="4337991" cy="2693452"/>
      </dsp:txXfrm>
    </dsp:sp>
    <dsp:sp modelId="{86C22D88-C2E2-4C03-BD4C-6CC94CF21093}">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792E6-1BE5-425F-83B1-FF118131BD0D}">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b="1" kern="1200" dirty="0"/>
            <a:t>Model- </a:t>
          </a:r>
          <a:r>
            <a:rPr lang="en-IN" sz="4200" kern="1200" dirty="0"/>
            <a:t>Train based on data acquired from online source</a:t>
          </a:r>
          <a:endParaRPr lang="en-US" sz="4200" kern="1200" dirty="0"/>
        </a:p>
      </dsp:txBody>
      <dsp:txXfrm>
        <a:off x="6092527" y="873933"/>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971FE-EEDE-472A-9091-FB86A315D666}"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8C3CD-B54B-4A8D-A9AA-F37EF7817593}" type="slidenum">
              <a:rPr lang="en-IN" smtClean="0"/>
              <a:t>‹#›</a:t>
            </a:fld>
            <a:endParaRPr lang="en-IN"/>
          </a:p>
        </p:txBody>
      </p:sp>
    </p:spTree>
    <p:extLst>
      <p:ext uri="{BB962C8B-B14F-4D97-AF65-F5344CB8AC3E}">
        <p14:creationId xmlns:p14="http://schemas.microsoft.com/office/powerpoint/2010/main" val="9722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E8C3CD-B54B-4A8D-A9AA-F37EF7817593}" type="slidenum">
              <a:rPr lang="en-IN" smtClean="0"/>
              <a:t>1</a:t>
            </a:fld>
            <a:endParaRPr lang="en-IN"/>
          </a:p>
        </p:txBody>
      </p:sp>
    </p:spTree>
    <p:extLst>
      <p:ext uri="{BB962C8B-B14F-4D97-AF65-F5344CB8AC3E}">
        <p14:creationId xmlns:p14="http://schemas.microsoft.com/office/powerpoint/2010/main" val="184831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E8C3CD-B54B-4A8D-A9AA-F37EF7817593}" type="slidenum">
              <a:rPr lang="en-IN" smtClean="0"/>
              <a:t>5</a:t>
            </a:fld>
            <a:endParaRPr lang="en-IN"/>
          </a:p>
        </p:txBody>
      </p:sp>
    </p:spTree>
    <p:extLst>
      <p:ext uri="{BB962C8B-B14F-4D97-AF65-F5344CB8AC3E}">
        <p14:creationId xmlns:p14="http://schemas.microsoft.com/office/powerpoint/2010/main" val="292942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callback_index</a:t>
            </a:r>
            <a:r>
              <a:rPr lang="en-US" dirty="0"/>
              <a:t>: The index for the callback that returns the quantity. The index, which is the solver's internal reference to the callback, is created by methods such as </a:t>
            </a:r>
            <a:r>
              <a:rPr lang="en-US" dirty="0" err="1"/>
              <a:t>RegisterTransitCallback</a:t>
            </a:r>
            <a:r>
              <a:rPr lang="en-US" dirty="0"/>
              <a:t> or </a:t>
            </a:r>
            <a:r>
              <a:rPr lang="en-US" dirty="0" err="1"/>
              <a:t>RegisterUnitaryTransitCallback.slack_max</a:t>
            </a:r>
            <a:r>
              <a:rPr lang="en-US" dirty="0"/>
              <a:t>: Maximum for the slack, a variable used to represent waiting times at the locations. See slack variables below for details. If the problem doesn't involve waiting time, you can usually set </a:t>
            </a:r>
            <a:r>
              <a:rPr lang="en-US" dirty="0" err="1"/>
              <a:t>slack_max</a:t>
            </a:r>
            <a:r>
              <a:rPr lang="en-US" dirty="0"/>
              <a:t> to 0.capacity: Maximum for the total quantity accumulated along each route. Use capacity to create constraints like those in the CVRP. If your problem doesn't have such a constraint, you can set capacity to a value that is sufficiently large to impose no restrictions on the routes —for example, the sum of all entries of the matrix or array used to define the </a:t>
            </a:r>
            <a:r>
              <a:rPr lang="en-US" dirty="0" err="1"/>
              <a:t>callback.fix_start_cumulative_to_zero</a:t>
            </a:r>
            <a:r>
              <a:rPr lang="en-US" dirty="0"/>
              <a:t>: Boolean value. If true, the cumulative value of the quantity starts at 0. In most cases, this should be set to True. However, for the VRPTW or problems with resource constraints, some vehicles may have to start after time 0 due to time window constraints, so you should set </a:t>
            </a:r>
            <a:r>
              <a:rPr lang="en-US" dirty="0" err="1"/>
              <a:t>fix_start_cumulative_to_zero</a:t>
            </a:r>
            <a:r>
              <a:rPr lang="en-US" dirty="0"/>
              <a:t> to False for these </a:t>
            </a:r>
            <a:r>
              <a:rPr lang="en-US" dirty="0" err="1"/>
              <a:t>problems.dimension_name</a:t>
            </a:r>
            <a:r>
              <a:rPr lang="en-US" dirty="0"/>
              <a:t>: String for the name for the dimension, such as 'Distance', which you can use to access the variables elsewhere in the program.</a:t>
            </a:r>
            <a:endParaRPr lang="en-IN" dirty="0"/>
          </a:p>
        </p:txBody>
      </p:sp>
      <p:sp>
        <p:nvSpPr>
          <p:cNvPr id="4" name="Slide Number Placeholder 3"/>
          <p:cNvSpPr>
            <a:spLocks noGrp="1"/>
          </p:cNvSpPr>
          <p:nvPr>
            <p:ph type="sldNum" sz="quarter" idx="5"/>
          </p:nvPr>
        </p:nvSpPr>
        <p:spPr/>
        <p:txBody>
          <a:bodyPr/>
          <a:lstStyle/>
          <a:p>
            <a:fld id="{2BE8C3CD-B54B-4A8D-A9AA-F37EF7817593}" type="slidenum">
              <a:rPr lang="en-IN" smtClean="0"/>
              <a:t>8</a:t>
            </a:fld>
            <a:endParaRPr lang="en-IN"/>
          </a:p>
        </p:txBody>
      </p:sp>
    </p:spTree>
    <p:extLst>
      <p:ext uri="{BB962C8B-B14F-4D97-AF65-F5344CB8AC3E}">
        <p14:creationId xmlns:p14="http://schemas.microsoft.com/office/powerpoint/2010/main" val="82766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E8C3CD-B54B-4A8D-A9AA-F37EF7817593}" type="slidenum">
              <a:rPr lang="en-IN" smtClean="0"/>
              <a:t>11</a:t>
            </a:fld>
            <a:endParaRPr lang="en-IN"/>
          </a:p>
        </p:txBody>
      </p:sp>
    </p:spTree>
    <p:extLst>
      <p:ext uri="{BB962C8B-B14F-4D97-AF65-F5344CB8AC3E}">
        <p14:creationId xmlns:p14="http://schemas.microsoft.com/office/powerpoint/2010/main" val="427985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C45B-9F5F-A3F0-43D6-BA3AD3AA3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898237-CEF7-2079-C45F-2791290D2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6EEACC-CDF1-2D2F-1265-DCC5C9974318}"/>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0F908A2B-42F2-954F-EA46-2E37EBA68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9B5897-61E0-E643-D1DA-439E472D71B0}"/>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51055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6CDC-F667-EEBF-C7A8-F9BDC6C200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59D86-AF3A-10CE-9F92-A3B068614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CBA8E-FDBE-5484-D13E-F8ADDF2D029E}"/>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AAC412F1-9E2E-922C-2AAD-CB912DF1F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B0DE0-79BD-18E4-4671-B19F478FCD7E}"/>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1783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DEB05-0309-D01F-4A13-48E69ADF7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6748D-1965-D895-20CC-415A445F1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52BB9-1063-3C18-0118-E5EB4CB666A4}"/>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CDF70674-0565-5F28-FCBD-E946E1D42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2A97E-9A1F-1223-E7E6-E7A3F1493491}"/>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162047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9DEF-36D1-CBAB-89CC-55B8450AC3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769D1-B28C-E231-C755-D4D970411F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3A0A6-05BF-2D08-5A00-D0A203541EFF}"/>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39938E08-6F52-F780-8E14-23AD2DF34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78999-896C-4DF4-9100-2F169A6215BA}"/>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228819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E251-14DC-1DB5-4698-DA390E0D0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D90A1F-8623-8299-0DF0-55A62C6F4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5E306-5D5C-E2F7-893D-D679E64E5322}"/>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44515BB2-BC6C-9E4C-9BCF-469AA0F6A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9031C-AE98-F577-B0C3-91091A006596}"/>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321221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2EC0-3949-7138-328D-BB583E0B0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845BA-5CD2-9477-DA46-98426F3A4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89BF47-98D0-7439-2681-B94C7ABD7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5F914B-0B1F-709E-74E8-8A9AC0491811}"/>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6" name="Footer Placeholder 5">
            <a:extLst>
              <a:ext uri="{FF2B5EF4-FFF2-40B4-BE49-F238E27FC236}">
                <a16:creationId xmlns:a16="http://schemas.microsoft.com/office/drawing/2014/main" id="{74D0F562-176F-F47A-5B94-F9B3224CA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CCE8B-740F-884C-920D-8DE922D87710}"/>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68816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2E42-5935-DE00-17D0-AB5F664155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2C7D0-DA4D-7577-444F-8FBC63DBB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DA73F4-A045-31EC-BE61-BC89A51EA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71405-6BF8-384A-1119-809F24EB7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7C130-5208-1B36-A63E-182C2CF1C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ECFFDB-B1E1-C968-8B02-97F5DCD31FA0}"/>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8" name="Footer Placeholder 7">
            <a:extLst>
              <a:ext uri="{FF2B5EF4-FFF2-40B4-BE49-F238E27FC236}">
                <a16:creationId xmlns:a16="http://schemas.microsoft.com/office/drawing/2014/main" id="{B3956DE1-76EA-7CE7-AB6C-28C927A716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CF7C15-5D77-3FC1-0482-44D9773E7DD0}"/>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23058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2C5B-4BE6-EA96-062D-1CE6A89280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AFEF1A-1F3B-081B-9E88-B9B39BD65940}"/>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4" name="Footer Placeholder 3">
            <a:extLst>
              <a:ext uri="{FF2B5EF4-FFF2-40B4-BE49-F238E27FC236}">
                <a16:creationId xmlns:a16="http://schemas.microsoft.com/office/drawing/2014/main" id="{D353C0E9-77FE-7AF4-9B29-8A7F344CD9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5ED31F-6AFD-4E4B-408E-76DB27D45D7F}"/>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345285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EA59E-7FA2-DB6E-5169-30E4081E27F1}"/>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3" name="Footer Placeholder 2">
            <a:extLst>
              <a:ext uri="{FF2B5EF4-FFF2-40B4-BE49-F238E27FC236}">
                <a16:creationId xmlns:a16="http://schemas.microsoft.com/office/drawing/2014/main" id="{915FD010-8E44-C8C5-2968-867821C78B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98014F-EEB8-33B6-E6E8-BF9F7F67B31B}"/>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237699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620A-D2E7-6D14-6B78-64095F735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F67AFC-8FD0-75CF-8397-925076F79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3B761-BA48-3D3F-4568-7A55E4F79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9F51B-F25A-52EF-81F4-6483D7099659}"/>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6" name="Footer Placeholder 5">
            <a:extLst>
              <a:ext uri="{FF2B5EF4-FFF2-40B4-BE49-F238E27FC236}">
                <a16:creationId xmlns:a16="http://schemas.microsoft.com/office/drawing/2014/main" id="{A86DED7F-DCEF-C858-B764-E71D6563F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13EB0E-FF1D-2E3B-F9C1-229BFD270F5D}"/>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80405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39FF-11D6-FDFF-108E-69ECC2762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21322-5D58-B8AD-173B-F86EA1445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17B2BB-354C-9CD3-9770-287E12CD9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00DA1-F322-C8C2-7750-9C6927A0F832}"/>
              </a:ext>
            </a:extLst>
          </p:cNvPr>
          <p:cNvSpPr>
            <a:spLocks noGrp="1"/>
          </p:cNvSpPr>
          <p:nvPr>
            <p:ph type="dt" sz="half" idx="10"/>
          </p:nvPr>
        </p:nvSpPr>
        <p:spPr/>
        <p:txBody>
          <a:bodyPr/>
          <a:lstStyle/>
          <a:p>
            <a:fld id="{80A5336D-15CC-4BDF-8363-3E88A2C2FFD7}" type="datetimeFigureOut">
              <a:rPr lang="en-IN" smtClean="0"/>
              <a:t>04-11-2023</a:t>
            </a:fld>
            <a:endParaRPr lang="en-IN"/>
          </a:p>
        </p:txBody>
      </p:sp>
      <p:sp>
        <p:nvSpPr>
          <p:cNvPr id="6" name="Footer Placeholder 5">
            <a:extLst>
              <a:ext uri="{FF2B5EF4-FFF2-40B4-BE49-F238E27FC236}">
                <a16:creationId xmlns:a16="http://schemas.microsoft.com/office/drawing/2014/main" id="{B30CEB4B-9FCA-6BD0-0C78-94F05079F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250E9-3B26-7D5E-988A-2A35DB8F8E85}"/>
              </a:ext>
            </a:extLst>
          </p:cNvPr>
          <p:cNvSpPr>
            <a:spLocks noGrp="1"/>
          </p:cNvSpPr>
          <p:nvPr>
            <p:ph type="sldNum" sz="quarter" idx="12"/>
          </p:nvPr>
        </p:nvSpPr>
        <p:spPr/>
        <p:txBody>
          <a:bodyPr/>
          <a:lstStyle/>
          <a:p>
            <a:fld id="{AEB1B66E-6658-4BF3-93E1-3879653627B6}" type="slidenum">
              <a:rPr lang="en-IN" smtClean="0"/>
              <a:t>‹#›</a:t>
            </a:fld>
            <a:endParaRPr lang="en-IN"/>
          </a:p>
        </p:txBody>
      </p:sp>
    </p:spTree>
    <p:extLst>
      <p:ext uri="{BB962C8B-B14F-4D97-AF65-F5344CB8AC3E}">
        <p14:creationId xmlns:p14="http://schemas.microsoft.com/office/powerpoint/2010/main" val="329313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26683-17F8-E69F-E0DF-F09D9EBAD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3BE16-7528-5357-2809-ED11DA91E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028CD-A69A-C93A-A646-54F75F017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5336D-15CC-4BDF-8363-3E88A2C2FFD7}" type="datetimeFigureOut">
              <a:rPr lang="en-IN" smtClean="0"/>
              <a:t>04-11-2023</a:t>
            </a:fld>
            <a:endParaRPr lang="en-IN"/>
          </a:p>
        </p:txBody>
      </p:sp>
      <p:sp>
        <p:nvSpPr>
          <p:cNvPr id="5" name="Footer Placeholder 4">
            <a:extLst>
              <a:ext uri="{FF2B5EF4-FFF2-40B4-BE49-F238E27FC236}">
                <a16:creationId xmlns:a16="http://schemas.microsoft.com/office/drawing/2014/main" id="{D2A23E8B-E6D3-5830-D3A3-335A0023A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8CB2B-D78B-04ED-2CEC-59A5B3B62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1B66E-6658-4BF3-93E1-3879653627B6}" type="slidenum">
              <a:rPr lang="en-IN" smtClean="0"/>
              <a:t>‹#›</a:t>
            </a:fld>
            <a:endParaRPr lang="en-IN"/>
          </a:p>
        </p:txBody>
      </p:sp>
    </p:spTree>
    <p:extLst>
      <p:ext uri="{BB962C8B-B14F-4D97-AF65-F5344CB8AC3E}">
        <p14:creationId xmlns:p14="http://schemas.microsoft.com/office/powerpoint/2010/main" val="1606488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researchgate.net/profile/Debishree-Khan/publication/303439239_Allocation_of_solid_waste_collection_bins_and_route_optimisation_using_geographical_information_system_A_case_study_of_Dhanbad_City_India/links/644f91c997449a0e1a6d040d/Allocation-of-solid-waste-collection-bins-and-route-optimisation-using-geographical-information-system-A-case-study-of-Dhanbad-City-Indi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ciencedirect.com/science/article/pii/S2352340922001135" TargetMode="External"/><Relationship Id="rId2" Type="http://schemas.openxmlformats.org/officeDocument/2006/relationships/hyperlink" Target="https://data.mendeley.com/datasets/nt6j9c8653/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mdpi.com/452760"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hyperlink" Target="mailto:hotragn.pettugani_2024@woxsen.edu.in" TargetMode="External"/><Relationship Id="rId4" Type="http://schemas.openxmlformats.org/officeDocument/2006/relationships/hyperlink" Target="mailto:srinath.vissarpu_2024@woxsen.edu.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A90190-2F4F-6272-008E-8E1062A3468D}"/>
              </a:ext>
            </a:extLst>
          </p:cNvPr>
          <p:cNvPicPr>
            <a:picLocks noChangeAspect="1"/>
          </p:cNvPicPr>
          <p:nvPr/>
        </p:nvPicPr>
        <p:blipFill rotWithShape="1">
          <a:blip r:embed="rId3"/>
          <a:srcRect t="1736" b="13994"/>
          <a:stretch/>
        </p:blipFill>
        <p:spPr>
          <a:xfrm>
            <a:off x="3049" y="9331"/>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1EE1C-A402-8A58-03D1-AEA22E1B794E}"/>
              </a:ext>
            </a:extLst>
          </p:cNvPr>
          <p:cNvSpPr>
            <a:spLocks noGrp="1"/>
          </p:cNvSpPr>
          <p:nvPr>
            <p:ph type="ctrTitle"/>
          </p:nvPr>
        </p:nvSpPr>
        <p:spPr>
          <a:xfrm>
            <a:off x="643466" y="643467"/>
            <a:ext cx="5452529" cy="3569242"/>
          </a:xfrm>
        </p:spPr>
        <p:txBody>
          <a:bodyPr anchor="t">
            <a:normAutofit/>
          </a:bodyPr>
          <a:lstStyle/>
          <a:p>
            <a:pPr algn="l"/>
            <a:br>
              <a:rPr lang="en-IN" sz="4800" b="0" i="0" u="none" strike="noStrike" baseline="0" dirty="0">
                <a:solidFill>
                  <a:srgbClr val="FFFFFF"/>
                </a:solidFill>
                <a:latin typeface="Times New Roman" panose="02020603050405020304" pitchFamily="18" charset="0"/>
              </a:rPr>
            </a:br>
            <a:r>
              <a:rPr lang="en-IN" sz="4800" b="0" i="0" u="none" strike="noStrike" baseline="0" dirty="0">
                <a:solidFill>
                  <a:srgbClr val="FFFFFF"/>
                </a:solidFill>
                <a:latin typeface="Times New Roman" panose="02020603050405020304" pitchFamily="18" charset="0"/>
              </a:rPr>
              <a:t> </a:t>
            </a:r>
            <a:br>
              <a:rPr lang="en-IN" sz="4800" b="0" i="0" u="none" strike="noStrike" baseline="0" dirty="0">
                <a:solidFill>
                  <a:srgbClr val="FFFFFF"/>
                </a:solidFill>
                <a:latin typeface="Times New Roman" panose="02020603050405020304" pitchFamily="18" charset="0"/>
              </a:rPr>
            </a:br>
            <a:br>
              <a:rPr lang="en-IN" sz="4800" b="0" i="0" u="none" strike="noStrike" baseline="0" dirty="0">
                <a:solidFill>
                  <a:srgbClr val="FFFFFF"/>
                </a:solidFill>
                <a:latin typeface="Times New Roman" panose="02020603050405020304" pitchFamily="18" charset="0"/>
              </a:rPr>
            </a:br>
            <a:endParaRPr lang="en-IN" sz="4800" dirty="0">
              <a:solidFill>
                <a:srgbClr val="FFFFFF"/>
              </a:solidFill>
            </a:endParaRP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CD6E4B-E5DE-9AE1-05D8-3020E44FB58F}"/>
              </a:ext>
            </a:extLst>
          </p:cNvPr>
          <p:cNvSpPr txBox="1"/>
          <p:nvPr/>
        </p:nvSpPr>
        <p:spPr>
          <a:xfrm>
            <a:off x="6094475" y="2712676"/>
            <a:ext cx="3436718" cy="1477328"/>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Team Member:</a:t>
            </a:r>
            <a:endParaRPr lang="en-IN" sz="180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SrinathVissarapu</a:t>
            </a:r>
          </a:p>
          <a:p>
            <a:endParaRPr lang="en-IN" sz="1800" b="0" i="0" u="none" strike="noStrike" baseline="0" dirty="0">
              <a:solidFill>
                <a:srgbClr val="000000"/>
              </a:solidFill>
              <a:latin typeface="Times New Roman" panose="02020603050405020304" pitchFamily="18" charset="0"/>
            </a:endParaRPr>
          </a:p>
          <a:p>
            <a:r>
              <a:rPr lang="en-IN" b="1" i="0" u="none" strike="noStrike" baseline="0" dirty="0">
                <a:solidFill>
                  <a:srgbClr val="000000"/>
                </a:solidFill>
                <a:latin typeface="Times New Roman" panose="02020603050405020304" pitchFamily="18" charset="0"/>
                <a:cs typeface="Times New Roman" panose="02020603050405020304" pitchFamily="18" charset="0"/>
              </a:rPr>
              <a:t>Mentor:</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b="1" i="0" u="none" strike="noStrike" baseline="0" dirty="0" err="1">
                <a:solidFill>
                  <a:srgbClr val="000000"/>
                </a:solidFill>
                <a:latin typeface="Times New Roman" panose="02020603050405020304" pitchFamily="18" charset="0"/>
                <a:cs typeface="Times New Roman" panose="02020603050405020304" pitchFamily="18" charset="0"/>
              </a:rPr>
              <a:t>Dr</a:t>
            </a:r>
            <a:r>
              <a:rPr lang="en-IN" b="1" i="0" u="none" strike="noStrike" baseline="0" err="1">
                <a:solidFill>
                  <a:srgbClr val="000000"/>
                </a:solidFill>
                <a:latin typeface="Times New Roman" panose="02020603050405020304" pitchFamily="18" charset="0"/>
                <a:cs typeface="Times New Roman" panose="02020603050405020304" pitchFamily="18" charset="0"/>
              </a:rPr>
              <a:t>.</a:t>
            </a:r>
            <a:r>
              <a:rPr lang="en-IN" b="0" i="0" u="none" strike="noStrike" baseline="0">
                <a:solidFill>
                  <a:srgbClr val="000000"/>
                </a:solidFill>
                <a:latin typeface="Times New Roman" panose="02020603050405020304" pitchFamily="18" charset="0"/>
                <a:cs typeface="Times New Roman" panose="02020603050405020304" pitchFamily="18" charset="0"/>
              </a:rPr>
              <a:t>JaswanthNidamanuri</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B784AB-34AB-21C1-D9FD-6EB0E95DB209}"/>
              </a:ext>
            </a:extLst>
          </p:cNvPr>
          <p:cNvSpPr txBox="1"/>
          <p:nvPr/>
        </p:nvSpPr>
        <p:spPr>
          <a:xfrm>
            <a:off x="2904321" y="172656"/>
            <a:ext cx="7166336" cy="1077218"/>
          </a:xfrm>
          <a:prstGeom prst="rect">
            <a:avLst/>
          </a:prstGeom>
          <a:noFill/>
        </p:spPr>
        <p:txBody>
          <a:bodyPr wrap="square" rtlCol="0">
            <a:spAutoFit/>
          </a:bodyPr>
          <a:lstStyle/>
          <a:p>
            <a:pPr algn="ctr"/>
            <a:r>
              <a:rPr lang="en-IN" sz="3200" b="1" i="0" u="none" strike="noStrike" baseline="0" dirty="0">
                <a:solidFill>
                  <a:srgbClr val="000000"/>
                </a:solidFill>
                <a:latin typeface="Sitka Banner Semibold" pitchFamily="2" charset="0"/>
              </a:rPr>
              <a:t>Vehicle Route Optimization</a:t>
            </a:r>
          </a:p>
          <a:p>
            <a:endParaRPr lang="en-IN" sz="3200" b="1" dirty="0"/>
          </a:p>
        </p:txBody>
      </p:sp>
    </p:spTree>
    <p:extLst>
      <p:ext uri="{BB962C8B-B14F-4D97-AF65-F5344CB8AC3E}">
        <p14:creationId xmlns:p14="http://schemas.microsoft.com/office/powerpoint/2010/main" val="261273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1BEDD-8647-52AF-76BE-F481E360BB1C}"/>
              </a:ext>
            </a:extLst>
          </p:cNvPr>
          <p:cNvSpPr>
            <a:spLocks noGrp="1"/>
          </p:cNvSpPr>
          <p:nvPr>
            <p:ph type="title"/>
          </p:nvPr>
        </p:nvSpPr>
        <p:spPr>
          <a:xfrm>
            <a:off x="838201" y="300580"/>
            <a:ext cx="9829800" cy="1089529"/>
          </a:xfrm>
        </p:spPr>
        <p:txBody>
          <a:bodyPr>
            <a:normAutofit/>
          </a:bodyPr>
          <a:lstStyle/>
          <a:p>
            <a:r>
              <a:rPr lang="en-IN" sz="3600" b="1">
                <a:solidFill>
                  <a:srgbClr val="FFFFFF"/>
                </a:solidFill>
                <a:latin typeface="Times New Roman" panose="02020603050405020304" pitchFamily="18" charset="0"/>
                <a:cs typeface="Times New Roman" panose="02020603050405020304" pitchFamily="18" charset="0"/>
              </a:rPr>
              <a:t>Components</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009541D8-BF5B-F291-1B50-EB9FD1F56E38}"/>
              </a:ext>
            </a:extLst>
          </p:cNvPr>
          <p:cNvGraphicFramePr>
            <a:graphicFrameLocks noGrp="1"/>
          </p:cNvGraphicFramePr>
          <p:nvPr>
            <p:ph idx="1"/>
            <p:extLst>
              <p:ext uri="{D42A27DB-BD31-4B8C-83A1-F6EECF244321}">
                <p14:modId xmlns:p14="http://schemas.microsoft.com/office/powerpoint/2010/main" val="706637236"/>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82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1667-F51F-C057-97A4-E014750598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ML ALGORITHMS</a:t>
            </a:r>
          </a:p>
        </p:txBody>
      </p:sp>
      <p:sp>
        <p:nvSpPr>
          <p:cNvPr id="3" name="Content Placeholder 2">
            <a:extLst>
              <a:ext uri="{FF2B5EF4-FFF2-40B4-BE49-F238E27FC236}">
                <a16:creationId xmlns:a16="http://schemas.microsoft.com/office/drawing/2014/main" id="{63ACE4CC-269C-3064-226E-5FC077859BFF}"/>
              </a:ext>
            </a:extLst>
          </p:cNvPr>
          <p:cNvSpPr>
            <a:spLocks noGrp="1"/>
          </p:cNvSpPr>
          <p:nvPr>
            <p:ph idx="1"/>
          </p:nvPr>
        </p:nvSpPr>
        <p:spPr/>
        <p:txBody>
          <a:bodyPr>
            <a:normAutofit/>
          </a:bodyPr>
          <a:lstStyle/>
          <a:p>
            <a:pPr>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Ant Colony Optimization: </a:t>
            </a:r>
            <a:r>
              <a:rPr lang="en-US" sz="2000" b="0" i="0" dirty="0">
                <a:effectLst/>
                <a:latin typeface="Times New Roman" panose="02020603050405020304" pitchFamily="18" charset="0"/>
                <a:cs typeface="Times New Roman" panose="02020603050405020304" pitchFamily="18" charset="0"/>
              </a:rPr>
              <a:t>This algorithm is inspired by the behavior of ant colonies. The algorithm can be used to find the shortest route for waste collection by assigning pheromone values to the edges of the graph representing the road network.</a:t>
            </a:r>
            <a:endParaRPr lang="en-US" sz="2000" b="1"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Genetic Algorithm: </a:t>
            </a:r>
            <a:r>
              <a:rPr lang="en-US" sz="2000" b="0" i="0" dirty="0">
                <a:effectLst/>
                <a:latin typeface="Times New Roman" panose="02020603050405020304" pitchFamily="18" charset="0"/>
                <a:cs typeface="Times New Roman" panose="02020603050405020304" pitchFamily="18" charset="0"/>
              </a:rPr>
              <a:t>genetic algorithms can be used to find the optimal route for a vehicle to travel between multiple destinations while minimizing the distance traveled or time taken.</a:t>
            </a:r>
          </a:p>
          <a:p>
            <a:pPr marL="0" indent="0">
              <a:buNone/>
            </a:pPr>
            <a:endParaRPr lang="en-US" sz="2600" b="1" i="0" dirty="0">
              <a:effectLst/>
              <a:latin typeface="Times New Roman" panose="02020603050405020304" pitchFamily="18" charset="0"/>
              <a:cs typeface="Times New Roman" panose="02020603050405020304" pitchFamily="18" charset="0"/>
            </a:endParaRPr>
          </a:p>
          <a:p>
            <a:pPr marL="0" indent="0">
              <a:buNone/>
            </a:pPr>
            <a:r>
              <a:rPr lang="en-US" sz="2600" b="1" i="0" dirty="0">
                <a:effectLst/>
                <a:latin typeface="Times New Roman" panose="02020603050405020304" pitchFamily="18" charset="0"/>
                <a:cs typeface="Times New Roman" panose="02020603050405020304" pitchFamily="18" charset="0"/>
              </a:rPr>
              <a:t>Adding custom constraint to OR tools : </a:t>
            </a:r>
            <a:r>
              <a:rPr lang="en-US" sz="2600" i="0" dirty="0">
                <a:effectLst/>
                <a:latin typeface="Times New Roman" panose="02020603050405020304" pitchFamily="18" charset="0"/>
                <a:cs typeface="Times New Roman" panose="02020603050405020304" pitchFamily="18" charset="0"/>
              </a:rPr>
              <a:t>Using pywrapcp Model</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5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553"/>
            <a:ext cx="10515600" cy="1598707"/>
          </a:xfrm>
          <a:prstGeom prst="rect">
            <a:avLst/>
          </a:prstGeom>
        </p:spPr>
        <p:txBody>
          <a:bodyPr vert="horz" wrap="square" lIns="0" tIns="73660" rIns="0" bIns="0" rtlCol="0">
            <a:spAutoFit/>
          </a:bodyPr>
          <a:lstStyle/>
          <a:p>
            <a:pPr marL="90805" marR="5080">
              <a:lnSpc>
                <a:spcPts val="3900"/>
              </a:lnSpc>
              <a:spcBef>
                <a:spcPts val="580"/>
              </a:spcBef>
            </a:pPr>
            <a:r>
              <a:rPr b="1" spc="-35" dirty="0">
                <a:latin typeface="Calibri Light"/>
                <a:cs typeface="Calibri Light"/>
              </a:rPr>
              <a:t>Allocation </a:t>
            </a:r>
            <a:r>
              <a:rPr b="1" spc="-10" dirty="0">
                <a:latin typeface="Calibri Light"/>
                <a:cs typeface="Calibri Light"/>
              </a:rPr>
              <a:t>of </a:t>
            </a:r>
            <a:r>
              <a:rPr b="1" spc="-25" dirty="0">
                <a:latin typeface="Calibri Light"/>
                <a:cs typeface="Calibri Light"/>
              </a:rPr>
              <a:t>solid </a:t>
            </a:r>
            <a:r>
              <a:rPr b="1" spc="-40" dirty="0">
                <a:latin typeface="Calibri Light"/>
                <a:cs typeface="Calibri Light"/>
              </a:rPr>
              <a:t>waste </a:t>
            </a:r>
            <a:r>
              <a:rPr b="1" spc="-35" dirty="0">
                <a:latin typeface="Calibri Light"/>
                <a:cs typeface="Calibri Light"/>
              </a:rPr>
              <a:t>collection </a:t>
            </a:r>
            <a:r>
              <a:rPr b="1" spc="-10" dirty="0">
                <a:latin typeface="Calibri Light"/>
                <a:cs typeface="Calibri Light"/>
              </a:rPr>
              <a:t>bins </a:t>
            </a:r>
            <a:r>
              <a:rPr b="1" spc="-15" dirty="0">
                <a:latin typeface="Calibri Light"/>
                <a:cs typeface="Calibri Light"/>
              </a:rPr>
              <a:t>and </a:t>
            </a:r>
            <a:r>
              <a:rPr b="1" spc="-35" dirty="0">
                <a:latin typeface="Calibri Light"/>
                <a:cs typeface="Calibri Light"/>
              </a:rPr>
              <a:t>route </a:t>
            </a:r>
            <a:r>
              <a:rPr b="1" spc="-30" dirty="0">
                <a:latin typeface="Calibri Light"/>
                <a:cs typeface="Calibri Light"/>
              </a:rPr>
              <a:t> </a:t>
            </a:r>
            <a:r>
              <a:rPr b="1" spc="-40" dirty="0">
                <a:latin typeface="Calibri Light"/>
                <a:cs typeface="Calibri Light"/>
              </a:rPr>
              <a:t>optimization</a:t>
            </a:r>
            <a:r>
              <a:rPr b="1" spc="-110" dirty="0">
                <a:latin typeface="Calibri Light"/>
                <a:cs typeface="Calibri Light"/>
              </a:rPr>
              <a:t> </a:t>
            </a:r>
            <a:r>
              <a:rPr b="1" spc="-25" dirty="0">
                <a:latin typeface="Calibri Light"/>
                <a:cs typeface="Calibri Light"/>
              </a:rPr>
              <a:t>using</a:t>
            </a:r>
            <a:r>
              <a:rPr b="1" spc="-75" dirty="0">
                <a:latin typeface="Calibri Light"/>
                <a:cs typeface="Calibri Light"/>
              </a:rPr>
              <a:t> </a:t>
            </a:r>
            <a:r>
              <a:rPr b="1" spc="-40" dirty="0">
                <a:latin typeface="Calibri Light"/>
                <a:cs typeface="Calibri Light"/>
              </a:rPr>
              <a:t>geographical</a:t>
            </a:r>
            <a:r>
              <a:rPr b="1" spc="-100" dirty="0">
                <a:latin typeface="Calibri Light"/>
                <a:cs typeface="Calibri Light"/>
              </a:rPr>
              <a:t> </a:t>
            </a:r>
            <a:r>
              <a:rPr b="1" spc="-40" dirty="0">
                <a:latin typeface="Calibri Light"/>
                <a:cs typeface="Calibri Light"/>
              </a:rPr>
              <a:t>information</a:t>
            </a:r>
            <a:r>
              <a:rPr b="1" spc="-110" dirty="0">
                <a:latin typeface="Calibri Light"/>
                <a:cs typeface="Calibri Light"/>
              </a:rPr>
              <a:t> </a:t>
            </a:r>
            <a:r>
              <a:rPr b="1" spc="-55" dirty="0">
                <a:latin typeface="Calibri Light"/>
                <a:cs typeface="Calibri Light"/>
              </a:rPr>
              <a:t>system</a:t>
            </a:r>
          </a:p>
        </p:txBody>
      </p:sp>
      <p:sp>
        <p:nvSpPr>
          <p:cNvPr id="3" name="object 3"/>
          <p:cNvSpPr txBox="1">
            <a:spLocks noGrp="1"/>
          </p:cNvSpPr>
          <p:nvPr>
            <p:ph type="body" idx="1"/>
          </p:nvPr>
        </p:nvSpPr>
        <p:spPr>
          <a:xfrm>
            <a:off x="838200" y="1825625"/>
            <a:ext cx="10515600" cy="4992521"/>
          </a:xfrm>
          <a:prstGeom prst="rect">
            <a:avLst/>
          </a:prstGeom>
        </p:spPr>
        <p:txBody>
          <a:bodyPr vert="horz" wrap="square" lIns="0" tIns="12065" rIns="0" bIns="0" rtlCol="0">
            <a:spAutoFit/>
          </a:bodyPr>
          <a:lstStyle/>
          <a:p>
            <a:pPr marL="5772150" indent="0">
              <a:lnSpc>
                <a:spcPct val="100000"/>
              </a:lnSpc>
              <a:spcBef>
                <a:spcPts val="95"/>
              </a:spcBef>
              <a:buNone/>
            </a:pPr>
            <a:r>
              <a:rPr spc="-15" dirty="0"/>
              <a:t>-by</a:t>
            </a:r>
            <a:r>
              <a:rPr dirty="0"/>
              <a:t> </a:t>
            </a:r>
            <a:r>
              <a:rPr spc="-5" dirty="0"/>
              <a:t>D</a:t>
            </a:r>
            <a:r>
              <a:rPr spc="-10" dirty="0"/>
              <a:t> </a:t>
            </a:r>
            <a:r>
              <a:rPr spc="-5" dirty="0"/>
              <a:t>Khan </a:t>
            </a:r>
            <a:r>
              <a:rPr spc="-10" dirty="0"/>
              <a:t>and</a:t>
            </a:r>
            <a:r>
              <a:rPr spc="-15" dirty="0"/>
              <a:t> </a:t>
            </a:r>
            <a:r>
              <a:rPr spc="-5" dirty="0"/>
              <a:t>SR</a:t>
            </a:r>
            <a:r>
              <a:rPr spc="5" dirty="0"/>
              <a:t> </a:t>
            </a:r>
            <a:r>
              <a:rPr spc="-5" dirty="0"/>
              <a:t>Samadder</a:t>
            </a:r>
          </a:p>
          <a:p>
            <a:pPr>
              <a:lnSpc>
                <a:spcPct val="100000"/>
              </a:lnSpc>
              <a:spcBef>
                <a:spcPts val="15"/>
              </a:spcBef>
            </a:pPr>
            <a:endParaRPr sz="2200" dirty="0"/>
          </a:p>
          <a:p>
            <a:pPr marL="0" marR="393065" indent="0">
              <a:lnSpc>
                <a:spcPct val="89600"/>
              </a:lnSpc>
              <a:buNone/>
            </a:pPr>
            <a:r>
              <a:rPr sz="2400" b="0" spc="-5" dirty="0">
                <a:latin typeface="Wingdings"/>
                <a:cs typeface="Wingdings"/>
              </a:rPr>
              <a:t></a:t>
            </a:r>
            <a:r>
              <a:rPr sz="2400" b="0" spc="-5" dirty="0">
                <a:latin typeface="Calibri"/>
                <a:cs typeface="Calibri"/>
              </a:rPr>
              <a:t>This </a:t>
            </a:r>
            <a:r>
              <a:rPr sz="2400" b="0" spc="-20" dirty="0">
                <a:latin typeface="Calibri"/>
                <a:cs typeface="Calibri"/>
              </a:rPr>
              <a:t>reference </a:t>
            </a:r>
            <a:r>
              <a:rPr sz="2400" b="0" spc="-5" dirty="0">
                <a:latin typeface="Calibri"/>
                <a:cs typeface="Calibri"/>
              </a:rPr>
              <a:t>paper </a:t>
            </a:r>
            <a:r>
              <a:rPr sz="2400" b="0" dirty="0">
                <a:latin typeface="Calibri"/>
                <a:cs typeface="Calibri"/>
              </a:rPr>
              <a:t>is a case </a:t>
            </a:r>
            <a:r>
              <a:rPr sz="2400" b="0" spc="-5" dirty="0">
                <a:latin typeface="Calibri"/>
                <a:cs typeface="Calibri"/>
              </a:rPr>
              <a:t>study </a:t>
            </a:r>
            <a:r>
              <a:rPr sz="2400" b="0" spc="-15" dirty="0">
                <a:latin typeface="Calibri"/>
                <a:cs typeface="Calibri"/>
              </a:rPr>
              <a:t>that gives </a:t>
            </a:r>
            <a:r>
              <a:rPr sz="2400" b="0" spc="-5" dirty="0">
                <a:latin typeface="Calibri"/>
                <a:cs typeface="Calibri"/>
              </a:rPr>
              <a:t>detailed </a:t>
            </a:r>
            <a:r>
              <a:rPr sz="2400" b="0" spc="-15" dirty="0">
                <a:latin typeface="Calibri"/>
                <a:cs typeface="Calibri"/>
              </a:rPr>
              <a:t>information </a:t>
            </a:r>
            <a:r>
              <a:rPr sz="2400" b="0" spc="-5" dirty="0">
                <a:latin typeface="Calibri"/>
                <a:cs typeface="Calibri"/>
              </a:rPr>
              <a:t>about </a:t>
            </a:r>
            <a:r>
              <a:rPr sz="2400" b="0" spc="-15" dirty="0">
                <a:latin typeface="Calibri"/>
                <a:cs typeface="Calibri"/>
              </a:rPr>
              <a:t>how</a:t>
            </a:r>
            <a:r>
              <a:rPr lang="en-US" sz="2400" b="0" spc="-15" dirty="0">
                <a:latin typeface="Calibri"/>
                <a:cs typeface="Calibri"/>
              </a:rPr>
              <a:t> </a:t>
            </a:r>
            <a:r>
              <a:rPr sz="2400" b="0" spc="-15" dirty="0">
                <a:latin typeface="Calibri"/>
                <a:cs typeface="Calibri"/>
              </a:rPr>
              <a:t>route optimization </a:t>
            </a:r>
            <a:r>
              <a:rPr sz="2400" b="0" dirty="0">
                <a:latin typeface="Calibri"/>
                <a:cs typeface="Calibri"/>
              </a:rPr>
              <a:t>is </a:t>
            </a:r>
            <a:r>
              <a:rPr sz="2400" b="0" spc="-15" dirty="0">
                <a:latin typeface="Calibri"/>
                <a:cs typeface="Calibri"/>
              </a:rPr>
              <a:t>done </a:t>
            </a:r>
            <a:r>
              <a:rPr sz="2400" b="0" spc="-10" dirty="0">
                <a:latin typeface="Calibri"/>
                <a:cs typeface="Calibri"/>
              </a:rPr>
              <a:t>by </a:t>
            </a:r>
            <a:r>
              <a:rPr sz="2400" b="0" spc="-15" dirty="0">
                <a:latin typeface="Calibri"/>
                <a:cs typeface="Calibri"/>
              </a:rPr>
              <a:t>getting </a:t>
            </a:r>
            <a:r>
              <a:rPr sz="2400" b="0" spc="-10" dirty="0">
                <a:latin typeface="Calibri"/>
                <a:cs typeface="Calibri"/>
              </a:rPr>
              <a:t>data </a:t>
            </a:r>
            <a:r>
              <a:rPr sz="2400" b="0" spc="-15" dirty="0">
                <a:latin typeface="Calibri"/>
                <a:cs typeface="Calibri"/>
              </a:rPr>
              <a:t>through geographical information</a:t>
            </a:r>
            <a:r>
              <a:rPr lang="en-US" sz="2400" b="0" spc="-15" dirty="0">
                <a:latin typeface="Calibri"/>
                <a:cs typeface="Calibri"/>
              </a:rPr>
              <a:t> </a:t>
            </a:r>
            <a:r>
              <a:rPr sz="2400" b="0" spc="-25" dirty="0">
                <a:latin typeface="Calibri"/>
                <a:cs typeface="Calibri"/>
              </a:rPr>
              <a:t>systems.</a:t>
            </a:r>
            <a:endParaRPr lang="en-IN" sz="2400" dirty="0">
              <a:latin typeface="Calibri"/>
              <a:cs typeface="Calibri"/>
            </a:endParaRPr>
          </a:p>
          <a:p>
            <a:pPr marL="0" marR="393065" indent="0">
              <a:lnSpc>
                <a:spcPct val="89600"/>
              </a:lnSpc>
              <a:buNone/>
            </a:pPr>
            <a:r>
              <a:rPr sz="2400" b="0" spc="-15" dirty="0">
                <a:latin typeface="Wingdings"/>
                <a:cs typeface="Wingdings"/>
              </a:rPr>
              <a:t></a:t>
            </a:r>
            <a:r>
              <a:rPr spc="-15" dirty="0"/>
              <a:t>Data</a:t>
            </a:r>
            <a:r>
              <a:rPr spc="-55" dirty="0"/>
              <a:t> </a:t>
            </a:r>
            <a:r>
              <a:rPr spc="-15" dirty="0"/>
              <a:t>Collection:</a:t>
            </a:r>
            <a:endParaRPr sz="2400" dirty="0">
              <a:latin typeface="Wingdings"/>
              <a:cs typeface="Wingdings"/>
            </a:endParaRPr>
          </a:p>
          <a:p>
            <a:pPr marL="12700" marR="360045">
              <a:lnSpc>
                <a:spcPct val="90200"/>
              </a:lnSpc>
              <a:spcBef>
                <a:spcPts val="1115"/>
              </a:spcBef>
            </a:pPr>
            <a:r>
              <a:rPr sz="2400" spc="-5" dirty="0"/>
              <a:t>C</a:t>
            </a:r>
            <a:r>
              <a:rPr sz="2400" b="0" spc="-5" dirty="0">
                <a:latin typeface="Calibri"/>
                <a:cs typeface="Calibri"/>
              </a:rPr>
              <a:t>ollected</a:t>
            </a:r>
            <a:r>
              <a:rPr sz="2400" b="0" spc="-40" dirty="0">
                <a:latin typeface="Calibri"/>
                <a:cs typeface="Calibri"/>
              </a:rPr>
              <a:t> </a:t>
            </a:r>
            <a:r>
              <a:rPr sz="2400" b="0" spc="-15" dirty="0">
                <a:latin typeface="Calibri"/>
                <a:cs typeface="Calibri"/>
              </a:rPr>
              <a:t>data</a:t>
            </a:r>
            <a:r>
              <a:rPr sz="2400" b="0" spc="-50" dirty="0">
                <a:latin typeface="Calibri"/>
                <a:cs typeface="Calibri"/>
              </a:rPr>
              <a:t> </a:t>
            </a:r>
            <a:r>
              <a:rPr sz="2400" b="0" spc="-15" dirty="0">
                <a:latin typeface="Calibri"/>
                <a:cs typeface="Calibri"/>
              </a:rPr>
              <a:t>through</a:t>
            </a:r>
            <a:r>
              <a:rPr sz="2400" b="0" spc="-25" dirty="0">
                <a:latin typeface="Calibri"/>
                <a:cs typeface="Calibri"/>
              </a:rPr>
              <a:t> </a:t>
            </a:r>
            <a:r>
              <a:rPr sz="2400" b="0" spc="-20" dirty="0">
                <a:latin typeface="Calibri"/>
                <a:cs typeface="Calibri"/>
              </a:rPr>
              <a:t>ward</a:t>
            </a:r>
            <a:r>
              <a:rPr sz="2400" b="0" spc="-40" dirty="0">
                <a:latin typeface="Calibri"/>
                <a:cs typeface="Calibri"/>
              </a:rPr>
              <a:t> </a:t>
            </a:r>
            <a:r>
              <a:rPr sz="2400" b="0" dirty="0">
                <a:latin typeface="Calibri"/>
                <a:cs typeface="Calibri"/>
              </a:rPr>
              <a:t>maps,</a:t>
            </a:r>
            <a:r>
              <a:rPr sz="2400" b="0" spc="-35" dirty="0">
                <a:latin typeface="Calibri"/>
                <a:cs typeface="Calibri"/>
              </a:rPr>
              <a:t> </a:t>
            </a:r>
            <a:r>
              <a:rPr sz="2400" b="0" spc="-15" dirty="0">
                <a:latin typeface="Calibri"/>
                <a:cs typeface="Calibri"/>
              </a:rPr>
              <a:t>topographical</a:t>
            </a:r>
            <a:r>
              <a:rPr sz="2400" b="0" spc="-10" dirty="0">
                <a:latin typeface="Calibri"/>
                <a:cs typeface="Calibri"/>
              </a:rPr>
              <a:t> </a:t>
            </a:r>
            <a:r>
              <a:rPr sz="2400" b="0" dirty="0">
                <a:latin typeface="Calibri"/>
                <a:cs typeface="Calibri"/>
              </a:rPr>
              <a:t>maps,</a:t>
            </a:r>
            <a:r>
              <a:rPr sz="2400" b="0" spc="-40" dirty="0">
                <a:latin typeface="Calibri"/>
                <a:cs typeface="Calibri"/>
              </a:rPr>
              <a:t> </a:t>
            </a:r>
            <a:r>
              <a:rPr sz="2400" b="0" spc="-5" dirty="0">
                <a:latin typeface="Calibri"/>
                <a:cs typeface="Calibri"/>
              </a:rPr>
              <a:t>census </a:t>
            </a:r>
            <a:r>
              <a:rPr sz="2400" b="0" dirty="0">
                <a:latin typeface="Calibri"/>
                <a:cs typeface="Calibri"/>
              </a:rPr>
              <a:t>reports,</a:t>
            </a:r>
            <a:r>
              <a:rPr sz="2400" b="0" spc="-50" dirty="0">
                <a:latin typeface="Calibri"/>
                <a:cs typeface="Calibri"/>
              </a:rPr>
              <a:t> </a:t>
            </a:r>
            <a:r>
              <a:rPr sz="2400" b="0" spc="-10" dirty="0">
                <a:latin typeface="Calibri"/>
                <a:cs typeface="Calibri"/>
              </a:rPr>
              <a:t>etc.</a:t>
            </a:r>
            <a:r>
              <a:rPr sz="2400" b="0" spc="-40" dirty="0">
                <a:latin typeface="Calibri"/>
                <a:cs typeface="Calibri"/>
              </a:rPr>
              <a:t> </a:t>
            </a:r>
            <a:r>
              <a:rPr sz="2400" b="0" spc="-10" dirty="0">
                <a:latin typeface="Calibri"/>
                <a:cs typeface="Calibri"/>
              </a:rPr>
              <a:t>were</a:t>
            </a:r>
            <a:r>
              <a:rPr lang="en-US" sz="2400" b="0" spc="-10" dirty="0">
                <a:latin typeface="Calibri"/>
                <a:cs typeface="Calibri"/>
              </a:rPr>
              <a:t> </a:t>
            </a:r>
            <a:r>
              <a:rPr sz="2400" b="0" spc="-10" dirty="0">
                <a:latin typeface="Calibri"/>
                <a:cs typeface="Calibri"/>
              </a:rPr>
              <a:t>collected </a:t>
            </a:r>
            <a:r>
              <a:rPr sz="2400" b="0" dirty="0">
                <a:latin typeface="Calibri"/>
                <a:cs typeface="Calibri"/>
              </a:rPr>
              <a:t>and a </a:t>
            </a:r>
            <a:r>
              <a:rPr sz="2400" b="0" spc="-5" dirty="0">
                <a:latin typeface="Calibri"/>
                <a:cs typeface="Calibri"/>
              </a:rPr>
              <a:t>base </a:t>
            </a:r>
            <a:r>
              <a:rPr sz="2400" b="0" dirty="0">
                <a:latin typeface="Calibri"/>
                <a:cs typeface="Calibri"/>
              </a:rPr>
              <a:t>map </a:t>
            </a:r>
            <a:r>
              <a:rPr sz="2400" b="0" spc="-10" dirty="0">
                <a:latin typeface="Calibri"/>
                <a:cs typeface="Calibri"/>
              </a:rPr>
              <a:t>was prepared </a:t>
            </a:r>
            <a:r>
              <a:rPr sz="2400" b="0" dirty="0">
                <a:latin typeface="Calibri"/>
                <a:cs typeface="Calibri"/>
              </a:rPr>
              <a:t>which </a:t>
            </a:r>
            <a:r>
              <a:rPr sz="2400" b="0" spc="-10" dirty="0">
                <a:latin typeface="Calibri"/>
                <a:cs typeface="Calibri"/>
              </a:rPr>
              <a:t>was </a:t>
            </a:r>
            <a:r>
              <a:rPr sz="2400" b="0" spc="-5" dirty="0">
                <a:latin typeface="Calibri"/>
                <a:cs typeface="Calibri"/>
              </a:rPr>
              <a:t>furtherly </a:t>
            </a:r>
            <a:r>
              <a:rPr sz="2400" b="0" spc="-15" dirty="0">
                <a:latin typeface="Calibri"/>
                <a:cs typeface="Calibri"/>
              </a:rPr>
              <a:t>converted </a:t>
            </a:r>
            <a:r>
              <a:rPr sz="2400" b="0" dirty="0">
                <a:latin typeface="Calibri"/>
                <a:cs typeface="Calibri"/>
              </a:rPr>
              <a:t>and</a:t>
            </a:r>
            <a:r>
              <a:rPr lang="en-US" sz="2400" b="0" dirty="0">
                <a:latin typeface="Calibri"/>
                <a:cs typeface="Calibri"/>
              </a:rPr>
              <a:t> </a:t>
            </a:r>
            <a:r>
              <a:rPr sz="2400" b="0" spc="-15" dirty="0">
                <a:latin typeface="Calibri"/>
                <a:cs typeface="Calibri"/>
              </a:rPr>
              <a:t>integrated</a:t>
            </a:r>
            <a:r>
              <a:rPr sz="2400" b="0" spc="-70" dirty="0">
                <a:latin typeface="Calibri"/>
                <a:cs typeface="Calibri"/>
              </a:rPr>
              <a:t> </a:t>
            </a:r>
            <a:r>
              <a:rPr sz="2400" b="0" spc="-15" dirty="0">
                <a:latin typeface="Calibri"/>
                <a:cs typeface="Calibri"/>
              </a:rPr>
              <a:t>into</a:t>
            </a:r>
            <a:r>
              <a:rPr sz="2400" b="0" spc="-60" dirty="0">
                <a:latin typeface="Calibri"/>
                <a:cs typeface="Calibri"/>
              </a:rPr>
              <a:t> </a:t>
            </a:r>
            <a:r>
              <a:rPr sz="2400" b="0" dirty="0">
                <a:latin typeface="Calibri"/>
                <a:cs typeface="Calibri"/>
              </a:rPr>
              <a:t>GIS</a:t>
            </a:r>
            <a:r>
              <a:rPr sz="2400" b="0" spc="-45" dirty="0">
                <a:latin typeface="Calibri"/>
                <a:cs typeface="Calibri"/>
              </a:rPr>
              <a:t> </a:t>
            </a:r>
            <a:r>
              <a:rPr sz="2400" b="0" spc="-15" dirty="0">
                <a:latin typeface="Calibri"/>
                <a:cs typeface="Calibri"/>
              </a:rPr>
              <a:t>format.</a:t>
            </a:r>
            <a:endParaRPr sz="2400" dirty="0">
              <a:latin typeface="Calibri"/>
              <a:cs typeface="Calibri"/>
            </a:endParaRPr>
          </a:p>
          <a:p>
            <a:pPr marL="0" indent="0">
              <a:lnSpc>
                <a:spcPct val="100000"/>
              </a:lnSpc>
              <a:spcBef>
                <a:spcPts val="595"/>
              </a:spcBef>
              <a:buNone/>
            </a:pPr>
            <a:r>
              <a:rPr sz="2400" b="0" spc="-5" dirty="0">
                <a:latin typeface="Wingdings"/>
                <a:cs typeface="Wingdings"/>
              </a:rPr>
              <a:t></a:t>
            </a:r>
            <a:r>
              <a:rPr spc="-5" dirty="0"/>
              <a:t>Bins</a:t>
            </a:r>
            <a:r>
              <a:rPr spc="-50" dirty="0"/>
              <a:t> </a:t>
            </a:r>
            <a:r>
              <a:rPr spc="-20" dirty="0"/>
              <a:t>allocated:</a:t>
            </a:r>
            <a:endParaRPr sz="2400" dirty="0">
              <a:latin typeface="Wingdings"/>
              <a:cs typeface="Wingdings"/>
            </a:endParaRPr>
          </a:p>
          <a:p>
            <a:pPr marL="12700">
              <a:lnSpc>
                <a:spcPts val="2745"/>
              </a:lnSpc>
              <a:spcBef>
                <a:spcPts val="819"/>
              </a:spcBef>
            </a:pPr>
            <a:r>
              <a:rPr sz="2400" b="0" spc="-5" dirty="0">
                <a:latin typeface="Calibri"/>
                <a:cs typeface="Calibri"/>
              </a:rPr>
              <a:t>choosing</a:t>
            </a:r>
            <a:r>
              <a:rPr sz="2400" b="0" spc="-45" dirty="0">
                <a:latin typeface="Calibri"/>
                <a:cs typeface="Calibri"/>
              </a:rPr>
              <a:t> </a:t>
            </a:r>
            <a:r>
              <a:rPr sz="2400" b="0" spc="-15" dirty="0">
                <a:latin typeface="Calibri"/>
                <a:cs typeface="Calibri"/>
              </a:rPr>
              <a:t>appropriate</a:t>
            </a:r>
            <a:r>
              <a:rPr sz="2400" b="0" spc="10" dirty="0">
                <a:latin typeface="Calibri"/>
                <a:cs typeface="Calibri"/>
              </a:rPr>
              <a:t> </a:t>
            </a:r>
            <a:r>
              <a:rPr sz="2400" b="0" spc="-15" dirty="0">
                <a:latin typeface="Calibri"/>
                <a:cs typeface="Calibri"/>
              </a:rPr>
              <a:t>locations</a:t>
            </a:r>
            <a:r>
              <a:rPr sz="2400" b="0" spc="-30" dirty="0">
                <a:latin typeface="Calibri"/>
                <a:cs typeface="Calibri"/>
              </a:rPr>
              <a:t> </a:t>
            </a:r>
            <a:r>
              <a:rPr sz="2400" b="0" spc="-5" dirty="0">
                <a:latin typeface="Calibri"/>
                <a:cs typeface="Calibri"/>
              </a:rPr>
              <a:t>of</a:t>
            </a:r>
            <a:r>
              <a:rPr sz="2400" b="0" spc="5" dirty="0">
                <a:latin typeface="Calibri"/>
                <a:cs typeface="Calibri"/>
              </a:rPr>
              <a:t> </a:t>
            </a:r>
            <a:r>
              <a:rPr sz="2400" b="0" spc="-5" dirty="0">
                <a:latin typeface="Calibri"/>
                <a:cs typeface="Calibri"/>
              </a:rPr>
              <a:t>solid</a:t>
            </a:r>
            <a:r>
              <a:rPr sz="2400" b="0" spc="-25" dirty="0">
                <a:latin typeface="Calibri"/>
                <a:cs typeface="Calibri"/>
              </a:rPr>
              <a:t> waste</a:t>
            </a:r>
            <a:r>
              <a:rPr sz="2400" b="0" spc="-15" dirty="0">
                <a:latin typeface="Calibri"/>
                <a:cs typeface="Calibri"/>
              </a:rPr>
              <a:t> collection</a:t>
            </a:r>
            <a:r>
              <a:rPr sz="2400" b="0" spc="-25" dirty="0">
                <a:latin typeface="Calibri"/>
                <a:cs typeface="Calibri"/>
              </a:rPr>
              <a:t> </a:t>
            </a:r>
            <a:r>
              <a:rPr sz="2400" b="0" spc="-5" dirty="0">
                <a:latin typeface="Calibri"/>
                <a:cs typeface="Calibri"/>
              </a:rPr>
              <a:t>bins</a:t>
            </a:r>
            <a:r>
              <a:rPr sz="2400" b="0" spc="-10" dirty="0">
                <a:latin typeface="Calibri"/>
                <a:cs typeface="Calibri"/>
              </a:rPr>
              <a:t> </a:t>
            </a:r>
            <a:r>
              <a:rPr sz="2400" b="0" dirty="0">
                <a:latin typeface="Calibri"/>
                <a:cs typeface="Calibri"/>
              </a:rPr>
              <a:t>and their</a:t>
            </a:r>
            <a:r>
              <a:rPr sz="2400" b="0" spc="-20" dirty="0">
                <a:latin typeface="Calibri"/>
                <a:cs typeface="Calibri"/>
              </a:rPr>
              <a:t> </a:t>
            </a:r>
            <a:r>
              <a:rPr sz="2400" b="0" spc="-5" dirty="0">
                <a:latin typeface="Calibri"/>
                <a:cs typeface="Calibri"/>
              </a:rPr>
              <a:t>capacities</a:t>
            </a:r>
            <a:r>
              <a:rPr sz="2400" b="0" spc="-40" dirty="0">
                <a:latin typeface="Calibri"/>
                <a:cs typeface="Calibri"/>
              </a:rPr>
              <a:t> </a:t>
            </a:r>
            <a:r>
              <a:rPr sz="2400" b="0" spc="-10" dirty="0">
                <a:latin typeface="Calibri"/>
                <a:cs typeface="Calibri"/>
              </a:rPr>
              <a:t>are</a:t>
            </a:r>
            <a:r>
              <a:rPr lang="en-IN" sz="2400" spc="-10" dirty="0">
                <a:latin typeface="Calibri"/>
                <a:cs typeface="Calibri"/>
              </a:rPr>
              <a:t> </a:t>
            </a:r>
            <a:r>
              <a:rPr sz="2400" b="0" dirty="0">
                <a:latin typeface="Calibri"/>
                <a:cs typeface="Calibri"/>
              </a:rPr>
              <a:t>the </a:t>
            </a:r>
            <a:r>
              <a:rPr sz="2400" b="0" spc="-5" dirty="0">
                <a:latin typeface="Calibri"/>
                <a:cs typeface="Calibri"/>
              </a:rPr>
              <a:t>prime</a:t>
            </a:r>
            <a:r>
              <a:rPr sz="2400" b="0" spc="-35" dirty="0">
                <a:latin typeface="Calibri"/>
                <a:cs typeface="Calibri"/>
              </a:rPr>
              <a:t> </a:t>
            </a:r>
            <a:r>
              <a:rPr sz="2400" b="0" spc="-15" dirty="0">
                <a:latin typeface="Calibri"/>
                <a:cs typeface="Calibri"/>
              </a:rPr>
              <a:t>focus</a:t>
            </a:r>
            <a:r>
              <a:rPr sz="2400" b="0" spc="-40" dirty="0">
                <a:latin typeface="Calibri"/>
                <a:cs typeface="Calibri"/>
              </a:rPr>
              <a:t> </a:t>
            </a:r>
            <a:r>
              <a:rPr sz="2400" b="0" spc="-10" dirty="0">
                <a:latin typeface="Calibri"/>
                <a:cs typeface="Calibri"/>
              </a:rPr>
              <a:t>of</a:t>
            </a:r>
            <a:r>
              <a:rPr sz="2400" b="0" spc="-5" dirty="0">
                <a:latin typeface="Calibri"/>
                <a:cs typeface="Calibri"/>
              </a:rPr>
              <a:t> </a:t>
            </a:r>
            <a:r>
              <a:rPr sz="2400" b="0" dirty="0">
                <a:latin typeface="Calibri"/>
                <a:cs typeface="Calibri"/>
              </a:rPr>
              <a:t>a</a:t>
            </a:r>
            <a:r>
              <a:rPr sz="2400" b="0" spc="-15" dirty="0">
                <a:latin typeface="Calibri"/>
                <a:cs typeface="Calibri"/>
              </a:rPr>
              <a:t> </a:t>
            </a:r>
            <a:r>
              <a:rPr sz="2400" b="0" spc="-5" dirty="0">
                <a:latin typeface="Calibri"/>
                <a:cs typeface="Calibri"/>
              </a:rPr>
              <a:t>solid</a:t>
            </a:r>
            <a:r>
              <a:rPr sz="2400" b="0" spc="-30" dirty="0">
                <a:latin typeface="Calibri"/>
                <a:cs typeface="Calibri"/>
              </a:rPr>
              <a:t> </a:t>
            </a:r>
            <a:r>
              <a:rPr sz="2400" b="0" spc="-25" dirty="0">
                <a:latin typeface="Calibri"/>
                <a:cs typeface="Calibri"/>
              </a:rPr>
              <a:t>waste</a:t>
            </a:r>
            <a:r>
              <a:rPr sz="2400" b="0" spc="-35" dirty="0">
                <a:latin typeface="Calibri"/>
                <a:cs typeface="Calibri"/>
              </a:rPr>
              <a:t> </a:t>
            </a:r>
            <a:r>
              <a:rPr sz="2400" b="0" spc="-5" dirty="0">
                <a:latin typeface="Calibri"/>
                <a:cs typeface="Calibri"/>
              </a:rPr>
              <a:t>management</a:t>
            </a:r>
            <a:r>
              <a:rPr sz="2400" b="0" spc="-60" dirty="0">
                <a:latin typeface="Calibri"/>
                <a:cs typeface="Calibri"/>
              </a:rPr>
              <a:t> </a:t>
            </a:r>
            <a:r>
              <a:rPr sz="2400" b="0" spc="-35" dirty="0">
                <a:latin typeface="Calibri"/>
                <a:cs typeface="Calibri"/>
              </a:rPr>
              <a:t>strategy.</a:t>
            </a:r>
            <a:endParaRPr sz="24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524" y="2843275"/>
            <a:ext cx="6393815" cy="452120"/>
          </a:xfrm>
          <a:prstGeom prst="rect">
            <a:avLst/>
          </a:prstGeom>
        </p:spPr>
        <p:txBody>
          <a:bodyPr vert="horz" wrap="square" lIns="0" tIns="12065" rIns="0" bIns="0" rtlCol="0">
            <a:spAutoFit/>
          </a:bodyPr>
          <a:lstStyle/>
          <a:p>
            <a:pPr marL="241300" indent="-229235">
              <a:lnSpc>
                <a:spcPct val="100000"/>
              </a:lnSpc>
              <a:spcBef>
                <a:spcPts val="95"/>
              </a:spcBef>
              <a:buFont typeface="Arial MT"/>
              <a:buChar char="•"/>
              <a:tabLst>
                <a:tab pos="241935" algn="l"/>
              </a:tabLst>
            </a:pPr>
            <a:r>
              <a:rPr sz="2800" spc="-20" dirty="0">
                <a:latin typeface="Calibri"/>
                <a:cs typeface="Calibri"/>
              </a:rPr>
              <a:t>Location </a:t>
            </a:r>
            <a:r>
              <a:rPr sz="2800" spc="-5" dirty="0">
                <a:latin typeface="Calibri"/>
                <a:cs typeface="Calibri"/>
              </a:rPr>
              <a:t>of </a:t>
            </a:r>
            <a:r>
              <a:rPr sz="2800" spc="-20" dirty="0">
                <a:latin typeface="Calibri"/>
                <a:cs typeface="Calibri"/>
              </a:rPr>
              <a:t>bins</a:t>
            </a:r>
            <a:r>
              <a:rPr sz="2800" spc="45"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their </a:t>
            </a:r>
            <a:r>
              <a:rPr sz="2800" spc="-25" dirty="0">
                <a:latin typeface="Calibri"/>
                <a:cs typeface="Calibri"/>
              </a:rPr>
              <a:t>optimized </a:t>
            </a:r>
            <a:r>
              <a:rPr sz="2800" spc="-40" dirty="0">
                <a:latin typeface="Calibri"/>
                <a:cs typeface="Calibri"/>
              </a:rPr>
              <a:t>routes</a:t>
            </a:r>
            <a:endParaRPr sz="2800">
              <a:latin typeface="Calibri"/>
              <a:cs typeface="Calibri"/>
            </a:endParaRPr>
          </a:p>
        </p:txBody>
      </p:sp>
      <p:pic>
        <p:nvPicPr>
          <p:cNvPr id="3" name="object 3"/>
          <p:cNvPicPr/>
          <p:nvPr/>
        </p:nvPicPr>
        <p:blipFill>
          <a:blip r:embed="rId2" cstate="print"/>
          <a:stretch>
            <a:fillRect/>
          </a:stretch>
        </p:blipFill>
        <p:spPr>
          <a:xfrm>
            <a:off x="498348" y="341375"/>
            <a:ext cx="6288024" cy="2196084"/>
          </a:xfrm>
          <a:prstGeom prst="rect">
            <a:avLst/>
          </a:prstGeom>
        </p:spPr>
      </p:pic>
      <p:pic>
        <p:nvPicPr>
          <p:cNvPr id="4" name="object 4"/>
          <p:cNvPicPr/>
          <p:nvPr/>
        </p:nvPicPr>
        <p:blipFill>
          <a:blip r:embed="rId3" cstate="print"/>
          <a:stretch>
            <a:fillRect/>
          </a:stretch>
        </p:blipFill>
        <p:spPr>
          <a:xfrm>
            <a:off x="605027" y="3278123"/>
            <a:ext cx="4486656" cy="28026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0869" y="223850"/>
            <a:ext cx="5734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Jcm</a:t>
            </a:r>
            <a:endParaRPr sz="2800">
              <a:latin typeface="Calibri"/>
              <a:cs typeface="Calibri"/>
            </a:endParaRPr>
          </a:p>
        </p:txBody>
      </p:sp>
      <p:pic>
        <p:nvPicPr>
          <p:cNvPr id="3" name="object 3"/>
          <p:cNvPicPr/>
          <p:nvPr/>
        </p:nvPicPr>
        <p:blipFill>
          <a:blip r:embed="rId2" cstate="print"/>
          <a:stretch>
            <a:fillRect/>
          </a:stretch>
        </p:blipFill>
        <p:spPr>
          <a:xfrm>
            <a:off x="358140" y="280415"/>
            <a:ext cx="4533900" cy="2511552"/>
          </a:xfrm>
          <a:prstGeom prst="rect">
            <a:avLst/>
          </a:prstGeom>
        </p:spPr>
      </p:pic>
      <p:pic>
        <p:nvPicPr>
          <p:cNvPr id="4" name="object 4"/>
          <p:cNvPicPr/>
          <p:nvPr/>
        </p:nvPicPr>
        <p:blipFill>
          <a:blip r:embed="rId3" cstate="print"/>
          <a:stretch>
            <a:fillRect/>
          </a:stretch>
        </p:blipFill>
        <p:spPr>
          <a:xfrm>
            <a:off x="368808" y="2860548"/>
            <a:ext cx="4675632" cy="3325367"/>
          </a:xfrm>
          <a:prstGeom prst="rect">
            <a:avLst/>
          </a:prstGeom>
        </p:spPr>
      </p:pic>
      <p:pic>
        <p:nvPicPr>
          <p:cNvPr id="5" name="object 5"/>
          <p:cNvPicPr/>
          <p:nvPr/>
        </p:nvPicPr>
        <p:blipFill>
          <a:blip r:embed="rId4" cstate="print"/>
          <a:stretch>
            <a:fillRect/>
          </a:stretch>
        </p:blipFill>
        <p:spPr>
          <a:xfrm>
            <a:off x="5579364" y="2001012"/>
            <a:ext cx="4668011" cy="44226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992" y="93344"/>
            <a:ext cx="181991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Conclusion:-</a:t>
            </a:r>
            <a:endParaRPr sz="2800">
              <a:latin typeface="Calibri"/>
              <a:cs typeface="Calibri"/>
            </a:endParaRPr>
          </a:p>
        </p:txBody>
      </p:sp>
      <p:sp>
        <p:nvSpPr>
          <p:cNvPr id="3" name="object 3"/>
          <p:cNvSpPr txBox="1"/>
          <p:nvPr/>
        </p:nvSpPr>
        <p:spPr>
          <a:xfrm>
            <a:off x="189992" y="595376"/>
            <a:ext cx="10422255" cy="734060"/>
          </a:xfrm>
          <a:prstGeom prst="rect">
            <a:avLst/>
          </a:prstGeom>
        </p:spPr>
        <p:txBody>
          <a:bodyPr vert="horz" wrap="square" lIns="0" tIns="43180" rIns="0" bIns="0" rtlCol="0">
            <a:spAutoFit/>
          </a:bodyPr>
          <a:lstStyle/>
          <a:p>
            <a:pPr marL="12700" marR="5080">
              <a:lnSpc>
                <a:spcPts val="2700"/>
              </a:lnSpc>
              <a:spcBef>
                <a:spcPts val="340"/>
              </a:spcBef>
            </a:pPr>
            <a:r>
              <a:rPr sz="2400" spc="-5" dirty="0">
                <a:latin typeface="Calibri"/>
                <a:cs typeface="Calibri"/>
              </a:rPr>
              <a:t>The VRP </a:t>
            </a:r>
            <a:r>
              <a:rPr sz="2400" spc="-15" dirty="0">
                <a:latin typeface="Calibri"/>
                <a:cs typeface="Calibri"/>
              </a:rPr>
              <a:t>solver </a:t>
            </a:r>
            <a:r>
              <a:rPr sz="2400" spc="-20" dirty="0">
                <a:latin typeface="Calibri"/>
                <a:cs typeface="Calibri"/>
              </a:rPr>
              <a:t>was </a:t>
            </a:r>
            <a:r>
              <a:rPr sz="2400" spc="-5" dirty="0">
                <a:latin typeface="Calibri"/>
                <a:cs typeface="Calibri"/>
              </a:rPr>
              <a:t>used </a:t>
            </a:r>
            <a:r>
              <a:rPr sz="2400" spc="-35" dirty="0">
                <a:latin typeface="Calibri"/>
                <a:cs typeface="Calibri"/>
              </a:rPr>
              <a:t>for </a:t>
            </a:r>
            <a:r>
              <a:rPr sz="2400" spc="-20" dirty="0">
                <a:latin typeface="Calibri"/>
                <a:cs typeface="Calibri"/>
              </a:rPr>
              <a:t>routing </a:t>
            </a:r>
            <a:r>
              <a:rPr sz="2400" dirty="0">
                <a:latin typeface="Calibri"/>
                <a:cs typeface="Calibri"/>
              </a:rPr>
              <a:t>as it </a:t>
            </a:r>
            <a:r>
              <a:rPr sz="2400" spc="-20" dirty="0">
                <a:latin typeface="Calibri"/>
                <a:cs typeface="Calibri"/>
              </a:rPr>
              <a:t>considers </a:t>
            </a:r>
            <a:r>
              <a:rPr sz="2400" dirty="0">
                <a:latin typeface="Calibri"/>
                <a:cs typeface="Calibri"/>
              </a:rPr>
              <a:t>all </a:t>
            </a:r>
            <a:r>
              <a:rPr sz="2400" spc="-5" dirty="0">
                <a:latin typeface="Calibri"/>
                <a:cs typeface="Calibri"/>
              </a:rPr>
              <a:t>of </a:t>
            </a:r>
            <a:r>
              <a:rPr sz="2400" dirty="0">
                <a:latin typeface="Calibri"/>
                <a:cs typeface="Calibri"/>
              </a:rPr>
              <a:t>the </a:t>
            </a:r>
            <a:r>
              <a:rPr sz="2400" spc="-10" dirty="0">
                <a:latin typeface="Calibri"/>
                <a:cs typeface="Calibri"/>
              </a:rPr>
              <a:t>most </a:t>
            </a:r>
            <a:r>
              <a:rPr sz="2400" spc="-5" dirty="0">
                <a:latin typeface="Calibri"/>
                <a:cs typeface="Calibri"/>
              </a:rPr>
              <a:t>critical functional </a:t>
            </a:r>
            <a:r>
              <a:rPr sz="2400" dirty="0">
                <a:latin typeface="Calibri"/>
                <a:cs typeface="Calibri"/>
              </a:rPr>
              <a:t> </a:t>
            </a:r>
            <a:r>
              <a:rPr sz="2400" spc="-20" dirty="0">
                <a:latin typeface="Calibri"/>
                <a:cs typeface="Calibri"/>
              </a:rPr>
              <a:t>requirements,</a:t>
            </a:r>
            <a:r>
              <a:rPr sz="2400" spc="-15" dirty="0">
                <a:latin typeface="Calibri"/>
                <a:cs typeface="Calibri"/>
              </a:rPr>
              <a:t> </a:t>
            </a:r>
            <a:r>
              <a:rPr sz="2400" spc="-5" dirty="0">
                <a:latin typeface="Calibri"/>
                <a:cs typeface="Calibri"/>
              </a:rPr>
              <a:t>such</a:t>
            </a:r>
            <a:r>
              <a:rPr sz="2400" spc="-25" dirty="0">
                <a:latin typeface="Calibri"/>
                <a:cs typeface="Calibri"/>
              </a:rPr>
              <a:t> </a:t>
            </a:r>
            <a:r>
              <a:rPr sz="2400" dirty="0">
                <a:latin typeface="Calibri"/>
                <a:cs typeface="Calibri"/>
              </a:rPr>
              <a:t>as</a:t>
            </a:r>
            <a:r>
              <a:rPr sz="2400" spc="-15" dirty="0">
                <a:latin typeface="Calibri"/>
                <a:cs typeface="Calibri"/>
              </a:rPr>
              <a:t> </a:t>
            </a:r>
            <a:r>
              <a:rPr sz="2400" spc="-5" dirty="0">
                <a:latin typeface="Calibri"/>
                <a:cs typeface="Calibri"/>
              </a:rPr>
              <a:t>vehicle</a:t>
            </a:r>
            <a:r>
              <a:rPr sz="2400" spc="-20" dirty="0">
                <a:latin typeface="Calibri"/>
                <a:cs typeface="Calibri"/>
              </a:rPr>
              <a:t> </a:t>
            </a:r>
            <a:r>
              <a:rPr sz="2400" spc="-45" dirty="0">
                <a:latin typeface="Calibri"/>
                <a:cs typeface="Calibri"/>
              </a:rPr>
              <a:t>capacity,</a:t>
            </a:r>
            <a:r>
              <a:rPr sz="2400" spc="-35" dirty="0">
                <a:latin typeface="Calibri"/>
                <a:cs typeface="Calibri"/>
              </a:rPr>
              <a:t> </a:t>
            </a:r>
            <a:r>
              <a:rPr sz="2400" spc="-20" dirty="0">
                <a:latin typeface="Calibri"/>
                <a:cs typeface="Calibri"/>
              </a:rPr>
              <a:t>pickup </a:t>
            </a:r>
            <a:r>
              <a:rPr sz="2400" spc="-45" dirty="0">
                <a:latin typeface="Calibri"/>
                <a:cs typeface="Calibri"/>
              </a:rPr>
              <a:t>capacity,</a:t>
            </a:r>
            <a:r>
              <a:rPr sz="2400" spc="-35" dirty="0">
                <a:latin typeface="Calibri"/>
                <a:cs typeface="Calibri"/>
              </a:rPr>
              <a:t> </a:t>
            </a:r>
            <a:r>
              <a:rPr sz="2400" dirty="0">
                <a:latin typeface="Calibri"/>
                <a:cs typeface="Calibri"/>
              </a:rPr>
              <a:t>service</a:t>
            </a:r>
            <a:r>
              <a:rPr sz="2400" spc="5" dirty="0">
                <a:latin typeface="Calibri"/>
                <a:cs typeface="Calibri"/>
              </a:rPr>
              <a:t> </a:t>
            </a:r>
            <a:r>
              <a:rPr sz="2400" dirty="0">
                <a:latin typeface="Calibri"/>
                <a:cs typeface="Calibri"/>
              </a:rPr>
              <a:t>time,</a:t>
            </a:r>
            <a:r>
              <a:rPr sz="2400" spc="-15" dirty="0">
                <a:latin typeface="Calibri"/>
                <a:cs typeface="Calibri"/>
              </a:rPr>
              <a:t> </a:t>
            </a:r>
            <a:r>
              <a:rPr sz="2400" dirty="0">
                <a:latin typeface="Calibri"/>
                <a:cs typeface="Calibri"/>
              </a:rPr>
              <a:t>and </a:t>
            </a:r>
            <a:r>
              <a:rPr sz="2400" spc="-10" dirty="0">
                <a:latin typeface="Calibri"/>
                <a:cs typeface="Calibri"/>
              </a:rPr>
              <a:t>break</a:t>
            </a:r>
            <a:r>
              <a:rPr sz="2400" spc="-20" dirty="0">
                <a:latin typeface="Calibri"/>
                <a:cs typeface="Calibri"/>
              </a:rPr>
              <a:t> </a:t>
            </a:r>
            <a:r>
              <a:rPr sz="2400" dirty="0">
                <a:latin typeface="Calibri"/>
                <a:cs typeface="Calibri"/>
              </a:rPr>
              <a:t>time.</a:t>
            </a:r>
            <a:endParaRPr sz="2400">
              <a:latin typeface="Calibri"/>
              <a:cs typeface="Calibri"/>
            </a:endParaRPr>
          </a:p>
        </p:txBody>
      </p:sp>
      <p:sp>
        <p:nvSpPr>
          <p:cNvPr id="4" name="object 4"/>
          <p:cNvSpPr txBox="1"/>
          <p:nvPr/>
        </p:nvSpPr>
        <p:spPr>
          <a:xfrm>
            <a:off x="189992" y="4331947"/>
            <a:ext cx="11580495" cy="1382395"/>
          </a:xfrm>
          <a:prstGeom prst="rect">
            <a:avLst/>
          </a:prstGeom>
        </p:spPr>
        <p:txBody>
          <a:bodyPr vert="horz" wrap="square" lIns="0" tIns="139065" rIns="0" bIns="0" rtlCol="0">
            <a:spAutoFit/>
          </a:bodyPr>
          <a:lstStyle/>
          <a:p>
            <a:pPr marL="12700">
              <a:lnSpc>
                <a:spcPct val="100000"/>
              </a:lnSpc>
              <a:spcBef>
                <a:spcPts val="1095"/>
              </a:spcBef>
            </a:pPr>
            <a:r>
              <a:rPr sz="2800" b="1" spc="-40" dirty="0">
                <a:latin typeface="Calibri"/>
                <a:cs typeface="Calibri"/>
              </a:rPr>
              <a:t>Reference:-</a:t>
            </a:r>
            <a:endParaRPr sz="2800">
              <a:latin typeface="Calibri"/>
              <a:cs typeface="Calibri"/>
            </a:endParaRPr>
          </a:p>
          <a:p>
            <a:pPr marL="12700" marR="5080">
              <a:lnSpc>
                <a:spcPts val="2590"/>
              </a:lnSpc>
              <a:spcBef>
                <a:spcPts val="1180"/>
              </a:spcBef>
            </a:pPr>
            <a:r>
              <a:rPr sz="2400" u="heavy" spc="-10" dirty="0">
                <a:solidFill>
                  <a:srgbClr val="0461C1"/>
                </a:solidFill>
                <a:uFill>
                  <a:solidFill>
                    <a:srgbClr val="0461C1"/>
                  </a:solidFill>
                </a:uFill>
                <a:latin typeface="Calibri"/>
                <a:cs typeface="Calibri"/>
                <a:hlinkClick r:id="rId2"/>
              </a:rPr>
              <a:t>Allocation</a:t>
            </a:r>
            <a:r>
              <a:rPr sz="2400" u="heavy" spc="-50"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of</a:t>
            </a:r>
            <a:r>
              <a:rPr sz="2400" u="heavy"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solid</a:t>
            </a:r>
            <a:r>
              <a:rPr sz="2400" u="heavy" spc="-60" dirty="0">
                <a:solidFill>
                  <a:srgbClr val="0461C1"/>
                </a:solidFill>
                <a:uFill>
                  <a:solidFill>
                    <a:srgbClr val="0461C1"/>
                  </a:solidFill>
                </a:uFill>
                <a:latin typeface="Calibri"/>
                <a:cs typeface="Calibri"/>
                <a:hlinkClick r:id="rId2"/>
              </a:rPr>
              <a:t> </a:t>
            </a:r>
            <a:r>
              <a:rPr sz="2400" u="heavy" spc="-30" dirty="0">
                <a:solidFill>
                  <a:srgbClr val="0461C1"/>
                </a:solidFill>
                <a:uFill>
                  <a:solidFill>
                    <a:srgbClr val="0461C1"/>
                  </a:solidFill>
                </a:uFill>
                <a:latin typeface="Calibri"/>
                <a:cs typeface="Calibri"/>
                <a:hlinkClick r:id="rId2"/>
              </a:rPr>
              <a:t>waste</a:t>
            </a:r>
            <a:r>
              <a:rPr sz="2400" u="heavy" spc="-45" dirty="0">
                <a:solidFill>
                  <a:srgbClr val="0461C1"/>
                </a:solidFill>
                <a:uFill>
                  <a:solidFill>
                    <a:srgbClr val="0461C1"/>
                  </a:solidFill>
                </a:uFill>
                <a:latin typeface="Calibri"/>
                <a:cs typeface="Calibri"/>
                <a:hlinkClick r:id="rId2"/>
              </a:rPr>
              <a:t> </a:t>
            </a:r>
            <a:r>
              <a:rPr sz="2400" u="heavy" spc="-10" dirty="0">
                <a:solidFill>
                  <a:srgbClr val="0461C1"/>
                </a:solidFill>
                <a:uFill>
                  <a:solidFill>
                    <a:srgbClr val="0461C1"/>
                  </a:solidFill>
                </a:uFill>
                <a:latin typeface="Calibri"/>
                <a:cs typeface="Calibri"/>
                <a:hlinkClick r:id="rId2"/>
              </a:rPr>
              <a:t>collection</a:t>
            </a:r>
            <a:r>
              <a:rPr sz="2400" u="heavy" spc="-55"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bins</a:t>
            </a:r>
            <a:r>
              <a:rPr sz="2400" u="heavy" spc="-10" dirty="0">
                <a:solidFill>
                  <a:srgbClr val="0461C1"/>
                </a:solidFill>
                <a:uFill>
                  <a:solidFill>
                    <a:srgbClr val="0461C1"/>
                  </a:solidFill>
                </a:uFill>
                <a:latin typeface="Calibri"/>
                <a:cs typeface="Calibri"/>
                <a:hlinkClick r:id="rId2"/>
              </a:rPr>
              <a:t> </a:t>
            </a:r>
            <a:r>
              <a:rPr sz="2400" u="heavy" dirty="0">
                <a:solidFill>
                  <a:srgbClr val="0461C1"/>
                </a:solidFill>
                <a:uFill>
                  <a:solidFill>
                    <a:srgbClr val="0461C1"/>
                  </a:solidFill>
                </a:uFill>
                <a:latin typeface="Calibri"/>
                <a:cs typeface="Calibri"/>
                <a:hlinkClick r:id="rId2"/>
              </a:rPr>
              <a:t>and</a:t>
            </a:r>
            <a:r>
              <a:rPr sz="2400" u="heavy" spc="5" dirty="0">
                <a:solidFill>
                  <a:srgbClr val="0461C1"/>
                </a:solidFill>
                <a:uFill>
                  <a:solidFill>
                    <a:srgbClr val="0461C1"/>
                  </a:solidFill>
                </a:uFill>
                <a:latin typeface="Calibri"/>
                <a:cs typeface="Calibri"/>
                <a:hlinkClick r:id="rId2"/>
              </a:rPr>
              <a:t> </a:t>
            </a:r>
            <a:r>
              <a:rPr sz="2400" u="heavy" spc="-25" dirty="0">
                <a:solidFill>
                  <a:srgbClr val="0461C1"/>
                </a:solidFill>
                <a:uFill>
                  <a:solidFill>
                    <a:srgbClr val="0461C1"/>
                  </a:solidFill>
                </a:uFill>
                <a:latin typeface="Calibri"/>
                <a:cs typeface="Calibri"/>
                <a:hlinkClick r:id="rId2"/>
              </a:rPr>
              <a:t>route</a:t>
            </a:r>
            <a:r>
              <a:rPr sz="2400" u="heavy" spc="-40" dirty="0">
                <a:solidFill>
                  <a:srgbClr val="0461C1"/>
                </a:solidFill>
                <a:uFill>
                  <a:solidFill>
                    <a:srgbClr val="0461C1"/>
                  </a:solidFill>
                </a:uFill>
                <a:latin typeface="Calibri"/>
                <a:cs typeface="Calibri"/>
                <a:hlinkClick r:id="rId2"/>
              </a:rPr>
              <a:t> </a:t>
            </a:r>
            <a:r>
              <a:rPr sz="2400" u="heavy" spc="-10" dirty="0">
                <a:solidFill>
                  <a:srgbClr val="0461C1"/>
                </a:solidFill>
                <a:uFill>
                  <a:solidFill>
                    <a:srgbClr val="0461C1"/>
                  </a:solidFill>
                </a:uFill>
                <a:latin typeface="Calibri"/>
                <a:cs typeface="Calibri"/>
                <a:hlinkClick r:id="rId2"/>
              </a:rPr>
              <a:t>optimisation</a:t>
            </a:r>
            <a:r>
              <a:rPr sz="2400" u="heavy" spc="-40"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using</a:t>
            </a:r>
            <a:r>
              <a:rPr sz="2400" u="heavy" spc="-25" dirty="0">
                <a:solidFill>
                  <a:srgbClr val="0461C1"/>
                </a:solidFill>
                <a:uFill>
                  <a:solidFill>
                    <a:srgbClr val="0461C1"/>
                  </a:solidFill>
                </a:uFill>
                <a:latin typeface="Calibri"/>
                <a:cs typeface="Calibri"/>
                <a:hlinkClick r:id="rId2"/>
              </a:rPr>
              <a:t> </a:t>
            </a:r>
            <a:r>
              <a:rPr sz="2400" u="heavy" spc="-20" dirty="0">
                <a:solidFill>
                  <a:srgbClr val="0461C1"/>
                </a:solidFill>
                <a:uFill>
                  <a:solidFill>
                    <a:srgbClr val="0461C1"/>
                  </a:solidFill>
                </a:uFill>
                <a:latin typeface="Calibri"/>
                <a:cs typeface="Calibri"/>
                <a:hlinkClick r:id="rId2"/>
              </a:rPr>
              <a:t>geographical</a:t>
            </a:r>
            <a:r>
              <a:rPr sz="2400" u="heavy" spc="-10" dirty="0">
                <a:solidFill>
                  <a:srgbClr val="0461C1"/>
                </a:solidFill>
                <a:uFill>
                  <a:solidFill>
                    <a:srgbClr val="0461C1"/>
                  </a:solidFill>
                </a:uFill>
                <a:latin typeface="Calibri"/>
                <a:cs typeface="Calibri"/>
                <a:hlinkClick r:id="rId2"/>
              </a:rPr>
              <a:t> </a:t>
            </a:r>
            <a:r>
              <a:rPr sz="2400" u="heavy" spc="-25" dirty="0">
                <a:solidFill>
                  <a:srgbClr val="0461C1"/>
                </a:solidFill>
                <a:uFill>
                  <a:solidFill>
                    <a:srgbClr val="0461C1"/>
                  </a:solidFill>
                </a:uFill>
                <a:latin typeface="Calibri"/>
                <a:cs typeface="Calibri"/>
                <a:hlinkClick r:id="rId2"/>
              </a:rPr>
              <a:t>information </a:t>
            </a:r>
            <a:r>
              <a:rPr sz="2400" spc="-530" dirty="0">
                <a:solidFill>
                  <a:srgbClr val="0461C1"/>
                </a:solidFill>
                <a:latin typeface="Calibri"/>
                <a:cs typeface="Calibri"/>
              </a:rPr>
              <a:t> </a:t>
            </a:r>
            <a:r>
              <a:rPr sz="2400" u="heavy" spc="-40" dirty="0">
                <a:solidFill>
                  <a:srgbClr val="0461C1"/>
                </a:solidFill>
                <a:uFill>
                  <a:solidFill>
                    <a:srgbClr val="0461C1"/>
                  </a:solidFill>
                </a:uFill>
                <a:latin typeface="Calibri"/>
                <a:cs typeface="Calibri"/>
                <a:hlinkClick r:id="rId2"/>
              </a:rPr>
              <a:t>system:</a:t>
            </a:r>
            <a:r>
              <a:rPr sz="2400" u="heavy" spc="-45" dirty="0">
                <a:solidFill>
                  <a:srgbClr val="0461C1"/>
                </a:solidFill>
                <a:uFill>
                  <a:solidFill>
                    <a:srgbClr val="0461C1"/>
                  </a:solidFill>
                </a:uFill>
                <a:latin typeface="Calibri"/>
                <a:cs typeface="Calibri"/>
                <a:hlinkClick r:id="rId2"/>
              </a:rPr>
              <a:t> </a:t>
            </a:r>
            <a:r>
              <a:rPr sz="2400" u="heavy" dirty="0">
                <a:solidFill>
                  <a:srgbClr val="0461C1"/>
                </a:solidFill>
                <a:uFill>
                  <a:solidFill>
                    <a:srgbClr val="0461C1"/>
                  </a:solidFill>
                </a:uFill>
                <a:latin typeface="Calibri"/>
                <a:cs typeface="Calibri"/>
                <a:hlinkClick r:id="rId2"/>
              </a:rPr>
              <a:t>A</a:t>
            </a:r>
            <a:r>
              <a:rPr sz="2400" u="heavy" spc="-25"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case</a:t>
            </a:r>
            <a:r>
              <a:rPr sz="2400" u="heavy" spc="-25" dirty="0">
                <a:solidFill>
                  <a:srgbClr val="0461C1"/>
                </a:solidFill>
                <a:uFill>
                  <a:solidFill>
                    <a:srgbClr val="0461C1"/>
                  </a:solidFill>
                </a:uFill>
                <a:latin typeface="Calibri"/>
                <a:cs typeface="Calibri"/>
                <a:hlinkClick r:id="rId2"/>
              </a:rPr>
              <a:t> </a:t>
            </a:r>
            <a:r>
              <a:rPr sz="2400" u="heavy" spc="-10" dirty="0">
                <a:solidFill>
                  <a:srgbClr val="0461C1"/>
                </a:solidFill>
                <a:uFill>
                  <a:solidFill>
                    <a:srgbClr val="0461C1"/>
                  </a:solidFill>
                </a:uFill>
                <a:latin typeface="Calibri"/>
                <a:cs typeface="Calibri"/>
                <a:hlinkClick r:id="rId2"/>
              </a:rPr>
              <a:t>study</a:t>
            </a:r>
            <a:r>
              <a:rPr sz="2400" u="heavy" spc="-35"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of</a:t>
            </a:r>
            <a:r>
              <a:rPr sz="2400" u="heavy" spc="-25" dirty="0">
                <a:solidFill>
                  <a:srgbClr val="0461C1"/>
                </a:solidFill>
                <a:uFill>
                  <a:solidFill>
                    <a:srgbClr val="0461C1"/>
                  </a:solidFill>
                </a:uFill>
                <a:latin typeface="Calibri"/>
                <a:cs typeface="Calibri"/>
                <a:hlinkClick r:id="rId2"/>
              </a:rPr>
              <a:t> </a:t>
            </a:r>
            <a:r>
              <a:rPr sz="2400" u="heavy" spc="-5" dirty="0">
                <a:solidFill>
                  <a:srgbClr val="0461C1"/>
                </a:solidFill>
                <a:uFill>
                  <a:solidFill>
                    <a:srgbClr val="0461C1"/>
                  </a:solidFill>
                </a:uFill>
                <a:latin typeface="Calibri"/>
                <a:cs typeface="Calibri"/>
                <a:hlinkClick r:id="rId2"/>
              </a:rPr>
              <a:t>Dhanbad</a:t>
            </a:r>
            <a:r>
              <a:rPr sz="2400" u="heavy" spc="-30" dirty="0">
                <a:solidFill>
                  <a:srgbClr val="0461C1"/>
                </a:solidFill>
                <a:uFill>
                  <a:solidFill>
                    <a:srgbClr val="0461C1"/>
                  </a:solidFill>
                </a:uFill>
                <a:latin typeface="Calibri"/>
                <a:cs typeface="Calibri"/>
                <a:hlinkClick r:id="rId2"/>
              </a:rPr>
              <a:t> </a:t>
            </a:r>
            <a:r>
              <a:rPr sz="2400" u="heavy" spc="-65" dirty="0">
                <a:solidFill>
                  <a:srgbClr val="0461C1"/>
                </a:solidFill>
                <a:uFill>
                  <a:solidFill>
                    <a:srgbClr val="0461C1"/>
                  </a:solidFill>
                </a:uFill>
                <a:latin typeface="Calibri"/>
                <a:cs typeface="Calibri"/>
                <a:hlinkClick r:id="rId2"/>
              </a:rPr>
              <a:t>City,</a:t>
            </a:r>
            <a:r>
              <a:rPr sz="2400" u="heavy" spc="-90" dirty="0">
                <a:solidFill>
                  <a:srgbClr val="0461C1"/>
                </a:solidFill>
                <a:uFill>
                  <a:solidFill>
                    <a:srgbClr val="0461C1"/>
                  </a:solidFill>
                </a:uFill>
                <a:latin typeface="Calibri"/>
                <a:cs typeface="Calibri"/>
                <a:hlinkClick r:id="rId2"/>
              </a:rPr>
              <a:t> </a:t>
            </a:r>
            <a:r>
              <a:rPr sz="2400" u="heavy" dirty="0">
                <a:solidFill>
                  <a:srgbClr val="0461C1"/>
                </a:solidFill>
                <a:uFill>
                  <a:solidFill>
                    <a:srgbClr val="0461C1"/>
                  </a:solidFill>
                </a:uFill>
                <a:latin typeface="Calibri"/>
                <a:cs typeface="Calibri"/>
                <a:hlinkClick r:id="rId2"/>
              </a:rPr>
              <a:t>India</a:t>
            </a:r>
            <a:r>
              <a:rPr sz="2400" u="heavy" spc="-5" dirty="0">
                <a:solidFill>
                  <a:srgbClr val="0461C1"/>
                </a:solidFill>
                <a:uFill>
                  <a:solidFill>
                    <a:srgbClr val="0461C1"/>
                  </a:solidFill>
                </a:uFill>
                <a:latin typeface="Calibri"/>
                <a:cs typeface="Calibri"/>
                <a:hlinkClick r:id="rId2"/>
              </a:rPr>
              <a:t> </a:t>
            </a:r>
            <a:r>
              <a:rPr sz="2400" u="heavy" spc="-25" dirty="0">
                <a:solidFill>
                  <a:srgbClr val="0461C1"/>
                </a:solidFill>
                <a:uFill>
                  <a:solidFill>
                    <a:srgbClr val="0461C1"/>
                  </a:solidFill>
                </a:uFill>
                <a:latin typeface="Calibri"/>
                <a:cs typeface="Calibri"/>
                <a:hlinkClick r:id="rId2"/>
              </a:rPr>
              <a:t>(researchgate.net)</a:t>
            </a:r>
            <a:endParaRPr sz="2400">
              <a:latin typeface="Calibri"/>
              <a:cs typeface="Calibri"/>
            </a:endParaRPr>
          </a:p>
        </p:txBody>
      </p:sp>
      <p:pic>
        <p:nvPicPr>
          <p:cNvPr id="5" name="object 5"/>
          <p:cNvPicPr/>
          <p:nvPr/>
        </p:nvPicPr>
        <p:blipFill>
          <a:blip r:embed="rId3" cstate="print"/>
          <a:stretch>
            <a:fillRect/>
          </a:stretch>
        </p:blipFill>
        <p:spPr>
          <a:xfrm>
            <a:off x="2202179" y="1464563"/>
            <a:ext cx="4320540" cy="30419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4008" y="204927"/>
            <a:ext cx="10420350" cy="1168400"/>
          </a:xfrm>
          <a:prstGeom prst="rect">
            <a:avLst/>
          </a:prstGeom>
        </p:spPr>
        <p:txBody>
          <a:bodyPr vert="horz" wrap="square" lIns="0" tIns="12065" rIns="0" bIns="0" rtlCol="0">
            <a:spAutoFit/>
          </a:bodyPr>
          <a:lstStyle/>
          <a:p>
            <a:pPr marL="12700" marR="5080" algn="just">
              <a:lnSpc>
                <a:spcPct val="100000"/>
              </a:lnSpc>
              <a:spcBef>
                <a:spcPts val="95"/>
              </a:spcBef>
            </a:pPr>
            <a:r>
              <a:rPr sz="2500" b="1" spc="-5" dirty="0">
                <a:latin typeface="Times New Roman"/>
                <a:cs typeface="Times New Roman"/>
              </a:rPr>
              <a:t>Benchmark</a:t>
            </a:r>
            <a:r>
              <a:rPr sz="2500" b="1" dirty="0">
                <a:latin typeface="Times New Roman"/>
                <a:cs typeface="Times New Roman"/>
              </a:rPr>
              <a:t> </a:t>
            </a:r>
            <a:r>
              <a:rPr sz="2500" b="1" spc="-5" dirty="0">
                <a:latin typeface="Times New Roman"/>
                <a:cs typeface="Times New Roman"/>
              </a:rPr>
              <a:t>dataset</a:t>
            </a:r>
            <a:r>
              <a:rPr sz="2500" b="1" dirty="0">
                <a:latin typeface="Times New Roman"/>
                <a:cs typeface="Times New Roman"/>
              </a:rPr>
              <a:t> </a:t>
            </a:r>
            <a:r>
              <a:rPr sz="2500" b="1" spc="-5" dirty="0">
                <a:latin typeface="Times New Roman"/>
                <a:cs typeface="Times New Roman"/>
              </a:rPr>
              <a:t>for</a:t>
            </a:r>
            <a:r>
              <a:rPr sz="2500" b="1" dirty="0">
                <a:latin typeface="Times New Roman"/>
                <a:cs typeface="Times New Roman"/>
              </a:rPr>
              <a:t> multi</a:t>
            </a:r>
            <a:r>
              <a:rPr sz="2500" b="1" spc="5" dirty="0">
                <a:latin typeface="Times New Roman"/>
                <a:cs typeface="Times New Roman"/>
              </a:rPr>
              <a:t> </a:t>
            </a:r>
            <a:r>
              <a:rPr sz="2500" b="1" spc="-5" dirty="0">
                <a:latin typeface="Times New Roman"/>
                <a:cs typeface="Times New Roman"/>
              </a:rPr>
              <a:t>depot</a:t>
            </a:r>
            <a:r>
              <a:rPr sz="2500" b="1" dirty="0">
                <a:latin typeface="Times New Roman"/>
                <a:cs typeface="Times New Roman"/>
              </a:rPr>
              <a:t> vehicle</a:t>
            </a:r>
            <a:r>
              <a:rPr sz="2500" b="1" spc="5" dirty="0">
                <a:latin typeface="Times New Roman"/>
                <a:cs typeface="Times New Roman"/>
              </a:rPr>
              <a:t> </a:t>
            </a:r>
            <a:r>
              <a:rPr sz="2500" b="1" spc="-5" dirty="0">
                <a:latin typeface="Times New Roman"/>
                <a:cs typeface="Times New Roman"/>
              </a:rPr>
              <a:t>routing</a:t>
            </a:r>
            <a:r>
              <a:rPr sz="2500" b="1" dirty="0">
                <a:latin typeface="Times New Roman"/>
                <a:cs typeface="Times New Roman"/>
              </a:rPr>
              <a:t> </a:t>
            </a:r>
            <a:r>
              <a:rPr sz="2500" b="1" spc="-5" dirty="0">
                <a:latin typeface="Times New Roman"/>
                <a:cs typeface="Times New Roman"/>
              </a:rPr>
              <a:t>problem</a:t>
            </a:r>
            <a:r>
              <a:rPr sz="2500" b="1" dirty="0">
                <a:latin typeface="Times New Roman"/>
                <a:cs typeface="Times New Roman"/>
              </a:rPr>
              <a:t> </a:t>
            </a:r>
            <a:r>
              <a:rPr sz="2500" b="1" spc="-5" dirty="0">
                <a:latin typeface="Times New Roman"/>
                <a:cs typeface="Times New Roman"/>
              </a:rPr>
              <a:t>with</a:t>
            </a:r>
            <a:r>
              <a:rPr sz="2500" b="1" dirty="0">
                <a:latin typeface="Times New Roman"/>
                <a:cs typeface="Times New Roman"/>
              </a:rPr>
              <a:t> </a:t>
            </a:r>
            <a:r>
              <a:rPr sz="2500" b="1" spc="-5" dirty="0">
                <a:latin typeface="Times New Roman"/>
                <a:cs typeface="Times New Roman"/>
              </a:rPr>
              <a:t>road </a:t>
            </a:r>
            <a:r>
              <a:rPr sz="2500" b="1" dirty="0">
                <a:latin typeface="Times New Roman"/>
                <a:cs typeface="Times New Roman"/>
              </a:rPr>
              <a:t> </a:t>
            </a:r>
            <a:r>
              <a:rPr sz="2500" b="1" spc="-5" dirty="0">
                <a:latin typeface="Times New Roman"/>
                <a:cs typeface="Times New Roman"/>
              </a:rPr>
              <a:t>capacity</a:t>
            </a:r>
            <a:r>
              <a:rPr sz="2500" b="1" dirty="0">
                <a:latin typeface="Times New Roman"/>
                <a:cs typeface="Times New Roman"/>
              </a:rPr>
              <a:t> and</a:t>
            </a:r>
            <a:r>
              <a:rPr sz="2500" b="1" spc="5" dirty="0">
                <a:latin typeface="Times New Roman"/>
                <a:cs typeface="Times New Roman"/>
              </a:rPr>
              <a:t> </a:t>
            </a:r>
            <a:r>
              <a:rPr sz="2500" b="1" spc="-5" dirty="0">
                <a:latin typeface="Times New Roman"/>
                <a:cs typeface="Times New Roman"/>
              </a:rPr>
              <a:t>damage</a:t>
            </a:r>
            <a:r>
              <a:rPr sz="2500" b="1" dirty="0">
                <a:latin typeface="Times New Roman"/>
                <a:cs typeface="Times New Roman"/>
              </a:rPr>
              <a:t> </a:t>
            </a:r>
            <a:r>
              <a:rPr sz="2500" b="1" spc="-5" dirty="0">
                <a:latin typeface="Times New Roman"/>
                <a:cs typeface="Times New Roman"/>
              </a:rPr>
              <a:t>road</a:t>
            </a:r>
            <a:r>
              <a:rPr sz="2500" b="1" dirty="0">
                <a:latin typeface="Times New Roman"/>
                <a:cs typeface="Times New Roman"/>
              </a:rPr>
              <a:t> </a:t>
            </a:r>
            <a:r>
              <a:rPr sz="2500" b="1" spc="-5" dirty="0">
                <a:latin typeface="Times New Roman"/>
                <a:cs typeface="Times New Roman"/>
              </a:rPr>
              <a:t>consideration</a:t>
            </a:r>
            <a:r>
              <a:rPr sz="2500" b="1" dirty="0">
                <a:latin typeface="Times New Roman"/>
                <a:cs typeface="Times New Roman"/>
              </a:rPr>
              <a:t> for</a:t>
            </a:r>
            <a:r>
              <a:rPr sz="2500" b="1" spc="5" dirty="0">
                <a:latin typeface="Times New Roman"/>
                <a:cs typeface="Times New Roman"/>
              </a:rPr>
              <a:t> </a:t>
            </a:r>
            <a:r>
              <a:rPr sz="2500" b="1" dirty="0">
                <a:latin typeface="Times New Roman"/>
                <a:cs typeface="Times New Roman"/>
              </a:rPr>
              <a:t>humanitarian</a:t>
            </a:r>
            <a:r>
              <a:rPr sz="2500" b="1" spc="5" dirty="0">
                <a:latin typeface="Times New Roman"/>
                <a:cs typeface="Times New Roman"/>
              </a:rPr>
              <a:t> </a:t>
            </a:r>
            <a:r>
              <a:rPr sz="2500" b="1" spc="-5" dirty="0">
                <a:latin typeface="Times New Roman"/>
                <a:cs typeface="Times New Roman"/>
              </a:rPr>
              <a:t>operation</a:t>
            </a:r>
            <a:r>
              <a:rPr sz="2500" b="1" dirty="0">
                <a:latin typeface="Times New Roman"/>
                <a:cs typeface="Times New Roman"/>
              </a:rPr>
              <a:t> </a:t>
            </a:r>
            <a:r>
              <a:rPr sz="2500" b="1" spc="5" dirty="0">
                <a:latin typeface="Times New Roman"/>
                <a:cs typeface="Times New Roman"/>
              </a:rPr>
              <a:t>in </a:t>
            </a:r>
            <a:r>
              <a:rPr sz="2500" b="1" spc="10" dirty="0">
                <a:latin typeface="Times New Roman"/>
                <a:cs typeface="Times New Roman"/>
              </a:rPr>
              <a:t> </a:t>
            </a:r>
            <a:r>
              <a:rPr sz="2500" b="1" spc="-5" dirty="0">
                <a:latin typeface="Times New Roman"/>
                <a:cs typeface="Times New Roman"/>
              </a:rPr>
              <a:t>critical</a:t>
            </a:r>
            <a:r>
              <a:rPr sz="2500" b="1" spc="40" dirty="0">
                <a:latin typeface="Times New Roman"/>
                <a:cs typeface="Times New Roman"/>
              </a:rPr>
              <a:t> </a:t>
            </a:r>
            <a:r>
              <a:rPr sz="2500" b="1" spc="-5" dirty="0">
                <a:latin typeface="Times New Roman"/>
                <a:cs typeface="Times New Roman"/>
              </a:rPr>
              <a:t>supply</a:t>
            </a:r>
            <a:r>
              <a:rPr sz="2500" b="1" spc="5" dirty="0">
                <a:latin typeface="Times New Roman"/>
                <a:cs typeface="Times New Roman"/>
              </a:rPr>
              <a:t> </a:t>
            </a:r>
            <a:r>
              <a:rPr sz="2500" b="1" spc="-5" dirty="0">
                <a:latin typeface="Times New Roman"/>
                <a:cs typeface="Times New Roman"/>
              </a:rPr>
              <a:t>delivery</a:t>
            </a:r>
            <a:endParaRPr sz="2500">
              <a:latin typeface="Times New Roman"/>
              <a:cs typeface="Times New Roman"/>
            </a:endParaRPr>
          </a:p>
        </p:txBody>
      </p:sp>
      <p:sp>
        <p:nvSpPr>
          <p:cNvPr id="3" name="object 3"/>
          <p:cNvSpPr txBox="1"/>
          <p:nvPr/>
        </p:nvSpPr>
        <p:spPr>
          <a:xfrm>
            <a:off x="934008" y="1683512"/>
            <a:ext cx="10415270" cy="4294505"/>
          </a:xfrm>
          <a:prstGeom prst="rect">
            <a:avLst/>
          </a:prstGeom>
        </p:spPr>
        <p:txBody>
          <a:bodyPr vert="horz" wrap="square" lIns="0" tIns="13335" rIns="0" bIns="0" rtlCol="0">
            <a:spAutoFit/>
          </a:bodyPr>
          <a:lstStyle/>
          <a:p>
            <a:pPr marL="12700" marR="5080">
              <a:lnSpc>
                <a:spcPct val="100000"/>
              </a:lnSpc>
              <a:spcBef>
                <a:spcPts val="105"/>
              </a:spcBef>
            </a:pPr>
            <a:r>
              <a:rPr sz="2000" b="1" dirty="0">
                <a:latin typeface="Times New Roman"/>
                <a:cs typeface="Times New Roman"/>
              </a:rPr>
              <a:t>Overview: </a:t>
            </a:r>
            <a:r>
              <a:rPr sz="2000" dirty="0">
                <a:latin typeface="Times New Roman"/>
                <a:cs typeface="Times New Roman"/>
              </a:rPr>
              <a:t>The </a:t>
            </a:r>
            <a:r>
              <a:rPr sz="2000" spc="-5" dirty="0">
                <a:latin typeface="Times New Roman"/>
                <a:cs typeface="Times New Roman"/>
              </a:rPr>
              <a:t>multi-depot </a:t>
            </a:r>
            <a:r>
              <a:rPr sz="2000" dirty="0">
                <a:latin typeface="Times New Roman"/>
                <a:cs typeface="Times New Roman"/>
              </a:rPr>
              <a:t>vehicle routing problem (MDVRP) with road capacity and damaged road </a:t>
            </a:r>
            <a:r>
              <a:rPr sz="2000" spc="-484" dirty="0">
                <a:latin typeface="Times New Roman"/>
                <a:cs typeface="Times New Roman"/>
              </a:rPr>
              <a:t> </a:t>
            </a:r>
            <a:r>
              <a:rPr sz="2000" dirty="0">
                <a:latin typeface="Times New Roman"/>
                <a:cs typeface="Times New Roman"/>
              </a:rPr>
              <a:t>consideration is a significant challenge in </a:t>
            </a:r>
            <a:r>
              <a:rPr sz="2000" spc="-5" dirty="0">
                <a:latin typeface="Times New Roman"/>
                <a:cs typeface="Times New Roman"/>
              </a:rPr>
              <a:t>humanitarian </a:t>
            </a:r>
            <a:r>
              <a:rPr sz="2000" dirty="0">
                <a:latin typeface="Times New Roman"/>
                <a:cs typeface="Times New Roman"/>
              </a:rPr>
              <a:t>operations, </a:t>
            </a:r>
            <a:r>
              <a:rPr sz="2000" spc="-5" dirty="0">
                <a:latin typeface="Times New Roman"/>
                <a:cs typeface="Times New Roman"/>
              </a:rPr>
              <a:t>specifically </a:t>
            </a:r>
            <a:r>
              <a:rPr sz="2000" dirty="0">
                <a:latin typeface="Times New Roman"/>
                <a:cs typeface="Times New Roman"/>
              </a:rPr>
              <a:t>in </a:t>
            </a:r>
            <a:r>
              <a:rPr sz="2000" spc="-5" dirty="0">
                <a:latin typeface="Times New Roman"/>
                <a:cs typeface="Times New Roman"/>
              </a:rPr>
              <a:t>critical </a:t>
            </a:r>
            <a:r>
              <a:rPr sz="2000" dirty="0">
                <a:latin typeface="Times New Roman"/>
                <a:cs typeface="Times New Roman"/>
              </a:rPr>
              <a:t>supply </a:t>
            </a:r>
            <a:r>
              <a:rPr sz="2000" spc="5" dirty="0">
                <a:latin typeface="Times New Roman"/>
                <a:cs typeface="Times New Roman"/>
              </a:rPr>
              <a:t> </a:t>
            </a:r>
            <a:r>
              <a:rPr sz="2000" dirty="0">
                <a:latin typeface="Times New Roman"/>
                <a:cs typeface="Times New Roman"/>
              </a:rPr>
              <a:t>delivery.</a:t>
            </a:r>
            <a:r>
              <a:rPr sz="2000" spc="-25" dirty="0">
                <a:latin typeface="Times New Roman"/>
                <a:cs typeface="Times New Roman"/>
              </a:rPr>
              <a:t> </a:t>
            </a:r>
            <a:r>
              <a:rPr sz="2000" dirty="0">
                <a:latin typeface="Times New Roman"/>
                <a:cs typeface="Times New Roman"/>
              </a:rPr>
              <a:t>This</a:t>
            </a:r>
            <a:r>
              <a:rPr sz="2000" spc="-5" dirty="0">
                <a:latin typeface="Times New Roman"/>
                <a:cs typeface="Times New Roman"/>
              </a:rPr>
              <a:t> </a:t>
            </a:r>
            <a:r>
              <a:rPr sz="2000" dirty="0">
                <a:latin typeface="Times New Roman"/>
                <a:cs typeface="Times New Roman"/>
              </a:rPr>
              <a:t>problem</a:t>
            </a:r>
            <a:r>
              <a:rPr sz="2000" spc="-50" dirty="0">
                <a:latin typeface="Times New Roman"/>
                <a:cs typeface="Times New Roman"/>
              </a:rPr>
              <a:t> </a:t>
            </a:r>
            <a:r>
              <a:rPr sz="2000" dirty="0">
                <a:latin typeface="Times New Roman"/>
                <a:cs typeface="Times New Roman"/>
              </a:rPr>
              <a:t>involves</a:t>
            </a:r>
            <a:r>
              <a:rPr sz="2000" spc="-30" dirty="0">
                <a:latin typeface="Times New Roman"/>
                <a:cs typeface="Times New Roman"/>
              </a:rPr>
              <a:t> </a:t>
            </a:r>
            <a:r>
              <a:rPr sz="2000" spc="-5" dirty="0">
                <a:latin typeface="Times New Roman"/>
                <a:cs typeface="Times New Roman"/>
              </a:rPr>
              <a:t>determining</a:t>
            </a:r>
            <a:r>
              <a:rPr sz="2000" spc="-30" dirty="0">
                <a:latin typeface="Times New Roman"/>
                <a:cs typeface="Times New Roman"/>
              </a:rPr>
              <a:t> </a:t>
            </a:r>
            <a:r>
              <a:rPr sz="2000" spc="-5" dirty="0">
                <a:latin typeface="Times New Roman"/>
                <a:cs typeface="Times New Roman"/>
              </a:rPr>
              <a:t>optimal</a:t>
            </a:r>
            <a:r>
              <a:rPr sz="2000" spc="-10" dirty="0">
                <a:latin typeface="Times New Roman"/>
                <a:cs typeface="Times New Roman"/>
              </a:rPr>
              <a:t> </a:t>
            </a:r>
            <a:r>
              <a:rPr sz="2000" dirty="0">
                <a:latin typeface="Times New Roman"/>
                <a:cs typeface="Times New Roman"/>
              </a:rPr>
              <a:t>routes</a:t>
            </a:r>
            <a:r>
              <a:rPr sz="2000" spc="-30" dirty="0">
                <a:latin typeface="Times New Roman"/>
                <a:cs typeface="Times New Roman"/>
              </a:rPr>
              <a:t> </a:t>
            </a:r>
            <a:r>
              <a:rPr sz="2000" dirty="0">
                <a:latin typeface="Times New Roman"/>
                <a:cs typeface="Times New Roman"/>
              </a:rPr>
              <a:t>for</a:t>
            </a:r>
            <a:r>
              <a:rPr sz="2000" spc="-5" dirty="0">
                <a:latin typeface="Times New Roman"/>
                <a:cs typeface="Times New Roman"/>
              </a:rPr>
              <a:t> multiple </a:t>
            </a:r>
            <a:r>
              <a:rPr sz="2000" dirty="0">
                <a:latin typeface="Times New Roman"/>
                <a:cs typeface="Times New Roman"/>
              </a:rPr>
              <a:t>vehicles</a:t>
            </a:r>
            <a:r>
              <a:rPr sz="2000" spc="-25" dirty="0">
                <a:latin typeface="Times New Roman"/>
                <a:cs typeface="Times New Roman"/>
              </a:rPr>
              <a:t> </a:t>
            </a:r>
            <a:r>
              <a:rPr sz="2000" dirty="0">
                <a:latin typeface="Times New Roman"/>
                <a:cs typeface="Times New Roman"/>
              </a:rPr>
              <a:t>from</a:t>
            </a:r>
            <a:r>
              <a:rPr sz="2000" spc="-20" dirty="0">
                <a:latin typeface="Times New Roman"/>
                <a:cs typeface="Times New Roman"/>
              </a:rPr>
              <a:t> </a:t>
            </a:r>
            <a:r>
              <a:rPr sz="2000" spc="-5" dirty="0">
                <a:latin typeface="Times New Roman"/>
                <a:cs typeface="Times New Roman"/>
              </a:rPr>
              <a:t>multiple</a:t>
            </a:r>
            <a:r>
              <a:rPr sz="2000" spc="-15" dirty="0">
                <a:latin typeface="Times New Roman"/>
                <a:cs typeface="Times New Roman"/>
              </a:rPr>
              <a:t> </a:t>
            </a:r>
            <a:r>
              <a:rPr sz="2000" spc="-5" dirty="0">
                <a:latin typeface="Times New Roman"/>
                <a:cs typeface="Times New Roman"/>
              </a:rPr>
              <a:t>depots </a:t>
            </a:r>
            <a:r>
              <a:rPr sz="2000" spc="-484" dirty="0">
                <a:latin typeface="Times New Roman"/>
                <a:cs typeface="Times New Roman"/>
              </a:rPr>
              <a:t> </a:t>
            </a:r>
            <a:r>
              <a:rPr sz="2000" dirty="0">
                <a:latin typeface="Times New Roman"/>
                <a:cs typeface="Times New Roman"/>
              </a:rPr>
              <a:t>to serve a set of </a:t>
            </a:r>
            <a:r>
              <a:rPr sz="2000" spc="-5" dirty="0">
                <a:latin typeface="Times New Roman"/>
                <a:cs typeface="Times New Roman"/>
              </a:rPr>
              <a:t>customers </a:t>
            </a:r>
            <a:r>
              <a:rPr sz="2000" dirty="0">
                <a:latin typeface="Times New Roman"/>
                <a:cs typeface="Times New Roman"/>
              </a:rPr>
              <a:t>while </a:t>
            </a:r>
            <a:r>
              <a:rPr sz="2000" spc="-5" dirty="0">
                <a:latin typeface="Times New Roman"/>
                <a:cs typeface="Times New Roman"/>
              </a:rPr>
              <a:t>considering </a:t>
            </a:r>
            <a:r>
              <a:rPr sz="2000" dirty="0">
                <a:latin typeface="Times New Roman"/>
                <a:cs typeface="Times New Roman"/>
              </a:rPr>
              <a:t>road capacity </a:t>
            </a:r>
            <a:r>
              <a:rPr sz="2000" spc="-5" dirty="0">
                <a:latin typeface="Times New Roman"/>
                <a:cs typeface="Times New Roman"/>
              </a:rPr>
              <a:t>constraints </a:t>
            </a:r>
            <a:r>
              <a:rPr sz="2000" dirty="0">
                <a:latin typeface="Times New Roman"/>
                <a:cs typeface="Times New Roman"/>
              </a:rPr>
              <a:t>and the presence of </a:t>
            </a:r>
            <a:r>
              <a:rPr sz="2000" spc="-5" dirty="0">
                <a:latin typeface="Times New Roman"/>
                <a:cs typeface="Times New Roman"/>
              </a:rPr>
              <a:t>damaged </a:t>
            </a:r>
            <a:r>
              <a:rPr sz="2000" dirty="0">
                <a:latin typeface="Times New Roman"/>
                <a:cs typeface="Times New Roman"/>
              </a:rPr>
              <a:t> roads. The </a:t>
            </a:r>
            <a:r>
              <a:rPr sz="2000" spc="-5" dirty="0">
                <a:latin typeface="Times New Roman"/>
                <a:cs typeface="Times New Roman"/>
              </a:rPr>
              <a:t>objective </a:t>
            </a:r>
            <a:r>
              <a:rPr sz="2000" dirty="0">
                <a:latin typeface="Times New Roman"/>
                <a:cs typeface="Times New Roman"/>
              </a:rPr>
              <a:t>is to </a:t>
            </a:r>
            <a:r>
              <a:rPr sz="2000" spc="-10" dirty="0">
                <a:latin typeface="Times New Roman"/>
                <a:cs typeface="Times New Roman"/>
              </a:rPr>
              <a:t>minimize </a:t>
            </a:r>
            <a:r>
              <a:rPr sz="2000" dirty="0">
                <a:latin typeface="Times New Roman"/>
                <a:cs typeface="Times New Roman"/>
              </a:rPr>
              <a:t>the total distance traveled or </a:t>
            </a:r>
            <a:r>
              <a:rPr sz="2000" spc="-10" dirty="0">
                <a:latin typeface="Times New Roman"/>
                <a:cs typeface="Times New Roman"/>
              </a:rPr>
              <a:t>maximize </a:t>
            </a:r>
            <a:r>
              <a:rPr sz="2000" dirty="0">
                <a:latin typeface="Times New Roman"/>
                <a:cs typeface="Times New Roman"/>
              </a:rPr>
              <a:t>the </a:t>
            </a:r>
            <a:r>
              <a:rPr sz="2000" spc="-5" dirty="0">
                <a:latin typeface="Times New Roman"/>
                <a:cs typeface="Times New Roman"/>
              </a:rPr>
              <a:t>number </a:t>
            </a:r>
            <a:r>
              <a:rPr sz="2000" dirty="0">
                <a:latin typeface="Times New Roman"/>
                <a:cs typeface="Times New Roman"/>
              </a:rPr>
              <a:t>of served </a:t>
            </a:r>
            <a:r>
              <a:rPr sz="2000" spc="5" dirty="0">
                <a:latin typeface="Times New Roman"/>
                <a:cs typeface="Times New Roman"/>
              </a:rPr>
              <a:t> </a:t>
            </a:r>
            <a:r>
              <a:rPr sz="2000" spc="-5" dirty="0">
                <a:latin typeface="Times New Roman"/>
                <a:cs typeface="Times New Roman"/>
              </a:rPr>
              <a:t>customers</a:t>
            </a:r>
            <a:r>
              <a:rPr sz="2000" spc="-20" dirty="0">
                <a:latin typeface="Times New Roman"/>
                <a:cs typeface="Times New Roman"/>
              </a:rPr>
              <a:t> </a:t>
            </a:r>
            <a:r>
              <a:rPr sz="2000" dirty="0">
                <a:latin typeface="Times New Roman"/>
                <a:cs typeface="Times New Roman"/>
              </a:rPr>
              <a:t>while</a:t>
            </a:r>
            <a:r>
              <a:rPr sz="2000" spc="-25" dirty="0">
                <a:latin typeface="Times New Roman"/>
                <a:cs typeface="Times New Roman"/>
              </a:rPr>
              <a:t> </a:t>
            </a:r>
            <a:r>
              <a:rPr sz="2000" dirty="0">
                <a:latin typeface="Times New Roman"/>
                <a:cs typeface="Times New Roman"/>
              </a:rPr>
              <a:t>adhering</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these</a:t>
            </a:r>
            <a:r>
              <a:rPr sz="2000" spc="-25" dirty="0">
                <a:latin typeface="Times New Roman"/>
                <a:cs typeface="Times New Roman"/>
              </a:rPr>
              <a:t> </a:t>
            </a:r>
            <a:r>
              <a:rPr sz="2000" spc="-5" dirty="0">
                <a:latin typeface="Times New Roman"/>
                <a:cs typeface="Times New Roman"/>
              </a:rPr>
              <a:t>constraints.</a:t>
            </a:r>
            <a:endParaRPr sz="2000">
              <a:latin typeface="Times New Roman"/>
              <a:cs typeface="Times New Roman"/>
            </a:endParaRPr>
          </a:p>
          <a:p>
            <a:pPr>
              <a:lnSpc>
                <a:spcPct val="100000"/>
              </a:lnSpc>
              <a:spcBef>
                <a:spcPts val="40"/>
              </a:spcBef>
            </a:pPr>
            <a:endParaRPr sz="2050">
              <a:latin typeface="Times New Roman"/>
              <a:cs typeface="Times New Roman"/>
            </a:endParaRPr>
          </a:p>
          <a:p>
            <a:pPr marL="12700" marR="55244">
              <a:lnSpc>
                <a:spcPct val="100000"/>
              </a:lnSpc>
            </a:pPr>
            <a:r>
              <a:rPr sz="2000" b="1" dirty="0">
                <a:latin typeface="Times New Roman"/>
                <a:cs typeface="Times New Roman"/>
              </a:rPr>
              <a:t>Benchmark Dataset: </a:t>
            </a:r>
            <a:r>
              <a:rPr sz="2000" dirty="0">
                <a:latin typeface="Times New Roman"/>
                <a:cs typeface="Times New Roman"/>
              </a:rPr>
              <a:t>Creating a benchmark dataset for MDVRP </a:t>
            </a:r>
            <a:r>
              <a:rPr sz="2000" spc="-5" dirty="0">
                <a:latin typeface="Times New Roman"/>
                <a:cs typeface="Times New Roman"/>
              </a:rPr>
              <a:t>with </a:t>
            </a:r>
            <a:r>
              <a:rPr sz="2000" dirty="0">
                <a:latin typeface="Times New Roman"/>
                <a:cs typeface="Times New Roman"/>
              </a:rPr>
              <a:t>road </a:t>
            </a:r>
            <a:r>
              <a:rPr sz="2000" spc="-5" dirty="0">
                <a:latin typeface="Times New Roman"/>
                <a:cs typeface="Times New Roman"/>
              </a:rPr>
              <a:t>capacity </a:t>
            </a:r>
            <a:r>
              <a:rPr sz="2000" dirty="0">
                <a:latin typeface="Times New Roman"/>
                <a:cs typeface="Times New Roman"/>
              </a:rPr>
              <a:t>and </a:t>
            </a:r>
            <a:r>
              <a:rPr sz="2000" spc="-5" dirty="0">
                <a:latin typeface="Times New Roman"/>
                <a:cs typeface="Times New Roman"/>
              </a:rPr>
              <a:t>damaged </a:t>
            </a:r>
            <a:r>
              <a:rPr sz="2000" dirty="0">
                <a:latin typeface="Times New Roman"/>
                <a:cs typeface="Times New Roman"/>
              </a:rPr>
              <a:t> road consideration is crucial for evaluating and comparing the </a:t>
            </a:r>
            <a:r>
              <a:rPr sz="2000" spc="-5" dirty="0">
                <a:latin typeface="Times New Roman"/>
                <a:cs typeface="Times New Roman"/>
              </a:rPr>
              <a:t>performance </a:t>
            </a:r>
            <a:r>
              <a:rPr sz="2000" dirty="0">
                <a:latin typeface="Times New Roman"/>
                <a:cs typeface="Times New Roman"/>
              </a:rPr>
              <a:t>of various routing </a:t>
            </a:r>
            <a:r>
              <a:rPr sz="2000" spc="5" dirty="0">
                <a:latin typeface="Times New Roman"/>
                <a:cs typeface="Times New Roman"/>
              </a:rPr>
              <a:t> </a:t>
            </a:r>
            <a:r>
              <a:rPr sz="2000" spc="-5" dirty="0">
                <a:latin typeface="Times New Roman"/>
                <a:cs typeface="Times New Roman"/>
              </a:rPr>
              <a:t>algorithms</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heuristics.</a:t>
            </a:r>
            <a:r>
              <a:rPr sz="2000" spc="-3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should</a:t>
            </a:r>
            <a:r>
              <a:rPr sz="2000" spc="-25" dirty="0">
                <a:latin typeface="Times New Roman"/>
                <a:cs typeface="Times New Roman"/>
              </a:rPr>
              <a:t> </a:t>
            </a:r>
            <a:r>
              <a:rPr sz="2000" dirty="0">
                <a:latin typeface="Times New Roman"/>
                <a:cs typeface="Times New Roman"/>
              </a:rPr>
              <a:t>consist</a:t>
            </a:r>
            <a:r>
              <a:rPr sz="2000" spc="-40" dirty="0">
                <a:latin typeface="Times New Roman"/>
                <a:cs typeface="Times New Roman"/>
              </a:rPr>
              <a:t> </a:t>
            </a:r>
            <a:r>
              <a:rPr sz="2000" dirty="0">
                <a:latin typeface="Times New Roman"/>
                <a:cs typeface="Times New Roman"/>
              </a:rPr>
              <a:t>of</a:t>
            </a:r>
            <a:r>
              <a:rPr sz="2000" spc="-5" dirty="0">
                <a:latin typeface="Times New Roman"/>
                <a:cs typeface="Times New Roman"/>
              </a:rPr>
              <a:t> information</a:t>
            </a:r>
            <a:r>
              <a:rPr sz="2000" spc="-30" dirty="0">
                <a:latin typeface="Times New Roman"/>
                <a:cs typeface="Times New Roman"/>
              </a:rPr>
              <a:t> </a:t>
            </a:r>
            <a:r>
              <a:rPr sz="2000" dirty="0">
                <a:latin typeface="Times New Roman"/>
                <a:cs typeface="Times New Roman"/>
              </a:rPr>
              <a:t>such</a:t>
            </a:r>
            <a:r>
              <a:rPr sz="2000" spc="-5" dirty="0">
                <a:latin typeface="Times New Roman"/>
                <a:cs typeface="Times New Roman"/>
              </a:rPr>
              <a:t> </a:t>
            </a:r>
            <a:r>
              <a:rPr sz="2000" dirty="0">
                <a:latin typeface="Times New Roman"/>
                <a:cs typeface="Times New Roman"/>
              </a:rPr>
              <a:t>as depot</a:t>
            </a:r>
            <a:r>
              <a:rPr sz="2000" spc="-10" dirty="0">
                <a:latin typeface="Times New Roman"/>
                <a:cs typeface="Times New Roman"/>
              </a:rPr>
              <a:t> </a:t>
            </a:r>
            <a:r>
              <a:rPr sz="2000" dirty="0">
                <a:latin typeface="Times New Roman"/>
                <a:cs typeface="Times New Roman"/>
              </a:rPr>
              <a:t>locations,</a:t>
            </a:r>
            <a:r>
              <a:rPr sz="2000" spc="-35" dirty="0">
                <a:latin typeface="Times New Roman"/>
                <a:cs typeface="Times New Roman"/>
              </a:rPr>
              <a:t> </a:t>
            </a:r>
            <a:r>
              <a:rPr sz="2000" spc="-5" dirty="0">
                <a:latin typeface="Times New Roman"/>
                <a:cs typeface="Times New Roman"/>
              </a:rPr>
              <a:t>customer </a:t>
            </a:r>
            <a:r>
              <a:rPr sz="2000" spc="-484" dirty="0">
                <a:latin typeface="Times New Roman"/>
                <a:cs typeface="Times New Roman"/>
              </a:rPr>
              <a:t> </a:t>
            </a:r>
            <a:r>
              <a:rPr sz="2000" dirty="0">
                <a:latin typeface="Times New Roman"/>
                <a:cs typeface="Times New Roman"/>
              </a:rPr>
              <a:t>locations,</a:t>
            </a:r>
            <a:r>
              <a:rPr sz="2000" spc="-45" dirty="0">
                <a:latin typeface="Times New Roman"/>
                <a:cs typeface="Times New Roman"/>
              </a:rPr>
              <a:t> </a:t>
            </a:r>
            <a:r>
              <a:rPr sz="2000" dirty="0">
                <a:latin typeface="Times New Roman"/>
                <a:cs typeface="Times New Roman"/>
              </a:rPr>
              <a:t>road</a:t>
            </a:r>
            <a:r>
              <a:rPr sz="2000" spc="-10" dirty="0">
                <a:latin typeface="Times New Roman"/>
                <a:cs typeface="Times New Roman"/>
              </a:rPr>
              <a:t> </a:t>
            </a:r>
            <a:r>
              <a:rPr sz="2000" dirty="0">
                <a:latin typeface="Times New Roman"/>
                <a:cs typeface="Times New Roman"/>
              </a:rPr>
              <a:t>networks</a:t>
            </a:r>
            <a:r>
              <a:rPr sz="2000" spc="-45"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capacity</a:t>
            </a:r>
            <a:r>
              <a:rPr sz="2000" spc="-15" dirty="0">
                <a:latin typeface="Times New Roman"/>
                <a:cs typeface="Times New Roman"/>
              </a:rPr>
              <a:t> </a:t>
            </a:r>
            <a:r>
              <a:rPr sz="2000" dirty="0">
                <a:latin typeface="Times New Roman"/>
                <a:cs typeface="Times New Roman"/>
              </a:rPr>
              <a:t>information,</a:t>
            </a:r>
            <a:r>
              <a:rPr sz="2000" spc="-4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extent</a:t>
            </a:r>
            <a:r>
              <a:rPr sz="2000" spc="-2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damage</a:t>
            </a:r>
            <a:r>
              <a:rPr sz="2000" spc="5" dirty="0">
                <a:latin typeface="Times New Roman"/>
                <a:cs typeface="Times New Roman"/>
              </a:rPr>
              <a:t> on</a:t>
            </a:r>
            <a:r>
              <a:rPr sz="2000" spc="-15" dirty="0">
                <a:latin typeface="Times New Roman"/>
                <a:cs typeface="Times New Roman"/>
              </a:rPr>
              <a:t> </a:t>
            </a:r>
            <a:r>
              <a:rPr sz="2000" dirty="0">
                <a:latin typeface="Times New Roman"/>
                <a:cs typeface="Times New Roman"/>
              </a:rPr>
              <a:t>each</a:t>
            </a:r>
            <a:r>
              <a:rPr sz="2000" spc="-5" dirty="0">
                <a:latin typeface="Times New Roman"/>
                <a:cs typeface="Times New Roman"/>
              </a:rPr>
              <a:t> </a:t>
            </a:r>
            <a:r>
              <a:rPr sz="2000" dirty="0">
                <a:latin typeface="Times New Roman"/>
                <a:cs typeface="Times New Roman"/>
              </a:rPr>
              <a:t>road</a:t>
            </a:r>
            <a:r>
              <a:rPr sz="2000" spc="-30" dirty="0">
                <a:latin typeface="Times New Roman"/>
                <a:cs typeface="Times New Roman"/>
              </a:rPr>
              <a:t> </a:t>
            </a:r>
            <a:r>
              <a:rPr sz="2000" spc="-5" dirty="0">
                <a:latin typeface="Times New Roman"/>
                <a:cs typeface="Times New Roman"/>
              </a:rPr>
              <a:t>segment.</a:t>
            </a:r>
            <a:endParaRPr sz="2000">
              <a:latin typeface="Times New Roman"/>
              <a:cs typeface="Times New Roman"/>
            </a:endParaRPr>
          </a:p>
          <a:p>
            <a:pPr marL="12700" marR="410845">
              <a:lnSpc>
                <a:spcPct val="100000"/>
              </a:lnSpc>
              <a:spcBef>
                <a:spcPts val="5"/>
              </a:spcBef>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should</a:t>
            </a:r>
            <a:r>
              <a:rPr sz="2000" spc="-25" dirty="0">
                <a:latin typeface="Times New Roman"/>
                <a:cs typeface="Times New Roman"/>
              </a:rPr>
              <a:t> </a:t>
            </a:r>
            <a:r>
              <a:rPr sz="2000" spc="-5" dirty="0">
                <a:latin typeface="Times New Roman"/>
                <a:cs typeface="Times New Roman"/>
              </a:rPr>
              <a:t>also </a:t>
            </a:r>
            <a:r>
              <a:rPr sz="2000" dirty="0">
                <a:latin typeface="Times New Roman"/>
                <a:cs typeface="Times New Roman"/>
              </a:rPr>
              <a:t>include</a:t>
            </a:r>
            <a:r>
              <a:rPr sz="2000" spc="-25" dirty="0">
                <a:latin typeface="Times New Roman"/>
                <a:cs typeface="Times New Roman"/>
              </a:rPr>
              <a:t> </a:t>
            </a:r>
            <a:r>
              <a:rPr sz="2000" dirty="0">
                <a:latin typeface="Times New Roman"/>
                <a:cs typeface="Times New Roman"/>
              </a:rPr>
              <a:t>relevant</a:t>
            </a:r>
            <a:r>
              <a:rPr sz="2000" spc="-30" dirty="0">
                <a:latin typeface="Times New Roman"/>
                <a:cs typeface="Times New Roman"/>
              </a:rPr>
              <a:t> </a:t>
            </a:r>
            <a:r>
              <a:rPr sz="2000" spc="-5" dirty="0">
                <a:latin typeface="Times New Roman"/>
                <a:cs typeface="Times New Roman"/>
              </a:rPr>
              <a:t>parameters</a:t>
            </a:r>
            <a:r>
              <a:rPr sz="2000" spc="-10" dirty="0">
                <a:latin typeface="Times New Roman"/>
                <a:cs typeface="Times New Roman"/>
              </a:rPr>
              <a:t> </a:t>
            </a:r>
            <a:r>
              <a:rPr sz="2000" dirty="0">
                <a:latin typeface="Times New Roman"/>
                <a:cs typeface="Times New Roman"/>
              </a:rPr>
              <a:t>such</a:t>
            </a:r>
            <a:r>
              <a:rPr sz="2000" spc="-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dirty="0">
                <a:latin typeface="Times New Roman"/>
                <a:cs typeface="Times New Roman"/>
              </a:rPr>
              <a:t>vehicle</a:t>
            </a:r>
            <a:r>
              <a:rPr sz="2000" spc="-15" dirty="0">
                <a:latin typeface="Times New Roman"/>
                <a:cs typeface="Times New Roman"/>
              </a:rPr>
              <a:t> </a:t>
            </a:r>
            <a:r>
              <a:rPr sz="2000" spc="-5" dirty="0">
                <a:latin typeface="Times New Roman"/>
                <a:cs typeface="Times New Roman"/>
              </a:rPr>
              <a:t>capacities,</a:t>
            </a:r>
            <a:r>
              <a:rPr sz="2000" spc="-10" dirty="0">
                <a:latin typeface="Times New Roman"/>
                <a:cs typeface="Times New Roman"/>
              </a:rPr>
              <a:t> </a:t>
            </a:r>
            <a:r>
              <a:rPr sz="2000" spc="-5" dirty="0">
                <a:latin typeface="Times New Roman"/>
                <a:cs typeface="Times New Roman"/>
              </a:rPr>
              <a:t>customer</a:t>
            </a:r>
            <a:r>
              <a:rPr sz="2000" spc="-10" dirty="0">
                <a:latin typeface="Times New Roman"/>
                <a:cs typeface="Times New Roman"/>
              </a:rPr>
              <a:t> </a:t>
            </a:r>
            <a:r>
              <a:rPr sz="2000" dirty="0">
                <a:latin typeface="Times New Roman"/>
                <a:cs typeface="Times New Roman"/>
              </a:rPr>
              <a:t>demands, </a:t>
            </a:r>
            <a:r>
              <a:rPr sz="2000" spc="-484" dirty="0">
                <a:latin typeface="Times New Roman"/>
                <a:cs typeface="Times New Roman"/>
              </a:rPr>
              <a:t> </a:t>
            </a:r>
            <a:r>
              <a:rPr sz="2000" dirty="0">
                <a:latin typeface="Times New Roman"/>
                <a:cs typeface="Times New Roman"/>
              </a:rPr>
              <a:t>vehicle operating costs, and the severity of road </a:t>
            </a:r>
            <a:r>
              <a:rPr sz="2000" spc="-5" dirty="0">
                <a:latin typeface="Times New Roman"/>
                <a:cs typeface="Times New Roman"/>
              </a:rPr>
              <a:t>damage. </a:t>
            </a:r>
            <a:r>
              <a:rPr sz="2000" dirty="0">
                <a:latin typeface="Times New Roman"/>
                <a:cs typeface="Times New Roman"/>
              </a:rPr>
              <a:t>Real-world data from </a:t>
            </a:r>
            <a:r>
              <a:rPr sz="2000" spc="-5" dirty="0">
                <a:latin typeface="Times New Roman"/>
                <a:cs typeface="Times New Roman"/>
              </a:rPr>
              <a:t>humanitarian </a:t>
            </a:r>
            <a:r>
              <a:rPr sz="2000" dirty="0">
                <a:latin typeface="Times New Roman"/>
                <a:cs typeface="Times New Roman"/>
              </a:rPr>
              <a:t> operations</a:t>
            </a:r>
            <a:r>
              <a:rPr sz="2000" spc="-40" dirty="0">
                <a:latin typeface="Times New Roman"/>
                <a:cs typeface="Times New Roman"/>
              </a:rPr>
              <a:t> </a:t>
            </a:r>
            <a:r>
              <a:rPr sz="2000" dirty="0">
                <a:latin typeface="Times New Roman"/>
                <a:cs typeface="Times New Roman"/>
              </a:rPr>
              <a:t>can be</a:t>
            </a:r>
            <a:r>
              <a:rPr sz="2000" spc="5" dirty="0">
                <a:latin typeface="Times New Roman"/>
                <a:cs typeface="Times New Roman"/>
              </a:rPr>
              <a:t> </a:t>
            </a:r>
            <a:r>
              <a:rPr sz="2000" spc="-5" dirty="0">
                <a:latin typeface="Times New Roman"/>
                <a:cs typeface="Times New Roman"/>
              </a:rPr>
              <a:t>utilized</a:t>
            </a:r>
            <a:r>
              <a:rPr sz="2000" spc="-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reflect</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complexities</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challenges</a:t>
            </a:r>
            <a:r>
              <a:rPr sz="2000" spc="-30" dirty="0">
                <a:latin typeface="Times New Roman"/>
                <a:cs typeface="Times New Roman"/>
              </a:rPr>
              <a:t> </a:t>
            </a:r>
            <a:r>
              <a:rPr sz="2000" dirty="0">
                <a:latin typeface="Times New Roman"/>
                <a:cs typeface="Times New Roman"/>
              </a:rPr>
              <a:t>faced</a:t>
            </a:r>
            <a:r>
              <a:rPr sz="2000" spc="-5" dirty="0">
                <a:latin typeface="Times New Roman"/>
                <a:cs typeface="Times New Roman"/>
              </a:rPr>
              <a:t> </a:t>
            </a:r>
            <a:r>
              <a:rPr sz="2000" dirty="0">
                <a:latin typeface="Times New Roman"/>
                <a:cs typeface="Times New Roman"/>
              </a:rPr>
              <a:t>in</a:t>
            </a:r>
            <a:r>
              <a:rPr sz="2000" spc="-5" dirty="0">
                <a:latin typeface="Times New Roman"/>
                <a:cs typeface="Times New Roman"/>
              </a:rPr>
              <a:t> practical</a:t>
            </a:r>
            <a:r>
              <a:rPr sz="2000" spc="-35" dirty="0">
                <a:latin typeface="Times New Roman"/>
                <a:cs typeface="Times New Roman"/>
              </a:rPr>
              <a:t> </a:t>
            </a:r>
            <a:r>
              <a:rPr sz="2000" dirty="0">
                <a:latin typeface="Times New Roman"/>
                <a:cs typeface="Times New Roman"/>
              </a:rPr>
              <a:t>scenarios.</a:t>
            </a:r>
            <a:endParaRPr sz="20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600" y="511809"/>
            <a:ext cx="11217910" cy="4345420"/>
          </a:xfrm>
          <a:prstGeom prst="rect">
            <a:avLst/>
          </a:prstGeom>
        </p:spPr>
        <p:txBody>
          <a:bodyPr vert="horz" wrap="square" lIns="0" tIns="13335" rIns="0" bIns="0" rtlCol="0">
            <a:spAutoFit/>
          </a:bodyPr>
          <a:lstStyle/>
          <a:p>
            <a:pPr marL="12700" marR="158115">
              <a:lnSpc>
                <a:spcPct val="100000"/>
              </a:lnSpc>
              <a:spcBef>
                <a:spcPts val="105"/>
              </a:spcBef>
            </a:pPr>
            <a:r>
              <a:rPr sz="2000" b="1" dirty="0">
                <a:latin typeface="Times New Roman"/>
                <a:cs typeface="Times New Roman"/>
              </a:rPr>
              <a:t>Conclusion: </a:t>
            </a:r>
            <a:r>
              <a:rPr sz="2000" dirty="0">
                <a:latin typeface="Times New Roman"/>
                <a:cs typeface="Times New Roman"/>
              </a:rPr>
              <a:t>The MDVRP with road capacity and </a:t>
            </a:r>
            <a:r>
              <a:rPr sz="2000" spc="-5" dirty="0">
                <a:latin typeface="Times New Roman"/>
                <a:cs typeface="Times New Roman"/>
              </a:rPr>
              <a:t>damaged </a:t>
            </a:r>
            <a:r>
              <a:rPr sz="2000" dirty="0">
                <a:latin typeface="Times New Roman"/>
                <a:cs typeface="Times New Roman"/>
              </a:rPr>
              <a:t>road </a:t>
            </a:r>
            <a:r>
              <a:rPr sz="2000" spc="-5" dirty="0">
                <a:latin typeface="Times New Roman"/>
                <a:cs typeface="Times New Roman"/>
              </a:rPr>
              <a:t>consideration </a:t>
            </a:r>
            <a:r>
              <a:rPr sz="2000" dirty="0">
                <a:latin typeface="Times New Roman"/>
                <a:cs typeface="Times New Roman"/>
              </a:rPr>
              <a:t>poses a significant challenge </a:t>
            </a:r>
            <a:r>
              <a:rPr sz="2000" spc="-484" dirty="0">
                <a:latin typeface="Times New Roman"/>
                <a:cs typeface="Times New Roman"/>
              </a:rPr>
              <a:t> </a:t>
            </a:r>
            <a:r>
              <a:rPr sz="2000" dirty="0">
                <a:latin typeface="Times New Roman"/>
                <a:cs typeface="Times New Roman"/>
              </a:rPr>
              <a:t>in </a:t>
            </a:r>
            <a:r>
              <a:rPr sz="2000" spc="-5" dirty="0">
                <a:latin typeface="Times New Roman"/>
                <a:cs typeface="Times New Roman"/>
              </a:rPr>
              <a:t>humanitarian </a:t>
            </a:r>
            <a:r>
              <a:rPr sz="2000" dirty="0">
                <a:latin typeface="Times New Roman"/>
                <a:cs typeface="Times New Roman"/>
              </a:rPr>
              <a:t>operations for </a:t>
            </a:r>
            <a:r>
              <a:rPr sz="2000" spc="-5" dirty="0">
                <a:latin typeface="Times New Roman"/>
                <a:cs typeface="Times New Roman"/>
              </a:rPr>
              <a:t>critical </a:t>
            </a:r>
            <a:r>
              <a:rPr sz="2000" dirty="0">
                <a:latin typeface="Times New Roman"/>
                <a:cs typeface="Times New Roman"/>
              </a:rPr>
              <a:t>supply delivery. Creating a benchmark dataset that </a:t>
            </a:r>
            <a:r>
              <a:rPr sz="2000" spc="-5" dirty="0">
                <a:latin typeface="Times New Roman"/>
                <a:cs typeface="Times New Roman"/>
              </a:rPr>
              <a:t>reflects </a:t>
            </a:r>
            <a:r>
              <a:rPr sz="2000" dirty="0">
                <a:latin typeface="Times New Roman"/>
                <a:cs typeface="Times New Roman"/>
              </a:rPr>
              <a:t>the </a:t>
            </a:r>
            <a:r>
              <a:rPr sz="2000" spc="5" dirty="0">
                <a:latin typeface="Times New Roman"/>
                <a:cs typeface="Times New Roman"/>
              </a:rPr>
              <a:t> </a:t>
            </a:r>
            <a:r>
              <a:rPr sz="2000" spc="-5" dirty="0">
                <a:latin typeface="Times New Roman"/>
                <a:cs typeface="Times New Roman"/>
              </a:rPr>
              <a:t>complexities</a:t>
            </a:r>
            <a:r>
              <a:rPr sz="2000" spc="-2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real-world</a:t>
            </a:r>
            <a:r>
              <a:rPr sz="2000" spc="-35" dirty="0">
                <a:latin typeface="Times New Roman"/>
                <a:cs typeface="Times New Roman"/>
              </a:rPr>
              <a:t> </a:t>
            </a:r>
            <a:r>
              <a:rPr sz="2000" dirty="0">
                <a:latin typeface="Times New Roman"/>
                <a:cs typeface="Times New Roman"/>
              </a:rPr>
              <a:t>scenarios</a:t>
            </a:r>
            <a:r>
              <a:rPr sz="2000" spc="-3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crucial</a:t>
            </a:r>
            <a:r>
              <a:rPr sz="2000" spc="-30"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dirty="0">
                <a:latin typeface="Times New Roman"/>
                <a:cs typeface="Times New Roman"/>
              </a:rPr>
              <a:t>evaluating</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comparing</a:t>
            </a:r>
            <a:r>
              <a:rPr sz="2000" spc="-25" dirty="0">
                <a:latin typeface="Times New Roman"/>
                <a:cs typeface="Times New Roman"/>
              </a:rPr>
              <a:t> </a:t>
            </a:r>
            <a:r>
              <a:rPr sz="2000" dirty="0">
                <a:latin typeface="Times New Roman"/>
                <a:cs typeface="Times New Roman"/>
              </a:rPr>
              <a:t>different</a:t>
            </a:r>
            <a:r>
              <a:rPr sz="2000" spc="-40" dirty="0">
                <a:latin typeface="Times New Roman"/>
                <a:cs typeface="Times New Roman"/>
              </a:rPr>
              <a:t> </a:t>
            </a:r>
            <a:r>
              <a:rPr sz="2000" dirty="0">
                <a:latin typeface="Times New Roman"/>
                <a:cs typeface="Times New Roman"/>
              </a:rPr>
              <a:t>routing</a:t>
            </a:r>
            <a:r>
              <a:rPr sz="2000" spc="-30" dirty="0">
                <a:latin typeface="Times New Roman"/>
                <a:cs typeface="Times New Roman"/>
              </a:rPr>
              <a:t> </a:t>
            </a:r>
            <a:r>
              <a:rPr sz="2000" spc="-5" dirty="0">
                <a:latin typeface="Times New Roman"/>
                <a:cs typeface="Times New Roman"/>
              </a:rPr>
              <a:t>algorithms</a:t>
            </a:r>
            <a:r>
              <a:rPr sz="2000" spc="-30" dirty="0">
                <a:latin typeface="Times New Roman"/>
                <a:cs typeface="Times New Roman"/>
              </a:rPr>
              <a:t> </a:t>
            </a:r>
            <a:r>
              <a:rPr sz="2000" dirty="0">
                <a:latin typeface="Times New Roman"/>
                <a:cs typeface="Times New Roman"/>
              </a:rPr>
              <a:t>and </a:t>
            </a:r>
            <a:r>
              <a:rPr sz="2000" spc="-484" dirty="0">
                <a:latin typeface="Times New Roman"/>
                <a:cs typeface="Times New Roman"/>
              </a:rPr>
              <a:t> </a:t>
            </a:r>
            <a:r>
              <a:rPr sz="2000" spc="-5" dirty="0">
                <a:latin typeface="Times New Roman"/>
                <a:cs typeface="Times New Roman"/>
              </a:rPr>
              <a:t>heuristics.</a:t>
            </a:r>
            <a:endParaRPr sz="2000" dirty="0">
              <a:latin typeface="Times New Roman"/>
              <a:cs typeface="Times New Roman"/>
            </a:endParaRPr>
          </a:p>
          <a:p>
            <a:pPr>
              <a:lnSpc>
                <a:spcPct val="100000"/>
              </a:lnSpc>
              <a:spcBef>
                <a:spcPts val="40"/>
              </a:spcBef>
            </a:pPr>
            <a:endParaRPr sz="2050" dirty="0">
              <a:latin typeface="Times New Roman"/>
              <a:cs typeface="Times New Roman"/>
            </a:endParaRPr>
          </a:p>
          <a:p>
            <a:pPr marL="12700" marR="5080">
              <a:lnSpc>
                <a:spcPct val="100000"/>
              </a:lnSpc>
            </a:pPr>
            <a:r>
              <a:rPr sz="2000" dirty="0">
                <a:latin typeface="Times New Roman"/>
                <a:cs typeface="Times New Roman"/>
              </a:rPr>
              <a:t>Further research can focus on developing </a:t>
            </a:r>
            <a:r>
              <a:rPr sz="2000" spc="-5" dirty="0">
                <a:latin typeface="Times New Roman"/>
                <a:cs typeface="Times New Roman"/>
              </a:rPr>
              <a:t>more sophisticated algorithms </a:t>
            </a:r>
            <a:r>
              <a:rPr sz="2000" dirty="0">
                <a:latin typeface="Times New Roman"/>
                <a:cs typeface="Times New Roman"/>
              </a:rPr>
              <a:t>that consider additional factors, such </a:t>
            </a:r>
            <a:r>
              <a:rPr sz="2000" spc="5" dirty="0">
                <a:latin typeface="Times New Roman"/>
                <a:cs typeface="Times New Roman"/>
              </a:rPr>
              <a:t> </a:t>
            </a:r>
            <a:r>
              <a:rPr sz="2000" dirty="0">
                <a:latin typeface="Times New Roman"/>
                <a:cs typeface="Times New Roman"/>
              </a:rPr>
              <a:t>as uncertain </a:t>
            </a:r>
            <a:r>
              <a:rPr sz="2000" spc="-5" dirty="0">
                <a:latin typeface="Times New Roman"/>
                <a:cs typeface="Times New Roman"/>
              </a:rPr>
              <a:t>customer </a:t>
            </a:r>
            <a:r>
              <a:rPr sz="2000" dirty="0">
                <a:latin typeface="Times New Roman"/>
                <a:cs typeface="Times New Roman"/>
              </a:rPr>
              <a:t>demands, </a:t>
            </a:r>
            <a:r>
              <a:rPr sz="2000" spc="-5" dirty="0">
                <a:latin typeface="Times New Roman"/>
                <a:cs typeface="Times New Roman"/>
              </a:rPr>
              <a:t>dynamic </a:t>
            </a:r>
            <a:r>
              <a:rPr sz="2000" dirty="0">
                <a:latin typeface="Times New Roman"/>
                <a:cs typeface="Times New Roman"/>
              </a:rPr>
              <a:t>road </a:t>
            </a:r>
            <a:r>
              <a:rPr sz="2000" spc="-5" dirty="0">
                <a:latin typeface="Times New Roman"/>
                <a:cs typeface="Times New Roman"/>
              </a:rPr>
              <a:t>conditions, </a:t>
            </a:r>
            <a:r>
              <a:rPr sz="2000" dirty="0">
                <a:latin typeface="Times New Roman"/>
                <a:cs typeface="Times New Roman"/>
              </a:rPr>
              <a:t>and time-dependent road </a:t>
            </a:r>
            <a:r>
              <a:rPr sz="2000" spc="-5" dirty="0">
                <a:latin typeface="Times New Roman"/>
                <a:cs typeface="Times New Roman"/>
              </a:rPr>
              <a:t>capacity. </a:t>
            </a:r>
            <a:r>
              <a:rPr sz="2000" dirty="0">
                <a:latin typeface="Times New Roman"/>
                <a:cs typeface="Times New Roman"/>
              </a:rPr>
              <a:t>Additionally, </a:t>
            </a:r>
            <a:r>
              <a:rPr sz="2000" spc="5" dirty="0">
                <a:latin typeface="Times New Roman"/>
                <a:cs typeface="Times New Roman"/>
              </a:rPr>
              <a:t> </a:t>
            </a:r>
            <a:r>
              <a:rPr sz="2000" dirty="0">
                <a:latin typeface="Times New Roman"/>
                <a:cs typeface="Times New Roman"/>
              </a:rPr>
              <a:t>incorporating </a:t>
            </a:r>
            <a:r>
              <a:rPr sz="2000" spc="-5" dirty="0">
                <a:latin typeface="Times New Roman"/>
                <a:cs typeface="Times New Roman"/>
              </a:rPr>
              <a:t>real-time </a:t>
            </a:r>
            <a:r>
              <a:rPr sz="2000" dirty="0">
                <a:latin typeface="Times New Roman"/>
                <a:cs typeface="Times New Roman"/>
              </a:rPr>
              <a:t>data and leveraging </a:t>
            </a:r>
            <a:r>
              <a:rPr sz="2000" spc="-5" dirty="0">
                <a:latin typeface="Times New Roman"/>
                <a:cs typeface="Times New Roman"/>
              </a:rPr>
              <a:t>emerging technologies, </a:t>
            </a:r>
            <a:r>
              <a:rPr sz="2000" dirty="0">
                <a:latin typeface="Times New Roman"/>
                <a:cs typeface="Times New Roman"/>
              </a:rPr>
              <a:t>such as </a:t>
            </a:r>
            <a:r>
              <a:rPr sz="2000" spc="-5" dirty="0">
                <a:latin typeface="Times New Roman"/>
                <a:cs typeface="Times New Roman"/>
              </a:rPr>
              <a:t>machine </a:t>
            </a:r>
            <a:r>
              <a:rPr sz="2000" dirty="0">
                <a:latin typeface="Times New Roman"/>
                <a:cs typeface="Times New Roman"/>
              </a:rPr>
              <a:t>learning and </a:t>
            </a:r>
            <a:r>
              <a:rPr sz="2000" spc="-5" dirty="0">
                <a:latin typeface="Times New Roman"/>
                <a:cs typeface="Times New Roman"/>
              </a:rPr>
              <a:t>predictive </a:t>
            </a:r>
            <a:r>
              <a:rPr sz="2000" dirty="0">
                <a:latin typeface="Times New Roman"/>
                <a:cs typeface="Times New Roman"/>
              </a:rPr>
              <a:t> </a:t>
            </a:r>
            <a:r>
              <a:rPr sz="2000" spc="-5" dirty="0">
                <a:latin typeface="Times New Roman"/>
                <a:cs typeface="Times New Roman"/>
              </a:rPr>
              <a:t>analytics,</a:t>
            </a:r>
            <a:r>
              <a:rPr sz="2000" spc="-15" dirty="0">
                <a:latin typeface="Times New Roman"/>
                <a:cs typeface="Times New Roman"/>
              </a:rPr>
              <a:t> </a:t>
            </a:r>
            <a:r>
              <a:rPr sz="2000" dirty="0">
                <a:latin typeface="Times New Roman"/>
                <a:cs typeface="Times New Roman"/>
              </a:rPr>
              <a:t>could</a:t>
            </a:r>
            <a:r>
              <a:rPr sz="2000" spc="-25" dirty="0">
                <a:latin typeface="Times New Roman"/>
                <a:cs typeface="Times New Roman"/>
              </a:rPr>
              <a:t> </a:t>
            </a:r>
            <a:r>
              <a:rPr sz="2000" dirty="0">
                <a:latin typeface="Times New Roman"/>
                <a:cs typeface="Times New Roman"/>
              </a:rPr>
              <a:t>enhance</a:t>
            </a:r>
            <a:r>
              <a:rPr sz="2000" spc="-10" dirty="0">
                <a:latin typeface="Times New Roman"/>
                <a:cs typeface="Times New Roman"/>
              </a:rPr>
              <a:t> </a:t>
            </a:r>
            <a:r>
              <a:rPr sz="2000" dirty="0">
                <a:latin typeface="Times New Roman"/>
                <a:cs typeface="Times New Roman"/>
              </a:rPr>
              <a:t>the efficiency</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effectiveness</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routing</a:t>
            </a:r>
            <a:r>
              <a:rPr sz="2000" spc="-30" dirty="0">
                <a:latin typeface="Times New Roman"/>
                <a:cs typeface="Times New Roman"/>
              </a:rPr>
              <a:t> </a:t>
            </a:r>
            <a:r>
              <a:rPr sz="2000" dirty="0">
                <a:latin typeface="Times New Roman"/>
                <a:cs typeface="Times New Roman"/>
              </a:rPr>
              <a:t>solutions</a:t>
            </a:r>
            <a:r>
              <a:rPr sz="2000" spc="-40" dirty="0">
                <a:latin typeface="Times New Roman"/>
                <a:cs typeface="Times New Roman"/>
              </a:rPr>
              <a:t> </a:t>
            </a:r>
            <a:r>
              <a:rPr sz="2000" dirty="0">
                <a:latin typeface="Times New Roman"/>
                <a:cs typeface="Times New Roman"/>
              </a:rPr>
              <a:t>for</a:t>
            </a:r>
            <a:r>
              <a:rPr sz="2000" spc="-5" dirty="0">
                <a:latin typeface="Times New Roman"/>
                <a:cs typeface="Times New Roman"/>
              </a:rPr>
              <a:t> humanitarian</a:t>
            </a:r>
            <a:r>
              <a:rPr sz="2000" spc="-20" dirty="0">
                <a:latin typeface="Times New Roman"/>
                <a:cs typeface="Times New Roman"/>
              </a:rPr>
              <a:t> </a:t>
            </a:r>
            <a:r>
              <a:rPr sz="2000" dirty="0">
                <a:latin typeface="Times New Roman"/>
                <a:cs typeface="Times New Roman"/>
              </a:rPr>
              <a:t>supply</a:t>
            </a:r>
            <a:r>
              <a:rPr sz="2000" spc="-35" dirty="0">
                <a:latin typeface="Times New Roman"/>
                <a:cs typeface="Times New Roman"/>
              </a:rPr>
              <a:t> </a:t>
            </a:r>
            <a:r>
              <a:rPr sz="2000" dirty="0">
                <a:latin typeface="Times New Roman"/>
                <a:cs typeface="Times New Roman"/>
              </a:rPr>
              <a:t>delivery </a:t>
            </a:r>
            <a:r>
              <a:rPr sz="2000" spc="-484"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spc="-5" dirty="0">
                <a:latin typeface="Times New Roman"/>
                <a:cs typeface="Times New Roman"/>
              </a:rPr>
              <a:t>critical</a:t>
            </a:r>
            <a:r>
              <a:rPr sz="2000" spc="-25" dirty="0">
                <a:latin typeface="Times New Roman"/>
                <a:cs typeface="Times New Roman"/>
              </a:rPr>
              <a:t> </a:t>
            </a:r>
            <a:r>
              <a:rPr sz="2000" dirty="0">
                <a:latin typeface="Times New Roman"/>
                <a:cs typeface="Times New Roman"/>
              </a:rPr>
              <a:t>operations.</a:t>
            </a:r>
          </a:p>
          <a:p>
            <a:pPr>
              <a:lnSpc>
                <a:spcPct val="100000"/>
              </a:lnSpc>
              <a:spcBef>
                <a:spcPts val="45"/>
              </a:spcBef>
            </a:pPr>
            <a:endParaRPr sz="2050" dirty="0">
              <a:latin typeface="Times New Roman"/>
              <a:cs typeface="Times New Roman"/>
            </a:endParaRPr>
          </a:p>
          <a:p>
            <a:pPr marL="12700">
              <a:lnSpc>
                <a:spcPct val="100000"/>
              </a:lnSpc>
              <a:spcBef>
                <a:spcPts val="5"/>
              </a:spcBef>
            </a:pPr>
            <a:r>
              <a:rPr sz="2000" b="1" dirty="0">
                <a:latin typeface="Times New Roman"/>
                <a:cs typeface="Times New Roman"/>
              </a:rPr>
              <a:t>Dataset</a:t>
            </a:r>
            <a:r>
              <a:rPr sz="2000" b="1" spc="-25" dirty="0">
                <a:latin typeface="Times New Roman"/>
                <a:cs typeface="Times New Roman"/>
              </a:rPr>
              <a:t> </a:t>
            </a:r>
            <a:r>
              <a:rPr sz="2000" b="1" dirty="0">
                <a:latin typeface="Times New Roman"/>
                <a:cs typeface="Times New Roman"/>
              </a:rPr>
              <a:t>:</a:t>
            </a:r>
            <a:r>
              <a:rPr sz="2000" b="1" spc="20" dirty="0">
                <a:latin typeface="Times New Roman"/>
                <a:cs typeface="Times New Roman"/>
              </a:rPr>
              <a:t> </a:t>
            </a:r>
            <a:r>
              <a:rPr sz="2000" u="sng" spc="-5" dirty="0">
                <a:solidFill>
                  <a:srgbClr val="0461C1"/>
                </a:solidFill>
                <a:uFill>
                  <a:solidFill>
                    <a:srgbClr val="0461C1"/>
                  </a:solidFill>
                </a:uFill>
                <a:latin typeface="Times New Roman"/>
                <a:cs typeface="Times New Roman"/>
                <a:hlinkClick r:id="rId2"/>
              </a:rPr>
              <a:t>https://data.mendeley.com/datasets/nt6j9c8653/2</a:t>
            </a:r>
            <a:endParaRPr sz="2000" dirty="0">
              <a:latin typeface="Times New Roman"/>
              <a:cs typeface="Times New Roman"/>
            </a:endParaRPr>
          </a:p>
          <a:p>
            <a:pPr>
              <a:lnSpc>
                <a:spcPct val="100000"/>
              </a:lnSpc>
              <a:spcBef>
                <a:spcPts val="40"/>
              </a:spcBef>
            </a:pPr>
            <a:endParaRPr sz="2050" dirty="0">
              <a:latin typeface="Times New Roman"/>
              <a:cs typeface="Times New Roman"/>
            </a:endParaRPr>
          </a:p>
          <a:p>
            <a:pPr marL="12700">
              <a:lnSpc>
                <a:spcPct val="100000"/>
              </a:lnSpc>
            </a:pPr>
            <a:r>
              <a:rPr sz="2000" b="1" spc="-5" dirty="0">
                <a:latin typeface="Times New Roman"/>
                <a:cs typeface="Times New Roman"/>
              </a:rPr>
              <a:t>Link</a:t>
            </a:r>
            <a:r>
              <a:rPr sz="2000" b="1" spc="30" dirty="0">
                <a:latin typeface="Times New Roman"/>
                <a:cs typeface="Times New Roman"/>
              </a:rPr>
              <a:t> </a:t>
            </a:r>
            <a:r>
              <a:rPr sz="2000" b="1" dirty="0">
                <a:latin typeface="Times New Roman"/>
                <a:cs typeface="Times New Roman"/>
              </a:rPr>
              <a:t>:</a:t>
            </a:r>
            <a:r>
              <a:rPr sz="2000" b="1" spc="35" dirty="0">
                <a:latin typeface="Times New Roman"/>
                <a:cs typeface="Times New Roman"/>
              </a:rPr>
              <a:t> </a:t>
            </a:r>
            <a:r>
              <a:rPr sz="2000" spc="-5" dirty="0">
                <a:latin typeface="Times New Roman"/>
                <a:cs typeface="Times New Roman"/>
              </a:rPr>
              <a:t>https:/</a:t>
            </a:r>
            <a:r>
              <a:rPr sz="2000" spc="-5" dirty="0">
                <a:latin typeface="Times New Roman"/>
                <a:cs typeface="Times New Roman"/>
                <a:hlinkClick r:id="rId3"/>
              </a:rPr>
              <a:t>/www.sciencedirect</a:t>
            </a:r>
            <a:r>
              <a:rPr sz="2000" spc="-5" dirty="0">
                <a:latin typeface="Times New Roman"/>
                <a:cs typeface="Times New Roman"/>
              </a:rPr>
              <a:t>.</a:t>
            </a:r>
            <a:r>
              <a:rPr sz="2000" spc="-5" dirty="0">
                <a:latin typeface="Times New Roman"/>
                <a:cs typeface="Times New Roman"/>
                <a:hlinkClick r:id="rId3"/>
              </a:rPr>
              <a:t>com/science/article/pii/S2352340922001135</a:t>
            </a:r>
            <a:endParaRPr sz="20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443" y="74167"/>
            <a:ext cx="8570595" cy="1122680"/>
          </a:xfrm>
          <a:prstGeom prst="rect">
            <a:avLst/>
          </a:prstGeom>
        </p:spPr>
        <p:txBody>
          <a:bodyPr vert="horz" wrap="square" lIns="0" tIns="12700" rIns="0" bIns="0" rtlCol="0">
            <a:spAutoFit/>
          </a:bodyPr>
          <a:lstStyle/>
          <a:p>
            <a:pPr marL="12700" marR="5080">
              <a:lnSpc>
                <a:spcPct val="100000"/>
              </a:lnSpc>
              <a:spcBef>
                <a:spcPts val="100"/>
              </a:spcBef>
            </a:pPr>
            <a:r>
              <a:rPr sz="3600" b="1" spc="-5" dirty="0">
                <a:latin typeface="Times New Roman"/>
                <a:cs typeface="Times New Roman"/>
              </a:rPr>
              <a:t>Combinatorial</a:t>
            </a:r>
            <a:r>
              <a:rPr sz="3600" b="1" spc="15" dirty="0">
                <a:latin typeface="Times New Roman"/>
                <a:cs typeface="Times New Roman"/>
              </a:rPr>
              <a:t> </a:t>
            </a:r>
            <a:r>
              <a:rPr sz="3600" b="1" spc="-5" dirty="0">
                <a:latin typeface="Times New Roman"/>
                <a:cs typeface="Times New Roman"/>
              </a:rPr>
              <a:t>Optimization</a:t>
            </a:r>
            <a:r>
              <a:rPr sz="3600" b="1" spc="20" dirty="0">
                <a:latin typeface="Times New Roman"/>
                <a:cs typeface="Times New Roman"/>
              </a:rPr>
              <a:t> </a:t>
            </a:r>
            <a:r>
              <a:rPr sz="3600" b="1" spc="-5" dirty="0">
                <a:latin typeface="Times New Roman"/>
                <a:cs typeface="Times New Roman"/>
              </a:rPr>
              <a:t>For</a:t>
            </a:r>
            <a:r>
              <a:rPr sz="3600" b="1" spc="20" dirty="0">
                <a:latin typeface="Times New Roman"/>
                <a:cs typeface="Times New Roman"/>
              </a:rPr>
              <a:t> </a:t>
            </a:r>
            <a:r>
              <a:rPr sz="3600" b="1" spc="-5" dirty="0">
                <a:latin typeface="Times New Roman"/>
                <a:cs typeface="Times New Roman"/>
              </a:rPr>
              <a:t>Travelling </a:t>
            </a:r>
            <a:r>
              <a:rPr sz="3600" b="1" spc="-885" dirty="0">
                <a:latin typeface="Times New Roman"/>
                <a:cs typeface="Times New Roman"/>
              </a:rPr>
              <a:t> </a:t>
            </a:r>
            <a:r>
              <a:rPr sz="3600" b="1" spc="-5" dirty="0">
                <a:latin typeface="Times New Roman"/>
                <a:cs typeface="Times New Roman"/>
              </a:rPr>
              <a:t>Salesman</a:t>
            </a:r>
            <a:r>
              <a:rPr sz="3600" b="1" dirty="0">
                <a:latin typeface="Times New Roman"/>
                <a:cs typeface="Times New Roman"/>
              </a:rPr>
              <a:t> </a:t>
            </a:r>
            <a:r>
              <a:rPr sz="3600" b="1" spc="-5" dirty="0">
                <a:latin typeface="Times New Roman"/>
                <a:cs typeface="Times New Roman"/>
              </a:rPr>
              <a:t>And Vehicle</a:t>
            </a:r>
            <a:r>
              <a:rPr sz="3600" b="1" dirty="0">
                <a:latin typeface="Times New Roman"/>
                <a:cs typeface="Times New Roman"/>
              </a:rPr>
              <a:t> Routing</a:t>
            </a:r>
            <a:r>
              <a:rPr sz="3600" b="1" spc="-15" dirty="0">
                <a:latin typeface="Times New Roman"/>
                <a:cs typeface="Times New Roman"/>
              </a:rPr>
              <a:t> </a:t>
            </a:r>
            <a:r>
              <a:rPr sz="3600" b="1" spc="-5" dirty="0">
                <a:latin typeface="Times New Roman"/>
                <a:cs typeface="Times New Roman"/>
              </a:rPr>
              <a:t>Problem</a:t>
            </a:r>
          </a:p>
        </p:txBody>
      </p:sp>
      <p:sp>
        <p:nvSpPr>
          <p:cNvPr id="3" name="object 3"/>
          <p:cNvSpPr txBox="1"/>
          <p:nvPr/>
        </p:nvSpPr>
        <p:spPr>
          <a:xfrm>
            <a:off x="921511" y="1499361"/>
            <a:ext cx="9906000" cy="2159000"/>
          </a:xfrm>
          <a:prstGeom prst="rect">
            <a:avLst/>
          </a:prstGeom>
        </p:spPr>
        <p:txBody>
          <a:bodyPr vert="horz" wrap="square" lIns="0" tIns="12065" rIns="0" bIns="0" rtlCol="0">
            <a:spAutoFit/>
          </a:bodyPr>
          <a:lstStyle/>
          <a:p>
            <a:pPr marL="469900" marR="5080" indent="-457200">
              <a:lnSpc>
                <a:spcPct val="100000"/>
              </a:lnSpc>
              <a:spcBef>
                <a:spcPts val="95"/>
              </a:spcBef>
              <a:buFont typeface="Arial MT"/>
              <a:buChar char="•"/>
              <a:tabLst>
                <a:tab pos="469265" algn="l"/>
                <a:tab pos="469900" algn="l"/>
              </a:tabLst>
            </a:pPr>
            <a:r>
              <a:rPr sz="2800" spc="-5" dirty="0">
                <a:latin typeface="Times New Roman"/>
                <a:cs typeface="Times New Roman"/>
              </a:rPr>
              <a:t>An</a:t>
            </a:r>
            <a:r>
              <a:rPr sz="2800" spc="15" dirty="0">
                <a:latin typeface="Times New Roman"/>
                <a:cs typeface="Times New Roman"/>
              </a:rPr>
              <a:t> </a:t>
            </a:r>
            <a:r>
              <a:rPr sz="2800" spc="-5" dirty="0">
                <a:latin typeface="Times New Roman"/>
                <a:cs typeface="Times New Roman"/>
              </a:rPr>
              <a:t>approach</a:t>
            </a:r>
            <a:r>
              <a:rPr sz="2800" spc="-10"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spc="-5" dirty="0">
                <a:latin typeface="Times New Roman"/>
                <a:cs typeface="Times New Roman"/>
              </a:rPr>
              <a:t>Travelling salesman</a:t>
            </a:r>
            <a:r>
              <a:rPr sz="2800" spc="5" dirty="0">
                <a:latin typeface="Times New Roman"/>
                <a:cs typeface="Times New Roman"/>
              </a:rPr>
              <a:t> </a:t>
            </a:r>
            <a:r>
              <a:rPr sz="2800" spc="-5" dirty="0">
                <a:latin typeface="Times New Roman"/>
                <a:cs typeface="Times New Roman"/>
              </a:rPr>
              <a:t>problem(TSP)</a:t>
            </a:r>
            <a:r>
              <a:rPr sz="2800" spc="25"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knapsack </a:t>
            </a:r>
            <a:r>
              <a:rPr sz="2800" spc="-685" dirty="0">
                <a:latin typeface="Times New Roman"/>
                <a:cs typeface="Times New Roman"/>
              </a:rPr>
              <a:t> </a:t>
            </a:r>
            <a:r>
              <a:rPr sz="2800" dirty="0">
                <a:latin typeface="Times New Roman"/>
                <a:cs typeface="Times New Roman"/>
              </a:rPr>
              <a:t>using</a:t>
            </a:r>
            <a:r>
              <a:rPr sz="2800" spc="-15" dirty="0">
                <a:latin typeface="Times New Roman"/>
                <a:cs typeface="Times New Roman"/>
              </a:rPr>
              <a:t> </a:t>
            </a:r>
            <a:r>
              <a:rPr sz="2800" spc="-5" dirty="0">
                <a:latin typeface="Times New Roman"/>
                <a:cs typeface="Times New Roman"/>
              </a:rPr>
              <a:t>reinforcement learning</a:t>
            </a:r>
            <a:endParaRPr sz="2800" dirty="0">
              <a:latin typeface="Times New Roman"/>
              <a:cs typeface="Times New Roman"/>
            </a:endParaRPr>
          </a:p>
          <a:p>
            <a:pPr marL="469900" indent="-457200">
              <a:lnSpc>
                <a:spcPct val="100000"/>
              </a:lnSpc>
              <a:spcBef>
                <a:spcPts val="5"/>
              </a:spcBef>
              <a:buFont typeface="Arial MT"/>
              <a:buChar char="•"/>
              <a:tabLst>
                <a:tab pos="469265" algn="l"/>
                <a:tab pos="469900" algn="l"/>
              </a:tabLst>
            </a:pPr>
            <a:r>
              <a:rPr sz="2800" spc="-5" dirty="0">
                <a:latin typeface="Times New Roman"/>
                <a:cs typeface="Times New Roman"/>
              </a:rPr>
              <a:t>Methodology</a:t>
            </a:r>
            <a:r>
              <a:rPr sz="2800" spc="-30" dirty="0">
                <a:latin typeface="Times New Roman"/>
                <a:cs typeface="Times New Roman"/>
              </a:rPr>
              <a:t> </a:t>
            </a:r>
            <a:r>
              <a:rPr sz="2800" dirty="0">
                <a:latin typeface="Times New Roman"/>
                <a:cs typeface="Times New Roman"/>
              </a:rPr>
              <a:t>proposed</a:t>
            </a:r>
            <a:r>
              <a:rPr sz="2800" spc="-30" dirty="0">
                <a:latin typeface="Times New Roman"/>
                <a:cs typeface="Times New Roman"/>
              </a:rPr>
              <a:t> </a:t>
            </a:r>
            <a:r>
              <a:rPr sz="2800" spc="-5" dirty="0">
                <a:latin typeface="Times New Roman"/>
                <a:cs typeface="Times New Roman"/>
              </a:rPr>
              <a:t>is </a:t>
            </a:r>
            <a:r>
              <a:rPr sz="2800" dirty="0">
                <a:latin typeface="Times New Roman"/>
                <a:cs typeface="Times New Roman"/>
              </a:rPr>
              <a:t>done</a:t>
            </a:r>
            <a:r>
              <a:rPr sz="2800" spc="-25" dirty="0">
                <a:latin typeface="Times New Roman"/>
                <a:cs typeface="Times New Roman"/>
              </a:rPr>
              <a:t> </a:t>
            </a:r>
            <a:r>
              <a:rPr sz="2800" dirty="0">
                <a:latin typeface="Times New Roman"/>
                <a:cs typeface="Times New Roman"/>
              </a:rPr>
              <a:t>using</a:t>
            </a:r>
            <a:r>
              <a:rPr sz="2800" spc="-10" dirty="0">
                <a:latin typeface="Times New Roman"/>
                <a:cs typeface="Times New Roman"/>
              </a:rPr>
              <a:t> </a:t>
            </a:r>
            <a:r>
              <a:rPr sz="2800" spc="-5" dirty="0">
                <a:latin typeface="Times New Roman"/>
                <a:cs typeface="Times New Roman"/>
              </a:rPr>
              <a:t>graph</a:t>
            </a:r>
            <a:r>
              <a:rPr sz="2800" spc="-10" dirty="0">
                <a:latin typeface="Times New Roman"/>
                <a:cs typeface="Times New Roman"/>
              </a:rPr>
              <a:t> </a:t>
            </a:r>
            <a:r>
              <a:rPr sz="2800" dirty="0">
                <a:latin typeface="Times New Roman"/>
                <a:cs typeface="Times New Roman"/>
              </a:rPr>
              <a:t>convolution</a:t>
            </a:r>
            <a:r>
              <a:rPr sz="2800" spc="-40" dirty="0">
                <a:latin typeface="Times New Roman"/>
                <a:cs typeface="Times New Roman"/>
              </a:rPr>
              <a:t> </a:t>
            </a:r>
            <a:r>
              <a:rPr sz="2800" spc="5" dirty="0">
                <a:latin typeface="Times New Roman"/>
                <a:cs typeface="Times New Roman"/>
              </a:rPr>
              <a:t>network-</a:t>
            </a:r>
            <a:endParaRPr sz="2800" dirty="0">
              <a:latin typeface="Times New Roman"/>
              <a:cs typeface="Times New Roman"/>
            </a:endParaRPr>
          </a:p>
          <a:p>
            <a:pPr marL="469900">
              <a:lnSpc>
                <a:spcPct val="100000"/>
              </a:lnSpc>
            </a:pPr>
            <a:r>
              <a:rPr sz="2800" spc="-5" dirty="0">
                <a:latin typeface="Times New Roman"/>
                <a:cs typeface="Times New Roman"/>
              </a:rPr>
              <a:t>&gt;multi-layer</a:t>
            </a:r>
            <a:r>
              <a:rPr sz="2800" spc="10" dirty="0">
                <a:latin typeface="Times New Roman"/>
                <a:cs typeface="Times New Roman"/>
              </a:rPr>
              <a:t> </a:t>
            </a:r>
            <a:r>
              <a:rPr sz="2800" spc="-5" dirty="0">
                <a:latin typeface="Times New Roman"/>
                <a:cs typeface="Times New Roman"/>
              </a:rPr>
              <a:t>perceptron-&gt;loss</a:t>
            </a:r>
            <a:r>
              <a:rPr sz="2800" spc="-10" dirty="0">
                <a:latin typeface="Times New Roman"/>
                <a:cs typeface="Times New Roman"/>
              </a:rPr>
              <a:t> </a:t>
            </a:r>
            <a:r>
              <a:rPr sz="2800" spc="-5" dirty="0">
                <a:latin typeface="Times New Roman"/>
                <a:cs typeface="Times New Roman"/>
              </a:rPr>
              <a:t>function-&gt;beam</a:t>
            </a:r>
            <a:r>
              <a:rPr sz="2800" dirty="0">
                <a:latin typeface="Times New Roman"/>
                <a:cs typeface="Times New Roman"/>
              </a:rPr>
              <a:t> </a:t>
            </a:r>
            <a:r>
              <a:rPr sz="2800" spc="-5" dirty="0">
                <a:latin typeface="Times New Roman"/>
                <a:cs typeface="Times New Roman"/>
              </a:rPr>
              <a:t>search</a:t>
            </a:r>
            <a:endParaRPr sz="2800" dirty="0">
              <a:latin typeface="Times New Roman"/>
              <a:cs typeface="Times New Roman"/>
            </a:endParaRPr>
          </a:p>
          <a:p>
            <a:pPr marL="12700">
              <a:lnSpc>
                <a:spcPct val="100000"/>
              </a:lnSpc>
            </a:pPr>
            <a:r>
              <a:rPr sz="2800" b="1" spc="-5" dirty="0">
                <a:latin typeface="Times New Roman"/>
                <a:cs typeface="Times New Roman"/>
              </a:rPr>
              <a:t>Dataset</a:t>
            </a:r>
            <a:r>
              <a:rPr sz="2800" b="1" spc="-20" dirty="0">
                <a:latin typeface="Times New Roman"/>
                <a:cs typeface="Times New Roman"/>
              </a:rPr>
              <a:t> </a:t>
            </a:r>
            <a:r>
              <a:rPr sz="2800" b="1" spc="-5" dirty="0">
                <a:latin typeface="Times New Roman"/>
                <a:cs typeface="Times New Roman"/>
              </a:rPr>
              <a:t>used</a:t>
            </a:r>
            <a:r>
              <a:rPr sz="2800" b="1" dirty="0">
                <a:latin typeface="Times New Roman"/>
                <a:cs typeface="Times New Roman"/>
              </a:rPr>
              <a:t> </a:t>
            </a:r>
            <a:r>
              <a:rPr sz="2800" spc="-5" dirty="0">
                <a:latin typeface="Times New Roman"/>
                <a:cs typeface="Times New Roman"/>
              </a:rPr>
              <a:t>–</a:t>
            </a:r>
            <a:endParaRPr sz="2800" dirty="0">
              <a:latin typeface="Times New Roman"/>
              <a:cs typeface="Times New Roman"/>
            </a:endParaRPr>
          </a:p>
        </p:txBody>
      </p:sp>
      <p:pic>
        <p:nvPicPr>
          <p:cNvPr id="4" name="object 4"/>
          <p:cNvPicPr/>
          <p:nvPr/>
        </p:nvPicPr>
        <p:blipFill>
          <a:blip r:embed="rId2" cstate="print"/>
          <a:stretch>
            <a:fillRect/>
          </a:stretch>
        </p:blipFill>
        <p:spPr>
          <a:xfrm>
            <a:off x="3276600" y="3200398"/>
            <a:ext cx="6705600" cy="3555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996" y="72085"/>
            <a:ext cx="5000625" cy="1339215"/>
          </a:xfrm>
          <a:prstGeom prst="rect">
            <a:avLst/>
          </a:prstGeom>
        </p:spPr>
        <p:txBody>
          <a:bodyPr vert="horz" wrap="square" lIns="0" tIns="63500" rIns="0" bIns="0" rtlCol="0">
            <a:spAutoFit/>
          </a:bodyPr>
          <a:lstStyle/>
          <a:p>
            <a:pPr marL="12700" marR="5080">
              <a:lnSpc>
                <a:spcPct val="89100"/>
              </a:lnSpc>
              <a:spcBef>
                <a:spcPts val="500"/>
              </a:spcBef>
            </a:pPr>
            <a:r>
              <a:rPr sz="3100" b="1" spc="-5" dirty="0">
                <a:latin typeface="Times New Roman"/>
                <a:cs typeface="Times New Roman"/>
              </a:rPr>
              <a:t>Combinatorial</a:t>
            </a:r>
            <a:r>
              <a:rPr sz="3100" b="1" spc="35" dirty="0">
                <a:latin typeface="Times New Roman"/>
                <a:cs typeface="Times New Roman"/>
              </a:rPr>
              <a:t> </a:t>
            </a:r>
            <a:r>
              <a:rPr sz="3100" b="1" spc="-5" dirty="0">
                <a:latin typeface="Times New Roman"/>
                <a:cs typeface="Times New Roman"/>
              </a:rPr>
              <a:t>Optimization </a:t>
            </a:r>
            <a:r>
              <a:rPr sz="3100" b="1" dirty="0">
                <a:latin typeface="Times New Roman"/>
                <a:cs typeface="Times New Roman"/>
              </a:rPr>
              <a:t> </a:t>
            </a:r>
            <a:r>
              <a:rPr sz="3100" b="1" spc="-5" dirty="0">
                <a:latin typeface="Times New Roman"/>
                <a:cs typeface="Times New Roman"/>
              </a:rPr>
              <a:t>For</a:t>
            </a:r>
            <a:r>
              <a:rPr sz="3100" b="1" spc="-10" dirty="0">
                <a:latin typeface="Times New Roman"/>
                <a:cs typeface="Times New Roman"/>
              </a:rPr>
              <a:t> </a:t>
            </a:r>
            <a:r>
              <a:rPr sz="3100" b="1" spc="-5" dirty="0">
                <a:latin typeface="Times New Roman"/>
                <a:cs typeface="Times New Roman"/>
              </a:rPr>
              <a:t>Travelling</a:t>
            </a:r>
            <a:r>
              <a:rPr sz="3100" b="1" spc="-20" dirty="0">
                <a:latin typeface="Times New Roman"/>
                <a:cs typeface="Times New Roman"/>
              </a:rPr>
              <a:t> </a:t>
            </a:r>
            <a:r>
              <a:rPr sz="3100" b="1" spc="-5" dirty="0">
                <a:latin typeface="Times New Roman"/>
                <a:cs typeface="Times New Roman"/>
              </a:rPr>
              <a:t>Salesman</a:t>
            </a:r>
            <a:r>
              <a:rPr sz="3100" b="1" spc="20" dirty="0">
                <a:latin typeface="Times New Roman"/>
                <a:cs typeface="Times New Roman"/>
              </a:rPr>
              <a:t> </a:t>
            </a:r>
            <a:r>
              <a:rPr sz="3100" b="1" spc="-5" dirty="0">
                <a:latin typeface="Times New Roman"/>
                <a:cs typeface="Times New Roman"/>
              </a:rPr>
              <a:t>And </a:t>
            </a:r>
            <a:r>
              <a:rPr sz="3100" b="1" spc="-760" dirty="0">
                <a:latin typeface="Times New Roman"/>
                <a:cs typeface="Times New Roman"/>
              </a:rPr>
              <a:t> </a:t>
            </a:r>
            <a:r>
              <a:rPr sz="3100" b="1" spc="-5" dirty="0">
                <a:latin typeface="Times New Roman"/>
                <a:cs typeface="Times New Roman"/>
              </a:rPr>
              <a:t>Vehicle</a:t>
            </a:r>
            <a:r>
              <a:rPr sz="3100" b="1" spc="5" dirty="0">
                <a:latin typeface="Times New Roman"/>
                <a:cs typeface="Times New Roman"/>
              </a:rPr>
              <a:t> </a:t>
            </a:r>
            <a:r>
              <a:rPr sz="3100" b="1" spc="-5" dirty="0">
                <a:latin typeface="Times New Roman"/>
                <a:cs typeface="Times New Roman"/>
              </a:rPr>
              <a:t>Routing</a:t>
            </a:r>
            <a:r>
              <a:rPr sz="3100" b="1" spc="25" dirty="0">
                <a:latin typeface="Times New Roman"/>
                <a:cs typeface="Times New Roman"/>
              </a:rPr>
              <a:t> </a:t>
            </a:r>
            <a:r>
              <a:rPr sz="3100" b="1" spc="-5" dirty="0">
                <a:latin typeface="Times New Roman"/>
                <a:cs typeface="Times New Roman"/>
              </a:rPr>
              <a:t>Problem</a:t>
            </a:r>
            <a:endParaRPr sz="3100">
              <a:latin typeface="Times New Roman"/>
              <a:cs typeface="Times New Roman"/>
            </a:endParaRPr>
          </a:p>
        </p:txBody>
      </p:sp>
      <p:sp>
        <p:nvSpPr>
          <p:cNvPr id="3" name="object 3"/>
          <p:cNvSpPr txBox="1"/>
          <p:nvPr/>
        </p:nvSpPr>
        <p:spPr>
          <a:xfrm>
            <a:off x="7989189" y="564896"/>
            <a:ext cx="163512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Compari</a:t>
            </a:r>
            <a:r>
              <a:rPr sz="2400" b="1" dirty="0">
                <a:latin typeface="Times New Roman"/>
                <a:cs typeface="Times New Roman"/>
              </a:rPr>
              <a:t>s</a:t>
            </a:r>
            <a:r>
              <a:rPr sz="2400" b="1" spc="-5" dirty="0">
                <a:latin typeface="Times New Roman"/>
                <a:cs typeface="Times New Roman"/>
              </a:rPr>
              <a:t>on</a:t>
            </a:r>
            <a:endParaRPr sz="2400">
              <a:latin typeface="Times New Roman"/>
              <a:cs typeface="Times New Roman"/>
            </a:endParaRPr>
          </a:p>
        </p:txBody>
      </p:sp>
      <p:pic>
        <p:nvPicPr>
          <p:cNvPr id="4" name="object 4"/>
          <p:cNvPicPr/>
          <p:nvPr/>
        </p:nvPicPr>
        <p:blipFill>
          <a:blip r:embed="rId2" cstate="print"/>
          <a:stretch>
            <a:fillRect/>
          </a:stretch>
        </p:blipFill>
        <p:spPr>
          <a:xfrm>
            <a:off x="1290858" y="1796966"/>
            <a:ext cx="3927612" cy="3415730"/>
          </a:xfrm>
          <a:prstGeom prst="rect">
            <a:avLst/>
          </a:prstGeom>
        </p:spPr>
      </p:pic>
      <p:pic>
        <p:nvPicPr>
          <p:cNvPr id="5" name="object 5"/>
          <p:cNvPicPr/>
          <p:nvPr/>
        </p:nvPicPr>
        <p:blipFill>
          <a:blip r:embed="rId3" cstate="print"/>
          <a:stretch>
            <a:fillRect/>
          </a:stretch>
        </p:blipFill>
        <p:spPr>
          <a:xfrm>
            <a:off x="6226676" y="2499360"/>
            <a:ext cx="4822858" cy="1739326"/>
          </a:xfrm>
          <a:prstGeom prst="rect">
            <a:avLst/>
          </a:prstGeom>
        </p:spPr>
      </p:pic>
      <p:sp>
        <p:nvSpPr>
          <p:cNvPr id="6" name="object 6"/>
          <p:cNvSpPr txBox="1"/>
          <p:nvPr/>
        </p:nvSpPr>
        <p:spPr>
          <a:xfrm>
            <a:off x="840739" y="5382259"/>
            <a:ext cx="10452735" cy="1383030"/>
          </a:xfrm>
          <a:prstGeom prst="rect">
            <a:avLst/>
          </a:prstGeom>
        </p:spPr>
        <p:txBody>
          <a:bodyPr vert="horz" wrap="square" lIns="0" tIns="12700" rIns="0" bIns="0" rtlCol="0">
            <a:spAutoFit/>
          </a:bodyPr>
          <a:lstStyle/>
          <a:p>
            <a:pPr marL="83820" marR="5080">
              <a:lnSpc>
                <a:spcPct val="100000"/>
              </a:lnSpc>
              <a:spcBef>
                <a:spcPts val="100"/>
              </a:spcBef>
            </a:pPr>
            <a:r>
              <a:rPr sz="1800" dirty="0">
                <a:latin typeface="Times New Roman"/>
                <a:cs typeface="Times New Roman"/>
              </a:rPr>
              <a:t>Then they finally by changing the beam </a:t>
            </a:r>
            <a:r>
              <a:rPr sz="1800" spc="-5" dirty="0">
                <a:latin typeface="Times New Roman"/>
                <a:cs typeface="Times New Roman"/>
              </a:rPr>
              <a:t>size we </a:t>
            </a:r>
            <a:r>
              <a:rPr sz="1800" dirty="0">
                <a:latin typeface="Times New Roman"/>
                <a:cs typeface="Times New Roman"/>
              </a:rPr>
              <a:t>test the test data using </a:t>
            </a:r>
            <a:r>
              <a:rPr sz="1800" spc="-5" dirty="0">
                <a:latin typeface="Times New Roman"/>
                <a:cs typeface="Times New Roman"/>
              </a:rPr>
              <a:t>different </a:t>
            </a:r>
            <a:r>
              <a:rPr sz="1800" dirty="0">
                <a:latin typeface="Times New Roman"/>
                <a:cs typeface="Times New Roman"/>
              </a:rPr>
              <a:t>searching </a:t>
            </a:r>
            <a:r>
              <a:rPr sz="1800" spc="-5" dirty="0">
                <a:latin typeface="Times New Roman"/>
                <a:cs typeface="Times New Roman"/>
              </a:rPr>
              <a:t>methods, </a:t>
            </a:r>
            <a:r>
              <a:rPr sz="1800" dirty="0">
                <a:latin typeface="Times New Roman"/>
                <a:cs typeface="Times New Roman"/>
              </a:rPr>
              <a:t>They tried to </a:t>
            </a:r>
            <a:r>
              <a:rPr sz="1800" spc="-434" dirty="0">
                <a:latin typeface="Times New Roman"/>
                <a:cs typeface="Times New Roman"/>
              </a:rPr>
              <a:t> </a:t>
            </a:r>
            <a:r>
              <a:rPr sz="1800" dirty="0">
                <a:latin typeface="Times New Roman"/>
                <a:cs typeface="Times New Roman"/>
              </a:rPr>
              <a:t>findout</a:t>
            </a:r>
            <a:r>
              <a:rPr sz="1800" spc="-5" dirty="0">
                <a:latin typeface="Times New Roman"/>
                <a:cs typeface="Times New Roman"/>
              </a:rPr>
              <a:t> </a:t>
            </a:r>
            <a:r>
              <a:rPr sz="1800" dirty="0">
                <a:latin typeface="Times New Roman"/>
                <a:cs typeface="Times New Roman"/>
              </a:rPr>
              <a:t>which algorithm</a:t>
            </a:r>
            <a:r>
              <a:rPr sz="1800" spc="-15" dirty="0">
                <a:latin typeface="Times New Roman"/>
                <a:cs typeface="Times New Roman"/>
              </a:rPr>
              <a:t> </a:t>
            </a:r>
            <a:r>
              <a:rPr sz="1800" dirty="0">
                <a:latin typeface="Times New Roman"/>
                <a:cs typeface="Times New Roman"/>
              </a:rPr>
              <a:t>takes</a:t>
            </a:r>
            <a:r>
              <a:rPr sz="1800" spc="-10" dirty="0">
                <a:latin typeface="Times New Roman"/>
                <a:cs typeface="Times New Roman"/>
              </a:rPr>
              <a:t> </a:t>
            </a:r>
            <a:r>
              <a:rPr sz="1800" dirty="0">
                <a:latin typeface="Times New Roman"/>
                <a:cs typeface="Times New Roman"/>
              </a:rPr>
              <a:t>the least</a:t>
            </a:r>
            <a:r>
              <a:rPr sz="1800" spc="-20" dirty="0">
                <a:latin typeface="Times New Roman"/>
                <a:cs typeface="Times New Roman"/>
              </a:rPr>
              <a:t> </a:t>
            </a:r>
            <a:r>
              <a:rPr sz="1800" dirty="0">
                <a:latin typeface="Times New Roman"/>
                <a:cs typeface="Times New Roman"/>
              </a:rPr>
              <a:t>amount of </a:t>
            </a:r>
            <a:r>
              <a:rPr sz="1800" spc="-5" dirty="0">
                <a:latin typeface="Times New Roman"/>
                <a:cs typeface="Times New Roman"/>
              </a:rPr>
              <a:t>time,</a:t>
            </a:r>
            <a:r>
              <a:rPr sz="1800" dirty="0">
                <a:latin typeface="Times New Roman"/>
                <a:cs typeface="Times New Roman"/>
              </a:rPr>
              <a:t> which in</a:t>
            </a:r>
            <a:r>
              <a:rPr sz="1800" spc="-5" dirty="0">
                <a:latin typeface="Times New Roman"/>
                <a:cs typeface="Times New Roman"/>
              </a:rPr>
              <a:t> </a:t>
            </a:r>
            <a:r>
              <a:rPr sz="1800" dirty="0">
                <a:latin typeface="Times New Roman"/>
                <a:cs typeface="Times New Roman"/>
              </a:rPr>
              <a:t>their case</a:t>
            </a:r>
            <a:r>
              <a:rPr sz="1800" spc="-15" dirty="0">
                <a:latin typeface="Times New Roman"/>
                <a:cs typeface="Times New Roman"/>
              </a:rPr>
              <a:t> </a:t>
            </a:r>
            <a:r>
              <a:rPr sz="1800" spc="-5" dirty="0">
                <a:latin typeface="Times New Roman"/>
                <a:cs typeface="Times New Roman"/>
              </a:rPr>
              <a:t>was</a:t>
            </a:r>
            <a:r>
              <a:rPr sz="1800" dirty="0">
                <a:latin typeface="Times New Roman"/>
                <a:cs typeface="Times New Roman"/>
              </a:rPr>
              <a:t> greedy</a:t>
            </a:r>
            <a:r>
              <a:rPr sz="1800" spc="-5" dirty="0">
                <a:latin typeface="Times New Roman"/>
                <a:cs typeface="Times New Roman"/>
              </a:rPr>
              <a:t> </a:t>
            </a:r>
            <a:r>
              <a:rPr sz="1800" dirty="0">
                <a:latin typeface="Times New Roman"/>
                <a:cs typeface="Times New Roman"/>
              </a:rPr>
              <a:t>search.</a:t>
            </a:r>
            <a:endParaRPr sz="1800">
              <a:latin typeface="Times New Roman"/>
              <a:cs typeface="Times New Roman"/>
            </a:endParaRPr>
          </a:p>
          <a:p>
            <a:pPr>
              <a:lnSpc>
                <a:spcPct val="100000"/>
              </a:lnSpc>
              <a:spcBef>
                <a:spcPts val="35"/>
              </a:spcBef>
            </a:pPr>
            <a:endParaRPr sz="1750">
              <a:latin typeface="Times New Roman"/>
              <a:cs typeface="Times New Roman"/>
            </a:endParaRPr>
          </a:p>
          <a:p>
            <a:pPr marL="12700" marR="107950">
              <a:lnSpc>
                <a:spcPct val="100000"/>
              </a:lnSpc>
            </a:pPr>
            <a:r>
              <a:rPr sz="1800" b="1" spc="-15" dirty="0">
                <a:latin typeface="Calibri"/>
                <a:cs typeface="Calibri"/>
              </a:rPr>
              <a:t>Reference:</a:t>
            </a:r>
            <a:r>
              <a:rPr sz="1800" b="1" spc="25" dirty="0">
                <a:latin typeface="Calibri"/>
                <a:cs typeface="Calibri"/>
              </a:rPr>
              <a:t> </a:t>
            </a:r>
            <a:r>
              <a:rPr sz="1800" spc="-20" dirty="0">
                <a:latin typeface="Calibri"/>
                <a:cs typeface="Calibri"/>
              </a:rPr>
              <a:t>Nagothanekar,</a:t>
            </a:r>
            <a:r>
              <a:rPr sz="1800" spc="15" dirty="0">
                <a:latin typeface="Calibri"/>
                <a:cs typeface="Calibri"/>
              </a:rPr>
              <a:t> </a:t>
            </a:r>
            <a:r>
              <a:rPr sz="1800" spc="-10" dirty="0">
                <a:latin typeface="Calibri"/>
                <a:cs typeface="Calibri"/>
              </a:rPr>
              <a:t>Rushikesh</a:t>
            </a:r>
            <a:r>
              <a:rPr sz="1800" spc="10" dirty="0">
                <a:latin typeface="Calibri"/>
                <a:cs typeface="Calibri"/>
              </a:rPr>
              <a:t> </a:t>
            </a:r>
            <a:r>
              <a:rPr sz="1800" dirty="0">
                <a:latin typeface="Calibri"/>
                <a:cs typeface="Calibri"/>
              </a:rPr>
              <a:t>&amp;</a:t>
            </a:r>
            <a:r>
              <a:rPr sz="1800" spc="5" dirty="0">
                <a:latin typeface="Calibri"/>
                <a:cs typeface="Calibri"/>
              </a:rPr>
              <a:t> </a:t>
            </a:r>
            <a:r>
              <a:rPr sz="1800" spc="-5" dirty="0">
                <a:latin typeface="Calibri"/>
                <a:cs typeface="Calibri"/>
              </a:rPr>
              <a:t>Kharode,</a:t>
            </a:r>
            <a:r>
              <a:rPr sz="1800" spc="30" dirty="0">
                <a:latin typeface="Calibri"/>
                <a:cs typeface="Calibri"/>
              </a:rPr>
              <a:t> </a:t>
            </a:r>
            <a:r>
              <a:rPr sz="1800" spc="-10" dirty="0">
                <a:latin typeface="Calibri"/>
                <a:cs typeface="Calibri"/>
              </a:rPr>
              <a:t>Divya</a:t>
            </a:r>
            <a:r>
              <a:rPr sz="1800" spc="5" dirty="0">
                <a:latin typeface="Calibri"/>
                <a:cs typeface="Calibri"/>
              </a:rPr>
              <a:t> </a:t>
            </a:r>
            <a:r>
              <a:rPr sz="1800" dirty="0">
                <a:latin typeface="Calibri"/>
                <a:cs typeface="Calibri"/>
              </a:rPr>
              <a:t>&amp;</a:t>
            </a:r>
            <a:r>
              <a:rPr sz="1800" spc="10" dirty="0">
                <a:latin typeface="Calibri"/>
                <a:cs typeface="Calibri"/>
              </a:rPr>
              <a:t> </a:t>
            </a:r>
            <a:r>
              <a:rPr sz="1800" spc="-5" dirty="0">
                <a:latin typeface="Calibri"/>
                <a:cs typeface="Calibri"/>
              </a:rPr>
              <a:t>Ghosh,</a:t>
            </a:r>
            <a:r>
              <a:rPr sz="1800" spc="15" dirty="0">
                <a:latin typeface="Calibri"/>
                <a:cs typeface="Calibri"/>
              </a:rPr>
              <a:t> </a:t>
            </a:r>
            <a:r>
              <a:rPr sz="1800" spc="-5" dirty="0">
                <a:latin typeface="Calibri"/>
                <a:cs typeface="Calibri"/>
              </a:rPr>
              <a:t>Soma.</a:t>
            </a:r>
            <a:r>
              <a:rPr sz="1800" spc="5" dirty="0">
                <a:latin typeface="Calibri"/>
                <a:cs typeface="Calibri"/>
              </a:rPr>
              <a:t> </a:t>
            </a:r>
            <a:r>
              <a:rPr sz="1800" spc="-5" dirty="0">
                <a:latin typeface="Calibri"/>
                <a:cs typeface="Calibri"/>
              </a:rPr>
              <a:t>(2022).</a:t>
            </a:r>
            <a:r>
              <a:rPr sz="1800" spc="35" dirty="0">
                <a:latin typeface="Calibri"/>
                <a:cs typeface="Calibri"/>
              </a:rPr>
              <a:t> </a:t>
            </a:r>
            <a:r>
              <a:rPr sz="1800" spc="-10" dirty="0">
                <a:latin typeface="Calibri"/>
                <a:cs typeface="Calibri"/>
              </a:rPr>
              <a:t>Combinatorial</a:t>
            </a:r>
            <a:r>
              <a:rPr sz="1800" spc="15" dirty="0">
                <a:latin typeface="Calibri"/>
                <a:cs typeface="Calibri"/>
              </a:rPr>
              <a:t> </a:t>
            </a:r>
            <a:r>
              <a:rPr sz="1800" spc="-10" dirty="0">
                <a:latin typeface="Calibri"/>
                <a:cs typeface="Calibri"/>
              </a:rPr>
              <a:t>Optimization</a:t>
            </a:r>
            <a:r>
              <a:rPr sz="1800" spc="35" dirty="0">
                <a:latin typeface="Calibri"/>
                <a:cs typeface="Calibri"/>
              </a:rPr>
              <a:t> </a:t>
            </a:r>
            <a:r>
              <a:rPr sz="1800" spc="-15" dirty="0">
                <a:latin typeface="Calibri"/>
                <a:cs typeface="Calibri"/>
              </a:rPr>
              <a:t>For </a:t>
            </a:r>
            <a:r>
              <a:rPr sz="1800" spc="-395" dirty="0">
                <a:latin typeface="Calibri"/>
                <a:cs typeface="Calibri"/>
              </a:rPr>
              <a:t> </a:t>
            </a:r>
            <a:r>
              <a:rPr sz="1800" spc="-25" dirty="0">
                <a:latin typeface="Calibri"/>
                <a:cs typeface="Calibri"/>
              </a:rPr>
              <a:t>Travelling</a:t>
            </a:r>
            <a:r>
              <a:rPr sz="1800" dirty="0">
                <a:latin typeface="Calibri"/>
                <a:cs typeface="Calibri"/>
              </a:rPr>
              <a:t> </a:t>
            </a:r>
            <a:r>
              <a:rPr sz="1800" spc="-5" dirty="0">
                <a:latin typeface="Calibri"/>
                <a:cs typeface="Calibri"/>
              </a:rPr>
              <a:t>Salesman</a:t>
            </a:r>
            <a:r>
              <a:rPr sz="1800" spc="-10" dirty="0">
                <a:latin typeface="Calibri"/>
                <a:cs typeface="Calibri"/>
              </a:rPr>
              <a:t> </a:t>
            </a:r>
            <a:r>
              <a:rPr sz="1800" dirty="0">
                <a:latin typeface="Calibri"/>
                <a:cs typeface="Calibri"/>
              </a:rPr>
              <a:t>And</a:t>
            </a:r>
            <a:r>
              <a:rPr sz="1800" spc="5" dirty="0">
                <a:latin typeface="Calibri"/>
                <a:cs typeface="Calibri"/>
              </a:rPr>
              <a:t> </a:t>
            </a:r>
            <a:r>
              <a:rPr sz="1800" spc="-15" dirty="0">
                <a:latin typeface="Calibri"/>
                <a:cs typeface="Calibri"/>
              </a:rPr>
              <a:t>Vehicle</a:t>
            </a:r>
            <a:r>
              <a:rPr sz="1800" spc="25" dirty="0">
                <a:latin typeface="Calibri"/>
                <a:cs typeface="Calibri"/>
              </a:rPr>
              <a:t> </a:t>
            </a:r>
            <a:r>
              <a:rPr sz="1800" spc="-15" dirty="0">
                <a:latin typeface="Calibri"/>
                <a:cs typeface="Calibri"/>
              </a:rPr>
              <a:t>Routing</a:t>
            </a:r>
            <a:r>
              <a:rPr sz="1800" spc="25" dirty="0">
                <a:latin typeface="Calibri"/>
                <a:cs typeface="Calibri"/>
              </a:rPr>
              <a:t> </a:t>
            </a:r>
            <a:r>
              <a:rPr sz="1800" spc="-10" dirty="0">
                <a:latin typeface="Calibri"/>
                <a:cs typeface="Calibri"/>
              </a:rPr>
              <a:t>Problem.</a:t>
            </a:r>
            <a:r>
              <a:rPr sz="1800" dirty="0">
                <a:latin typeface="Calibri"/>
                <a:cs typeface="Calibri"/>
              </a:rPr>
              <a:t> </a:t>
            </a:r>
            <a:r>
              <a:rPr sz="1800" spc="5" dirty="0">
                <a:latin typeface="Calibri"/>
                <a:cs typeface="Calibri"/>
              </a:rPr>
              <a:t>1-5.</a:t>
            </a:r>
            <a:r>
              <a:rPr sz="1800" spc="-10" dirty="0">
                <a:latin typeface="Calibri"/>
                <a:cs typeface="Calibri"/>
              </a:rPr>
              <a:t> </a:t>
            </a:r>
            <a:r>
              <a:rPr sz="1800" dirty="0">
                <a:latin typeface="Calibri"/>
                <a:cs typeface="Calibri"/>
              </a:rPr>
              <a:t>10.1109/IC3SIS54991.2022.9885540.</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2EC0025-9541-D415-02BF-696DEFEB9152}"/>
              </a:ext>
            </a:extLst>
          </p:cNvPr>
          <p:cNvPicPr>
            <a:picLocks noChangeAspect="1"/>
          </p:cNvPicPr>
          <p:nvPr/>
        </p:nvPicPr>
        <p:blipFill rotWithShape="1">
          <a:blip r:embed="rId2"/>
          <a:srcRect l="13286"/>
          <a:stretch/>
        </p:blipFill>
        <p:spPr>
          <a:xfrm>
            <a:off x="2541406" y="-38090"/>
            <a:ext cx="9669642" cy="6857990"/>
          </a:xfrm>
          <a:prstGeom prst="rect">
            <a:avLst/>
          </a:prstGeom>
        </p:spPr>
      </p:pic>
      <p:sp>
        <p:nvSpPr>
          <p:cNvPr id="25"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4C8985-0729-2DDE-0762-20955FAE765F}"/>
              </a:ext>
            </a:extLst>
          </p:cNvPr>
          <p:cNvSpPr>
            <a:spLocks noGrp="1"/>
          </p:cNvSpPr>
          <p:nvPr>
            <p:ph type="title"/>
          </p:nvPr>
        </p:nvSpPr>
        <p:spPr>
          <a:xfrm>
            <a:off x="838200" y="365125"/>
            <a:ext cx="3822189" cy="1899912"/>
          </a:xfrm>
        </p:spPr>
        <p:txBody>
          <a:bodyPr>
            <a:normAutofit/>
          </a:bodyPr>
          <a:lstStyle/>
          <a:p>
            <a:r>
              <a:rPr lang="en-IN" sz="4000" b="1">
                <a:latin typeface="Times New Roman"/>
                <a:cs typeface="Times New Roman"/>
              </a:rPr>
              <a:t>Problem</a:t>
            </a:r>
            <a:r>
              <a:rPr lang="en-IN" sz="4000" b="1" spc="-110">
                <a:latin typeface="Times New Roman"/>
                <a:cs typeface="Times New Roman"/>
              </a:rPr>
              <a:t> </a:t>
            </a:r>
            <a:r>
              <a:rPr lang="en-IN" sz="4000" b="1" spc="-10">
                <a:latin typeface="Times New Roman"/>
                <a:cs typeface="Times New Roman"/>
              </a:rPr>
              <a:t>Statement</a:t>
            </a:r>
            <a:endParaRPr lang="en-IN" sz="4000"/>
          </a:p>
        </p:txBody>
      </p:sp>
      <p:sp>
        <p:nvSpPr>
          <p:cNvPr id="3" name="Content Placeholder 2">
            <a:extLst>
              <a:ext uri="{FF2B5EF4-FFF2-40B4-BE49-F238E27FC236}">
                <a16:creationId xmlns:a16="http://schemas.microsoft.com/office/drawing/2014/main" id="{716A3CA3-DF13-FA1B-54FC-C0F7AF9A044F}"/>
              </a:ext>
            </a:extLst>
          </p:cNvPr>
          <p:cNvSpPr>
            <a:spLocks noGrp="1"/>
          </p:cNvSpPr>
          <p:nvPr>
            <p:ph idx="1"/>
          </p:nvPr>
        </p:nvSpPr>
        <p:spPr>
          <a:xfrm>
            <a:off x="838200" y="2434201"/>
            <a:ext cx="3822189" cy="3742762"/>
          </a:xfrm>
        </p:spPr>
        <p:txBody>
          <a:bodyPr>
            <a:normAutofit/>
          </a:bodyPr>
          <a:lstStyle/>
          <a:p>
            <a:pPr marL="0" indent="0">
              <a:buNone/>
            </a:pPr>
            <a:r>
              <a:rPr lang="en-IN" sz="2000">
                <a:effectLst/>
                <a:latin typeface="Times New Roman" panose="02020603050405020304" pitchFamily="18" charset="0"/>
                <a:cs typeface="Times New Roman" panose="02020603050405020304" pitchFamily="18" charset="0"/>
              </a:rPr>
              <a:t>The</a:t>
            </a:r>
            <a:r>
              <a:rPr lang="en-IN" sz="2000" spc="-2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customer has</a:t>
            </a:r>
            <a:r>
              <a:rPr lang="en-IN" sz="2000" spc="-2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multiple</a:t>
            </a:r>
            <a:r>
              <a:rPr lang="en-IN" sz="2000" spc="-3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trucks,</a:t>
            </a:r>
            <a:r>
              <a:rPr lang="en-IN" sz="2000" spc="-2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and</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each</a:t>
            </a:r>
            <a:r>
              <a:rPr lang="en-IN" sz="2000" spc="-10">
                <a:effectLst/>
                <a:latin typeface="Times New Roman" panose="02020603050405020304" pitchFamily="18" charset="0"/>
                <a:cs typeface="Times New Roman" panose="02020603050405020304" pitchFamily="18" charset="0"/>
              </a:rPr>
              <a:t> truck </a:t>
            </a:r>
            <a:r>
              <a:rPr lang="en-IN" sz="2000">
                <a:effectLst/>
                <a:latin typeface="Times New Roman" panose="02020603050405020304" pitchFamily="18" charset="0"/>
                <a:cs typeface="Times New Roman" panose="02020603050405020304" pitchFamily="18" charset="0"/>
              </a:rPr>
              <a:t>will</a:t>
            </a:r>
            <a:r>
              <a:rPr lang="en-IN" sz="2000" spc="-3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be</a:t>
            </a:r>
            <a:r>
              <a:rPr lang="en-IN" sz="2000" spc="-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assigned</a:t>
            </a:r>
            <a:r>
              <a:rPr lang="en-IN" sz="2000" spc="-1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certain</a:t>
            </a:r>
            <a:r>
              <a:rPr lang="en-IN" sz="2000" spc="-5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spots</a:t>
            </a:r>
            <a:r>
              <a:rPr lang="en-IN" sz="2000" spc="-1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daily</a:t>
            </a:r>
            <a:r>
              <a:rPr lang="en-IN" sz="2000" spc="-2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to</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collect</a:t>
            </a:r>
            <a:r>
              <a:rPr lang="en-IN" sz="2000" spc="-50">
                <a:effectLst/>
                <a:latin typeface="Times New Roman" panose="02020603050405020304" pitchFamily="18" charset="0"/>
                <a:cs typeface="Times New Roman" panose="02020603050405020304" pitchFamily="18" charset="0"/>
              </a:rPr>
              <a:t> </a:t>
            </a:r>
            <a:r>
              <a:rPr lang="en-IN" sz="2000" spc="-25">
                <a:effectLst/>
                <a:latin typeface="Times New Roman" panose="02020603050405020304" pitchFamily="18" charset="0"/>
                <a:cs typeface="Times New Roman" panose="02020603050405020304" pitchFamily="18" charset="0"/>
              </a:rPr>
              <a:t>the </a:t>
            </a:r>
            <a:r>
              <a:rPr lang="en-IN" sz="2000">
                <a:effectLst/>
                <a:latin typeface="Times New Roman" panose="02020603050405020304" pitchFamily="18" charset="0"/>
                <a:cs typeface="Times New Roman" panose="02020603050405020304" pitchFamily="18" charset="0"/>
              </a:rPr>
              <a:t>garbage.</a:t>
            </a:r>
            <a:r>
              <a:rPr lang="en-IN" sz="2000" spc="-6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The</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goal of</a:t>
            </a:r>
            <a:r>
              <a:rPr lang="en-IN" sz="2000" spc="-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the</a:t>
            </a:r>
            <a:r>
              <a:rPr lang="en-IN" sz="2000" spc="-2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project</a:t>
            </a:r>
            <a:r>
              <a:rPr lang="en-IN" sz="2000" spc="-3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is to</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generate</a:t>
            </a:r>
            <a:r>
              <a:rPr lang="en-IN" sz="2000" spc="-30">
                <a:effectLst/>
                <a:latin typeface="Times New Roman" panose="02020603050405020304" pitchFamily="18" charset="0"/>
                <a:cs typeface="Times New Roman" panose="02020603050405020304" pitchFamily="18" charset="0"/>
              </a:rPr>
              <a:t> </a:t>
            </a:r>
            <a:r>
              <a:rPr lang="en-IN" sz="2000" spc="-25">
                <a:effectLst/>
                <a:latin typeface="Times New Roman" panose="02020603050405020304" pitchFamily="18" charset="0"/>
                <a:cs typeface="Times New Roman" panose="02020603050405020304" pitchFamily="18" charset="0"/>
              </a:rPr>
              <a:t>an </a:t>
            </a:r>
            <a:r>
              <a:rPr lang="en-IN" sz="2000">
                <a:effectLst/>
                <a:latin typeface="Times New Roman" panose="02020603050405020304" pitchFamily="18" charset="0"/>
                <a:cs typeface="Times New Roman" panose="02020603050405020304" pitchFamily="18" charset="0"/>
              </a:rPr>
              <a:t>optimized</a:t>
            </a:r>
            <a:r>
              <a:rPr lang="en-IN" sz="2000" spc="-3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route</a:t>
            </a:r>
            <a:r>
              <a:rPr lang="en-IN" sz="2000" spc="-2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for the</a:t>
            </a:r>
            <a:r>
              <a:rPr lang="en-IN" sz="2000" spc="-2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garbage</a:t>
            </a:r>
            <a:r>
              <a:rPr lang="en-IN" sz="2000" spc="-15">
                <a:effectLst/>
                <a:latin typeface="Times New Roman" panose="02020603050405020304" pitchFamily="18" charset="0"/>
                <a:cs typeface="Times New Roman" panose="02020603050405020304" pitchFamily="18" charset="0"/>
              </a:rPr>
              <a:t> </a:t>
            </a:r>
            <a:r>
              <a:rPr lang="en-IN" sz="2000" spc="-10">
                <a:effectLst/>
                <a:latin typeface="Times New Roman" panose="02020603050405020304" pitchFamily="18" charset="0"/>
                <a:cs typeface="Times New Roman" panose="02020603050405020304" pitchFamily="18" charset="0"/>
              </a:rPr>
              <a:t>collection </a:t>
            </a:r>
            <a:r>
              <a:rPr lang="en-IN" sz="2000">
                <a:effectLst/>
                <a:latin typeface="Times New Roman" panose="02020603050405020304" pitchFamily="18" charset="0"/>
                <a:cs typeface="Times New Roman" panose="02020603050405020304" pitchFamily="18" charset="0"/>
              </a:rPr>
              <a:t>vehicle.</a:t>
            </a:r>
            <a:r>
              <a:rPr lang="en-IN" sz="2000" spc="-5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Sometimes</a:t>
            </a:r>
            <a:r>
              <a:rPr lang="en-IN" sz="2000" spc="-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a</a:t>
            </a:r>
            <a:r>
              <a:rPr lang="en-IN" sz="2000" spc="-3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new</a:t>
            </a:r>
            <a:r>
              <a:rPr lang="en-IN" sz="2000" spc="-2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spot</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will</a:t>
            </a:r>
            <a:r>
              <a:rPr lang="en-IN" sz="2000" spc="-4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come</a:t>
            </a:r>
            <a:r>
              <a:rPr lang="en-IN" sz="2000" spc="-1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up</a:t>
            </a:r>
            <a:r>
              <a:rPr lang="en-IN" sz="2000" spc="-20">
                <a:effectLst/>
                <a:latin typeface="Times New Roman" panose="02020603050405020304" pitchFamily="18" charset="0"/>
                <a:cs typeface="Times New Roman" panose="02020603050405020304" pitchFamily="18" charset="0"/>
              </a:rPr>
              <a:t> </a:t>
            </a:r>
            <a:r>
              <a:rPr lang="en-IN" sz="2000" spc="-25">
                <a:effectLst/>
                <a:latin typeface="Times New Roman" panose="02020603050405020304" pitchFamily="18" charset="0"/>
                <a:cs typeface="Times New Roman" panose="02020603050405020304" pitchFamily="18" charset="0"/>
              </a:rPr>
              <a:t>at </a:t>
            </a:r>
            <a:r>
              <a:rPr lang="en-IN" sz="2000">
                <a:effectLst/>
                <a:latin typeface="Times New Roman" panose="02020603050405020304" pitchFamily="18" charset="0"/>
                <a:cs typeface="Times New Roman" panose="02020603050405020304" pitchFamily="18" charset="0"/>
              </a:rPr>
              <a:t>random</a:t>
            </a:r>
            <a:r>
              <a:rPr lang="en-IN" sz="2000" spc="-30">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and the</a:t>
            </a:r>
            <a:r>
              <a:rPr lang="en-IN" sz="2000" spc="-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route</a:t>
            </a:r>
            <a:r>
              <a:rPr lang="en-IN" sz="2000" spc="-25">
                <a:effectLst/>
                <a:latin typeface="Times New Roman" panose="02020603050405020304" pitchFamily="18" charset="0"/>
                <a:cs typeface="Times New Roman" panose="02020603050405020304" pitchFamily="18" charset="0"/>
              </a:rPr>
              <a:t> </a:t>
            </a:r>
            <a:r>
              <a:rPr lang="en-IN" sz="2000">
                <a:effectLst/>
                <a:latin typeface="Times New Roman" panose="02020603050405020304" pitchFamily="18" charset="0"/>
                <a:cs typeface="Times New Roman" panose="02020603050405020304" pitchFamily="18" charset="0"/>
              </a:rPr>
              <a:t>needs to be</a:t>
            </a:r>
            <a:r>
              <a:rPr lang="en-IN" sz="2000" spc="-5">
                <a:effectLst/>
                <a:latin typeface="Times New Roman" panose="02020603050405020304" pitchFamily="18" charset="0"/>
                <a:cs typeface="Times New Roman" panose="02020603050405020304" pitchFamily="18" charset="0"/>
              </a:rPr>
              <a:t> </a:t>
            </a:r>
            <a:r>
              <a:rPr lang="en-IN" sz="2000" spc="-10">
                <a:effectLst/>
                <a:latin typeface="Times New Roman" panose="02020603050405020304" pitchFamily="18" charset="0"/>
                <a:cs typeface="Times New Roman" panose="02020603050405020304" pitchFamily="18" charset="0"/>
              </a:rPr>
              <a:t>optimized accordingly</a:t>
            </a:r>
            <a:endParaRPr lang="en-IN" sz="2000">
              <a:effectLst/>
            </a:endParaRPr>
          </a:p>
          <a:p>
            <a:pPr marL="0" indent="0">
              <a:buNone/>
            </a:pPr>
            <a:endParaRPr lang="en-IN" sz="2000"/>
          </a:p>
        </p:txBody>
      </p:sp>
    </p:spTree>
    <p:extLst>
      <p:ext uri="{BB962C8B-B14F-4D97-AF65-F5344CB8AC3E}">
        <p14:creationId xmlns:p14="http://schemas.microsoft.com/office/powerpoint/2010/main" val="2725196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257" y="32716"/>
            <a:ext cx="10515600" cy="1243930"/>
          </a:xfrm>
          <a:prstGeom prst="rect">
            <a:avLst/>
          </a:prstGeom>
        </p:spPr>
        <p:txBody>
          <a:bodyPr vert="horz" wrap="square" lIns="0" tIns="12700" rIns="0" bIns="0" rtlCol="0">
            <a:spAutoFit/>
          </a:bodyPr>
          <a:lstStyle/>
          <a:p>
            <a:pPr marL="78740" marR="5080">
              <a:lnSpc>
                <a:spcPct val="100000"/>
              </a:lnSpc>
              <a:spcBef>
                <a:spcPts val="100"/>
              </a:spcBef>
            </a:pPr>
            <a:r>
              <a:rPr sz="4000" b="1" spc="-5" dirty="0">
                <a:latin typeface="Times New Roman"/>
                <a:cs typeface="Times New Roman"/>
              </a:rPr>
              <a:t>Dataset</a:t>
            </a:r>
            <a:r>
              <a:rPr sz="4000" b="1" spc="5" dirty="0">
                <a:latin typeface="Times New Roman"/>
                <a:cs typeface="Times New Roman"/>
              </a:rPr>
              <a:t> </a:t>
            </a:r>
            <a:r>
              <a:rPr sz="4000" b="1" dirty="0">
                <a:latin typeface="Times New Roman"/>
                <a:cs typeface="Times New Roman"/>
              </a:rPr>
              <a:t>:</a:t>
            </a:r>
            <a:r>
              <a:rPr sz="4000" b="1" spc="20" dirty="0">
                <a:latin typeface="Times New Roman"/>
                <a:cs typeface="Times New Roman"/>
              </a:rPr>
              <a:t> </a:t>
            </a:r>
            <a:r>
              <a:rPr sz="4000" spc="-5" dirty="0"/>
              <a:t>Real-world</a:t>
            </a:r>
            <a:r>
              <a:rPr sz="4000" spc="15" dirty="0"/>
              <a:t> </a:t>
            </a:r>
            <a:r>
              <a:rPr sz="4000" spc="-5" dirty="0"/>
              <a:t>VRP</a:t>
            </a:r>
            <a:r>
              <a:rPr sz="4000" spc="10" dirty="0"/>
              <a:t> </a:t>
            </a:r>
            <a:r>
              <a:rPr sz="4000" spc="-5" dirty="0"/>
              <a:t>benchmark</a:t>
            </a:r>
            <a:r>
              <a:rPr sz="4000" spc="10" dirty="0"/>
              <a:t> </a:t>
            </a:r>
            <a:r>
              <a:rPr sz="4000" dirty="0"/>
              <a:t>data</a:t>
            </a:r>
            <a:r>
              <a:rPr sz="4000" spc="5" dirty="0"/>
              <a:t> </a:t>
            </a:r>
            <a:r>
              <a:rPr sz="4000" dirty="0"/>
              <a:t>with</a:t>
            </a:r>
            <a:r>
              <a:rPr sz="4000" spc="10" dirty="0"/>
              <a:t> </a:t>
            </a:r>
            <a:r>
              <a:rPr sz="4000" spc="-5" dirty="0"/>
              <a:t>realistic </a:t>
            </a:r>
            <a:r>
              <a:rPr sz="4000" spc="-885" dirty="0"/>
              <a:t> </a:t>
            </a:r>
            <a:r>
              <a:rPr sz="4000" spc="-5" dirty="0"/>
              <a:t>constraints</a:t>
            </a:r>
            <a:r>
              <a:rPr sz="4000" spc="10" dirty="0"/>
              <a:t> </a:t>
            </a:r>
            <a:r>
              <a:rPr sz="4000" dirty="0"/>
              <a:t>- input data and </a:t>
            </a:r>
            <a:r>
              <a:rPr sz="4000" spc="-5" dirty="0"/>
              <a:t>results</a:t>
            </a:r>
            <a:r>
              <a:rPr sz="4000" dirty="0"/>
              <a:t> -</a:t>
            </a:r>
            <a:r>
              <a:rPr sz="4000" spc="-5" dirty="0"/>
              <a:t> </a:t>
            </a:r>
            <a:r>
              <a:rPr sz="4000" dirty="0"/>
              <a:t>v2</a:t>
            </a:r>
          </a:p>
        </p:txBody>
      </p:sp>
      <p:sp>
        <p:nvSpPr>
          <p:cNvPr id="3" name="object 3"/>
          <p:cNvSpPr txBox="1"/>
          <p:nvPr/>
        </p:nvSpPr>
        <p:spPr>
          <a:xfrm>
            <a:off x="427653" y="1272482"/>
            <a:ext cx="10515600" cy="5552802"/>
          </a:xfrm>
          <a:prstGeom prst="rect">
            <a:avLst/>
          </a:prstGeom>
        </p:spPr>
        <p:txBody>
          <a:bodyPr vert="horz" wrap="square" lIns="0" tIns="12700" rIns="0" bIns="0" rtlCol="0">
            <a:spAutoFit/>
          </a:bodyPr>
          <a:lstStyle/>
          <a:p>
            <a:pPr marL="12700" marR="6350" algn="just">
              <a:lnSpc>
                <a:spcPct val="100000"/>
              </a:lnSpc>
              <a:spcBef>
                <a:spcPts val="100"/>
              </a:spcBef>
            </a:pPr>
            <a:r>
              <a:rPr sz="1800" dirty="0">
                <a:latin typeface="Times New Roman"/>
                <a:cs typeface="Times New Roman"/>
              </a:rPr>
              <a:t>This </a:t>
            </a:r>
            <a:r>
              <a:rPr sz="1800" spc="-5" dirty="0">
                <a:latin typeface="Times New Roman"/>
                <a:cs typeface="Times New Roman"/>
              </a:rPr>
              <a:t>dataset contains </a:t>
            </a:r>
            <a:r>
              <a:rPr sz="1800" dirty="0">
                <a:latin typeface="Times New Roman"/>
                <a:cs typeface="Times New Roman"/>
              </a:rPr>
              <a:t>9 </a:t>
            </a:r>
            <a:r>
              <a:rPr sz="1800" spc="-5" dirty="0">
                <a:latin typeface="Times New Roman"/>
                <a:cs typeface="Times New Roman"/>
              </a:rPr>
              <a:t>Excel (xls) </a:t>
            </a:r>
            <a:r>
              <a:rPr sz="1800" dirty="0">
                <a:latin typeface="Times New Roman"/>
                <a:cs typeface="Times New Roman"/>
              </a:rPr>
              <a:t>files that can be used </a:t>
            </a:r>
            <a:r>
              <a:rPr sz="1800" spc="-5" dirty="0">
                <a:latin typeface="Times New Roman"/>
                <a:cs typeface="Times New Roman"/>
              </a:rPr>
              <a:t>as </a:t>
            </a:r>
            <a:r>
              <a:rPr sz="1800" dirty="0">
                <a:latin typeface="Times New Roman"/>
                <a:cs typeface="Times New Roman"/>
              </a:rPr>
              <a:t>a </a:t>
            </a:r>
            <a:r>
              <a:rPr sz="1800" spc="-10" dirty="0">
                <a:latin typeface="Times New Roman"/>
                <a:cs typeface="Times New Roman"/>
              </a:rPr>
              <a:t>new </a:t>
            </a:r>
            <a:r>
              <a:rPr sz="1800" spc="-5" dirty="0">
                <a:latin typeface="Times New Roman"/>
                <a:cs typeface="Times New Roman"/>
              </a:rPr>
              <a:t>benchmark </a:t>
            </a:r>
            <a:r>
              <a:rPr sz="1800" spc="-10" dirty="0">
                <a:latin typeface="Times New Roman"/>
                <a:cs typeface="Times New Roman"/>
              </a:rPr>
              <a:t>data </a:t>
            </a:r>
            <a:r>
              <a:rPr sz="1800" dirty="0">
                <a:latin typeface="Times New Roman"/>
                <a:cs typeface="Times New Roman"/>
              </a:rPr>
              <a:t>for </a:t>
            </a:r>
            <a:r>
              <a:rPr sz="1800" spc="-5" dirty="0">
                <a:latin typeface="Times New Roman"/>
                <a:cs typeface="Times New Roman"/>
              </a:rPr>
              <a:t>the solving </a:t>
            </a:r>
            <a:r>
              <a:rPr sz="1800" dirty="0">
                <a:latin typeface="Times New Roman"/>
                <a:cs typeface="Times New Roman"/>
              </a:rPr>
              <a:t>of </a:t>
            </a:r>
            <a:r>
              <a:rPr sz="1800" spc="-5" dirty="0">
                <a:latin typeface="Times New Roman"/>
                <a:cs typeface="Times New Roman"/>
              </a:rPr>
              <a:t>real-world </a:t>
            </a:r>
            <a:r>
              <a:rPr sz="1800" dirty="0">
                <a:latin typeface="Times New Roman"/>
                <a:cs typeface="Times New Roman"/>
              </a:rPr>
              <a:t> vehicle routing </a:t>
            </a:r>
            <a:r>
              <a:rPr sz="1800" spc="-5" dirty="0">
                <a:latin typeface="Times New Roman"/>
                <a:cs typeface="Times New Roman"/>
              </a:rPr>
              <a:t>problems </a:t>
            </a:r>
            <a:r>
              <a:rPr sz="1800" dirty="0">
                <a:latin typeface="Times New Roman"/>
                <a:cs typeface="Times New Roman"/>
              </a:rPr>
              <a:t>with realistic </a:t>
            </a:r>
            <a:r>
              <a:rPr sz="1800" spc="-5" dirty="0">
                <a:latin typeface="Times New Roman"/>
                <a:cs typeface="Times New Roman"/>
              </a:rPr>
              <a:t>non-standard constraints. </a:t>
            </a:r>
            <a:r>
              <a:rPr sz="1800" spc="-10" dirty="0">
                <a:latin typeface="Times New Roman"/>
                <a:cs typeface="Times New Roman"/>
              </a:rPr>
              <a:t>All </a:t>
            </a:r>
            <a:r>
              <a:rPr sz="1800" spc="-5" dirty="0">
                <a:latin typeface="Times New Roman"/>
                <a:cs typeface="Times New Roman"/>
              </a:rPr>
              <a:t>data </a:t>
            </a:r>
            <a:r>
              <a:rPr sz="1800" dirty="0">
                <a:latin typeface="Times New Roman"/>
                <a:cs typeface="Times New Roman"/>
              </a:rPr>
              <a:t>are </a:t>
            </a:r>
            <a:r>
              <a:rPr sz="1800" spc="-5" dirty="0">
                <a:latin typeface="Times New Roman"/>
                <a:cs typeface="Times New Roman"/>
              </a:rPr>
              <a:t>real and obtained experimentally </a:t>
            </a:r>
            <a:r>
              <a:rPr sz="1800" spc="-15" dirty="0">
                <a:latin typeface="Times New Roman"/>
                <a:cs typeface="Times New Roman"/>
              </a:rPr>
              <a:t>by </a:t>
            </a:r>
            <a:r>
              <a:rPr sz="1800" spc="-10" dirty="0">
                <a:latin typeface="Times New Roman"/>
                <a:cs typeface="Times New Roman"/>
              </a:rPr>
              <a:t> </a:t>
            </a:r>
            <a:r>
              <a:rPr sz="1800" spc="-5" dirty="0">
                <a:latin typeface="Times New Roman"/>
                <a:cs typeface="Times New Roman"/>
              </a:rPr>
              <a:t>using VRP algorithm on production environment </a:t>
            </a:r>
            <a:r>
              <a:rPr sz="1800" dirty="0">
                <a:latin typeface="Times New Roman"/>
                <a:cs typeface="Times New Roman"/>
              </a:rPr>
              <a:t>in </a:t>
            </a:r>
            <a:r>
              <a:rPr sz="1800" spc="-10" dirty="0">
                <a:latin typeface="Times New Roman"/>
                <a:cs typeface="Times New Roman"/>
              </a:rPr>
              <a:t>one </a:t>
            </a:r>
            <a:r>
              <a:rPr sz="1800" spc="-5" dirty="0">
                <a:latin typeface="Times New Roman"/>
                <a:cs typeface="Times New Roman"/>
              </a:rPr>
              <a:t>of the </a:t>
            </a:r>
            <a:r>
              <a:rPr sz="1800" dirty="0">
                <a:latin typeface="Times New Roman"/>
                <a:cs typeface="Times New Roman"/>
              </a:rPr>
              <a:t>biggest </a:t>
            </a:r>
            <a:r>
              <a:rPr sz="1800" spc="-5" dirty="0">
                <a:latin typeface="Times New Roman"/>
                <a:cs typeface="Times New Roman"/>
              </a:rPr>
              <a:t>distribution company </a:t>
            </a:r>
            <a:r>
              <a:rPr sz="1800" dirty="0">
                <a:latin typeface="Times New Roman"/>
                <a:cs typeface="Times New Roman"/>
              </a:rPr>
              <a:t>in Bosnia and </a:t>
            </a:r>
            <a:r>
              <a:rPr sz="1800" spc="5" dirty="0">
                <a:latin typeface="Times New Roman"/>
                <a:cs typeface="Times New Roman"/>
              </a:rPr>
              <a:t> </a:t>
            </a:r>
            <a:r>
              <a:rPr sz="1800" spc="-5" dirty="0">
                <a:latin typeface="Times New Roman"/>
                <a:cs typeface="Times New Roman"/>
              </a:rPr>
              <a:t>Herzegovina.This </a:t>
            </a:r>
            <a:r>
              <a:rPr sz="1800" dirty="0">
                <a:latin typeface="Times New Roman"/>
                <a:cs typeface="Times New Roman"/>
              </a:rPr>
              <a:t>dataset </a:t>
            </a:r>
            <a:r>
              <a:rPr sz="1800" spc="-5" dirty="0">
                <a:latin typeface="Times New Roman"/>
                <a:cs typeface="Times New Roman"/>
              </a:rPr>
              <a:t>also contains </a:t>
            </a:r>
            <a:r>
              <a:rPr sz="1800" dirty="0">
                <a:latin typeface="Times New Roman"/>
                <a:cs typeface="Times New Roman"/>
              </a:rPr>
              <a:t>1 </a:t>
            </a:r>
            <a:r>
              <a:rPr sz="1800" spc="-5" dirty="0">
                <a:latin typeface="Times New Roman"/>
                <a:cs typeface="Times New Roman"/>
              </a:rPr>
              <a:t>additional </a:t>
            </a:r>
            <a:r>
              <a:rPr sz="1800" dirty="0">
                <a:latin typeface="Times New Roman"/>
                <a:cs typeface="Times New Roman"/>
              </a:rPr>
              <a:t>.csv </a:t>
            </a:r>
            <a:r>
              <a:rPr sz="1800" spc="-5" dirty="0">
                <a:latin typeface="Times New Roman"/>
                <a:cs typeface="Times New Roman"/>
              </a:rPr>
              <a:t>file which </a:t>
            </a:r>
            <a:r>
              <a:rPr sz="1800" dirty="0">
                <a:latin typeface="Times New Roman"/>
                <a:cs typeface="Times New Roman"/>
              </a:rPr>
              <a:t>includes </a:t>
            </a:r>
            <a:r>
              <a:rPr sz="1800" spc="-5" dirty="0">
                <a:latin typeface="Times New Roman"/>
                <a:cs typeface="Times New Roman"/>
              </a:rPr>
              <a:t>real GPS </a:t>
            </a:r>
            <a:r>
              <a:rPr sz="1800" dirty="0">
                <a:latin typeface="Times New Roman"/>
                <a:cs typeface="Times New Roman"/>
              </a:rPr>
              <a:t>data from vehicle for one </a:t>
            </a:r>
            <a:r>
              <a:rPr sz="1800" spc="5" dirty="0">
                <a:latin typeface="Times New Roman"/>
                <a:cs typeface="Times New Roman"/>
              </a:rPr>
              <a:t> </a:t>
            </a:r>
            <a:r>
              <a:rPr sz="1800" dirty="0">
                <a:latin typeface="Times New Roman"/>
                <a:cs typeface="Times New Roman"/>
              </a:rPr>
              <a:t>day</a:t>
            </a:r>
            <a:r>
              <a:rPr sz="1800" spc="-5" dirty="0">
                <a:latin typeface="Times New Roman"/>
                <a:cs typeface="Times New Roman"/>
              </a:rPr>
              <a:t> (ROUTE_ID </a:t>
            </a:r>
            <a:r>
              <a:rPr sz="1800" dirty="0">
                <a:latin typeface="Times New Roman"/>
                <a:cs typeface="Times New Roman"/>
              </a:rPr>
              <a:t>= 5092554, </a:t>
            </a:r>
            <a:r>
              <a:rPr sz="1800" spc="-5" dirty="0">
                <a:latin typeface="Times New Roman"/>
                <a:cs typeface="Times New Roman"/>
              </a:rPr>
              <a:t>ROUTE_CODE</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24092019)</a:t>
            </a:r>
            <a:r>
              <a:rPr sz="1800" spc="-1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spc="-5" dirty="0">
                <a:latin typeface="Times New Roman"/>
                <a:cs typeface="Times New Roman"/>
              </a:rPr>
              <a:t>VRP </a:t>
            </a:r>
            <a:r>
              <a:rPr sz="1800" dirty="0">
                <a:latin typeface="Times New Roman"/>
                <a:cs typeface="Times New Roman"/>
              </a:rPr>
              <a:t>routing.</a:t>
            </a:r>
          </a:p>
          <a:p>
            <a:pPr marL="12700" algn="just">
              <a:lnSpc>
                <a:spcPct val="100000"/>
              </a:lnSpc>
            </a:pPr>
            <a:r>
              <a:rPr sz="1800" b="1" spc="-5" dirty="0">
                <a:latin typeface="Times New Roman"/>
                <a:cs typeface="Times New Roman"/>
              </a:rPr>
              <a:t>The</a:t>
            </a:r>
            <a:r>
              <a:rPr sz="1800" b="1" spc="-10" dirty="0">
                <a:latin typeface="Times New Roman"/>
                <a:cs typeface="Times New Roman"/>
              </a:rPr>
              <a:t> </a:t>
            </a:r>
            <a:r>
              <a:rPr sz="1800" b="1" dirty="0">
                <a:latin typeface="Times New Roman"/>
                <a:cs typeface="Times New Roman"/>
              </a:rPr>
              <a:t>files</a:t>
            </a:r>
            <a:r>
              <a:rPr sz="1800" b="1" spc="-5" dirty="0">
                <a:latin typeface="Times New Roman"/>
                <a:cs typeface="Times New Roman"/>
              </a:rPr>
              <a:t> </a:t>
            </a:r>
            <a:r>
              <a:rPr sz="1800" b="1" dirty="0">
                <a:latin typeface="Times New Roman"/>
                <a:cs typeface="Times New Roman"/>
              </a:rPr>
              <a:t>with</a:t>
            </a:r>
            <a:r>
              <a:rPr sz="1800" b="1" spc="-25" dirty="0">
                <a:latin typeface="Times New Roman"/>
                <a:cs typeface="Times New Roman"/>
              </a:rPr>
              <a:t> </a:t>
            </a:r>
            <a:r>
              <a:rPr sz="1800" b="1" spc="-5" dirty="0">
                <a:latin typeface="Times New Roman"/>
                <a:cs typeface="Times New Roman"/>
              </a:rPr>
              <a:t>description </a:t>
            </a:r>
            <a:r>
              <a:rPr sz="1800" b="1" dirty="0">
                <a:latin typeface="Times New Roman"/>
                <a:cs typeface="Times New Roman"/>
              </a:rPr>
              <a:t>are:</a:t>
            </a:r>
            <a:endParaRPr sz="1800" dirty="0">
              <a:latin typeface="Times New Roman"/>
              <a:cs typeface="Times New Roman"/>
            </a:endParaRPr>
          </a:p>
          <a:p>
            <a:pPr marL="12700" marR="5080" algn="just">
              <a:lnSpc>
                <a:spcPct val="100000"/>
              </a:lnSpc>
            </a:pPr>
            <a:r>
              <a:rPr sz="1800" b="1" spc="-5" dirty="0">
                <a:latin typeface="Times New Roman"/>
                <a:cs typeface="Times New Roman"/>
              </a:rPr>
              <a:t>1_master_table_route_settings.xls </a:t>
            </a:r>
            <a:r>
              <a:rPr sz="1800" dirty="0">
                <a:latin typeface="Times New Roman"/>
                <a:cs typeface="Times New Roman"/>
              </a:rPr>
              <a:t>- </a:t>
            </a:r>
            <a:r>
              <a:rPr sz="1800" spc="-5" dirty="0">
                <a:latin typeface="Times New Roman"/>
                <a:cs typeface="Times New Roman"/>
              </a:rPr>
              <a:t>contains several </a:t>
            </a:r>
            <a:r>
              <a:rPr sz="1800" dirty="0">
                <a:latin typeface="Times New Roman"/>
                <a:cs typeface="Times New Roman"/>
              </a:rPr>
              <a:t>basic </a:t>
            </a:r>
            <a:r>
              <a:rPr sz="1800" spc="-5" dirty="0">
                <a:latin typeface="Times New Roman"/>
                <a:cs typeface="Times New Roman"/>
              </a:rPr>
              <a:t>setting </a:t>
            </a:r>
            <a:r>
              <a:rPr sz="1800" dirty="0">
                <a:latin typeface="Times New Roman"/>
                <a:cs typeface="Times New Roman"/>
              </a:rPr>
              <a:t>information </a:t>
            </a:r>
            <a:r>
              <a:rPr sz="1800" spc="-5" dirty="0">
                <a:latin typeface="Times New Roman"/>
                <a:cs typeface="Times New Roman"/>
              </a:rPr>
              <a:t>about the </a:t>
            </a:r>
            <a:r>
              <a:rPr sz="1800" dirty="0">
                <a:latin typeface="Times New Roman"/>
                <a:cs typeface="Times New Roman"/>
              </a:rPr>
              <a:t>11 </a:t>
            </a:r>
            <a:r>
              <a:rPr sz="1800" spc="-5" dirty="0">
                <a:latin typeface="Times New Roman"/>
                <a:cs typeface="Times New Roman"/>
              </a:rPr>
              <a:t>created real-world </a:t>
            </a:r>
            <a:r>
              <a:rPr sz="1800" dirty="0">
                <a:latin typeface="Times New Roman"/>
                <a:cs typeface="Times New Roman"/>
              </a:rPr>
              <a:t> </a:t>
            </a:r>
            <a:r>
              <a:rPr sz="1800" spc="-5" dirty="0">
                <a:latin typeface="Times New Roman"/>
                <a:cs typeface="Times New Roman"/>
              </a:rPr>
              <a:t>VRP </a:t>
            </a:r>
            <a:r>
              <a:rPr sz="1800" dirty="0">
                <a:latin typeface="Times New Roman"/>
                <a:cs typeface="Times New Roman"/>
              </a:rPr>
              <a:t>routes. </a:t>
            </a:r>
            <a:r>
              <a:rPr sz="1800" spc="-5" dirty="0">
                <a:latin typeface="Times New Roman"/>
                <a:cs typeface="Times New Roman"/>
              </a:rPr>
              <a:t>Each </a:t>
            </a:r>
            <a:r>
              <a:rPr sz="1800" dirty="0">
                <a:latin typeface="Times New Roman"/>
                <a:cs typeface="Times New Roman"/>
              </a:rPr>
              <a:t>route is </a:t>
            </a:r>
            <a:r>
              <a:rPr sz="1800" spc="-5" dirty="0">
                <a:latin typeface="Times New Roman"/>
                <a:cs typeface="Times New Roman"/>
              </a:rPr>
              <a:t>uniquely identified </a:t>
            </a:r>
            <a:r>
              <a:rPr sz="1800" spc="-10" dirty="0">
                <a:latin typeface="Times New Roman"/>
                <a:cs typeface="Times New Roman"/>
              </a:rPr>
              <a:t>by </a:t>
            </a:r>
            <a:r>
              <a:rPr sz="1800" spc="-5" dirty="0">
                <a:latin typeface="Times New Roman"/>
                <a:cs typeface="Times New Roman"/>
              </a:rPr>
              <a:t>field ROUTE_ID, </a:t>
            </a:r>
            <a:r>
              <a:rPr sz="1800" dirty="0">
                <a:latin typeface="Times New Roman"/>
                <a:cs typeface="Times New Roman"/>
              </a:rPr>
              <a:t>and </a:t>
            </a:r>
            <a:r>
              <a:rPr sz="1800" spc="-5" dirty="0">
                <a:latin typeface="Times New Roman"/>
                <a:cs typeface="Times New Roman"/>
              </a:rPr>
              <a:t>all other detail tables </a:t>
            </a:r>
            <a:r>
              <a:rPr sz="1800" dirty="0">
                <a:latin typeface="Times New Roman"/>
                <a:cs typeface="Times New Roman"/>
              </a:rPr>
              <a:t>have that </a:t>
            </a:r>
            <a:r>
              <a:rPr sz="1800" spc="-5" dirty="0">
                <a:latin typeface="Times New Roman"/>
                <a:cs typeface="Times New Roman"/>
              </a:rPr>
              <a:t>field. </a:t>
            </a:r>
            <a:r>
              <a:rPr sz="1800" dirty="0">
                <a:latin typeface="Times New Roman"/>
                <a:cs typeface="Times New Roman"/>
              </a:rPr>
              <a:t> </a:t>
            </a:r>
            <a:r>
              <a:rPr sz="1800" spc="-5" dirty="0">
                <a:latin typeface="Times New Roman"/>
                <a:cs typeface="Times New Roman"/>
              </a:rPr>
              <a:t>Column</a:t>
            </a:r>
            <a:r>
              <a:rPr sz="1800" dirty="0">
                <a:latin typeface="Times New Roman"/>
                <a:cs typeface="Times New Roman"/>
              </a:rPr>
              <a:t> with</a:t>
            </a:r>
            <a:r>
              <a:rPr sz="1800" spc="-5" dirty="0">
                <a:latin typeface="Times New Roman"/>
                <a:cs typeface="Times New Roman"/>
              </a:rPr>
              <a:t> </a:t>
            </a:r>
            <a:r>
              <a:rPr sz="1800" dirty="0">
                <a:latin typeface="Times New Roman"/>
                <a:cs typeface="Times New Roman"/>
              </a:rPr>
              <a:t>prefix RESULT_</a:t>
            </a:r>
            <a:r>
              <a:rPr sz="1800" spc="-5" dirty="0">
                <a:latin typeface="Times New Roman"/>
                <a:cs typeface="Times New Roman"/>
              </a:rPr>
              <a:t> </a:t>
            </a:r>
            <a:r>
              <a:rPr sz="1800" dirty="0">
                <a:latin typeface="Times New Roman"/>
                <a:cs typeface="Times New Roman"/>
              </a:rPr>
              <a:t>are </a:t>
            </a:r>
            <a:r>
              <a:rPr sz="1800" spc="-5" dirty="0">
                <a:latin typeface="Times New Roman"/>
                <a:cs typeface="Times New Roman"/>
              </a:rPr>
              <a:t>set </a:t>
            </a:r>
            <a:r>
              <a:rPr sz="1800" dirty="0">
                <a:latin typeface="Times New Roman"/>
                <a:cs typeface="Times New Roman"/>
              </a:rPr>
              <a:t>during execution</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algorithm.</a:t>
            </a:r>
          </a:p>
          <a:p>
            <a:pPr marL="12700" marR="5080" algn="just">
              <a:lnSpc>
                <a:spcPct val="100000"/>
              </a:lnSpc>
              <a:spcBef>
                <a:spcPts val="5"/>
              </a:spcBef>
            </a:pPr>
            <a:r>
              <a:rPr sz="1800" b="1" dirty="0">
                <a:latin typeface="Times New Roman"/>
                <a:cs typeface="Times New Roman"/>
              </a:rPr>
              <a:t>2_detail_table_customers.xls </a:t>
            </a:r>
            <a:r>
              <a:rPr sz="1800" dirty="0">
                <a:latin typeface="Times New Roman"/>
                <a:cs typeface="Times New Roman"/>
              </a:rPr>
              <a:t>- </a:t>
            </a:r>
            <a:r>
              <a:rPr sz="1800" spc="-5" dirty="0">
                <a:latin typeface="Times New Roman"/>
                <a:cs typeface="Times New Roman"/>
              </a:rPr>
              <a:t>this file contains </a:t>
            </a:r>
            <a:r>
              <a:rPr sz="1800" dirty="0">
                <a:latin typeface="Times New Roman"/>
                <a:cs typeface="Times New Roman"/>
              </a:rPr>
              <a:t>input </a:t>
            </a:r>
            <a:r>
              <a:rPr sz="1800" spc="-5" dirty="0">
                <a:latin typeface="Times New Roman"/>
                <a:cs typeface="Times New Roman"/>
              </a:rPr>
              <a:t>information </a:t>
            </a:r>
            <a:r>
              <a:rPr sz="1800" dirty="0">
                <a:latin typeface="Times New Roman"/>
                <a:cs typeface="Times New Roman"/>
              </a:rPr>
              <a:t>about </a:t>
            </a:r>
            <a:r>
              <a:rPr sz="1800" spc="-5" dirty="0">
                <a:latin typeface="Times New Roman"/>
                <a:cs typeface="Times New Roman"/>
              </a:rPr>
              <a:t>customers </a:t>
            </a:r>
            <a:r>
              <a:rPr sz="1800" dirty="0">
                <a:latin typeface="Times New Roman"/>
                <a:cs typeface="Times New Roman"/>
              </a:rPr>
              <a:t>who need to be </a:t>
            </a:r>
            <a:r>
              <a:rPr sz="1800" spc="-5" dirty="0">
                <a:latin typeface="Times New Roman"/>
                <a:cs typeface="Times New Roman"/>
              </a:rPr>
              <a:t>serviced </a:t>
            </a:r>
            <a:r>
              <a:rPr sz="1800" dirty="0">
                <a:latin typeface="Times New Roman"/>
                <a:cs typeface="Times New Roman"/>
              </a:rPr>
              <a:t> during</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delivery</a:t>
            </a:r>
            <a:r>
              <a:rPr sz="1800" dirty="0">
                <a:latin typeface="Times New Roman"/>
                <a:cs typeface="Times New Roman"/>
              </a:rPr>
              <a:t> of</a:t>
            </a:r>
            <a:r>
              <a:rPr sz="1800" spc="5" dirty="0">
                <a:latin typeface="Times New Roman"/>
                <a:cs typeface="Times New Roman"/>
              </a:rPr>
              <a:t> </a:t>
            </a:r>
            <a:r>
              <a:rPr sz="1800" spc="-5" dirty="0">
                <a:latin typeface="Times New Roman"/>
                <a:cs typeface="Times New Roman"/>
              </a:rPr>
              <a:t>ordered</a:t>
            </a:r>
            <a:r>
              <a:rPr sz="1800" dirty="0">
                <a:latin typeface="Times New Roman"/>
                <a:cs typeface="Times New Roman"/>
              </a:rPr>
              <a:t> </a:t>
            </a:r>
            <a:r>
              <a:rPr sz="1800" spc="-5" dirty="0">
                <a:latin typeface="Times New Roman"/>
                <a:cs typeface="Times New Roman"/>
              </a:rPr>
              <a:t>items.</a:t>
            </a:r>
            <a:r>
              <a:rPr sz="1800" dirty="0">
                <a:latin typeface="Times New Roman"/>
                <a:cs typeface="Times New Roman"/>
              </a:rPr>
              <a:t> Each</a:t>
            </a:r>
            <a:r>
              <a:rPr sz="1800" spc="5" dirty="0">
                <a:latin typeface="Times New Roman"/>
                <a:cs typeface="Times New Roman"/>
              </a:rPr>
              <a:t> </a:t>
            </a:r>
            <a:r>
              <a:rPr sz="1800" dirty="0">
                <a:latin typeface="Times New Roman"/>
                <a:cs typeface="Times New Roman"/>
              </a:rPr>
              <a:t>customer</a:t>
            </a:r>
            <a:r>
              <a:rPr sz="1800" spc="5"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dirty="0">
                <a:latin typeface="Times New Roman"/>
                <a:cs typeface="Times New Roman"/>
              </a:rPr>
              <a:t>one</a:t>
            </a:r>
            <a:r>
              <a:rPr sz="1800" spc="5" dirty="0">
                <a:latin typeface="Times New Roman"/>
                <a:cs typeface="Times New Roman"/>
              </a:rPr>
              <a:t> </a:t>
            </a:r>
            <a:r>
              <a:rPr sz="1800" dirty="0">
                <a:latin typeface="Times New Roman"/>
                <a:cs typeface="Times New Roman"/>
              </a:rPr>
              <a:t>route</a:t>
            </a:r>
            <a:r>
              <a:rPr sz="1800" spc="5" dirty="0">
                <a:latin typeface="Times New Roman"/>
                <a:cs typeface="Times New Roman"/>
              </a:rPr>
              <a:t> </a:t>
            </a:r>
            <a:r>
              <a:rPr sz="1800" spc="-5" dirty="0">
                <a:latin typeface="Times New Roman"/>
                <a:cs typeface="Times New Roman"/>
              </a:rPr>
              <a:t>is</a:t>
            </a:r>
            <a:r>
              <a:rPr sz="1800" dirty="0">
                <a:latin typeface="Times New Roman"/>
                <a:cs typeface="Times New Roman"/>
              </a:rPr>
              <a:t> </a:t>
            </a:r>
            <a:r>
              <a:rPr sz="1800" spc="-5" dirty="0">
                <a:latin typeface="Times New Roman"/>
                <a:cs typeface="Times New Roman"/>
              </a:rPr>
              <a:t>uniquely</a:t>
            </a:r>
            <a:r>
              <a:rPr sz="1800" dirty="0">
                <a:latin typeface="Times New Roman"/>
                <a:cs typeface="Times New Roman"/>
              </a:rPr>
              <a:t> </a:t>
            </a:r>
            <a:r>
              <a:rPr sz="1800" spc="-5" dirty="0">
                <a:latin typeface="Times New Roman"/>
                <a:cs typeface="Times New Roman"/>
              </a:rPr>
              <a:t>identified</a:t>
            </a:r>
            <a:r>
              <a:rPr sz="1800" dirty="0">
                <a:latin typeface="Times New Roman"/>
                <a:cs typeface="Times New Roman"/>
              </a:rPr>
              <a:t> </a:t>
            </a:r>
            <a:r>
              <a:rPr sz="1800" spc="-5" dirty="0">
                <a:latin typeface="Times New Roman"/>
                <a:cs typeface="Times New Roman"/>
              </a:rPr>
              <a:t>with</a:t>
            </a:r>
            <a:r>
              <a:rPr sz="1800" dirty="0">
                <a:latin typeface="Times New Roman"/>
                <a:cs typeface="Times New Roman"/>
              </a:rPr>
              <a:t> </a:t>
            </a:r>
            <a:r>
              <a:rPr sz="1800" spc="-5" dirty="0">
                <a:latin typeface="Times New Roman"/>
                <a:cs typeface="Times New Roman"/>
              </a:rPr>
              <a:t>field </a:t>
            </a:r>
            <a:r>
              <a:rPr sz="1800" dirty="0">
                <a:latin typeface="Times New Roman"/>
                <a:cs typeface="Times New Roman"/>
              </a:rPr>
              <a:t> </a:t>
            </a:r>
            <a:r>
              <a:rPr sz="1800" spc="-5" dirty="0">
                <a:latin typeface="Times New Roman"/>
                <a:cs typeface="Times New Roman"/>
              </a:rPr>
              <a:t>CUSTOMER_CODE.</a:t>
            </a:r>
            <a:endParaRPr sz="1800" dirty="0">
              <a:latin typeface="Times New Roman"/>
              <a:cs typeface="Times New Roman"/>
            </a:endParaRPr>
          </a:p>
          <a:p>
            <a:pPr marL="12700" marR="5080" algn="just">
              <a:lnSpc>
                <a:spcPct val="100000"/>
              </a:lnSpc>
            </a:pPr>
            <a:r>
              <a:rPr sz="1800" b="1" dirty="0">
                <a:latin typeface="Times New Roman"/>
                <a:cs typeface="Times New Roman"/>
              </a:rPr>
              <a:t>3_detail_table_vehicles.xls</a:t>
            </a:r>
            <a:r>
              <a:rPr sz="1800" b="1" spc="160" dirty="0">
                <a:latin typeface="Times New Roman"/>
                <a:cs typeface="Times New Roman"/>
              </a:rPr>
              <a:t> </a:t>
            </a:r>
            <a:r>
              <a:rPr sz="1800" dirty="0">
                <a:latin typeface="Times New Roman"/>
                <a:cs typeface="Times New Roman"/>
              </a:rPr>
              <a:t>-</a:t>
            </a:r>
            <a:r>
              <a:rPr sz="1800" spc="160" dirty="0">
                <a:latin typeface="Times New Roman"/>
                <a:cs typeface="Times New Roman"/>
              </a:rPr>
              <a:t> </a:t>
            </a:r>
            <a:r>
              <a:rPr sz="1800" spc="-5" dirty="0">
                <a:latin typeface="Times New Roman"/>
                <a:cs typeface="Times New Roman"/>
              </a:rPr>
              <a:t>contains</a:t>
            </a:r>
            <a:r>
              <a:rPr sz="1800" spc="160" dirty="0">
                <a:latin typeface="Times New Roman"/>
                <a:cs typeface="Times New Roman"/>
              </a:rPr>
              <a:t> </a:t>
            </a:r>
            <a:r>
              <a:rPr sz="1800" dirty="0">
                <a:latin typeface="Times New Roman"/>
                <a:cs typeface="Times New Roman"/>
              </a:rPr>
              <a:t>all</a:t>
            </a:r>
            <a:r>
              <a:rPr sz="1800" spc="160" dirty="0">
                <a:latin typeface="Times New Roman"/>
                <a:cs typeface="Times New Roman"/>
              </a:rPr>
              <a:t> </a:t>
            </a:r>
            <a:r>
              <a:rPr sz="1800" spc="-5" dirty="0">
                <a:latin typeface="Times New Roman"/>
                <a:cs typeface="Times New Roman"/>
              </a:rPr>
              <a:t>necessary</a:t>
            </a:r>
            <a:r>
              <a:rPr sz="1800" spc="180" dirty="0">
                <a:latin typeface="Times New Roman"/>
                <a:cs typeface="Times New Roman"/>
              </a:rPr>
              <a:t> </a:t>
            </a:r>
            <a:r>
              <a:rPr sz="1800" dirty="0">
                <a:latin typeface="Times New Roman"/>
                <a:cs typeface="Times New Roman"/>
              </a:rPr>
              <a:t>information</a:t>
            </a:r>
            <a:r>
              <a:rPr sz="1800" spc="150" dirty="0">
                <a:latin typeface="Times New Roman"/>
                <a:cs typeface="Times New Roman"/>
              </a:rPr>
              <a:t> </a:t>
            </a:r>
            <a:r>
              <a:rPr sz="1800" dirty="0">
                <a:latin typeface="Times New Roman"/>
                <a:cs typeface="Times New Roman"/>
              </a:rPr>
              <a:t>about</a:t>
            </a:r>
            <a:r>
              <a:rPr sz="1800" spc="170" dirty="0">
                <a:latin typeface="Times New Roman"/>
                <a:cs typeface="Times New Roman"/>
              </a:rPr>
              <a:t> </a:t>
            </a:r>
            <a:r>
              <a:rPr sz="1800" spc="-5" dirty="0">
                <a:latin typeface="Times New Roman"/>
                <a:cs typeface="Times New Roman"/>
              </a:rPr>
              <a:t>available</a:t>
            </a:r>
            <a:r>
              <a:rPr sz="1800" spc="165" dirty="0">
                <a:latin typeface="Times New Roman"/>
                <a:cs typeface="Times New Roman"/>
              </a:rPr>
              <a:t> </a:t>
            </a:r>
            <a:r>
              <a:rPr sz="1800" dirty="0">
                <a:latin typeface="Times New Roman"/>
                <a:cs typeface="Times New Roman"/>
              </a:rPr>
              <a:t>fleet</a:t>
            </a:r>
            <a:r>
              <a:rPr sz="1800" spc="170" dirty="0">
                <a:latin typeface="Times New Roman"/>
                <a:cs typeface="Times New Roman"/>
              </a:rPr>
              <a:t> </a:t>
            </a:r>
            <a:r>
              <a:rPr sz="1800" dirty="0">
                <a:latin typeface="Times New Roman"/>
                <a:cs typeface="Times New Roman"/>
              </a:rPr>
              <a:t>of</a:t>
            </a:r>
            <a:r>
              <a:rPr sz="1800" spc="150" dirty="0">
                <a:latin typeface="Times New Roman"/>
                <a:cs typeface="Times New Roman"/>
              </a:rPr>
              <a:t> </a:t>
            </a:r>
            <a:r>
              <a:rPr sz="1800" dirty="0">
                <a:latin typeface="Times New Roman"/>
                <a:cs typeface="Times New Roman"/>
              </a:rPr>
              <a:t>vehicles.</a:t>
            </a:r>
            <a:r>
              <a:rPr sz="1800" spc="155" dirty="0">
                <a:latin typeface="Times New Roman"/>
                <a:cs typeface="Times New Roman"/>
              </a:rPr>
              <a:t> </a:t>
            </a:r>
            <a:r>
              <a:rPr sz="1800" dirty="0">
                <a:latin typeface="Times New Roman"/>
                <a:cs typeface="Times New Roman"/>
              </a:rPr>
              <a:t>Each</a:t>
            </a:r>
            <a:r>
              <a:rPr sz="1800" spc="160" dirty="0">
                <a:latin typeface="Times New Roman"/>
                <a:cs typeface="Times New Roman"/>
              </a:rPr>
              <a:t> </a:t>
            </a:r>
            <a:r>
              <a:rPr sz="1800" spc="-5" dirty="0">
                <a:latin typeface="Times New Roman"/>
                <a:cs typeface="Times New Roman"/>
              </a:rPr>
              <a:t>vehicle </a:t>
            </a:r>
            <a:r>
              <a:rPr sz="1800" spc="-440" dirty="0">
                <a:latin typeface="Times New Roman"/>
                <a:cs typeface="Times New Roman"/>
              </a:rPr>
              <a:t> </a:t>
            </a:r>
            <a:r>
              <a:rPr sz="1800" dirty="0">
                <a:latin typeface="Times New Roman"/>
                <a:cs typeface="Times New Roman"/>
              </a:rPr>
              <a:t>for one route </a:t>
            </a:r>
            <a:r>
              <a:rPr sz="1800" spc="-5" dirty="0">
                <a:latin typeface="Times New Roman"/>
                <a:cs typeface="Times New Roman"/>
              </a:rPr>
              <a:t>is uniquely identified </a:t>
            </a:r>
            <a:r>
              <a:rPr sz="1800" dirty="0">
                <a:latin typeface="Times New Roman"/>
                <a:cs typeface="Times New Roman"/>
              </a:rPr>
              <a:t>with </a:t>
            </a:r>
            <a:r>
              <a:rPr sz="1800" spc="-5" dirty="0">
                <a:latin typeface="Times New Roman"/>
                <a:cs typeface="Times New Roman"/>
              </a:rPr>
              <a:t>field VEHICLE_CODE. Columns </a:t>
            </a:r>
            <a:r>
              <a:rPr sz="1800" dirty="0">
                <a:latin typeface="Times New Roman"/>
                <a:cs typeface="Times New Roman"/>
              </a:rPr>
              <a:t>with </a:t>
            </a:r>
            <a:r>
              <a:rPr sz="1800" spc="-5" dirty="0">
                <a:latin typeface="Times New Roman"/>
                <a:cs typeface="Times New Roman"/>
              </a:rPr>
              <a:t>prefix RESULT_ </a:t>
            </a:r>
            <a:r>
              <a:rPr sz="1800" dirty="0">
                <a:latin typeface="Times New Roman"/>
                <a:cs typeface="Times New Roman"/>
              </a:rPr>
              <a:t>are </a:t>
            </a:r>
            <a:r>
              <a:rPr sz="1800" spc="-10" dirty="0">
                <a:latin typeface="Times New Roman"/>
                <a:cs typeface="Times New Roman"/>
              </a:rPr>
              <a:t>set </a:t>
            </a:r>
            <a:r>
              <a:rPr sz="1800" spc="-5" dirty="0">
                <a:latin typeface="Times New Roman"/>
                <a:cs typeface="Times New Roman"/>
              </a:rPr>
              <a:t>during </a:t>
            </a:r>
            <a:r>
              <a:rPr sz="1800" dirty="0">
                <a:latin typeface="Times New Roman"/>
                <a:cs typeface="Times New Roman"/>
              </a:rPr>
              <a:t> execution</a:t>
            </a:r>
            <a:r>
              <a:rPr sz="1800" spc="-2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algorithm.</a:t>
            </a:r>
          </a:p>
          <a:p>
            <a:pPr marL="12700" marR="5080" algn="just">
              <a:lnSpc>
                <a:spcPct val="100000"/>
              </a:lnSpc>
            </a:pPr>
            <a:r>
              <a:rPr sz="1800" b="1" spc="-5" dirty="0">
                <a:latin typeface="Times New Roman"/>
                <a:cs typeface="Times New Roman"/>
              </a:rPr>
              <a:t>4_detail_table_depots.xls </a:t>
            </a:r>
            <a:r>
              <a:rPr sz="1800" dirty="0">
                <a:latin typeface="Times New Roman"/>
                <a:cs typeface="Times New Roman"/>
              </a:rPr>
              <a:t>- </a:t>
            </a:r>
            <a:r>
              <a:rPr sz="1800" spc="-5" dirty="0">
                <a:latin typeface="Times New Roman"/>
                <a:cs typeface="Times New Roman"/>
              </a:rPr>
              <a:t>contains </a:t>
            </a:r>
            <a:r>
              <a:rPr sz="1800" dirty="0">
                <a:latin typeface="Times New Roman"/>
                <a:cs typeface="Times New Roman"/>
              </a:rPr>
              <a:t>all </a:t>
            </a:r>
            <a:r>
              <a:rPr sz="1800" spc="-5" dirty="0">
                <a:latin typeface="Times New Roman"/>
                <a:cs typeface="Times New Roman"/>
              </a:rPr>
              <a:t>necessary </a:t>
            </a:r>
            <a:r>
              <a:rPr sz="1800" dirty="0">
                <a:latin typeface="Times New Roman"/>
                <a:cs typeface="Times New Roman"/>
              </a:rPr>
              <a:t>information </a:t>
            </a:r>
            <a:r>
              <a:rPr sz="1800" spc="-5" dirty="0">
                <a:latin typeface="Times New Roman"/>
                <a:cs typeface="Times New Roman"/>
              </a:rPr>
              <a:t>about available depots </a:t>
            </a:r>
            <a:r>
              <a:rPr sz="1800" dirty="0">
                <a:latin typeface="Times New Roman"/>
                <a:cs typeface="Times New Roman"/>
              </a:rPr>
              <a:t>for each </a:t>
            </a:r>
            <a:r>
              <a:rPr sz="1800" spc="-5" dirty="0">
                <a:latin typeface="Times New Roman"/>
                <a:cs typeface="Times New Roman"/>
              </a:rPr>
              <a:t>routing. Each </a:t>
            </a:r>
            <a:r>
              <a:rPr sz="1800" dirty="0">
                <a:latin typeface="Times New Roman"/>
                <a:cs typeface="Times New Roman"/>
              </a:rPr>
              <a:t> depot</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one</a:t>
            </a:r>
            <a:r>
              <a:rPr sz="1800" spc="-5" dirty="0">
                <a:latin typeface="Times New Roman"/>
                <a:cs typeface="Times New Roman"/>
              </a:rPr>
              <a:t> </a:t>
            </a:r>
            <a:r>
              <a:rPr sz="1800" dirty="0">
                <a:latin typeface="Times New Roman"/>
                <a:cs typeface="Times New Roman"/>
              </a:rPr>
              <a:t>route</a:t>
            </a:r>
            <a:r>
              <a:rPr sz="1800" spc="5" dirty="0">
                <a:latin typeface="Times New Roman"/>
                <a:cs typeface="Times New Roman"/>
              </a:rPr>
              <a:t> </a:t>
            </a:r>
            <a:r>
              <a:rPr sz="1800" spc="-5" dirty="0">
                <a:latin typeface="Times New Roman"/>
                <a:cs typeface="Times New Roman"/>
              </a:rPr>
              <a:t>is</a:t>
            </a:r>
            <a:r>
              <a:rPr sz="1800" dirty="0">
                <a:latin typeface="Times New Roman"/>
                <a:cs typeface="Times New Roman"/>
              </a:rPr>
              <a:t> uniquely</a:t>
            </a:r>
            <a:r>
              <a:rPr sz="1800" spc="-15" dirty="0">
                <a:latin typeface="Times New Roman"/>
                <a:cs typeface="Times New Roman"/>
              </a:rPr>
              <a:t> </a:t>
            </a:r>
            <a:r>
              <a:rPr sz="1800" dirty="0">
                <a:latin typeface="Times New Roman"/>
                <a:cs typeface="Times New Roman"/>
              </a:rPr>
              <a:t>identified</a:t>
            </a:r>
            <a:r>
              <a:rPr sz="1800" spc="-15" dirty="0">
                <a:latin typeface="Times New Roman"/>
                <a:cs typeface="Times New Roman"/>
              </a:rPr>
              <a:t> </a:t>
            </a:r>
            <a:r>
              <a:rPr sz="1800" dirty="0">
                <a:latin typeface="Times New Roman"/>
                <a:cs typeface="Times New Roman"/>
              </a:rPr>
              <a:t>with field </a:t>
            </a:r>
            <a:r>
              <a:rPr sz="1800" spc="-5" dirty="0">
                <a:latin typeface="Times New Roman"/>
                <a:cs typeface="Times New Roman"/>
              </a:rPr>
              <a:t>DEPOT_CODE.</a:t>
            </a:r>
            <a:endParaRPr sz="1800" dirty="0">
              <a:latin typeface="Times New Roman"/>
              <a:cs typeface="Times New Roman"/>
            </a:endParaRPr>
          </a:p>
          <a:p>
            <a:pPr marL="12700" marR="6985" indent="57785" algn="just">
              <a:lnSpc>
                <a:spcPct val="100000"/>
              </a:lnSpc>
            </a:pPr>
            <a:r>
              <a:rPr sz="1800" b="1" spc="-5" dirty="0">
                <a:latin typeface="Times New Roman"/>
                <a:cs typeface="Times New Roman"/>
              </a:rPr>
              <a:t>5_detail_table_constraints_sdvrp.xls</a:t>
            </a:r>
            <a:r>
              <a:rPr sz="1800" b="1" spc="5" dirty="0">
                <a:latin typeface="Times New Roman"/>
                <a:cs typeface="Times New Roman"/>
              </a:rPr>
              <a:t> </a:t>
            </a:r>
            <a:r>
              <a:rPr sz="1800" dirty="0">
                <a:latin typeface="Times New Roman"/>
                <a:cs typeface="Times New Roman"/>
              </a:rPr>
              <a:t>-</a:t>
            </a:r>
            <a:r>
              <a:rPr sz="1800" spc="430" dirty="0">
                <a:latin typeface="Times New Roman"/>
                <a:cs typeface="Times New Roman"/>
              </a:rPr>
              <a:t> </a:t>
            </a:r>
            <a:r>
              <a:rPr sz="1800" dirty="0">
                <a:latin typeface="Times New Roman"/>
                <a:cs typeface="Times New Roman"/>
              </a:rPr>
              <a:t>in</a:t>
            </a:r>
            <a:r>
              <a:rPr sz="1800" spc="430" dirty="0">
                <a:latin typeface="Times New Roman"/>
                <a:cs typeface="Times New Roman"/>
              </a:rPr>
              <a:t> </a:t>
            </a:r>
            <a:r>
              <a:rPr sz="1800" spc="-5" dirty="0">
                <a:latin typeface="Times New Roman"/>
                <a:cs typeface="Times New Roman"/>
              </a:rPr>
              <a:t>this</a:t>
            </a:r>
            <a:r>
              <a:rPr sz="1800" dirty="0">
                <a:latin typeface="Times New Roman"/>
                <a:cs typeface="Times New Roman"/>
              </a:rPr>
              <a:t> file</a:t>
            </a:r>
            <a:r>
              <a:rPr sz="1800" spc="434" dirty="0">
                <a:latin typeface="Times New Roman"/>
                <a:cs typeface="Times New Roman"/>
              </a:rPr>
              <a:t> </a:t>
            </a:r>
            <a:r>
              <a:rPr sz="1800" dirty="0">
                <a:latin typeface="Times New Roman"/>
                <a:cs typeface="Times New Roman"/>
              </a:rPr>
              <a:t>there</a:t>
            </a:r>
            <a:r>
              <a:rPr sz="1800" spc="434" dirty="0">
                <a:latin typeface="Times New Roman"/>
                <a:cs typeface="Times New Roman"/>
              </a:rPr>
              <a:t> </a:t>
            </a:r>
            <a:r>
              <a:rPr sz="1800" spc="-5" dirty="0">
                <a:latin typeface="Times New Roman"/>
                <a:cs typeface="Times New Roman"/>
              </a:rPr>
              <a:t>are  </a:t>
            </a:r>
            <a:r>
              <a:rPr sz="1800" dirty="0">
                <a:latin typeface="Times New Roman"/>
                <a:cs typeface="Times New Roman"/>
              </a:rPr>
              <a:t>all</a:t>
            </a:r>
            <a:r>
              <a:rPr sz="1800" spc="434" dirty="0">
                <a:latin typeface="Times New Roman"/>
                <a:cs typeface="Times New Roman"/>
              </a:rPr>
              <a:t> </a:t>
            </a:r>
            <a:r>
              <a:rPr sz="1800" dirty="0">
                <a:latin typeface="Times New Roman"/>
                <a:cs typeface="Times New Roman"/>
              </a:rPr>
              <a:t>constraints  </a:t>
            </a:r>
            <a:r>
              <a:rPr sz="1800" spc="-5" dirty="0">
                <a:latin typeface="Times New Roman"/>
                <a:cs typeface="Times New Roman"/>
              </a:rPr>
              <a:t>for</a:t>
            </a:r>
            <a:r>
              <a:rPr sz="1800" dirty="0">
                <a:latin typeface="Times New Roman"/>
                <a:cs typeface="Times New Roman"/>
              </a:rPr>
              <a:t> each</a:t>
            </a:r>
            <a:r>
              <a:rPr sz="1800" spc="445" dirty="0">
                <a:latin typeface="Times New Roman"/>
                <a:cs typeface="Times New Roman"/>
              </a:rPr>
              <a:t> </a:t>
            </a:r>
            <a:r>
              <a:rPr sz="1800" dirty="0">
                <a:latin typeface="Times New Roman"/>
                <a:cs typeface="Times New Roman"/>
              </a:rPr>
              <a:t>od</a:t>
            </a:r>
            <a:r>
              <a:rPr sz="1800" spc="434" dirty="0">
                <a:latin typeface="Times New Roman"/>
                <a:cs typeface="Times New Roman"/>
              </a:rPr>
              <a:t> </a:t>
            </a:r>
            <a:r>
              <a:rPr sz="1800" dirty="0">
                <a:latin typeface="Times New Roman"/>
                <a:cs typeface="Times New Roman"/>
              </a:rPr>
              <a:t>11</a:t>
            </a:r>
            <a:r>
              <a:rPr sz="1800" spc="420" dirty="0">
                <a:latin typeface="Times New Roman"/>
                <a:cs typeface="Times New Roman"/>
              </a:rPr>
              <a:t> </a:t>
            </a:r>
            <a:r>
              <a:rPr sz="1800" dirty="0">
                <a:latin typeface="Times New Roman"/>
                <a:cs typeface="Times New Roman"/>
              </a:rPr>
              <a:t>routing</a:t>
            </a:r>
            <a:r>
              <a:rPr sz="1800" spc="445" dirty="0">
                <a:latin typeface="Times New Roman"/>
                <a:cs typeface="Times New Roman"/>
              </a:rPr>
              <a:t> </a:t>
            </a:r>
            <a:r>
              <a:rPr sz="1800" spc="-5" dirty="0">
                <a:latin typeface="Times New Roman"/>
                <a:cs typeface="Times New Roman"/>
              </a:rPr>
              <a:t>which </a:t>
            </a:r>
            <a:r>
              <a:rPr sz="1800" spc="-440" dirty="0">
                <a:latin typeface="Times New Roman"/>
                <a:cs typeface="Times New Roman"/>
              </a:rPr>
              <a:t> </a:t>
            </a:r>
            <a:r>
              <a:rPr sz="1800" spc="-5" dirty="0">
                <a:latin typeface="Times New Roman"/>
                <a:cs typeface="Times New Roman"/>
              </a:rPr>
              <a:t>customer</a:t>
            </a:r>
            <a:r>
              <a:rPr sz="1800" dirty="0">
                <a:latin typeface="Times New Roman"/>
                <a:cs typeface="Times New Roman"/>
              </a:rPr>
              <a:t> </a:t>
            </a:r>
            <a:r>
              <a:rPr sz="1800" spc="-5" dirty="0">
                <a:latin typeface="Times New Roman"/>
                <a:cs typeface="Times New Roman"/>
              </a:rPr>
              <a:t>(identified</a:t>
            </a:r>
            <a:r>
              <a:rPr sz="1800" dirty="0">
                <a:latin typeface="Times New Roman"/>
                <a:cs typeface="Times New Roman"/>
              </a:rPr>
              <a:t> </a:t>
            </a:r>
            <a:r>
              <a:rPr sz="1800" spc="-10" dirty="0">
                <a:latin typeface="Times New Roman"/>
                <a:cs typeface="Times New Roman"/>
              </a:rPr>
              <a:t>by</a:t>
            </a:r>
            <a:r>
              <a:rPr sz="1800" spc="-5" dirty="0">
                <a:latin typeface="Times New Roman"/>
                <a:cs typeface="Times New Roman"/>
              </a:rPr>
              <a:t> CUSTOMER_CODE)</a:t>
            </a:r>
            <a:r>
              <a:rPr sz="1800" dirty="0">
                <a:latin typeface="Times New Roman"/>
                <a:cs typeface="Times New Roman"/>
              </a:rPr>
              <a:t> could</a:t>
            </a:r>
            <a:r>
              <a:rPr sz="1800" spc="5" dirty="0">
                <a:latin typeface="Times New Roman"/>
                <a:cs typeface="Times New Roman"/>
              </a:rPr>
              <a:t> </a:t>
            </a:r>
            <a:r>
              <a:rPr sz="1800" spc="-5" dirty="0">
                <a:latin typeface="Times New Roman"/>
                <a:cs typeface="Times New Roman"/>
              </a:rPr>
              <a:t>not</a:t>
            </a:r>
            <a:r>
              <a:rPr sz="1800" dirty="0">
                <a:latin typeface="Times New Roman"/>
                <a:cs typeface="Times New Roman"/>
              </a:rPr>
              <a:t> </a:t>
            </a:r>
            <a:r>
              <a:rPr sz="1800" spc="-5" dirty="0">
                <a:latin typeface="Times New Roman"/>
                <a:cs typeface="Times New Roman"/>
              </a:rPr>
              <a:t>be</a:t>
            </a:r>
            <a:r>
              <a:rPr sz="1800" dirty="0">
                <a:latin typeface="Times New Roman"/>
                <a:cs typeface="Times New Roman"/>
              </a:rPr>
              <a:t> </a:t>
            </a:r>
            <a:r>
              <a:rPr sz="1800" spc="-5" dirty="0">
                <a:latin typeface="Times New Roman"/>
                <a:cs typeface="Times New Roman"/>
              </a:rPr>
              <a:t>serviced</a:t>
            </a:r>
            <a:r>
              <a:rPr sz="1800" dirty="0">
                <a:latin typeface="Times New Roman"/>
                <a:cs typeface="Times New Roman"/>
              </a:rPr>
              <a:t> </a:t>
            </a:r>
            <a:r>
              <a:rPr sz="1800" spc="-10" dirty="0">
                <a:latin typeface="Times New Roman"/>
                <a:cs typeface="Times New Roman"/>
              </a:rPr>
              <a:t>by</a:t>
            </a:r>
            <a:r>
              <a:rPr sz="1800" spc="-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spc="-5" dirty="0">
                <a:latin typeface="Times New Roman"/>
                <a:cs typeface="Times New Roman"/>
              </a:rPr>
              <a:t>vehicles</a:t>
            </a:r>
            <a:r>
              <a:rPr sz="1800" dirty="0">
                <a:latin typeface="Times New Roman"/>
                <a:cs typeface="Times New Roman"/>
              </a:rPr>
              <a:t> </a:t>
            </a:r>
            <a:r>
              <a:rPr sz="1800" spc="-5" dirty="0">
                <a:latin typeface="Times New Roman"/>
                <a:cs typeface="Times New Roman"/>
              </a:rPr>
              <a:t>(identified</a:t>
            </a:r>
            <a:r>
              <a:rPr sz="1800" dirty="0">
                <a:latin typeface="Times New Roman"/>
                <a:cs typeface="Times New Roman"/>
              </a:rPr>
              <a:t> </a:t>
            </a:r>
            <a:r>
              <a:rPr sz="1800" spc="-15" dirty="0">
                <a:latin typeface="Times New Roman"/>
                <a:cs typeface="Times New Roman"/>
              </a:rPr>
              <a:t>by </a:t>
            </a:r>
            <a:r>
              <a:rPr sz="1800" spc="-10" dirty="0">
                <a:latin typeface="Times New Roman"/>
                <a:cs typeface="Times New Roman"/>
              </a:rPr>
              <a:t> </a:t>
            </a:r>
            <a:r>
              <a:rPr sz="1800" spc="-5" dirty="0">
                <a:latin typeface="Times New Roman"/>
                <a:cs typeface="Times New Roman"/>
              </a:rPr>
              <a:t>VEHICLE_CODE)</a:t>
            </a:r>
            <a:r>
              <a:rPr sz="1800" spc="5"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spc="-5" dirty="0">
                <a:latin typeface="Times New Roman"/>
                <a:cs typeface="Times New Roman"/>
              </a:rPr>
              <a:t>SDVRP</a:t>
            </a:r>
            <a:r>
              <a:rPr sz="1800" spc="5" dirty="0">
                <a:latin typeface="Times New Roman"/>
                <a:cs typeface="Times New Roman"/>
              </a:rPr>
              <a:t> </a:t>
            </a:r>
            <a:r>
              <a:rPr sz="1800" dirty="0">
                <a:latin typeface="Times New Roman"/>
                <a:cs typeface="Times New Roman"/>
              </a:rPr>
              <a:t>constraints.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76" y="107604"/>
            <a:ext cx="10515600" cy="1243930"/>
          </a:xfrm>
          <a:prstGeom prst="rect">
            <a:avLst/>
          </a:prstGeom>
        </p:spPr>
        <p:txBody>
          <a:bodyPr vert="horz" wrap="square" lIns="0" tIns="12700" rIns="0" bIns="0" rtlCol="0">
            <a:spAutoFit/>
          </a:bodyPr>
          <a:lstStyle/>
          <a:p>
            <a:pPr marL="78740" marR="5080">
              <a:lnSpc>
                <a:spcPct val="100000"/>
              </a:lnSpc>
              <a:spcBef>
                <a:spcPts val="100"/>
              </a:spcBef>
            </a:pPr>
            <a:r>
              <a:rPr sz="4000" b="1" spc="-5" dirty="0">
                <a:latin typeface="Times New Roman"/>
                <a:cs typeface="Times New Roman"/>
              </a:rPr>
              <a:t>Dataset</a:t>
            </a:r>
            <a:r>
              <a:rPr sz="4000" b="1" spc="5" dirty="0">
                <a:latin typeface="Times New Roman"/>
                <a:cs typeface="Times New Roman"/>
              </a:rPr>
              <a:t> </a:t>
            </a:r>
            <a:r>
              <a:rPr sz="4000" b="1" dirty="0">
                <a:latin typeface="Times New Roman"/>
                <a:cs typeface="Times New Roman"/>
              </a:rPr>
              <a:t>:</a:t>
            </a:r>
            <a:r>
              <a:rPr sz="4000" b="1" spc="20" dirty="0">
                <a:latin typeface="Times New Roman"/>
                <a:cs typeface="Times New Roman"/>
              </a:rPr>
              <a:t> </a:t>
            </a:r>
            <a:r>
              <a:rPr sz="4000" spc="-5" dirty="0"/>
              <a:t>Real-world</a:t>
            </a:r>
            <a:r>
              <a:rPr sz="4000" spc="15" dirty="0"/>
              <a:t> </a:t>
            </a:r>
            <a:r>
              <a:rPr sz="4000" spc="-5" dirty="0"/>
              <a:t>VRP</a:t>
            </a:r>
            <a:r>
              <a:rPr sz="4000" spc="10" dirty="0"/>
              <a:t> </a:t>
            </a:r>
            <a:r>
              <a:rPr sz="4000" spc="-5" dirty="0"/>
              <a:t>benchmark</a:t>
            </a:r>
            <a:r>
              <a:rPr sz="4000" spc="10" dirty="0"/>
              <a:t> </a:t>
            </a:r>
            <a:r>
              <a:rPr sz="4000" dirty="0"/>
              <a:t>data</a:t>
            </a:r>
            <a:r>
              <a:rPr sz="4000" spc="5" dirty="0"/>
              <a:t> </a:t>
            </a:r>
            <a:r>
              <a:rPr sz="4000" dirty="0"/>
              <a:t>with</a:t>
            </a:r>
            <a:r>
              <a:rPr sz="4000" spc="10" dirty="0"/>
              <a:t> </a:t>
            </a:r>
            <a:r>
              <a:rPr sz="4000" spc="-5" dirty="0"/>
              <a:t>realistic </a:t>
            </a:r>
            <a:r>
              <a:rPr sz="4000" spc="-885" dirty="0"/>
              <a:t> </a:t>
            </a:r>
            <a:r>
              <a:rPr sz="4000" spc="-5" dirty="0"/>
              <a:t>constraints</a:t>
            </a:r>
            <a:r>
              <a:rPr sz="4000" spc="10" dirty="0"/>
              <a:t> </a:t>
            </a:r>
            <a:r>
              <a:rPr sz="4000" dirty="0"/>
              <a:t>- input data and </a:t>
            </a:r>
            <a:r>
              <a:rPr sz="4000" spc="-5" dirty="0"/>
              <a:t>results</a:t>
            </a:r>
            <a:r>
              <a:rPr sz="4000" dirty="0"/>
              <a:t> -</a:t>
            </a:r>
            <a:r>
              <a:rPr sz="4000" spc="-5" dirty="0"/>
              <a:t> </a:t>
            </a:r>
            <a:r>
              <a:rPr sz="4000" dirty="0"/>
              <a:t>v2</a:t>
            </a:r>
          </a:p>
        </p:txBody>
      </p:sp>
      <p:sp>
        <p:nvSpPr>
          <p:cNvPr id="3" name="object 3"/>
          <p:cNvSpPr txBox="1"/>
          <p:nvPr/>
        </p:nvSpPr>
        <p:spPr>
          <a:xfrm>
            <a:off x="514828" y="1351534"/>
            <a:ext cx="10420985" cy="5238750"/>
          </a:xfrm>
          <a:prstGeom prst="rect">
            <a:avLst/>
          </a:prstGeom>
        </p:spPr>
        <p:txBody>
          <a:bodyPr vert="horz" wrap="square" lIns="0" tIns="12700" rIns="0" bIns="0" rtlCol="0">
            <a:spAutoFit/>
          </a:bodyPr>
          <a:lstStyle/>
          <a:p>
            <a:pPr marL="12700" marR="6350" algn="just">
              <a:lnSpc>
                <a:spcPct val="100000"/>
              </a:lnSpc>
              <a:spcBef>
                <a:spcPts val="100"/>
              </a:spcBef>
            </a:pPr>
            <a:r>
              <a:rPr sz="1800" b="1" spc="-5" dirty="0">
                <a:latin typeface="Times New Roman"/>
                <a:cs typeface="Times New Roman"/>
              </a:rPr>
              <a:t>6_detail_table_cust_depots_distances.xls </a:t>
            </a:r>
            <a:r>
              <a:rPr sz="1800" dirty="0">
                <a:latin typeface="Times New Roman"/>
                <a:cs typeface="Times New Roman"/>
              </a:rPr>
              <a:t>- this file </a:t>
            </a:r>
            <a:r>
              <a:rPr sz="1800" spc="-5" dirty="0">
                <a:latin typeface="Times New Roman"/>
                <a:cs typeface="Times New Roman"/>
              </a:rPr>
              <a:t>contains real distances (travel </a:t>
            </a:r>
            <a:r>
              <a:rPr sz="1800" dirty="0">
                <a:latin typeface="Times New Roman"/>
                <a:cs typeface="Times New Roman"/>
              </a:rPr>
              <a:t>and </a:t>
            </a:r>
            <a:r>
              <a:rPr sz="1800" spc="-5" dirty="0">
                <a:latin typeface="Times New Roman"/>
                <a:cs typeface="Times New Roman"/>
              </a:rPr>
              <a:t>time distances) between </a:t>
            </a:r>
            <a:r>
              <a:rPr sz="1800" dirty="0">
                <a:latin typeface="Times New Roman"/>
                <a:cs typeface="Times New Roman"/>
              </a:rPr>
              <a:t> depots </a:t>
            </a:r>
            <a:r>
              <a:rPr sz="1800" spc="-5" dirty="0">
                <a:latin typeface="Times New Roman"/>
                <a:cs typeface="Times New Roman"/>
              </a:rPr>
              <a:t>(identified </a:t>
            </a:r>
            <a:r>
              <a:rPr sz="1800" spc="-10" dirty="0">
                <a:latin typeface="Times New Roman"/>
                <a:cs typeface="Times New Roman"/>
              </a:rPr>
              <a:t>by </a:t>
            </a:r>
            <a:r>
              <a:rPr sz="1800" spc="-5" dirty="0">
                <a:latin typeface="Times New Roman"/>
                <a:cs typeface="Times New Roman"/>
              </a:rPr>
              <a:t>DEPOT_CODE) and each of the customers (identified </a:t>
            </a:r>
            <a:r>
              <a:rPr sz="1800" spc="-10" dirty="0">
                <a:latin typeface="Times New Roman"/>
                <a:cs typeface="Times New Roman"/>
              </a:rPr>
              <a:t>by </a:t>
            </a:r>
            <a:r>
              <a:rPr sz="1800" spc="-5" dirty="0">
                <a:latin typeface="Times New Roman"/>
                <a:cs typeface="Times New Roman"/>
              </a:rPr>
              <a:t>CUSTOMER_CODE) for </a:t>
            </a:r>
            <a:r>
              <a:rPr sz="1800" dirty="0">
                <a:latin typeface="Times New Roman"/>
                <a:cs typeface="Times New Roman"/>
              </a:rPr>
              <a:t>all </a:t>
            </a:r>
            <a:r>
              <a:rPr sz="1800" spc="5" dirty="0">
                <a:latin typeface="Times New Roman"/>
                <a:cs typeface="Times New Roman"/>
              </a:rPr>
              <a:t> </a:t>
            </a:r>
            <a:r>
              <a:rPr lang="en-IN" sz="1800" dirty="0">
                <a:latin typeface="Times New Roman"/>
                <a:cs typeface="Times New Roman"/>
              </a:rPr>
              <a:t>routings and</a:t>
            </a:r>
            <a:r>
              <a:rPr sz="1800" spc="400" dirty="0">
                <a:latin typeface="Times New Roman"/>
                <a:cs typeface="Times New Roman"/>
              </a:rPr>
              <a:t> </a:t>
            </a:r>
            <a:r>
              <a:rPr sz="1800" spc="-5" dirty="0">
                <a:latin typeface="Times New Roman"/>
                <a:cs typeface="Times New Roman"/>
              </a:rPr>
              <a:t>reverse</a:t>
            </a:r>
            <a:r>
              <a:rPr sz="1800" spc="405" dirty="0">
                <a:latin typeface="Times New Roman"/>
                <a:cs typeface="Times New Roman"/>
              </a:rPr>
              <a:t> </a:t>
            </a:r>
            <a:r>
              <a:rPr sz="1800" spc="-5" dirty="0">
                <a:latin typeface="Times New Roman"/>
                <a:cs typeface="Times New Roman"/>
              </a:rPr>
              <a:t>between</a:t>
            </a:r>
            <a:r>
              <a:rPr sz="1800" spc="390" dirty="0">
                <a:latin typeface="Times New Roman"/>
                <a:cs typeface="Times New Roman"/>
              </a:rPr>
              <a:t> </a:t>
            </a:r>
            <a:r>
              <a:rPr sz="1800" dirty="0">
                <a:latin typeface="Times New Roman"/>
                <a:cs typeface="Times New Roman"/>
              </a:rPr>
              <a:t>each</a:t>
            </a:r>
            <a:r>
              <a:rPr sz="1800" spc="395" dirty="0">
                <a:latin typeface="Times New Roman"/>
                <a:cs typeface="Times New Roman"/>
              </a:rPr>
              <a:t> </a:t>
            </a:r>
            <a:r>
              <a:rPr sz="1800" spc="-5" dirty="0">
                <a:latin typeface="Times New Roman"/>
                <a:cs typeface="Times New Roman"/>
              </a:rPr>
              <a:t>customer</a:t>
            </a:r>
            <a:r>
              <a:rPr sz="1800" spc="390" dirty="0">
                <a:latin typeface="Times New Roman"/>
                <a:cs typeface="Times New Roman"/>
              </a:rPr>
              <a:t> </a:t>
            </a:r>
            <a:r>
              <a:rPr sz="1800" dirty="0">
                <a:latin typeface="Times New Roman"/>
                <a:cs typeface="Times New Roman"/>
              </a:rPr>
              <a:t>and</a:t>
            </a:r>
            <a:r>
              <a:rPr sz="1800" spc="405" dirty="0">
                <a:latin typeface="Times New Roman"/>
                <a:cs typeface="Times New Roman"/>
              </a:rPr>
              <a:t> </a:t>
            </a:r>
            <a:r>
              <a:rPr sz="1800" spc="-5" dirty="0">
                <a:latin typeface="Times New Roman"/>
                <a:cs typeface="Times New Roman"/>
              </a:rPr>
              <a:t>depots.</a:t>
            </a:r>
            <a:r>
              <a:rPr sz="1800" spc="405" dirty="0">
                <a:latin typeface="Times New Roman"/>
                <a:cs typeface="Times New Roman"/>
              </a:rPr>
              <a:t> </a:t>
            </a:r>
            <a:r>
              <a:rPr sz="1800" spc="-5" dirty="0">
                <a:latin typeface="Times New Roman"/>
                <a:cs typeface="Times New Roman"/>
              </a:rPr>
              <a:t>If</a:t>
            </a:r>
            <a:r>
              <a:rPr sz="1800" spc="390" dirty="0">
                <a:latin typeface="Times New Roman"/>
                <a:cs typeface="Times New Roman"/>
              </a:rPr>
              <a:t> </a:t>
            </a:r>
            <a:r>
              <a:rPr sz="1800" spc="-5" dirty="0">
                <a:latin typeface="Times New Roman"/>
                <a:cs typeface="Times New Roman"/>
              </a:rPr>
              <a:t>in</a:t>
            </a:r>
            <a:r>
              <a:rPr sz="1800" spc="409" dirty="0">
                <a:latin typeface="Times New Roman"/>
                <a:cs typeface="Times New Roman"/>
              </a:rPr>
              <a:t> </a:t>
            </a:r>
            <a:r>
              <a:rPr sz="1800" spc="-5" dirty="0">
                <a:latin typeface="Times New Roman"/>
                <a:cs typeface="Times New Roman"/>
              </a:rPr>
              <a:t>the</a:t>
            </a:r>
            <a:r>
              <a:rPr sz="1800" spc="409" dirty="0">
                <a:latin typeface="Times New Roman"/>
                <a:cs typeface="Times New Roman"/>
              </a:rPr>
              <a:t> </a:t>
            </a:r>
            <a:r>
              <a:rPr sz="1800" spc="-5" dirty="0">
                <a:latin typeface="Times New Roman"/>
                <a:cs typeface="Times New Roman"/>
              </a:rPr>
              <a:t>DIRECTION</a:t>
            </a:r>
            <a:r>
              <a:rPr sz="1800" spc="400" dirty="0">
                <a:latin typeface="Times New Roman"/>
                <a:cs typeface="Times New Roman"/>
              </a:rPr>
              <a:t> </a:t>
            </a:r>
            <a:r>
              <a:rPr sz="1800" dirty="0">
                <a:latin typeface="Times New Roman"/>
                <a:cs typeface="Times New Roman"/>
              </a:rPr>
              <a:t>column</a:t>
            </a:r>
            <a:r>
              <a:rPr sz="1800" spc="395" dirty="0">
                <a:latin typeface="Times New Roman"/>
                <a:cs typeface="Times New Roman"/>
              </a:rPr>
              <a:t> </a:t>
            </a:r>
            <a:r>
              <a:rPr sz="1800" dirty="0">
                <a:latin typeface="Times New Roman"/>
                <a:cs typeface="Times New Roman"/>
              </a:rPr>
              <a:t>is</a:t>
            </a:r>
            <a:r>
              <a:rPr sz="1800" spc="380" dirty="0">
                <a:latin typeface="Times New Roman"/>
                <a:cs typeface="Times New Roman"/>
              </a:rPr>
              <a:t> </a:t>
            </a:r>
            <a:r>
              <a:rPr sz="1800" dirty="0">
                <a:latin typeface="Times New Roman"/>
                <a:cs typeface="Times New Roman"/>
              </a:rPr>
              <a:t>value</a:t>
            </a:r>
            <a:r>
              <a:rPr sz="1800" spc="400" dirty="0">
                <a:latin typeface="Times New Roman"/>
                <a:cs typeface="Times New Roman"/>
              </a:rPr>
              <a:t> </a:t>
            </a:r>
            <a:r>
              <a:rPr sz="1800" spc="-5" dirty="0">
                <a:latin typeface="Times New Roman"/>
                <a:cs typeface="Times New Roman"/>
              </a:rPr>
              <a:t>DEPOT-</a:t>
            </a:r>
            <a:endParaRPr sz="1800" dirty="0">
              <a:latin typeface="Times New Roman"/>
              <a:cs typeface="Times New Roman"/>
            </a:endParaRPr>
          </a:p>
          <a:p>
            <a:pPr marL="12700" marR="5715" algn="just">
              <a:lnSpc>
                <a:spcPct val="100000"/>
              </a:lnSpc>
            </a:pPr>
            <a:r>
              <a:rPr sz="1800" spc="-5" dirty="0">
                <a:latin typeface="Times New Roman"/>
                <a:cs typeface="Times New Roman"/>
              </a:rPr>
              <a:t>&gt;CUSTOMER then </a:t>
            </a:r>
            <a:r>
              <a:rPr sz="1800" dirty="0">
                <a:latin typeface="Times New Roman"/>
                <a:cs typeface="Times New Roman"/>
              </a:rPr>
              <a:t>the </a:t>
            </a:r>
            <a:r>
              <a:rPr sz="1800" spc="-5" dirty="0">
                <a:latin typeface="Times New Roman"/>
                <a:cs typeface="Times New Roman"/>
              </a:rPr>
              <a:t>distances </a:t>
            </a:r>
            <a:r>
              <a:rPr sz="1800" dirty="0">
                <a:latin typeface="Times New Roman"/>
                <a:cs typeface="Times New Roman"/>
              </a:rPr>
              <a:t>are from </a:t>
            </a:r>
            <a:r>
              <a:rPr sz="1800" spc="-5" dirty="0">
                <a:latin typeface="Times New Roman"/>
                <a:cs typeface="Times New Roman"/>
              </a:rPr>
              <a:t>DEPOT </a:t>
            </a:r>
            <a:r>
              <a:rPr sz="1800" dirty="0">
                <a:latin typeface="Times New Roman"/>
                <a:cs typeface="Times New Roman"/>
              </a:rPr>
              <a:t>to </a:t>
            </a:r>
            <a:r>
              <a:rPr sz="1800" spc="-5" dirty="0">
                <a:latin typeface="Times New Roman"/>
                <a:cs typeface="Times New Roman"/>
              </a:rPr>
              <a:t>the </a:t>
            </a:r>
            <a:r>
              <a:rPr sz="1800" dirty="0">
                <a:latin typeface="Times New Roman"/>
                <a:cs typeface="Times New Roman"/>
              </a:rPr>
              <a:t>CUSTOMER, and in the </a:t>
            </a:r>
            <a:r>
              <a:rPr sz="1800" spc="-5" dirty="0">
                <a:latin typeface="Times New Roman"/>
                <a:cs typeface="Times New Roman"/>
              </a:rPr>
              <a:t>other </a:t>
            </a:r>
            <a:r>
              <a:rPr sz="1800" spc="-10" dirty="0">
                <a:latin typeface="Times New Roman"/>
                <a:cs typeface="Times New Roman"/>
              </a:rPr>
              <a:t>way </a:t>
            </a:r>
            <a:r>
              <a:rPr sz="1800" spc="-5" dirty="0">
                <a:latin typeface="Times New Roman"/>
                <a:cs typeface="Times New Roman"/>
              </a:rPr>
              <a:t>(DIRECTION </a:t>
            </a:r>
            <a:r>
              <a:rPr sz="1800" dirty="0">
                <a:latin typeface="Times New Roman"/>
                <a:cs typeface="Times New Roman"/>
              </a:rPr>
              <a:t>= </a:t>
            </a:r>
            <a:r>
              <a:rPr sz="1800" spc="5" dirty="0">
                <a:latin typeface="Times New Roman"/>
                <a:cs typeface="Times New Roman"/>
              </a:rPr>
              <a:t> </a:t>
            </a:r>
            <a:r>
              <a:rPr sz="1800" spc="-5" dirty="0">
                <a:latin typeface="Times New Roman"/>
                <a:cs typeface="Times New Roman"/>
              </a:rPr>
              <a:t>CUSTOMER-&gt;DEPOT) </a:t>
            </a:r>
            <a:r>
              <a:rPr sz="1800" dirty="0">
                <a:latin typeface="Times New Roman"/>
                <a:cs typeface="Times New Roman"/>
              </a:rPr>
              <a:t>then </a:t>
            </a:r>
            <a:r>
              <a:rPr sz="1800" spc="-5" dirty="0">
                <a:latin typeface="Times New Roman"/>
                <a:cs typeface="Times New Roman"/>
              </a:rPr>
              <a:t>the distances </a:t>
            </a:r>
            <a:r>
              <a:rPr sz="1800" dirty="0">
                <a:latin typeface="Times New Roman"/>
                <a:cs typeface="Times New Roman"/>
              </a:rPr>
              <a:t>are </a:t>
            </a:r>
            <a:r>
              <a:rPr sz="1800" spc="-5" dirty="0">
                <a:latin typeface="Times New Roman"/>
                <a:cs typeface="Times New Roman"/>
              </a:rPr>
              <a:t>between CUSTOMER </a:t>
            </a:r>
            <a:r>
              <a:rPr sz="1800" dirty="0">
                <a:latin typeface="Times New Roman"/>
                <a:cs typeface="Times New Roman"/>
              </a:rPr>
              <a:t>and </a:t>
            </a:r>
            <a:r>
              <a:rPr sz="1800" spc="-5" dirty="0">
                <a:latin typeface="Times New Roman"/>
                <a:cs typeface="Times New Roman"/>
              </a:rPr>
              <a:t>DEPOT. </a:t>
            </a:r>
            <a:r>
              <a:rPr sz="1800" dirty="0">
                <a:latin typeface="Times New Roman"/>
                <a:cs typeface="Times New Roman"/>
              </a:rPr>
              <a:t>In real </a:t>
            </a:r>
            <a:r>
              <a:rPr sz="1800" spc="-5" dirty="0">
                <a:latin typeface="Times New Roman"/>
                <a:cs typeface="Times New Roman"/>
              </a:rPr>
              <a:t>environment that </a:t>
            </a:r>
            <a:r>
              <a:rPr sz="1800" dirty="0">
                <a:latin typeface="Times New Roman"/>
                <a:cs typeface="Times New Roman"/>
              </a:rPr>
              <a:t> distances are </a:t>
            </a:r>
            <a:r>
              <a:rPr sz="1800" spc="-5" dirty="0">
                <a:latin typeface="Times New Roman"/>
                <a:cs typeface="Times New Roman"/>
              </a:rPr>
              <a:t>not </a:t>
            </a:r>
            <a:r>
              <a:rPr sz="1800" dirty="0">
                <a:latin typeface="Times New Roman"/>
                <a:cs typeface="Times New Roman"/>
              </a:rPr>
              <a:t>the </a:t>
            </a:r>
            <a:r>
              <a:rPr sz="1800" spc="-5" dirty="0">
                <a:latin typeface="Times New Roman"/>
                <a:cs typeface="Times New Roman"/>
              </a:rPr>
              <a:t>same. </a:t>
            </a:r>
            <a:r>
              <a:rPr sz="1800" spc="-10" dirty="0">
                <a:latin typeface="Times New Roman"/>
                <a:cs typeface="Times New Roman"/>
              </a:rPr>
              <a:t>All </a:t>
            </a:r>
            <a:r>
              <a:rPr sz="1800" dirty="0">
                <a:latin typeface="Times New Roman"/>
                <a:cs typeface="Times New Roman"/>
              </a:rPr>
              <a:t>distances in </a:t>
            </a:r>
            <a:r>
              <a:rPr sz="1800" spc="-5" dirty="0">
                <a:latin typeface="Times New Roman"/>
                <a:cs typeface="Times New Roman"/>
              </a:rPr>
              <a:t>this </a:t>
            </a:r>
            <a:r>
              <a:rPr sz="1800" dirty="0">
                <a:latin typeface="Times New Roman"/>
                <a:cs typeface="Times New Roman"/>
              </a:rPr>
              <a:t>file are </a:t>
            </a:r>
            <a:r>
              <a:rPr sz="1800" spc="-5" dirty="0">
                <a:latin typeface="Times New Roman"/>
                <a:cs typeface="Times New Roman"/>
              </a:rPr>
              <a:t>obtained </a:t>
            </a:r>
            <a:r>
              <a:rPr sz="1800" dirty="0">
                <a:latin typeface="Times New Roman"/>
                <a:cs typeface="Times New Roman"/>
              </a:rPr>
              <a:t>using GraphHopper </a:t>
            </a:r>
            <a:r>
              <a:rPr sz="1800" spc="-5" dirty="0">
                <a:latin typeface="Times New Roman"/>
                <a:cs typeface="Times New Roman"/>
              </a:rPr>
              <a:t>API, </a:t>
            </a:r>
            <a:r>
              <a:rPr sz="1800" dirty="0">
                <a:latin typeface="Times New Roman"/>
                <a:cs typeface="Times New Roman"/>
              </a:rPr>
              <a:t>and OpenStreetMap </a:t>
            </a:r>
            <a:r>
              <a:rPr sz="1800" spc="5" dirty="0">
                <a:latin typeface="Times New Roman"/>
                <a:cs typeface="Times New Roman"/>
              </a:rPr>
              <a:t> </a:t>
            </a:r>
            <a:r>
              <a:rPr sz="1800" dirty="0">
                <a:latin typeface="Times New Roman"/>
                <a:cs typeface="Times New Roman"/>
              </a:rPr>
              <a:t>with</a:t>
            </a:r>
            <a:r>
              <a:rPr sz="1800" spc="-10" dirty="0">
                <a:latin typeface="Times New Roman"/>
                <a:cs typeface="Times New Roman"/>
              </a:rPr>
              <a:t> </a:t>
            </a:r>
            <a:r>
              <a:rPr sz="1800" dirty="0">
                <a:latin typeface="Times New Roman"/>
                <a:cs typeface="Times New Roman"/>
              </a:rPr>
              <a:t>included</a:t>
            </a:r>
            <a:r>
              <a:rPr sz="1800" spc="-15" dirty="0">
                <a:latin typeface="Times New Roman"/>
                <a:cs typeface="Times New Roman"/>
              </a:rPr>
              <a:t> </a:t>
            </a:r>
            <a:r>
              <a:rPr sz="1800" dirty="0">
                <a:latin typeface="Times New Roman"/>
                <a:cs typeface="Times New Roman"/>
              </a:rPr>
              <a:t>constraints</a:t>
            </a:r>
            <a:r>
              <a:rPr sz="1800" spc="-1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9_table_blocked_parts_of_the_road.xls.</a:t>
            </a:r>
          </a:p>
          <a:p>
            <a:pPr marL="12700" marR="5715" algn="just">
              <a:lnSpc>
                <a:spcPct val="100000"/>
              </a:lnSpc>
            </a:pPr>
            <a:r>
              <a:rPr sz="1800" b="1" dirty="0">
                <a:latin typeface="Times New Roman"/>
                <a:cs typeface="Times New Roman"/>
              </a:rPr>
              <a:t>7_detail_table_cust_cust_distances.xls </a:t>
            </a:r>
            <a:r>
              <a:rPr sz="1800" dirty="0">
                <a:latin typeface="Times New Roman"/>
                <a:cs typeface="Times New Roman"/>
              </a:rPr>
              <a:t>- this </a:t>
            </a:r>
            <a:r>
              <a:rPr sz="1800" spc="-5" dirty="0">
                <a:latin typeface="Times New Roman"/>
                <a:cs typeface="Times New Roman"/>
              </a:rPr>
              <a:t>file </a:t>
            </a:r>
            <a:r>
              <a:rPr sz="1800" dirty="0">
                <a:latin typeface="Times New Roman"/>
                <a:cs typeface="Times New Roman"/>
              </a:rPr>
              <a:t>contains </a:t>
            </a:r>
            <a:r>
              <a:rPr sz="1800" spc="-5" dirty="0">
                <a:latin typeface="Times New Roman"/>
                <a:cs typeface="Times New Roman"/>
              </a:rPr>
              <a:t>real distances (travel </a:t>
            </a:r>
            <a:r>
              <a:rPr sz="1800" dirty="0">
                <a:latin typeface="Times New Roman"/>
                <a:cs typeface="Times New Roman"/>
              </a:rPr>
              <a:t>and </a:t>
            </a:r>
            <a:r>
              <a:rPr sz="1800" spc="-5" dirty="0">
                <a:latin typeface="Times New Roman"/>
                <a:cs typeface="Times New Roman"/>
              </a:rPr>
              <a:t>time </a:t>
            </a:r>
            <a:r>
              <a:rPr sz="1800" dirty="0">
                <a:latin typeface="Times New Roman"/>
                <a:cs typeface="Times New Roman"/>
              </a:rPr>
              <a:t>distances) </a:t>
            </a:r>
            <a:r>
              <a:rPr sz="1800" spc="-5" dirty="0">
                <a:latin typeface="Times New Roman"/>
                <a:cs typeface="Times New Roman"/>
              </a:rPr>
              <a:t>between </a:t>
            </a:r>
            <a:r>
              <a:rPr sz="1800" dirty="0">
                <a:latin typeface="Times New Roman"/>
                <a:cs typeface="Times New Roman"/>
              </a:rPr>
              <a:t> each</a:t>
            </a:r>
            <a:r>
              <a:rPr sz="1800" spc="150" dirty="0">
                <a:latin typeface="Times New Roman"/>
                <a:cs typeface="Times New Roman"/>
              </a:rPr>
              <a:t> </a:t>
            </a:r>
            <a:r>
              <a:rPr sz="1800" spc="-5" dirty="0">
                <a:latin typeface="Times New Roman"/>
                <a:cs typeface="Times New Roman"/>
              </a:rPr>
              <a:t>of</a:t>
            </a:r>
            <a:r>
              <a:rPr sz="1800" spc="155" dirty="0">
                <a:latin typeface="Times New Roman"/>
                <a:cs typeface="Times New Roman"/>
              </a:rPr>
              <a:t> </a:t>
            </a:r>
            <a:r>
              <a:rPr sz="1800" dirty="0">
                <a:latin typeface="Times New Roman"/>
                <a:cs typeface="Times New Roman"/>
              </a:rPr>
              <a:t>the</a:t>
            </a:r>
            <a:r>
              <a:rPr sz="1800" spc="165" dirty="0">
                <a:latin typeface="Times New Roman"/>
                <a:cs typeface="Times New Roman"/>
              </a:rPr>
              <a:t> </a:t>
            </a:r>
            <a:r>
              <a:rPr sz="1800" spc="-5" dirty="0">
                <a:latin typeface="Times New Roman"/>
                <a:cs typeface="Times New Roman"/>
              </a:rPr>
              <a:t>customers</a:t>
            </a:r>
            <a:r>
              <a:rPr sz="1800" spc="165" dirty="0">
                <a:latin typeface="Times New Roman"/>
                <a:cs typeface="Times New Roman"/>
              </a:rPr>
              <a:t> </a:t>
            </a:r>
            <a:r>
              <a:rPr sz="1800" dirty="0">
                <a:latin typeface="Times New Roman"/>
                <a:cs typeface="Times New Roman"/>
              </a:rPr>
              <a:t>(identified</a:t>
            </a:r>
            <a:r>
              <a:rPr sz="1800" spc="165" dirty="0">
                <a:latin typeface="Times New Roman"/>
                <a:cs typeface="Times New Roman"/>
              </a:rPr>
              <a:t> </a:t>
            </a:r>
            <a:r>
              <a:rPr sz="1800" spc="-10" dirty="0">
                <a:latin typeface="Times New Roman"/>
                <a:cs typeface="Times New Roman"/>
              </a:rPr>
              <a:t>by</a:t>
            </a:r>
            <a:r>
              <a:rPr sz="1800" spc="170" dirty="0">
                <a:latin typeface="Times New Roman"/>
                <a:cs typeface="Times New Roman"/>
              </a:rPr>
              <a:t> </a:t>
            </a:r>
            <a:r>
              <a:rPr sz="1800" spc="-5" dirty="0">
                <a:latin typeface="Times New Roman"/>
                <a:cs typeface="Times New Roman"/>
              </a:rPr>
              <a:t>CUSTOMER_CODE_FROM</a:t>
            </a:r>
            <a:r>
              <a:rPr sz="1800" spc="165" dirty="0">
                <a:latin typeface="Times New Roman"/>
                <a:cs typeface="Times New Roman"/>
              </a:rPr>
              <a:t> </a:t>
            </a:r>
            <a:r>
              <a:rPr sz="1800" dirty="0">
                <a:latin typeface="Times New Roman"/>
                <a:cs typeface="Times New Roman"/>
              </a:rPr>
              <a:t>and</a:t>
            </a:r>
            <a:r>
              <a:rPr sz="1800" spc="165" dirty="0">
                <a:latin typeface="Times New Roman"/>
                <a:cs typeface="Times New Roman"/>
              </a:rPr>
              <a:t> </a:t>
            </a:r>
            <a:r>
              <a:rPr sz="1800" spc="-5" dirty="0">
                <a:latin typeface="Times New Roman"/>
                <a:cs typeface="Times New Roman"/>
              </a:rPr>
              <a:t>CUSTOMER_CODE_TO)</a:t>
            </a:r>
            <a:r>
              <a:rPr sz="1800" spc="170" dirty="0">
                <a:latin typeface="Times New Roman"/>
                <a:cs typeface="Times New Roman"/>
              </a:rPr>
              <a:t> </a:t>
            </a:r>
            <a:r>
              <a:rPr sz="1800" spc="-5" dirty="0">
                <a:latin typeface="Times New Roman"/>
                <a:cs typeface="Times New Roman"/>
              </a:rPr>
              <a:t>mutually</a:t>
            </a:r>
            <a:r>
              <a:rPr sz="1800" spc="170" dirty="0">
                <a:latin typeface="Times New Roman"/>
                <a:cs typeface="Times New Roman"/>
              </a:rPr>
              <a:t> </a:t>
            </a:r>
            <a:r>
              <a:rPr sz="1800" spc="-5" dirty="0">
                <a:latin typeface="Times New Roman"/>
                <a:cs typeface="Times New Roman"/>
              </a:rPr>
              <a:t>for </a:t>
            </a:r>
            <a:r>
              <a:rPr sz="1800" spc="-434" dirty="0">
                <a:latin typeface="Times New Roman"/>
                <a:cs typeface="Times New Roman"/>
              </a:rPr>
              <a:t> </a:t>
            </a:r>
            <a:r>
              <a:rPr sz="1800" dirty="0">
                <a:latin typeface="Times New Roman"/>
                <a:cs typeface="Times New Roman"/>
              </a:rPr>
              <a:t>all </a:t>
            </a:r>
            <a:r>
              <a:rPr sz="1800" spc="-5" dirty="0">
                <a:latin typeface="Times New Roman"/>
                <a:cs typeface="Times New Roman"/>
              </a:rPr>
              <a:t>routings. </a:t>
            </a:r>
            <a:r>
              <a:rPr sz="1800" spc="-10" dirty="0">
                <a:latin typeface="Times New Roman"/>
                <a:cs typeface="Times New Roman"/>
              </a:rPr>
              <a:t>All </a:t>
            </a:r>
            <a:r>
              <a:rPr sz="1800" spc="-5" dirty="0">
                <a:latin typeface="Times New Roman"/>
                <a:cs typeface="Times New Roman"/>
              </a:rPr>
              <a:t>distances </a:t>
            </a:r>
            <a:r>
              <a:rPr sz="1800" dirty="0">
                <a:latin typeface="Times New Roman"/>
                <a:cs typeface="Times New Roman"/>
              </a:rPr>
              <a:t>in </a:t>
            </a:r>
            <a:r>
              <a:rPr sz="1800" spc="-5" dirty="0">
                <a:latin typeface="Times New Roman"/>
                <a:cs typeface="Times New Roman"/>
              </a:rPr>
              <a:t>this </a:t>
            </a:r>
            <a:r>
              <a:rPr sz="1800" dirty="0">
                <a:latin typeface="Times New Roman"/>
                <a:cs typeface="Times New Roman"/>
              </a:rPr>
              <a:t>file </a:t>
            </a:r>
            <a:r>
              <a:rPr sz="1800" spc="-5" dirty="0">
                <a:latin typeface="Times New Roman"/>
                <a:cs typeface="Times New Roman"/>
              </a:rPr>
              <a:t>are obtained </a:t>
            </a:r>
            <a:r>
              <a:rPr sz="1800" dirty="0">
                <a:latin typeface="Times New Roman"/>
                <a:cs typeface="Times New Roman"/>
              </a:rPr>
              <a:t>using </a:t>
            </a:r>
            <a:r>
              <a:rPr sz="1800" spc="-5" dirty="0">
                <a:latin typeface="Times New Roman"/>
                <a:cs typeface="Times New Roman"/>
              </a:rPr>
              <a:t>GraphHopper API, and OpenStreetMap </a:t>
            </a:r>
            <a:r>
              <a:rPr sz="1800" dirty="0">
                <a:latin typeface="Times New Roman"/>
                <a:cs typeface="Times New Roman"/>
              </a:rPr>
              <a:t>with included </a:t>
            </a:r>
            <a:r>
              <a:rPr sz="1800" spc="5" dirty="0">
                <a:latin typeface="Times New Roman"/>
                <a:cs typeface="Times New Roman"/>
              </a:rPr>
              <a:t> </a:t>
            </a:r>
            <a:r>
              <a:rPr sz="1800" dirty="0">
                <a:latin typeface="Times New Roman"/>
                <a:cs typeface="Times New Roman"/>
              </a:rPr>
              <a:t>constraints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9_table_blocked_parts_of_the_road.xls..</a:t>
            </a:r>
            <a:r>
              <a:rPr sz="1800" spc="-40" dirty="0">
                <a:latin typeface="Times New Roman"/>
                <a:cs typeface="Times New Roman"/>
              </a:rPr>
              <a:t> </a:t>
            </a:r>
            <a:r>
              <a:rPr sz="1800" dirty="0">
                <a:latin typeface="Times New Roman"/>
                <a:cs typeface="Times New Roman"/>
              </a:rPr>
              <a:t>File contains</a:t>
            </a:r>
            <a:r>
              <a:rPr sz="1800" spc="-25" dirty="0">
                <a:latin typeface="Times New Roman"/>
                <a:cs typeface="Times New Roman"/>
              </a:rPr>
              <a:t> </a:t>
            </a:r>
            <a:r>
              <a:rPr sz="1800" dirty="0">
                <a:latin typeface="Times New Roman"/>
                <a:cs typeface="Times New Roman"/>
              </a:rPr>
              <a:t>2</a:t>
            </a:r>
            <a:r>
              <a:rPr sz="1800" spc="5" dirty="0">
                <a:latin typeface="Times New Roman"/>
                <a:cs typeface="Times New Roman"/>
              </a:rPr>
              <a:t> </a:t>
            </a:r>
            <a:r>
              <a:rPr sz="1800" dirty="0">
                <a:latin typeface="Times New Roman"/>
                <a:cs typeface="Times New Roman"/>
              </a:rPr>
              <a:t>sheets, because</a:t>
            </a:r>
            <a:r>
              <a:rPr sz="1800" spc="-1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its</a:t>
            </a:r>
            <a:r>
              <a:rPr sz="1800" spc="-10" dirty="0">
                <a:latin typeface="Times New Roman"/>
                <a:cs typeface="Times New Roman"/>
              </a:rPr>
              <a:t> </a:t>
            </a:r>
            <a:r>
              <a:rPr sz="1800" dirty="0">
                <a:latin typeface="Times New Roman"/>
                <a:cs typeface="Times New Roman"/>
              </a:rPr>
              <a:t>length.</a:t>
            </a:r>
          </a:p>
          <a:p>
            <a:pPr marL="12700" marR="5080" algn="just">
              <a:lnSpc>
                <a:spcPct val="100000"/>
              </a:lnSpc>
              <a:spcBef>
                <a:spcPts val="5"/>
              </a:spcBef>
            </a:pPr>
            <a:r>
              <a:rPr sz="1800" b="1" spc="-5" dirty="0">
                <a:latin typeface="Times New Roman"/>
                <a:cs typeface="Times New Roman"/>
              </a:rPr>
              <a:t>8_detail_table_routes_RESULTS.xls </a:t>
            </a:r>
            <a:r>
              <a:rPr sz="1800" dirty="0">
                <a:latin typeface="Times New Roman"/>
                <a:cs typeface="Times New Roman"/>
              </a:rPr>
              <a:t>- this </a:t>
            </a:r>
            <a:r>
              <a:rPr sz="1800" spc="-5" dirty="0">
                <a:latin typeface="Times New Roman"/>
                <a:cs typeface="Times New Roman"/>
              </a:rPr>
              <a:t>file contains obtained </a:t>
            </a:r>
            <a:r>
              <a:rPr sz="1800" dirty="0">
                <a:latin typeface="Times New Roman"/>
                <a:cs typeface="Times New Roman"/>
              </a:rPr>
              <a:t>results for each of the 11 </a:t>
            </a:r>
            <a:r>
              <a:rPr sz="1800" spc="-5" dirty="0">
                <a:latin typeface="Times New Roman"/>
                <a:cs typeface="Times New Roman"/>
              </a:rPr>
              <a:t>routes, </a:t>
            </a:r>
            <a:r>
              <a:rPr sz="1800" spc="-10" dirty="0">
                <a:latin typeface="Times New Roman"/>
                <a:cs typeface="Times New Roman"/>
              </a:rPr>
              <a:t>by </a:t>
            </a:r>
            <a:r>
              <a:rPr sz="1800" dirty="0">
                <a:latin typeface="Times New Roman"/>
                <a:cs typeface="Times New Roman"/>
              </a:rPr>
              <a:t>using </a:t>
            </a:r>
            <a:r>
              <a:rPr sz="1800" spc="5" dirty="0">
                <a:latin typeface="Times New Roman"/>
                <a:cs typeface="Times New Roman"/>
              </a:rPr>
              <a:t> </a:t>
            </a:r>
            <a:r>
              <a:rPr sz="1800" dirty="0">
                <a:latin typeface="Times New Roman"/>
                <a:cs typeface="Times New Roman"/>
              </a:rPr>
              <a:t>proposed "Innovative </a:t>
            </a:r>
            <a:r>
              <a:rPr sz="1800" spc="-5" dirty="0">
                <a:latin typeface="Times New Roman"/>
                <a:cs typeface="Times New Roman"/>
              </a:rPr>
              <a:t>modular </a:t>
            </a:r>
            <a:r>
              <a:rPr sz="1800" dirty="0">
                <a:latin typeface="Times New Roman"/>
                <a:cs typeface="Times New Roman"/>
              </a:rPr>
              <a:t>approach for </a:t>
            </a:r>
            <a:r>
              <a:rPr sz="1800" spc="-5" dirty="0">
                <a:latin typeface="Times New Roman"/>
                <a:cs typeface="Times New Roman"/>
              </a:rPr>
              <a:t>solving </a:t>
            </a:r>
            <a:r>
              <a:rPr sz="1800" dirty="0">
                <a:latin typeface="Times New Roman"/>
                <a:cs typeface="Times New Roman"/>
              </a:rPr>
              <a:t>real-world vehicle </a:t>
            </a:r>
            <a:r>
              <a:rPr sz="1800" spc="-5" dirty="0">
                <a:latin typeface="Times New Roman"/>
                <a:cs typeface="Times New Roman"/>
              </a:rPr>
              <a:t>routing problems </a:t>
            </a:r>
            <a:r>
              <a:rPr sz="1800" dirty="0">
                <a:latin typeface="Times New Roman"/>
                <a:cs typeface="Times New Roman"/>
              </a:rPr>
              <a:t>with </a:t>
            </a:r>
            <a:r>
              <a:rPr sz="1800" spc="-5" dirty="0">
                <a:latin typeface="Times New Roman"/>
                <a:cs typeface="Times New Roman"/>
              </a:rPr>
              <a:t>realistic </a:t>
            </a:r>
            <a:r>
              <a:rPr sz="1800" dirty="0">
                <a:latin typeface="Times New Roman"/>
                <a:cs typeface="Times New Roman"/>
              </a:rPr>
              <a:t>non- </a:t>
            </a:r>
            <a:r>
              <a:rPr sz="1800" spc="5" dirty="0">
                <a:latin typeface="Times New Roman"/>
                <a:cs typeface="Times New Roman"/>
              </a:rPr>
              <a:t> </a:t>
            </a:r>
            <a:r>
              <a:rPr sz="1800" dirty="0">
                <a:latin typeface="Times New Roman"/>
                <a:cs typeface="Times New Roman"/>
              </a:rPr>
              <a:t>standard</a:t>
            </a:r>
            <a:r>
              <a:rPr sz="1800" spc="-10" dirty="0">
                <a:latin typeface="Times New Roman"/>
                <a:cs typeface="Times New Roman"/>
              </a:rPr>
              <a:t> </a:t>
            </a:r>
            <a:r>
              <a:rPr sz="1800" dirty="0">
                <a:latin typeface="Times New Roman"/>
                <a:cs typeface="Times New Roman"/>
              </a:rPr>
              <a:t>constraints".</a:t>
            </a:r>
          </a:p>
          <a:p>
            <a:pPr marL="12700" marR="5080" algn="just">
              <a:lnSpc>
                <a:spcPct val="100000"/>
              </a:lnSpc>
            </a:pPr>
            <a:r>
              <a:rPr sz="1800" b="1" spc="-5" dirty="0">
                <a:latin typeface="Times New Roman"/>
                <a:cs typeface="Times New Roman"/>
              </a:rPr>
              <a:t>9_table_blocked_parts_of_the_road.xls </a:t>
            </a:r>
            <a:r>
              <a:rPr sz="1800" dirty="0">
                <a:latin typeface="Times New Roman"/>
                <a:cs typeface="Times New Roman"/>
              </a:rPr>
              <a:t>- </a:t>
            </a:r>
            <a:r>
              <a:rPr sz="1800" spc="-5" dirty="0">
                <a:latin typeface="Times New Roman"/>
                <a:cs typeface="Times New Roman"/>
              </a:rPr>
              <a:t>this </a:t>
            </a:r>
            <a:r>
              <a:rPr sz="1800" dirty="0">
                <a:latin typeface="Times New Roman"/>
                <a:cs typeface="Times New Roman"/>
              </a:rPr>
              <a:t>file </a:t>
            </a:r>
            <a:r>
              <a:rPr sz="1800" spc="-5" dirty="0">
                <a:latin typeface="Times New Roman"/>
                <a:cs typeface="Times New Roman"/>
              </a:rPr>
              <a:t>is </a:t>
            </a:r>
            <a:r>
              <a:rPr sz="1800" dirty="0">
                <a:latin typeface="Times New Roman"/>
                <a:cs typeface="Times New Roman"/>
              </a:rPr>
              <a:t>using </a:t>
            </a:r>
            <a:r>
              <a:rPr sz="1800" spc="-5" dirty="0">
                <a:latin typeface="Times New Roman"/>
                <a:cs typeface="Times New Roman"/>
              </a:rPr>
              <a:t>during </a:t>
            </a:r>
            <a:r>
              <a:rPr sz="1800" dirty="0">
                <a:latin typeface="Times New Roman"/>
                <a:cs typeface="Times New Roman"/>
              </a:rPr>
              <a:t>the </a:t>
            </a:r>
            <a:r>
              <a:rPr sz="1800" spc="-5" dirty="0">
                <a:latin typeface="Times New Roman"/>
                <a:cs typeface="Times New Roman"/>
              </a:rPr>
              <a:t>real calculations </a:t>
            </a:r>
            <a:r>
              <a:rPr sz="1800" dirty="0">
                <a:latin typeface="Times New Roman"/>
                <a:cs typeface="Times New Roman"/>
              </a:rPr>
              <a:t>of </a:t>
            </a:r>
            <a:r>
              <a:rPr sz="1800" spc="-5" dirty="0">
                <a:latin typeface="Times New Roman"/>
                <a:cs typeface="Times New Roman"/>
              </a:rPr>
              <a:t>distances (travel </a:t>
            </a:r>
            <a:r>
              <a:rPr sz="1800" dirty="0">
                <a:latin typeface="Times New Roman"/>
                <a:cs typeface="Times New Roman"/>
              </a:rPr>
              <a:t>and </a:t>
            </a:r>
            <a:r>
              <a:rPr sz="1800" spc="5" dirty="0">
                <a:latin typeface="Times New Roman"/>
                <a:cs typeface="Times New Roman"/>
              </a:rPr>
              <a:t> </a:t>
            </a:r>
            <a:r>
              <a:rPr sz="1800" dirty="0">
                <a:latin typeface="Times New Roman"/>
                <a:cs typeface="Times New Roman"/>
              </a:rPr>
              <a:t>time), and </a:t>
            </a:r>
            <a:r>
              <a:rPr sz="1800" spc="-5" dirty="0">
                <a:latin typeface="Times New Roman"/>
                <a:cs typeface="Times New Roman"/>
              </a:rPr>
              <a:t>contains </a:t>
            </a:r>
            <a:r>
              <a:rPr sz="1800" dirty="0">
                <a:latin typeface="Times New Roman"/>
                <a:cs typeface="Times New Roman"/>
              </a:rPr>
              <a:t>the </a:t>
            </a:r>
            <a:r>
              <a:rPr sz="1800" spc="-5" dirty="0">
                <a:latin typeface="Times New Roman"/>
                <a:cs typeface="Times New Roman"/>
              </a:rPr>
              <a:t>blocking parts </a:t>
            </a:r>
            <a:r>
              <a:rPr sz="1800" dirty="0">
                <a:latin typeface="Times New Roman"/>
                <a:cs typeface="Times New Roman"/>
              </a:rPr>
              <a:t>of </a:t>
            </a:r>
            <a:r>
              <a:rPr sz="1800" spc="-5" dirty="0">
                <a:latin typeface="Times New Roman"/>
                <a:cs typeface="Times New Roman"/>
              </a:rPr>
              <a:t>the </a:t>
            </a:r>
            <a:r>
              <a:rPr sz="1800" dirty="0">
                <a:latin typeface="Times New Roman"/>
                <a:cs typeface="Times New Roman"/>
              </a:rPr>
              <a:t>road for all </a:t>
            </a:r>
            <a:r>
              <a:rPr sz="1800" spc="-5" dirty="0">
                <a:latin typeface="Times New Roman"/>
                <a:cs typeface="Times New Roman"/>
              </a:rPr>
              <a:t>vehicles </a:t>
            </a:r>
            <a:r>
              <a:rPr sz="1800" dirty="0">
                <a:latin typeface="Times New Roman"/>
                <a:cs typeface="Times New Roman"/>
              </a:rPr>
              <a:t>which </a:t>
            </a:r>
            <a:r>
              <a:rPr sz="1800" spc="-5" dirty="0">
                <a:latin typeface="Times New Roman"/>
                <a:cs typeface="Times New Roman"/>
              </a:rPr>
              <a:t>must </a:t>
            </a:r>
            <a:r>
              <a:rPr sz="1800" dirty="0">
                <a:latin typeface="Times New Roman"/>
                <a:cs typeface="Times New Roman"/>
              </a:rPr>
              <a:t>be </a:t>
            </a:r>
            <a:r>
              <a:rPr sz="1800" spc="-5" dirty="0">
                <a:latin typeface="Times New Roman"/>
                <a:cs typeface="Times New Roman"/>
              </a:rPr>
              <a:t>excluded </a:t>
            </a:r>
            <a:r>
              <a:rPr sz="1800" dirty="0">
                <a:latin typeface="Times New Roman"/>
                <a:cs typeface="Times New Roman"/>
              </a:rPr>
              <a:t>- because of </a:t>
            </a:r>
            <a:r>
              <a:rPr sz="1800" spc="-5" dirty="0">
                <a:latin typeface="Times New Roman"/>
                <a:cs typeface="Times New Roman"/>
              </a:rPr>
              <a:t>that roads </a:t>
            </a:r>
            <a:r>
              <a:rPr sz="1800" dirty="0">
                <a:latin typeface="Times New Roman"/>
                <a:cs typeface="Times New Roman"/>
              </a:rPr>
              <a:t> are</a:t>
            </a:r>
            <a:r>
              <a:rPr sz="1800" spc="-5" dirty="0">
                <a:latin typeface="Times New Roman"/>
                <a:cs typeface="Times New Roman"/>
              </a:rPr>
              <a:t> </a:t>
            </a:r>
            <a:r>
              <a:rPr sz="1800" dirty="0">
                <a:latin typeface="Times New Roman"/>
                <a:cs typeface="Times New Roman"/>
              </a:rPr>
              <a:t>not</a:t>
            </a:r>
            <a:r>
              <a:rPr sz="1800" spc="-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good</a:t>
            </a:r>
            <a:r>
              <a:rPr sz="1800" spc="5" dirty="0">
                <a:latin typeface="Times New Roman"/>
                <a:cs typeface="Times New Roman"/>
              </a:rPr>
              <a:t> </a:t>
            </a:r>
            <a:r>
              <a:rPr sz="1800" dirty="0">
                <a:latin typeface="Times New Roman"/>
                <a:cs typeface="Times New Roman"/>
              </a:rPr>
              <a:t>state</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it</a:t>
            </a:r>
            <a:r>
              <a:rPr sz="1800" spc="-5" dirty="0">
                <a:latin typeface="Times New Roman"/>
                <a:cs typeface="Times New Roman"/>
              </a:rPr>
              <a:t> is</a:t>
            </a:r>
            <a:r>
              <a:rPr sz="1800" dirty="0">
                <a:latin typeface="Times New Roman"/>
                <a:cs typeface="Times New Roman"/>
              </a:rPr>
              <a:t> not</a:t>
            </a:r>
            <a:r>
              <a:rPr sz="1800" spc="-5" dirty="0">
                <a:latin typeface="Times New Roman"/>
                <a:cs typeface="Times New Roman"/>
              </a:rPr>
              <a:t> </a:t>
            </a:r>
            <a:r>
              <a:rPr sz="1800" dirty="0">
                <a:latin typeface="Times New Roman"/>
                <a:cs typeface="Times New Roman"/>
              </a:rPr>
              <a:t>recommended</a:t>
            </a:r>
            <a:r>
              <a:rPr sz="1800" spc="-30" dirty="0">
                <a:latin typeface="Times New Roman"/>
                <a:cs typeface="Times New Roman"/>
              </a:rPr>
              <a:t> </a:t>
            </a:r>
            <a:r>
              <a:rPr sz="1800" dirty="0">
                <a:latin typeface="Times New Roman"/>
                <a:cs typeface="Times New Roman"/>
              </a:rPr>
              <a:t>that</a:t>
            </a:r>
            <a:r>
              <a:rPr sz="1800" spc="-5" dirty="0">
                <a:latin typeface="Times New Roman"/>
                <a:cs typeface="Times New Roman"/>
              </a:rPr>
              <a:t> </a:t>
            </a:r>
            <a:r>
              <a:rPr sz="1800" dirty="0">
                <a:latin typeface="Times New Roman"/>
                <a:cs typeface="Times New Roman"/>
              </a:rPr>
              <a:t>the delivery</a:t>
            </a:r>
            <a:r>
              <a:rPr sz="1800" spc="-1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dirty="0">
                <a:latin typeface="Times New Roman"/>
                <a:cs typeface="Times New Roman"/>
              </a:rPr>
              <a:t>done</a:t>
            </a:r>
            <a:r>
              <a:rPr sz="1800" spc="-5" dirty="0">
                <a:latin typeface="Times New Roman"/>
                <a:cs typeface="Times New Roman"/>
              </a:rPr>
              <a:t> </a:t>
            </a:r>
            <a:r>
              <a:rPr sz="1800" dirty="0">
                <a:latin typeface="Times New Roman"/>
                <a:cs typeface="Times New Roman"/>
              </a:rPr>
              <a:t>through</a:t>
            </a:r>
            <a:r>
              <a:rPr sz="1800" spc="-5" dirty="0">
                <a:latin typeface="Times New Roman"/>
                <a:cs typeface="Times New Roman"/>
              </a:rPr>
              <a:t> </a:t>
            </a:r>
            <a:r>
              <a:rPr sz="1800" dirty="0">
                <a:latin typeface="Times New Roman"/>
                <a:cs typeface="Times New Roman"/>
              </a:rPr>
              <a:t>these</a:t>
            </a:r>
            <a:r>
              <a:rPr sz="1800" spc="-5" dirty="0">
                <a:latin typeface="Times New Roman"/>
                <a:cs typeface="Times New Roman"/>
              </a:rPr>
              <a:t> roads.</a:t>
            </a:r>
            <a:endParaRPr sz="1800" dirty="0">
              <a:latin typeface="Times New Roman"/>
              <a:cs typeface="Times New Roman"/>
            </a:endParaRPr>
          </a:p>
          <a:p>
            <a:pPr marL="12700" marR="8255" algn="just">
              <a:lnSpc>
                <a:spcPct val="100000"/>
              </a:lnSpc>
            </a:pPr>
            <a:r>
              <a:rPr sz="1800" b="1" spc="-5" dirty="0">
                <a:latin typeface="Times New Roman"/>
                <a:cs typeface="Times New Roman"/>
              </a:rPr>
              <a:t>10_REAL_GPS_DATA_A08-J-522_24092019.csv </a:t>
            </a:r>
            <a:r>
              <a:rPr sz="1800" dirty="0">
                <a:latin typeface="Times New Roman"/>
                <a:cs typeface="Times New Roman"/>
              </a:rPr>
              <a:t>- this </a:t>
            </a:r>
            <a:r>
              <a:rPr sz="1800" spc="-5" dirty="0">
                <a:latin typeface="Times New Roman"/>
                <a:cs typeface="Times New Roman"/>
              </a:rPr>
              <a:t>file </a:t>
            </a:r>
            <a:r>
              <a:rPr sz="1800" dirty="0">
                <a:latin typeface="Times New Roman"/>
                <a:cs typeface="Times New Roman"/>
              </a:rPr>
              <a:t>includes </a:t>
            </a:r>
            <a:r>
              <a:rPr sz="1800" spc="-5" dirty="0">
                <a:latin typeface="Times New Roman"/>
                <a:cs typeface="Times New Roman"/>
              </a:rPr>
              <a:t>real GPS </a:t>
            </a:r>
            <a:r>
              <a:rPr sz="1800" dirty="0">
                <a:latin typeface="Times New Roman"/>
                <a:cs typeface="Times New Roman"/>
              </a:rPr>
              <a:t>data from </a:t>
            </a:r>
            <a:r>
              <a:rPr sz="1800" spc="-5" dirty="0">
                <a:latin typeface="Times New Roman"/>
                <a:cs typeface="Times New Roman"/>
              </a:rPr>
              <a:t>vehicle </a:t>
            </a:r>
            <a:r>
              <a:rPr sz="1800" dirty="0">
                <a:latin typeface="Times New Roman"/>
                <a:cs typeface="Times New Roman"/>
              </a:rPr>
              <a:t>for one </a:t>
            </a:r>
            <a:r>
              <a:rPr sz="1800" spc="-5" dirty="0">
                <a:latin typeface="Times New Roman"/>
                <a:cs typeface="Times New Roman"/>
              </a:rPr>
              <a:t>day </a:t>
            </a:r>
            <a:r>
              <a:rPr sz="1800" dirty="0">
                <a:latin typeface="Times New Roman"/>
                <a:cs typeface="Times New Roman"/>
              </a:rPr>
              <a:t> </a:t>
            </a:r>
            <a:r>
              <a:rPr sz="1800" spc="-5" dirty="0">
                <a:latin typeface="Times New Roman"/>
                <a:cs typeface="Times New Roman"/>
              </a:rPr>
              <a:t>(ROUTE_ID</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5092554, </a:t>
            </a:r>
            <a:r>
              <a:rPr sz="1800" spc="-5" dirty="0">
                <a:latin typeface="Times New Roman"/>
                <a:cs typeface="Times New Roman"/>
              </a:rPr>
              <a:t>ROUTE_CODE</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24092019)</a:t>
            </a:r>
            <a:r>
              <a:rPr sz="1800" spc="1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spc="-5" dirty="0">
                <a:latin typeface="Times New Roman"/>
                <a:cs typeface="Times New Roman"/>
              </a:rPr>
              <a:t>VRP</a:t>
            </a:r>
            <a:r>
              <a:rPr sz="1800" dirty="0">
                <a:latin typeface="Times New Roman"/>
                <a:cs typeface="Times New Roman"/>
              </a:rPr>
              <a:t> routing. Vehicle</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A08-J-522.</a:t>
            </a:r>
            <a:endParaRPr sz="18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764" y="1042161"/>
            <a:ext cx="10063480" cy="1732280"/>
          </a:xfrm>
          <a:prstGeom prst="rect">
            <a:avLst/>
          </a:prstGeom>
        </p:spPr>
        <p:txBody>
          <a:bodyPr vert="horz" wrap="square" lIns="0" tIns="12065" rIns="0" bIns="0" rtlCol="0">
            <a:spAutoFit/>
          </a:bodyPr>
          <a:lstStyle/>
          <a:p>
            <a:pPr marL="12700" marR="5080">
              <a:lnSpc>
                <a:spcPct val="100000"/>
              </a:lnSpc>
              <a:spcBef>
                <a:spcPts val="95"/>
              </a:spcBef>
            </a:pPr>
            <a:r>
              <a:rPr sz="2800" b="1" dirty="0">
                <a:latin typeface="Times New Roman"/>
                <a:cs typeface="Times New Roman"/>
              </a:rPr>
              <a:t>Dataset</a:t>
            </a:r>
            <a:r>
              <a:rPr sz="2800" b="1" spc="5" dirty="0">
                <a:latin typeface="Times New Roman"/>
                <a:cs typeface="Times New Roman"/>
              </a:rPr>
              <a:t> </a:t>
            </a:r>
            <a:r>
              <a:rPr sz="2800" b="1" spc="-5" dirty="0">
                <a:latin typeface="Times New Roman"/>
                <a:cs typeface="Times New Roman"/>
              </a:rPr>
              <a:t>Reference</a:t>
            </a:r>
            <a:r>
              <a:rPr sz="2800" b="1" spc="25" dirty="0">
                <a:latin typeface="Times New Roman"/>
                <a:cs typeface="Times New Roman"/>
              </a:rPr>
              <a:t> </a:t>
            </a:r>
            <a:r>
              <a:rPr sz="2800" b="1" spc="-5" dirty="0">
                <a:latin typeface="Times New Roman"/>
                <a:cs typeface="Times New Roman"/>
              </a:rPr>
              <a:t>:</a:t>
            </a:r>
            <a:r>
              <a:rPr sz="2800" b="1" spc="-20" dirty="0">
                <a:latin typeface="Times New Roman"/>
                <a:cs typeface="Times New Roman"/>
              </a:rPr>
              <a:t> </a:t>
            </a:r>
            <a:r>
              <a:rPr sz="2800" spc="-5" dirty="0"/>
              <a:t>Žunić, </a:t>
            </a:r>
            <a:r>
              <a:rPr sz="2800" spc="-10" dirty="0"/>
              <a:t>Emir</a:t>
            </a:r>
            <a:r>
              <a:rPr sz="2800" spc="25" dirty="0"/>
              <a:t> </a:t>
            </a:r>
            <a:r>
              <a:rPr sz="2800" dirty="0"/>
              <a:t>(2019):</a:t>
            </a:r>
            <a:r>
              <a:rPr sz="2800" spc="-15" dirty="0"/>
              <a:t> </a:t>
            </a:r>
            <a:r>
              <a:rPr sz="2800" spc="-5" dirty="0"/>
              <a:t>Real-world</a:t>
            </a:r>
            <a:r>
              <a:rPr sz="2800" spc="10" dirty="0"/>
              <a:t> </a:t>
            </a:r>
            <a:r>
              <a:rPr sz="2800" spc="-5" dirty="0"/>
              <a:t>VRP</a:t>
            </a:r>
            <a:r>
              <a:rPr sz="2800" dirty="0"/>
              <a:t> </a:t>
            </a:r>
            <a:r>
              <a:rPr sz="2800" spc="-5" dirty="0"/>
              <a:t>benchmark </a:t>
            </a:r>
            <a:r>
              <a:rPr sz="2800" spc="-685" dirty="0"/>
              <a:t> </a:t>
            </a:r>
            <a:r>
              <a:rPr sz="2800" spc="-5" dirty="0"/>
              <a:t>data with</a:t>
            </a:r>
            <a:r>
              <a:rPr sz="2800" spc="15" dirty="0"/>
              <a:t> </a:t>
            </a:r>
            <a:r>
              <a:rPr sz="2800" spc="-5" dirty="0"/>
              <a:t>realistic</a:t>
            </a:r>
            <a:r>
              <a:rPr sz="2800" spc="-10" dirty="0"/>
              <a:t> </a:t>
            </a:r>
            <a:r>
              <a:rPr sz="2800" dirty="0"/>
              <a:t>constraints</a:t>
            </a:r>
            <a:r>
              <a:rPr sz="2800" spc="-65" dirty="0"/>
              <a:t> </a:t>
            </a:r>
            <a:r>
              <a:rPr sz="2800" spc="-5" dirty="0"/>
              <a:t>-</a:t>
            </a:r>
            <a:r>
              <a:rPr sz="2800" spc="10" dirty="0"/>
              <a:t> </a:t>
            </a:r>
            <a:r>
              <a:rPr sz="2800" dirty="0"/>
              <a:t>input</a:t>
            </a:r>
            <a:r>
              <a:rPr sz="2800" spc="-25" dirty="0"/>
              <a:t> </a:t>
            </a:r>
            <a:r>
              <a:rPr sz="2800" spc="-5" dirty="0"/>
              <a:t>data</a:t>
            </a:r>
            <a:r>
              <a:rPr sz="2800" dirty="0"/>
              <a:t> </a:t>
            </a:r>
            <a:r>
              <a:rPr sz="2800" spc="-10" dirty="0"/>
              <a:t>and</a:t>
            </a:r>
            <a:r>
              <a:rPr sz="2800" spc="10" dirty="0"/>
              <a:t> </a:t>
            </a:r>
            <a:r>
              <a:rPr sz="2800" spc="-5" dirty="0"/>
              <a:t>results</a:t>
            </a:r>
            <a:r>
              <a:rPr sz="2800" spc="10" dirty="0"/>
              <a:t> </a:t>
            </a:r>
            <a:r>
              <a:rPr sz="2800" spc="-5" dirty="0"/>
              <a:t>-</a:t>
            </a:r>
            <a:r>
              <a:rPr sz="2800" spc="5" dirty="0"/>
              <a:t> </a:t>
            </a:r>
            <a:r>
              <a:rPr sz="2800" dirty="0"/>
              <a:t>v2. </a:t>
            </a:r>
            <a:r>
              <a:rPr sz="2800" spc="-5" dirty="0"/>
              <a:t>Version</a:t>
            </a:r>
            <a:r>
              <a:rPr sz="2800" dirty="0"/>
              <a:t> 2.</a:t>
            </a:r>
            <a:endParaRPr sz="2800">
              <a:latin typeface="Times New Roman"/>
              <a:cs typeface="Times New Roman"/>
            </a:endParaRPr>
          </a:p>
          <a:p>
            <a:pPr marL="12700" marR="379730">
              <a:lnSpc>
                <a:spcPct val="100000"/>
              </a:lnSpc>
            </a:pPr>
            <a:r>
              <a:rPr sz="2800" spc="-5" dirty="0"/>
              <a:t>4TU.ResearchData.</a:t>
            </a:r>
            <a:r>
              <a:rPr sz="2800" spc="80" dirty="0"/>
              <a:t> </a:t>
            </a:r>
            <a:r>
              <a:rPr sz="2800" spc="-5" dirty="0"/>
              <a:t>dataset.</a:t>
            </a:r>
            <a:r>
              <a:rPr sz="2800" spc="40" dirty="0"/>
              <a:t> </a:t>
            </a:r>
            <a:r>
              <a:rPr sz="2800" spc="-5" dirty="0"/>
              <a:t>https://doi.org/10.4121/uuid:6be435d9- </a:t>
            </a:r>
            <a:r>
              <a:rPr sz="2800" spc="-685" dirty="0"/>
              <a:t> </a:t>
            </a:r>
            <a:r>
              <a:rPr sz="2800" dirty="0"/>
              <a:t>c2b4-42e4-a5e2-e683f939b2cb</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0D5B-AE4C-E8F7-FF7C-6AD4B5C61407}"/>
              </a:ext>
            </a:extLst>
          </p:cNvPr>
          <p:cNvSpPr>
            <a:spLocks noGrp="1"/>
          </p:cNvSpPr>
          <p:nvPr>
            <p:ph type="title"/>
          </p:nvPr>
        </p:nvSpPr>
        <p:spPr>
          <a:xfrm>
            <a:off x="2105025" y="298450"/>
            <a:ext cx="10515600" cy="1325563"/>
          </a:xfrm>
        </p:spPr>
        <p:txBody>
          <a:bodyPr/>
          <a:lstStyle/>
          <a:p>
            <a:r>
              <a:rPr lang="en-US" sz="4400" b="1"/>
              <a:t>Preprocessing of the data sets</a:t>
            </a:r>
            <a:endParaRPr lang="en-IN" dirty="0"/>
          </a:p>
        </p:txBody>
      </p:sp>
      <p:pic>
        <p:nvPicPr>
          <p:cNvPr id="4" name="Picture 3">
            <a:extLst>
              <a:ext uri="{FF2B5EF4-FFF2-40B4-BE49-F238E27FC236}">
                <a16:creationId xmlns:a16="http://schemas.microsoft.com/office/drawing/2014/main" id="{6F39230F-A507-55CB-D96E-C404EF417FEA}"/>
              </a:ext>
            </a:extLst>
          </p:cNvPr>
          <p:cNvPicPr>
            <a:picLocks noChangeAspect="1"/>
          </p:cNvPicPr>
          <p:nvPr/>
        </p:nvPicPr>
        <p:blipFill>
          <a:blip r:embed="rId2"/>
          <a:stretch>
            <a:fillRect/>
          </a:stretch>
        </p:blipFill>
        <p:spPr>
          <a:xfrm>
            <a:off x="0" y="2395538"/>
            <a:ext cx="12192000" cy="2428875"/>
          </a:xfrm>
          <a:prstGeom prst="rect">
            <a:avLst/>
          </a:prstGeom>
        </p:spPr>
      </p:pic>
    </p:spTree>
    <p:extLst>
      <p:ext uri="{BB962C8B-B14F-4D97-AF65-F5344CB8AC3E}">
        <p14:creationId xmlns:p14="http://schemas.microsoft.com/office/powerpoint/2010/main" val="386860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A751C2-D6A5-F526-56ED-3725634FAA47}"/>
              </a:ext>
            </a:extLst>
          </p:cNvPr>
          <p:cNvPicPr>
            <a:picLocks noChangeAspect="1"/>
          </p:cNvPicPr>
          <p:nvPr/>
        </p:nvPicPr>
        <p:blipFill>
          <a:blip r:embed="rId2"/>
          <a:stretch>
            <a:fillRect/>
          </a:stretch>
        </p:blipFill>
        <p:spPr>
          <a:xfrm>
            <a:off x="513566" y="1337168"/>
            <a:ext cx="4633362" cy="3269263"/>
          </a:xfrm>
          <a:prstGeom prst="rect">
            <a:avLst/>
          </a:prstGeom>
        </p:spPr>
      </p:pic>
      <p:pic>
        <p:nvPicPr>
          <p:cNvPr id="4" name="Picture 3">
            <a:extLst>
              <a:ext uri="{FF2B5EF4-FFF2-40B4-BE49-F238E27FC236}">
                <a16:creationId xmlns:a16="http://schemas.microsoft.com/office/drawing/2014/main" id="{7186DA6D-8EE3-29B9-067F-B12485690F29}"/>
              </a:ext>
            </a:extLst>
          </p:cNvPr>
          <p:cNvPicPr>
            <a:picLocks noChangeAspect="1"/>
          </p:cNvPicPr>
          <p:nvPr/>
        </p:nvPicPr>
        <p:blipFill>
          <a:blip r:embed="rId3"/>
          <a:stretch>
            <a:fillRect/>
          </a:stretch>
        </p:blipFill>
        <p:spPr>
          <a:xfrm>
            <a:off x="7045073" y="3212273"/>
            <a:ext cx="4618120" cy="3215919"/>
          </a:xfrm>
          <a:prstGeom prst="rect">
            <a:avLst/>
          </a:prstGeom>
        </p:spPr>
      </p:pic>
      <p:sp>
        <p:nvSpPr>
          <p:cNvPr id="5" name="TextBox 4">
            <a:extLst>
              <a:ext uri="{FF2B5EF4-FFF2-40B4-BE49-F238E27FC236}">
                <a16:creationId xmlns:a16="http://schemas.microsoft.com/office/drawing/2014/main" id="{948BE622-52C3-79B8-AFB3-B341C156980C}"/>
              </a:ext>
            </a:extLst>
          </p:cNvPr>
          <p:cNvSpPr txBox="1"/>
          <p:nvPr/>
        </p:nvSpPr>
        <p:spPr>
          <a:xfrm>
            <a:off x="1370816" y="756166"/>
            <a:ext cx="463336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Before Preprocessing</a:t>
            </a:r>
          </a:p>
        </p:txBody>
      </p:sp>
      <p:sp>
        <p:nvSpPr>
          <p:cNvPr id="6" name="TextBox 5">
            <a:extLst>
              <a:ext uri="{FF2B5EF4-FFF2-40B4-BE49-F238E27FC236}">
                <a16:creationId xmlns:a16="http://schemas.microsoft.com/office/drawing/2014/main" id="{072F3C5A-DEC5-0D5D-26FC-5728D61F0CC3}"/>
              </a:ext>
            </a:extLst>
          </p:cNvPr>
          <p:cNvSpPr txBox="1"/>
          <p:nvPr/>
        </p:nvSpPr>
        <p:spPr>
          <a:xfrm>
            <a:off x="8296275" y="2592942"/>
            <a:ext cx="4038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After Preprocessing</a:t>
            </a:r>
          </a:p>
        </p:txBody>
      </p:sp>
    </p:spTree>
    <p:extLst>
      <p:ext uri="{BB962C8B-B14F-4D97-AF65-F5344CB8AC3E}">
        <p14:creationId xmlns:p14="http://schemas.microsoft.com/office/powerpoint/2010/main" val="128869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E3D2-A710-30A2-AB62-9E21584AA420}"/>
              </a:ext>
            </a:extLst>
          </p:cNvPr>
          <p:cNvSpPr>
            <a:spLocks noGrp="1"/>
          </p:cNvSpPr>
          <p:nvPr>
            <p:ph type="title"/>
          </p:nvPr>
        </p:nvSpPr>
        <p:spPr>
          <a:xfrm>
            <a:off x="2428666" y="406815"/>
            <a:ext cx="6725920" cy="274319"/>
          </a:xfrm>
        </p:spPr>
        <p:txBody>
          <a:bodyPr>
            <a:noAutofit/>
          </a:bodyPr>
          <a:lstStyle/>
          <a:p>
            <a:r>
              <a:rPr lang="en-US" sz="3200" b="1" dirty="0">
                <a:latin typeface="Times New Roman" panose="02020603050405020304" pitchFamily="18" charset="0"/>
                <a:cs typeface="Times New Roman" panose="02020603050405020304" pitchFamily="18" charset="0"/>
              </a:rPr>
              <a:t>Preprocessing of the data sets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1D17FE-3A80-31E2-173E-0CA9A9D6823D}"/>
              </a:ext>
            </a:extLst>
          </p:cNvPr>
          <p:cNvSpPr txBox="1"/>
          <p:nvPr/>
        </p:nvSpPr>
        <p:spPr>
          <a:xfrm>
            <a:off x="363894" y="867747"/>
            <a:ext cx="11318033" cy="5632311"/>
          </a:xfrm>
          <a:prstGeom prst="rect">
            <a:avLst/>
          </a:prstGeom>
          <a:noFill/>
        </p:spPr>
        <p:txBody>
          <a:bodyPr wrap="square" rtlCol="0">
            <a:spAutoFit/>
          </a:bodyPr>
          <a:lstStyle/>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r>
              <a:rPr lang="en-US" dirty="0">
                <a:latin typeface="Times New Roman" panose="02020603050405020304" pitchFamily="18" charset="0"/>
                <a:cs typeface="Times New Roman" panose="02020603050405020304" pitchFamily="18" charset="0"/>
                <a:sym typeface="Wingdings" panose="05000000000000000000" pitchFamily="2" charset="2"/>
              </a:rPr>
              <a:t>Initially merging was done for all the data sets we have but we got to know that merging is not actually required so we did preprocess for the required data sets which contain null and duplicate values .</a:t>
            </a:r>
          </a:p>
          <a:p>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p:txBody>
      </p:sp>
      <p:pic>
        <p:nvPicPr>
          <p:cNvPr id="7" name="Picture 6">
            <a:extLst>
              <a:ext uri="{FF2B5EF4-FFF2-40B4-BE49-F238E27FC236}">
                <a16:creationId xmlns:a16="http://schemas.microsoft.com/office/drawing/2014/main" id="{6EE38689-F8EB-94F4-B696-263154FBD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053" y="3683902"/>
            <a:ext cx="5145139" cy="1257475"/>
          </a:xfrm>
          <a:prstGeom prst="rect">
            <a:avLst/>
          </a:prstGeom>
        </p:spPr>
      </p:pic>
      <p:pic>
        <p:nvPicPr>
          <p:cNvPr id="9" name="Picture 8">
            <a:extLst>
              <a:ext uri="{FF2B5EF4-FFF2-40B4-BE49-F238E27FC236}">
                <a16:creationId xmlns:a16="http://schemas.microsoft.com/office/drawing/2014/main" id="{948BD67F-56EA-6D8A-CFB5-3BCD7414A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79" y="2884243"/>
            <a:ext cx="5648989" cy="3346499"/>
          </a:xfrm>
          <a:prstGeom prst="rect">
            <a:avLst/>
          </a:prstGeom>
        </p:spPr>
      </p:pic>
    </p:spTree>
    <p:extLst>
      <p:ext uri="{BB962C8B-B14F-4D97-AF65-F5344CB8AC3E}">
        <p14:creationId xmlns:p14="http://schemas.microsoft.com/office/powerpoint/2010/main" val="260917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6160-5AA7-0E7F-85B8-FC988715795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Results and Analysis</a:t>
            </a:r>
          </a:p>
        </p:txBody>
      </p:sp>
      <p:sp>
        <p:nvSpPr>
          <p:cNvPr id="6" name="TextBox 5">
            <a:extLst>
              <a:ext uri="{FF2B5EF4-FFF2-40B4-BE49-F238E27FC236}">
                <a16:creationId xmlns:a16="http://schemas.microsoft.com/office/drawing/2014/main" id="{D3521595-A1A0-C4BF-D600-21326C1D2232}"/>
              </a:ext>
            </a:extLst>
          </p:cNvPr>
          <p:cNvSpPr txBox="1"/>
          <p:nvPr/>
        </p:nvSpPr>
        <p:spPr>
          <a:xfrm>
            <a:off x="522514" y="3429000"/>
            <a:ext cx="4086808"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Vehicle Routing Problem</a:t>
            </a:r>
          </a:p>
        </p:txBody>
      </p:sp>
      <p:pic>
        <p:nvPicPr>
          <p:cNvPr id="8" name="Picture 7">
            <a:extLst>
              <a:ext uri="{FF2B5EF4-FFF2-40B4-BE49-F238E27FC236}">
                <a16:creationId xmlns:a16="http://schemas.microsoft.com/office/drawing/2014/main" id="{4EA5E14F-0ACF-0773-AB42-F8EB9427461B}"/>
              </a:ext>
            </a:extLst>
          </p:cNvPr>
          <p:cNvPicPr>
            <a:picLocks noChangeAspect="1"/>
          </p:cNvPicPr>
          <p:nvPr/>
        </p:nvPicPr>
        <p:blipFill>
          <a:blip r:embed="rId2"/>
          <a:stretch>
            <a:fillRect/>
          </a:stretch>
        </p:blipFill>
        <p:spPr>
          <a:xfrm>
            <a:off x="4609322" y="1944548"/>
            <a:ext cx="6523285" cy="4275190"/>
          </a:xfrm>
          <a:prstGeom prst="rect">
            <a:avLst/>
          </a:prstGeom>
        </p:spPr>
      </p:pic>
    </p:spTree>
    <p:extLst>
      <p:ext uri="{BB962C8B-B14F-4D97-AF65-F5344CB8AC3E}">
        <p14:creationId xmlns:p14="http://schemas.microsoft.com/office/powerpoint/2010/main" val="2506683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AAD0B-5574-F4C0-3754-A2ABE6A9DA84}"/>
              </a:ext>
            </a:extLst>
          </p:cNvPr>
          <p:cNvSpPr txBox="1"/>
          <p:nvPr/>
        </p:nvSpPr>
        <p:spPr>
          <a:xfrm>
            <a:off x="1190236" y="2959164"/>
            <a:ext cx="421005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 </a:t>
            </a:r>
          </a:p>
        </p:txBody>
      </p:sp>
      <p:pic>
        <p:nvPicPr>
          <p:cNvPr id="5" name="Picture 4">
            <a:extLst>
              <a:ext uri="{FF2B5EF4-FFF2-40B4-BE49-F238E27FC236}">
                <a16:creationId xmlns:a16="http://schemas.microsoft.com/office/drawing/2014/main" id="{6B9105B4-BE42-45B6-956C-1E358558E29B}"/>
              </a:ext>
            </a:extLst>
          </p:cNvPr>
          <p:cNvPicPr>
            <a:picLocks noChangeAspect="1"/>
          </p:cNvPicPr>
          <p:nvPr/>
        </p:nvPicPr>
        <p:blipFill>
          <a:blip r:embed="rId2"/>
          <a:stretch>
            <a:fillRect/>
          </a:stretch>
        </p:blipFill>
        <p:spPr>
          <a:xfrm>
            <a:off x="4587109" y="194524"/>
            <a:ext cx="3017782" cy="3718882"/>
          </a:xfrm>
          <a:prstGeom prst="rect">
            <a:avLst/>
          </a:prstGeom>
        </p:spPr>
      </p:pic>
      <p:pic>
        <p:nvPicPr>
          <p:cNvPr id="7" name="Picture 6">
            <a:extLst>
              <a:ext uri="{FF2B5EF4-FFF2-40B4-BE49-F238E27FC236}">
                <a16:creationId xmlns:a16="http://schemas.microsoft.com/office/drawing/2014/main" id="{CBCABDFA-4E40-0428-06A5-E3D65B12AE57}"/>
              </a:ext>
            </a:extLst>
          </p:cNvPr>
          <p:cNvPicPr>
            <a:picLocks noChangeAspect="1"/>
          </p:cNvPicPr>
          <p:nvPr/>
        </p:nvPicPr>
        <p:blipFill>
          <a:blip r:embed="rId3"/>
          <a:stretch>
            <a:fillRect/>
          </a:stretch>
        </p:blipFill>
        <p:spPr>
          <a:xfrm>
            <a:off x="7758881" y="1348508"/>
            <a:ext cx="4237087" cy="5342083"/>
          </a:xfrm>
          <a:prstGeom prst="rect">
            <a:avLst/>
          </a:prstGeom>
        </p:spPr>
      </p:pic>
    </p:spTree>
    <p:extLst>
      <p:ext uri="{BB962C8B-B14F-4D97-AF65-F5344CB8AC3E}">
        <p14:creationId xmlns:p14="http://schemas.microsoft.com/office/powerpoint/2010/main" val="396069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50A-569F-829B-9EAE-E64632C47096}"/>
              </a:ext>
            </a:extLst>
          </p:cNvPr>
          <p:cNvSpPr>
            <a:spLocks noGrp="1"/>
          </p:cNvSpPr>
          <p:nvPr>
            <p:ph type="title"/>
          </p:nvPr>
        </p:nvSpPr>
        <p:spPr>
          <a:xfrm>
            <a:off x="838200" y="318472"/>
            <a:ext cx="10515600" cy="1325563"/>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FC7319B8-B0A0-68F1-F802-6CFF4E4FD1D3}"/>
              </a:ext>
            </a:extLst>
          </p:cNvPr>
          <p:cNvSpPr txBox="1"/>
          <p:nvPr/>
        </p:nvSpPr>
        <p:spPr>
          <a:xfrm>
            <a:off x="942392" y="1492898"/>
            <a:ext cx="10907486" cy="1754326"/>
          </a:xfrm>
          <a:prstGeom prst="rect">
            <a:avLst/>
          </a:prstGeom>
          <a:noFill/>
        </p:spPr>
        <p:txBody>
          <a:bodyPr wrap="square" rtlCol="0">
            <a:spAutoFit/>
          </a:bodyPr>
          <a:lstStyle/>
          <a:p>
            <a:pPr algn="l"/>
            <a:r>
              <a:rPr lang="en-US" b="1" dirty="0">
                <a:solidFill>
                  <a:srgbClr val="0070C0"/>
                </a:solidFill>
                <a:latin typeface="Times New Roman" panose="02020603050405020304" pitchFamily="18" charset="0"/>
                <a:cs typeface="Times New Roman" panose="02020603050405020304" pitchFamily="18" charset="0"/>
              </a:rPr>
              <a:t>1- </a:t>
            </a:r>
            <a:r>
              <a:rPr lang="en-IN" sz="1800" b="1" i="0" dirty="0">
                <a:solidFill>
                  <a:srgbClr val="0070C0"/>
                </a:solidFill>
                <a:effectLst/>
                <a:latin typeface="Söhne"/>
                <a:hlinkClick r:id="rId2">
                  <a:extLst>
                    <a:ext uri="{A12FA001-AC4F-418D-AE19-62706E023703}">
                      <ahyp:hlinkClr xmlns:ahyp="http://schemas.microsoft.com/office/drawing/2018/hyperlinkcolor" val="tx"/>
                    </a:ext>
                  </a:extLst>
                </a:hlinkClick>
              </a:rPr>
              <a:t>https://www.mdpi.com/452760</a:t>
            </a:r>
            <a:endParaRPr lang="en-US" sz="1800" b="1" i="0" dirty="0">
              <a:solidFill>
                <a:srgbClr val="0070C0"/>
              </a:solidFill>
              <a:effectLst/>
              <a:latin typeface="Times New Roman" panose="02020603050405020304" pitchFamily="18" charset="0"/>
              <a:cs typeface="Times New Roman" panose="02020603050405020304" pitchFamily="18" charset="0"/>
            </a:endParaRPr>
          </a:p>
          <a:p>
            <a:pPr algn="l"/>
            <a:endParaRPr lang="en-US" b="1" dirty="0">
              <a:solidFill>
                <a:srgbClr val="0070C0"/>
              </a:solidFill>
              <a:latin typeface="Times New Roman" panose="02020603050405020304" pitchFamily="18" charset="0"/>
              <a:cs typeface="Times New Roman" panose="02020603050405020304" pitchFamily="18" charset="0"/>
            </a:endParaRPr>
          </a:p>
          <a:p>
            <a:pPr algn="l"/>
            <a:r>
              <a:rPr lang="en-US" b="1" dirty="0">
                <a:solidFill>
                  <a:srgbClr val="0070C0"/>
                </a:solidFill>
                <a:latin typeface="Times New Roman" panose="02020603050405020304" pitchFamily="18" charset="0"/>
                <a:cs typeface="Times New Roman" panose="02020603050405020304" pitchFamily="18" charset="0"/>
              </a:rPr>
              <a:t>2</a:t>
            </a:r>
            <a:r>
              <a:rPr lang="en-US" sz="1800" b="1" i="0" dirty="0">
                <a:solidFill>
                  <a:srgbClr val="0070C0"/>
                </a:solidFill>
                <a:effectLst/>
                <a:latin typeface="Times New Roman" panose="02020603050405020304" pitchFamily="18" charset="0"/>
                <a:cs typeface="Times New Roman" panose="02020603050405020304" pitchFamily="18" charset="0"/>
              </a:rPr>
              <a:t>- https://www.researchgate.net/profile/Shi-Qiang-samuel-Liu/publication/360020711_Deep_reinforcement_learning_for_the_dynamic_and_uncertain_vehicle_routing_problem/links/627333a1973bbb29cc62ff6c/Deep-reinforcement-learning-for-the-dynamic-and-uncertain-vehicle-routing-problem.pdf</a:t>
            </a:r>
            <a:endParaRPr lang="en-US" sz="1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408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944E28A0-F8F2-4190-AC08-73EF5A051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692C0-12FB-DFC0-9DD0-3A73DD39FA42}"/>
              </a:ext>
            </a:extLst>
          </p:cNvPr>
          <p:cNvSpPr>
            <a:spLocks noGrp="1"/>
          </p:cNvSpPr>
          <p:nvPr>
            <p:ph type="title"/>
          </p:nvPr>
        </p:nvSpPr>
        <p:spPr>
          <a:xfrm>
            <a:off x="3181992" y="1303338"/>
            <a:ext cx="7524108" cy="2387600"/>
          </a:xfrm>
        </p:spPr>
        <p:txBody>
          <a:bodyPr vert="horz" lIns="91440" tIns="45720" rIns="91440" bIns="45720" rtlCol="0" anchor="b">
            <a:normAutofit/>
          </a:bodyPr>
          <a:lstStyle/>
          <a:p>
            <a:pPr algn="ctr"/>
            <a:r>
              <a:rPr lang="en-US" sz="5200" b="1" kern="1200" dirty="0">
                <a:solidFill>
                  <a:schemeClr val="tx1"/>
                </a:solidFill>
                <a:latin typeface="+mj-lt"/>
                <a:ea typeface="+mj-ea"/>
                <a:cs typeface="+mj-cs"/>
              </a:rPr>
              <a:t>THANK YOU</a:t>
            </a:r>
          </a:p>
        </p:txBody>
      </p:sp>
      <p:pic>
        <p:nvPicPr>
          <p:cNvPr id="21" name="Graphic 20" descr="Accept">
            <a:extLst>
              <a:ext uri="{FF2B5EF4-FFF2-40B4-BE49-F238E27FC236}">
                <a16:creationId xmlns:a16="http://schemas.microsoft.com/office/drawing/2014/main" id="{302C091E-6B50-D73E-CA04-15CFF9C465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0700" y="2807110"/>
            <a:ext cx="1075860" cy="1075860"/>
          </a:xfrm>
          <a:prstGeom prst="rect">
            <a:avLst/>
          </a:prstGeom>
        </p:spPr>
      </p:pic>
      <p:sp>
        <p:nvSpPr>
          <p:cNvPr id="4" name="TextBox 3">
            <a:extLst>
              <a:ext uri="{FF2B5EF4-FFF2-40B4-BE49-F238E27FC236}">
                <a16:creationId xmlns:a16="http://schemas.microsoft.com/office/drawing/2014/main" id="{5C1B7EA0-977A-11BB-5947-CC798FC26B6E}"/>
              </a:ext>
            </a:extLst>
          </p:cNvPr>
          <p:cNvSpPr txBox="1"/>
          <p:nvPr/>
        </p:nvSpPr>
        <p:spPr>
          <a:xfrm>
            <a:off x="5859624" y="4677499"/>
            <a:ext cx="6627068" cy="646331"/>
          </a:xfrm>
          <a:prstGeom prst="rect">
            <a:avLst/>
          </a:prstGeom>
          <a:noFill/>
        </p:spPr>
        <p:txBody>
          <a:bodyPr wrap="square">
            <a:spAutoFit/>
          </a:bodyPr>
          <a:lstStyle/>
          <a:p>
            <a:r>
              <a:rPr lang="en-IN" dirty="0"/>
              <a:t>Srinath  Vissarapu: </a:t>
            </a:r>
            <a:r>
              <a:rPr lang="en-IN" dirty="0">
                <a:hlinkClick r:id="rId4"/>
              </a:rPr>
              <a:t>srinath.vissarpu_2024@woxsen.edu.in</a:t>
            </a:r>
            <a:endParaRPr lang="en-IN" dirty="0"/>
          </a:p>
          <a:p>
            <a:r>
              <a:rPr lang="en-IN" dirty="0"/>
              <a:t>Hotragn Pettugani: </a:t>
            </a:r>
            <a:r>
              <a:rPr lang="en-IN" dirty="0">
                <a:hlinkClick r:id="rId5"/>
              </a:rPr>
              <a:t>hotragn.pettugani_2024@woxsen.edu.in</a:t>
            </a:r>
            <a:r>
              <a:rPr lang="en-IN" dirty="0"/>
              <a:t> </a:t>
            </a:r>
          </a:p>
        </p:txBody>
      </p:sp>
    </p:spTree>
    <p:extLst>
      <p:ext uri="{BB962C8B-B14F-4D97-AF65-F5344CB8AC3E}">
        <p14:creationId xmlns:p14="http://schemas.microsoft.com/office/powerpoint/2010/main" val="21966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0DD2E-9719-F4AC-CA05-784E4382EFA2}"/>
              </a:ext>
            </a:extLst>
          </p:cNvPr>
          <p:cNvSpPr>
            <a:spLocks noGrp="1"/>
          </p:cNvSpPr>
          <p:nvPr>
            <p:ph type="title"/>
          </p:nvPr>
        </p:nvSpPr>
        <p:spPr>
          <a:xfrm>
            <a:off x="640080" y="325369"/>
            <a:ext cx="4368602" cy="1956841"/>
          </a:xfrm>
        </p:spPr>
        <p:txBody>
          <a:bodyPr anchor="b">
            <a:normAutofit/>
          </a:bodyPr>
          <a:lstStyle/>
          <a:p>
            <a:r>
              <a:rPr lang="en-IN" sz="5400" b="1" dirty="0">
                <a:latin typeface="Times New Roman" panose="02020603050405020304" pitchFamily="18" charset="0"/>
                <a:cs typeface="Times New Roman" panose="02020603050405020304" pitchFamily="18" charset="0"/>
              </a:rPr>
              <a:t>Contents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52B7F9-0FA2-BF5F-5420-4CD717E90743}"/>
              </a:ext>
            </a:extLst>
          </p:cNvPr>
          <p:cNvSpPr>
            <a:spLocks noGrp="1"/>
          </p:cNvSpPr>
          <p:nvPr>
            <p:ph idx="1"/>
          </p:nvPr>
        </p:nvSpPr>
        <p:spPr>
          <a:xfrm>
            <a:off x="640080" y="2919552"/>
            <a:ext cx="4243589" cy="3938448"/>
          </a:xfrm>
        </p:spPr>
        <p:txBody>
          <a:bodyPr>
            <a:normAutofit/>
          </a:bodyPr>
          <a:lstStyle/>
          <a:p>
            <a:r>
              <a:rPr lang="en-IN" sz="2200" dirty="0">
                <a:latin typeface="Times New Roman" panose="02020603050405020304" pitchFamily="18" charset="0"/>
                <a:cs typeface="Times New Roman" panose="02020603050405020304" pitchFamily="18" charset="0"/>
              </a:rPr>
              <a:t>Domain Challenges</a:t>
            </a:r>
          </a:p>
          <a:p>
            <a:r>
              <a:rPr lang="en-IN" sz="2200" dirty="0">
                <a:latin typeface="Times New Roman" panose="02020603050405020304" pitchFamily="18" charset="0"/>
                <a:cs typeface="Times New Roman" panose="02020603050405020304" pitchFamily="18" charset="0"/>
              </a:rPr>
              <a:t>Architecture Diagram</a:t>
            </a:r>
          </a:p>
          <a:p>
            <a:r>
              <a:rPr lang="en-IN" sz="2200" dirty="0">
                <a:latin typeface="Times New Roman" panose="02020603050405020304" pitchFamily="18" charset="0"/>
                <a:cs typeface="Times New Roman" panose="02020603050405020304" pitchFamily="18" charset="0"/>
              </a:rPr>
              <a:t>Technology Stack</a:t>
            </a:r>
          </a:p>
          <a:p>
            <a:r>
              <a:rPr lang="en-IN" sz="2200" dirty="0">
                <a:latin typeface="Times New Roman" panose="02020603050405020304" pitchFamily="18" charset="0"/>
                <a:cs typeface="Times New Roman" panose="02020603050405020304" pitchFamily="18" charset="0"/>
              </a:rPr>
              <a:t>Component Diagram</a:t>
            </a:r>
          </a:p>
          <a:p>
            <a:r>
              <a:rPr lang="en-IN" sz="2200" dirty="0">
                <a:latin typeface="Times New Roman" panose="02020603050405020304" pitchFamily="18" charset="0"/>
                <a:cs typeface="Times New Roman" panose="02020603050405020304" pitchFamily="18" charset="0"/>
              </a:rPr>
              <a:t>Components</a:t>
            </a:r>
          </a:p>
          <a:p>
            <a:r>
              <a:rPr lang="en-IN" sz="2200" dirty="0">
                <a:latin typeface="Times New Roman" panose="02020603050405020304" pitchFamily="18" charset="0"/>
                <a:cs typeface="Times New Roman" panose="02020603050405020304" pitchFamily="18" charset="0"/>
              </a:rPr>
              <a:t>Model </a:t>
            </a:r>
          </a:p>
          <a:p>
            <a:r>
              <a:rPr lang="en-IN" sz="2200" dirty="0">
                <a:latin typeface="Times New Roman" panose="02020603050405020304" pitchFamily="18" charset="0"/>
                <a:cs typeface="Times New Roman" panose="02020603050405020304" pitchFamily="18" charset="0"/>
              </a:rPr>
              <a:t>Literature Review</a:t>
            </a:r>
          </a:p>
          <a:p>
            <a:r>
              <a:rPr lang="en-IN" sz="2200" dirty="0">
                <a:latin typeface="Times New Roman" panose="02020603050405020304" pitchFamily="18" charset="0"/>
                <a:cs typeface="Times New Roman" panose="02020603050405020304" pitchFamily="18" charset="0"/>
              </a:rPr>
              <a:t>Results and analysis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endParaRPr lang="en-IN" sz="2200" dirty="0"/>
          </a:p>
          <a:p>
            <a:endParaRPr lang="en-IN" sz="2200" dirty="0"/>
          </a:p>
          <a:p>
            <a:endParaRPr lang="en-IN" sz="2200" dirty="0"/>
          </a:p>
        </p:txBody>
      </p:sp>
      <p:pic>
        <p:nvPicPr>
          <p:cNvPr id="5" name="Picture 4" descr="Microchips on a circuit board">
            <a:extLst>
              <a:ext uri="{FF2B5EF4-FFF2-40B4-BE49-F238E27FC236}">
                <a16:creationId xmlns:a16="http://schemas.microsoft.com/office/drawing/2014/main" id="{AEC86FE5-8EDB-8331-99DF-EFB0F29A037E}"/>
              </a:ext>
            </a:extLst>
          </p:cNvPr>
          <p:cNvPicPr>
            <a:picLocks noChangeAspect="1"/>
          </p:cNvPicPr>
          <p:nvPr/>
        </p:nvPicPr>
        <p:blipFill rotWithShape="1">
          <a:blip r:embed="rId2"/>
          <a:srcRect l="10652" r="1412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4179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38C35-B433-1F66-8B0D-C63274540E1A}"/>
              </a:ext>
            </a:extLst>
          </p:cNvPr>
          <p:cNvSpPr>
            <a:spLocks noGrp="1"/>
          </p:cNvSpPr>
          <p:nvPr>
            <p:ph type="title"/>
          </p:nvPr>
        </p:nvSpPr>
        <p:spPr>
          <a:xfrm>
            <a:off x="841248" y="548640"/>
            <a:ext cx="3600860" cy="5431536"/>
          </a:xfrm>
        </p:spPr>
        <p:txBody>
          <a:bodyPr>
            <a:normAutofit/>
          </a:bodyPr>
          <a:lstStyle/>
          <a:p>
            <a:r>
              <a:rPr lang="en-IN" sz="5400" dirty="0">
                <a:latin typeface="Times New Roman" panose="02020603050405020304" pitchFamily="18" charset="0"/>
                <a:cs typeface="Times New Roman" panose="02020603050405020304" pitchFamily="18" charset="0"/>
              </a:rPr>
              <a:t>Domain challenges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2C76A-DE04-BBF3-E893-3F524EAEA19C}"/>
              </a:ext>
            </a:extLst>
          </p:cNvPr>
          <p:cNvSpPr>
            <a:spLocks noGrp="1"/>
          </p:cNvSpPr>
          <p:nvPr>
            <p:ph idx="1"/>
          </p:nvPr>
        </p:nvSpPr>
        <p:spPr>
          <a:xfrm>
            <a:off x="5126418" y="552091"/>
            <a:ext cx="6224335" cy="5431536"/>
          </a:xfrm>
        </p:spPr>
        <p:txBody>
          <a:bodyPr anchor="ctr">
            <a:normAutofit/>
          </a:bodyPr>
          <a:lstStyle/>
          <a:p>
            <a:r>
              <a:rPr lang="en-IN" sz="2200" b="1" dirty="0">
                <a:latin typeface="Times New Roman" panose="02020603050405020304" pitchFamily="18" charset="0"/>
                <a:cs typeface="Times New Roman" panose="02020603050405020304" pitchFamily="18" charset="0"/>
              </a:rPr>
              <a:t>Company limitations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Minimum number of sites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Maximum number of sites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Days of the week</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Holidays</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Distance</a:t>
            </a:r>
          </a:p>
          <a:p>
            <a:pPr marL="514350" indent="-514350">
              <a:buFont typeface="+mj-lt"/>
              <a:buAutoNum type="arabicParenR"/>
            </a:pPr>
            <a:r>
              <a:rPr lang="en-IN" sz="2200" dirty="0">
                <a:latin typeface="Times New Roman" panose="02020603050405020304" pitchFamily="18" charset="0"/>
                <a:cs typeface="Times New Roman" panose="02020603050405020304" pitchFamily="18" charset="0"/>
              </a:rPr>
              <a:t>Day/Night</a:t>
            </a:r>
          </a:p>
          <a:p>
            <a:r>
              <a:rPr lang="en-IN" sz="2200" b="1" dirty="0">
                <a:latin typeface="Times New Roman" panose="02020603050405020304" pitchFamily="18" charset="0"/>
                <a:cs typeface="Times New Roman" panose="02020603050405020304" pitchFamily="18" charset="0"/>
              </a:rPr>
              <a:t>Vehicle considerations</a:t>
            </a:r>
          </a:p>
          <a:p>
            <a:pPr marL="342900" indent="-342900">
              <a:buFont typeface="+mj-lt"/>
              <a:buAutoNum type="arabicParenR"/>
            </a:pPr>
            <a:r>
              <a:rPr lang="en-IN" sz="2200" dirty="0">
                <a:latin typeface="Times New Roman" panose="02020603050405020304" pitchFamily="18" charset="0"/>
                <a:cs typeface="Times New Roman" panose="02020603050405020304" pitchFamily="18" charset="0"/>
              </a:rPr>
              <a:t>Vehicle Size type </a:t>
            </a:r>
          </a:p>
          <a:p>
            <a:pPr marL="342900" indent="-342900">
              <a:buFont typeface="+mj-lt"/>
              <a:buAutoNum type="arabicParenR"/>
            </a:pPr>
            <a:r>
              <a:rPr lang="en-IN" sz="2200" dirty="0">
                <a:latin typeface="Times New Roman" panose="02020603050405020304" pitchFamily="18" charset="0"/>
                <a:cs typeface="Times New Roman" panose="02020603050405020304" pitchFamily="18" charset="0"/>
              </a:rPr>
              <a:t>Waste Type – Liquid, solid, semi solid, Chemical Waste</a:t>
            </a:r>
          </a:p>
          <a:p>
            <a:pPr marL="342900" indent="-342900">
              <a:buFont typeface="+mj-lt"/>
              <a:buAutoNum type="arabicParenR"/>
            </a:pPr>
            <a:r>
              <a:rPr lang="en-IN" sz="2200" dirty="0">
                <a:latin typeface="Times New Roman" panose="02020603050405020304" pitchFamily="18" charset="0"/>
                <a:cs typeface="Times New Roman" panose="02020603050405020304" pitchFamily="18" charset="0"/>
              </a:rPr>
              <a:t>Mileage of the vehicle per km</a:t>
            </a:r>
          </a:p>
          <a:p>
            <a:pPr marL="342900" indent="-342900">
              <a:buFont typeface="+mj-lt"/>
              <a:buAutoNum type="arabicParenR"/>
            </a:pPr>
            <a:r>
              <a:rPr lang="en-IN" sz="2200" dirty="0">
                <a:latin typeface="Times New Roman" panose="02020603050405020304" pitchFamily="18" charset="0"/>
                <a:cs typeface="Times New Roman" panose="02020603050405020304" pitchFamily="18" charset="0"/>
              </a:rPr>
              <a:t>Maximum speed of the vehicle</a:t>
            </a:r>
          </a:p>
          <a:p>
            <a:pPr marL="514350" indent="-514350">
              <a:buFont typeface="+mj-lt"/>
              <a:buAutoNum type="arabicParen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77E66-FFD0-0293-C9AC-BFB874769C7E}"/>
              </a:ext>
            </a:extLst>
          </p:cNvPr>
          <p:cNvSpPr>
            <a:spLocks noGrp="1"/>
          </p:cNvSpPr>
          <p:nvPr>
            <p:ph idx="1"/>
          </p:nvPr>
        </p:nvSpPr>
        <p:spPr>
          <a:xfrm>
            <a:off x="763555" y="832563"/>
            <a:ext cx="10515600" cy="5614988"/>
          </a:xfrm>
        </p:spPr>
        <p:txBody>
          <a:bodyPr>
            <a:normAutofit lnSpcReduction="10000"/>
          </a:bodyPr>
          <a:lstStyle/>
          <a:p>
            <a:r>
              <a:rPr lang="en-IN" sz="2000" b="1" dirty="0">
                <a:latin typeface="Times New Roman" panose="02020603050405020304" pitchFamily="18" charset="0"/>
                <a:cs typeface="Times New Roman" panose="02020603050405020304" pitchFamily="18" charset="0"/>
              </a:rPr>
              <a:t>Monetary Conditions</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Trip allowance</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Revenue Generated from site</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Vehicle Maintenance cost per trip</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Tall roads</a:t>
            </a:r>
          </a:p>
          <a:p>
            <a:r>
              <a:rPr lang="en-IN" sz="2000" b="1" dirty="0">
                <a:latin typeface="Times New Roman" panose="02020603050405020304" pitchFamily="18" charset="0"/>
                <a:cs typeface="Times New Roman" panose="02020603050405020304" pitchFamily="18" charset="0"/>
              </a:rPr>
              <a:t>Locality conditions</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Speed limits – Day/Night</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Number of Km driven per day</a:t>
            </a:r>
          </a:p>
          <a:p>
            <a:r>
              <a:rPr lang="en-IN" sz="2000" b="1" dirty="0">
                <a:latin typeface="Times New Roman" panose="02020603050405020304" pitchFamily="18" charset="0"/>
                <a:cs typeface="Times New Roman" panose="02020603050405020304" pitchFamily="18" charset="0"/>
              </a:rPr>
              <a:t>Pickup site conditions</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Site timings</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Site limitations</a:t>
            </a:r>
          </a:p>
          <a:p>
            <a:pPr marL="514350" indent="-514350">
              <a:buFont typeface="+mj-lt"/>
              <a:buAutoNum type="arabicParenR"/>
            </a:pPr>
            <a:r>
              <a:rPr lang="en-IN" sz="1800" dirty="0">
                <a:latin typeface="Times New Roman" panose="02020603050405020304" pitchFamily="18" charset="0"/>
                <a:cs typeface="Times New Roman" panose="02020603050405020304" pitchFamily="18" charset="0"/>
              </a:rPr>
              <a:t>Site RFID</a:t>
            </a:r>
          </a:p>
          <a:p>
            <a:r>
              <a:rPr lang="en-IN" sz="2000" b="1" dirty="0">
                <a:latin typeface="Times New Roman" panose="02020603050405020304" pitchFamily="18" charset="0"/>
                <a:cs typeface="Times New Roman" panose="02020603050405020304" pitchFamily="18" charset="0"/>
              </a:rPr>
              <a:t>Customer Type</a:t>
            </a:r>
          </a:p>
          <a:p>
            <a:pPr marL="342900" indent="-342900">
              <a:buFont typeface="+mj-lt"/>
              <a:buAutoNum type="arabicParenR"/>
            </a:pPr>
            <a:r>
              <a:rPr lang="en-IN" sz="1800" dirty="0">
                <a:latin typeface="Times New Roman" panose="02020603050405020304" pitchFamily="18" charset="0"/>
                <a:cs typeface="Times New Roman" panose="02020603050405020304" pitchFamily="18" charset="0"/>
              </a:rPr>
              <a:t>Priority customer</a:t>
            </a:r>
          </a:p>
          <a:p>
            <a:pPr marL="342900" indent="-342900">
              <a:buFont typeface="+mj-lt"/>
              <a:buAutoNum type="arabicParenR"/>
            </a:pPr>
            <a:r>
              <a:rPr lang="en-IN" sz="1800" dirty="0">
                <a:latin typeface="Times New Roman" panose="02020603050405020304" pitchFamily="18" charset="0"/>
                <a:cs typeface="Times New Roman" panose="02020603050405020304" pitchFamily="18" charset="0"/>
              </a:rPr>
              <a:t>Big customer</a:t>
            </a:r>
          </a:p>
        </p:txBody>
      </p:sp>
    </p:spTree>
    <p:extLst>
      <p:ext uri="{BB962C8B-B14F-4D97-AF65-F5344CB8AC3E}">
        <p14:creationId xmlns:p14="http://schemas.microsoft.com/office/powerpoint/2010/main" val="198568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990B85-1169-562D-8221-15476CF9DEF9}"/>
              </a:ext>
            </a:extLst>
          </p:cNvPr>
          <p:cNvSpPr>
            <a:spLocks noGrp="1"/>
          </p:cNvSpPr>
          <p:nvPr>
            <p:ph idx="1"/>
          </p:nvPr>
        </p:nvSpPr>
        <p:spPr>
          <a:xfrm>
            <a:off x="838200" y="1929384"/>
            <a:ext cx="10515600" cy="4251960"/>
          </a:xfrm>
        </p:spPr>
        <p:txBody>
          <a:bodyPr>
            <a:normAutofit/>
          </a:bodyPr>
          <a:lstStyle/>
          <a:p>
            <a:r>
              <a:rPr lang="en-IN" sz="2200" b="1">
                <a:latin typeface="Times New Roman" panose="02020603050405020304" pitchFamily="18" charset="0"/>
                <a:cs typeface="Times New Roman" panose="02020603050405020304" pitchFamily="18" charset="0"/>
              </a:rPr>
              <a:t>Dynamic considerations</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Dynamic sites</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Vehicle Breakdown</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Avg.speed</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Excess Baggage</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Weather</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Special customer request</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Personal leave</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Huge rush of orders</a:t>
            </a:r>
          </a:p>
          <a:p>
            <a:pPr marL="514350" indent="-514350">
              <a:buFont typeface="+mj-lt"/>
              <a:buAutoNum type="arabicParenR"/>
            </a:pPr>
            <a:r>
              <a:rPr lang="en-IN" sz="2200">
                <a:latin typeface="Times New Roman" panose="02020603050405020304" pitchFamily="18" charset="0"/>
                <a:cs typeface="Times New Roman" panose="02020603050405020304" pitchFamily="18" charset="0"/>
              </a:rPr>
              <a:t>Order cancellation at last minute</a:t>
            </a:r>
          </a:p>
        </p:txBody>
      </p:sp>
    </p:spTree>
    <p:extLst>
      <p:ext uri="{BB962C8B-B14F-4D97-AF65-F5344CB8AC3E}">
        <p14:creationId xmlns:p14="http://schemas.microsoft.com/office/powerpoint/2010/main" val="111366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4ECD-8B44-C67A-2F67-FC1610D1CF2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i="0" u="none" strike="noStrike" kern="1200" baseline="0">
                <a:solidFill>
                  <a:schemeClr val="bg1"/>
                </a:solidFill>
                <a:latin typeface="+mj-lt"/>
                <a:ea typeface="+mj-ea"/>
                <a:cs typeface="+mj-cs"/>
              </a:rPr>
              <a:t>Architecture Diagram</a:t>
            </a:r>
            <a:endParaRPr lang="en-US" sz="2600" kern="120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17353A12-C130-2AD4-FE70-57992635B8D1}"/>
              </a:ext>
            </a:extLst>
          </p:cNvPr>
          <p:cNvPicPr>
            <a:picLocks noChangeAspect="1"/>
          </p:cNvPicPr>
          <p:nvPr/>
        </p:nvPicPr>
        <p:blipFill>
          <a:blip r:embed="rId2"/>
          <a:stretch>
            <a:fillRect/>
          </a:stretch>
        </p:blipFill>
        <p:spPr>
          <a:xfrm>
            <a:off x="4361117" y="0"/>
            <a:ext cx="6900932" cy="6787970"/>
          </a:xfrm>
          <a:prstGeom prst="rect">
            <a:avLst/>
          </a:prstGeom>
        </p:spPr>
      </p:pic>
    </p:spTree>
    <p:extLst>
      <p:ext uri="{BB962C8B-B14F-4D97-AF65-F5344CB8AC3E}">
        <p14:creationId xmlns:p14="http://schemas.microsoft.com/office/powerpoint/2010/main" val="319784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6EE03-FFDB-DFCB-34F8-E5647607FC71}"/>
              </a:ext>
            </a:extLst>
          </p:cNvPr>
          <p:cNvSpPr>
            <a:spLocks noGrp="1"/>
          </p:cNvSpPr>
          <p:nvPr>
            <p:ph type="title"/>
          </p:nvPr>
        </p:nvSpPr>
        <p:spPr>
          <a:xfrm>
            <a:off x="838200" y="557189"/>
            <a:ext cx="4155825" cy="5571898"/>
          </a:xfrm>
        </p:spPr>
        <p:txBody>
          <a:bodyPr>
            <a:normAutofit/>
          </a:bodyPr>
          <a:lstStyle/>
          <a:p>
            <a:r>
              <a:rPr lang="en-US" dirty="0">
                <a:latin typeface="Times New Roman" panose="02020603050405020304" pitchFamily="18" charset="0"/>
                <a:cs typeface="Times New Roman" panose="02020603050405020304" pitchFamily="18" charset="0"/>
              </a:rPr>
              <a:t>Technology Stack</a:t>
            </a:r>
            <a:endParaRPr lang="en-IN" dirty="0"/>
          </a:p>
        </p:txBody>
      </p:sp>
      <p:sp>
        <p:nvSpPr>
          <p:cNvPr id="3" name="Content Placeholder 2">
            <a:extLst>
              <a:ext uri="{FF2B5EF4-FFF2-40B4-BE49-F238E27FC236}">
                <a16:creationId xmlns:a16="http://schemas.microsoft.com/office/drawing/2014/main" id="{FD61404B-20E2-3A73-D316-00FE86AB12B5}"/>
              </a:ext>
            </a:extLst>
          </p:cNvPr>
          <p:cNvSpPr>
            <a:spLocks noGrp="1"/>
          </p:cNvSpPr>
          <p:nvPr>
            <p:ph idx="1"/>
          </p:nvPr>
        </p:nvSpPr>
        <p:spPr>
          <a:xfrm>
            <a:off x="5186554" y="643812"/>
            <a:ext cx="6167246" cy="5774524"/>
          </a:xfrm>
        </p:spPr>
        <p:txBody>
          <a:bodyPr anchor="ctr">
            <a:normAutofit fontScale="92500" lnSpcReduction="10000"/>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Programming languages: </a:t>
            </a:r>
            <a:r>
              <a:rPr lang="en-US" sz="1800"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Optimization Libraries: </a:t>
            </a:r>
            <a:r>
              <a:rPr lang="en-US" sz="1800" dirty="0">
                <a:latin typeface="Times New Roman" panose="02020603050405020304" pitchFamily="18" charset="0"/>
                <a:cs typeface="Times New Roman" panose="02020603050405020304" pitchFamily="18" charset="0"/>
              </a:rPr>
              <a:t>There are several optimization libraries available for these programming languages, such as PuLP, Gurobi.</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Geographic Information Systems (GIS): </a:t>
            </a:r>
            <a:r>
              <a:rPr lang="en-US" sz="1800" dirty="0">
                <a:latin typeface="Times New Roman" panose="02020603050405020304" pitchFamily="18" charset="0"/>
                <a:cs typeface="Times New Roman" panose="02020603050405020304" pitchFamily="18" charset="0"/>
              </a:rPr>
              <a:t>GIS technologies such as OpenStreetMap, ArcGIS, and Bing Maps can be used to store and visualize location data.</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Routing Engines: </a:t>
            </a:r>
            <a:r>
              <a:rPr lang="en-US" sz="1800" dirty="0">
                <a:latin typeface="Times New Roman" panose="02020603050405020304" pitchFamily="18" charset="0"/>
                <a:cs typeface="Times New Roman" panose="02020603050405020304" pitchFamily="18" charset="0"/>
              </a:rPr>
              <a:t>Routing engines like OSRM (Open-Source Routing Machine) and GraphHopper can be used to calculate the most efficient routes for vehicles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Cloud Platforms: </a:t>
            </a:r>
            <a:r>
              <a:rPr lang="en-US" sz="1800" dirty="0">
                <a:latin typeface="Times New Roman" panose="02020603050405020304" pitchFamily="18" charset="0"/>
                <a:cs typeface="Times New Roman" panose="02020603050405020304" pitchFamily="18" charset="0"/>
              </a:rPr>
              <a:t>Cloud platforms like Amazon Web Services (AWS) and Microsoft Azure can be used to deploy and scale the solution.</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Storage: </a:t>
            </a:r>
            <a:r>
              <a:rPr lang="en-US" sz="1800" dirty="0">
                <a:latin typeface="Times New Roman" panose="02020603050405020304" pitchFamily="18" charset="0"/>
                <a:cs typeface="Times New Roman" panose="02020603050405020304" pitchFamily="18" charset="0"/>
              </a:rPr>
              <a:t>Databases like MySQL, and MongoDB can be used to store and retrieve data related to vehicles, customers, and routes.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Visualization Tools: </a:t>
            </a:r>
            <a:r>
              <a:rPr lang="en-US" sz="1800" dirty="0">
                <a:latin typeface="Times New Roman" panose="02020603050405020304" pitchFamily="18" charset="0"/>
                <a:cs typeface="Times New Roman" panose="02020603050405020304" pitchFamily="18" charset="0"/>
              </a:rPr>
              <a:t>Visualization tools such as Tableau and PowerBI can be used to create visual dashboards to monitor and analyze the optimization results.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Machine Learning:</a:t>
            </a:r>
            <a:r>
              <a:rPr lang="en-US" sz="1800" dirty="0">
                <a:latin typeface="Times New Roman" panose="02020603050405020304" pitchFamily="18" charset="0"/>
                <a:cs typeface="Times New Roman" panose="02020603050405020304" pitchFamily="18" charset="0"/>
              </a:rPr>
              <a:t> Machine learning algorithms can be used to improve the accuracy of the optimization results, by predicting traffic conditions or customer demand.</a:t>
            </a:r>
          </a:p>
          <a:p>
            <a:endParaRPr lang="en-IN" sz="1600" dirty="0"/>
          </a:p>
        </p:txBody>
      </p:sp>
    </p:spTree>
    <p:extLst>
      <p:ext uri="{BB962C8B-B14F-4D97-AF65-F5344CB8AC3E}">
        <p14:creationId xmlns:p14="http://schemas.microsoft.com/office/powerpoint/2010/main" val="105226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1D9D0-3BE1-5B8B-8DC3-4B3D9FF300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Component Diagram</a:t>
            </a:r>
          </a:p>
        </p:txBody>
      </p:sp>
      <p:pic>
        <p:nvPicPr>
          <p:cNvPr id="4" name="Content Placeholder 3">
            <a:extLst>
              <a:ext uri="{FF2B5EF4-FFF2-40B4-BE49-F238E27FC236}">
                <a16:creationId xmlns:a16="http://schemas.microsoft.com/office/drawing/2014/main" id="{AD8B1C88-CFD3-A01F-1212-1364C2842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964" y="1539552"/>
            <a:ext cx="7973825" cy="4413379"/>
          </a:xfrm>
          <a:prstGeom prst="rect">
            <a:avLst/>
          </a:prstGeom>
        </p:spPr>
      </p:pic>
    </p:spTree>
    <p:extLst>
      <p:ext uri="{BB962C8B-B14F-4D97-AF65-F5344CB8AC3E}">
        <p14:creationId xmlns:p14="http://schemas.microsoft.com/office/powerpoint/2010/main" val="407722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833</TotalTime>
  <Words>2363</Words>
  <Application>Microsoft Office PowerPoint</Application>
  <PresentationFormat>Widescreen</PresentationFormat>
  <Paragraphs>167</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MT</vt:lpstr>
      <vt:lpstr>Calibri</vt:lpstr>
      <vt:lpstr>Calibri Light</vt:lpstr>
      <vt:lpstr>Sitka Banner Semibold</vt:lpstr>
      <vt:lpstr>Söhne</vt:lpstr>
      <vt:lpstr>Times New Roman</vt:lpstr>
      <vt:lpstr>Wingdings</vt:lpstr>
      <vt:lpstr>Office Theme</vt:lpstr>
      <vt:lpstr>    </vt:lpstr>
      <vt:lpstr>Problem Statement</vt:lpstr>
      <vt:lpstr>Contents</vt:lpstr>
      <vt:lpstr>Domain challenges</vt:lpstr>
      <vt:lpstr>PowerPoint Presentation</vt:lpstr>
      <vt:lpstr>PowerPoint Presentation</vt:lpstr>
      <vt:lpstr>Architecture Diagram</vt:lpstr>
      <vt:lpstr>Technology Stack</vt:lpstr>
      <vt:lpstr>Component Diagram</vt:lpstr>
      <vt:lpstr>Components</vt:lpstr>
      <vt:lpstr>ML ALGORITHMS</vt:lpstr>
      <vt:lpstr>Allocation of solid waste collection bins and route  optimization using geographical information system</vt:lpstr>
      <vt:lpstr>PowerPoint Presentation</vt:lpstr>
      <vt:lpstr>PowerPoint Presentation</vt:lpstr>
      <vt:lpstr>Conclusion:-</vt:lpstr>
      <vt:lpstr>Benchmark dataset for multi depot vehicle routing problem with road  capacity and damage road consideration for humanitarian operation in  critical supply delivery</vt:lpstr>
      <vt:lpstr>PowerPoint Presentation</vt:lpstr>
      <vt:lpstr>Combinatorial Optimization For Travelling  Salesman And Vehicle Routing Problem</vt:lpstr>
      <vt:lpstr>Combinatorial Optimization  For Travelling Salesman And  Vehicle Routing Problem</vt:lpstr>
      <vt:lpstr>Dataset : Real-world VRP benchmark data with realistic  constraints - input data and results - v2</vt:lpstr>
      <vt:lpstr>Dataset : Real-world VRP benchmark data with realistic  constraints - input data and results - v2</vt:lpstr>
      <vt:lpstr>Dataset Reference : Žunić, Emir (2019): Real-world VRP benchmark  data with realistic constraints - input data and results - v2. Version 2. 4TU.ResearchData. dataset. https://doi.org/10.4121/uuid:6be435d9-  c2b4-42e4-a5e2-e683f939b2cb</vt:lpstr>
      <vt:lpstr>Preprocessing of the data sets</vt:lpstr>
      <vt:lpstr>PowerPoint Presentation</vt:lpstr>
      <vt:lpstr>Preprocessing of the data sets</vt:lpstr>
      <vt:lpstr>Results and Analysis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Srinath Vissarapu</dc:creator>
  <cp:lastModifiedBy>Srinath Vissarapu</cp:lastModifiedBy>
  <cp:revision>55</cp:revision>
  <dcterms:created xsi:type="dcterms:W3CDTF">2023-04-27T03:12:36Z</dcterms:created>
  <dcterms:modified xsi:type="dcterms:W3CDTF">2023-11-03T21:55:04Z</dcterms:modified>
</cp:coreProperties>
</file>