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344" r:id="rId2"/>
    <p:sldId id="345" r:id="rId3"/>
    <p:sldId id="341" r:id="rId4"/>
    <p:sldId id="342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20" autoAdjust="0"/>
  </p:normalViewPr>
  <p:slideViewPr>
    <p:cSldViewPr snapToGrid="0">
      <p:cViewPr varScale="1">
        <p:scale>
          <a:sx n="58" d="100"/>
          <a:sy n="58" d="100"/>
        </p:scale>
        <p:origin x="72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3E46A7-8D12-4DA1-B1BB-3738940BC0A8}" type="datetimeFigureOut">
              <a:rPr lang="en-IN" smtClean="0"/>
              <a:t>23-08-2023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D84ACF-9D87-4204-9000-D771C2009A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12387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7">
            <a:extLst>
              <a:ext uri="{FF2B5EF4-FFF2-40B4-BE49-F238E27FC236}">
                <a16:creationId xmlns:a16="http://schemas.microsoft.com/office/drawing/2014/main" id="{22823BB8-A74B-442D-8698-348FC6B213E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9FB2713-0AEE-46F3-BEC8-68185BC9403F}" type="slidenum">
              <a:rPr lang="en-US" altLang="en-US" sz="1200" b="0">
                <a:latin typeface="Times" panose="02020603050405020304" pitchFamily="18" charset="0"/>
              </a:rPr>
              <a:pPr/>
              <a:t>1</a:t>
            </a:fld>
            <a:endParaRPr lang="en-US" altLang="en-US" sz="1200" b="0">
              <a:latin typeface="Times" panose="02020603050405020304" pitchFamily="18" charset="0"/>
            </a:endParaRPr>
          </a:p>
        </p:txBody>
      </p:sp>
      <p:sp>
        <p:nvSpPr>
          <p:cNvPr id="139267" name="Rectangle 2">
            <a:extLst>
              <a:ext uri="{FF2B5EF4-FFF2-40B4-BE49-F238E27FC236}">
                <a16:creationId xmlns:a16="http://schemas.microsoft.com/office/drawing/2014/main" id="{EDA887EE-EAE8-4ED9-8C95-0FD2ACFD65D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5763" y="690563"/>
            <a:ext cx="6088062" cy="3425825"/>
          </a:xfrm>
          <a:ln/>
        </p:spPr>
      </p:sp>
      <p:sp>
        <p:nvSpPr>
          <p:cNvPr id="139268" name="Rectangle 3">
            <a:extLst>
              <a:ext uri="{FF2B5EF4-FFF2-40B4-BE49-F238E27FC236}">
                <a16:creationId xmlns:a16="http://schemas.microsoft.com/office/drawing/2014/main" id="{510197B3-4EE5-4F80-9F7B-12AC6B38C6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1225" y="4341813"/>
            <a:ext cx="5035550" cy="41116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36" tIns="43215" rIns="86436" bIns="43215"/>
          <a:lstStyle/>
          <a:p>
            <a:pPr marL="165100" indent="-165100" eaLnBrk="1" hangingPunct="1">
              <a:lnSpc>
                <a:spcPct val="80000"/>
              </a:lnSpc>
            </a:pPr>
            <a:endParaRPr lang="en-US" altLang="en-US" sz="900" b="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85219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7">
            <a:extLst>
              <a:ext uri="{FF2B5EF4-FFF2-40B4-BE49-F238E27FC236}">
                <a16:creationId xmlns:a16="http://schemas.microsoft.com/office/drawing/2014/main" id="{22823BB8-A74B-442D-8698-348FC6B213E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9FB2713-0AEE-46F3-BEC8-68185BC9403F}" type="slidenum">
              <a:rPr lang="en-US" altLang="en-US" sz="1200" b="0">
                <a:latin typeface="Times" panose="02020603050405020304" pitchFamily="18" charset="0"/>
              </a:rPr>
              <a:pPr/>
              <a:t>2</a:t>
            </a:fld>
            <a:endParaRPr lang="en-US" altLang="en-US" sz="1200" b="0">
              <a:latin typeface="Times" panose="02020603050405020304" pitchFamily="18" charset="0"/>
            </a:endParaRPr>
          </a:p>
        </p:txBody>
      </p:sp>
      <p:sp>
        <p:nvSpPr>
          <p:cNvPr id="139267" name="Rectangle 2">
            <a:extLst>
              <a:ext uri="{FF2B5EF4-FFF2-40B4-BE49-F238E27FC236}">
                <a16:creationId xmlns:a16="http://schemas.microsoft.com/office/drawing/2014/main" id="{EDA887EE-EAE8-4ED9-8C95-0FD2ACFD65D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5763" y="690563"/>
            <a:ext cx="6088062" cy="3425825"/>
          </a:xfrm>
          <a:ln/>
        </p:spPr>
      </p:sp>
      <p:sp>
        <p:nvSpPr>
          <p:cNvPr id="139268" name="Rectangle 3">
            <a:extLst>
              <a:ext uri="{FF2B5EF4-FFF2-40B4-BE49-F238E27FC236}">
                <a16:creationId xmlns:a16="http://schemas.microsoft.com/office/drawing/2014/main" id="{510197B3-4EE5-4F80-9F7B-12AC6B38C6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1225" y="4341813"/>
            <a:ext cx="5035550" cy="41116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36" tIns="43215" rIns="86436" bIns="43215"/>
          <a:lstStyle/>
          <a:p>
            <a:pPr marL="165100" indent="-165100" eaLnBrk="1" hangingPunct="1">
              <a:lnSpc>
                <a:spcPct val="80000"/>
              </a:lnSpc>
            </a:pPr>
            <a:endParaRPr lang="en-US" altLang="en-US" sz="900" b="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03552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D84ACF-9D87-4204-9000-D771C2009A99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44715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D84ACF-9D87-4204-9000-D771C2009A99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45300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2C5E1-AF6B-41D4-B8C9-3F4E03199C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8DA8C5-34B8-48E2-8E3E-A025B61499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32A6D-0F77-4E6D-BDB1-57A66DDB7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77CAF-0F74-4377-9AC0-CF2E5C856A47}" type="datetimeFigureOut">
              <a:rPr lang="en-IN" smtClean="0"/>
              <a:t>23-08-2023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D76FB5-6845-41BC-9856-A00F961AD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F4C7A0-E23E-4875-8F21-DD1A99E61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A2797-9177-414C-AFB6-34A7D68823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8865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64FE0-C4E4-41ED-BBB9-D5E3DB13D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F9899E-4672-44CC-A931-B98568EE55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2F17D4-D191-4948-936F-56496DBD08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113A8B-F34E-4DFE-B851-B4C98D22C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77CAF-0F74-4377-9AC0-CF2E5C856A47}" type="datetimeFigureOut">
              <a:rPr lang="en-IN" smtClean="0"/>
              <a:t>23-08-2023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3A5B90-846A-473D-9A61-9B1A946FF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F08612-DF89-41AA-98B7-0FA2EA5E8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A2797-9177-414C-AFB6-34A7D68823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3633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E3F82-0E4B-4C64-A6D6-BA0462076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22AA3E-00E7-40EB-89B3-FD841DB3EE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E5A454-FF8C-49F9-8184-4663EEDC0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77CAF-0F74-4377-9AC0-CF2E5C856A47}" type="datetimeFigureOut">
              <a:rPr lang="en-IN" smtClean="0"/>
              <a:t>23-08-2023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B24EFE-CDBE-44E0-A23D-B662034FB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3385A5-6D17-4CD3-9746-5A5C65858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A2797-9177-414C-AFB6-34A7D68823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63125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4E44C0-0B00-474D-851A-34F4BC16C7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DE3CE3-714E-4362-A04E-A09DF03152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D36503-B3E8-43B7-A80B-1A7CF568D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77CAF-0F74-4377-9AC0-CF2E5C856A47}" type="datetimeFigureOut">
              <a:rPr lang="en-IN" smtClean="0"/>
              <a:t>23-08-2023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235134-B61A-4780-AAE2-A56FC2B9C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FF0F29-876E-4436-B5CC-4450AABA5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A2797-9177-414C-AFB6-34A7D68823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4545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D6CC2-C208-4179-8130-0BB82EB42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767A0-DBC5-4A33-ACCC-F4BD7D493B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400E13-FC8D-4CB3-8CE3-FFAFA6DF9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77CAF-0F74-4377-9AC0-CF2E5C856A47}" type="datetimeFigureOut">
              <a:rPr lang="en-IN" smtClean="0"/>
              <a:t>23-08-2023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DC2292-B715-4DAE-9D5D-B7017E2AB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1B85C-6F0F-4144-8690-F390B8D48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A2797-9177-414C-AFB6-34A7D68823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7427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54D20-1C04-4C4C-8F1B-5638E69E2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3DBE00-91A7-4F5F-BDEB-3CFAC7479D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CF14D8-2C4B-4CBA-8EE4-99DE3E254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77CAF-0F74-4377-9AC0-CF2E5C856A47}" type="datetimeFigureOut">
              <a:rPr lang="en-IN" smtClean="0"/>
              <a:t>23-08-2023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4A0740-AF1E-44C0-B2ED-B17B2D183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4433C6-78DE-4717-8F50-74BF72E42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A2797-9177-414C-AFB6-34A7D68823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6829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1BAD68A-D82B-4499-A8B0-B1D560C8F0C5}"/>
              </a:ext>
            </a:extLst>
          </p:cNvPr>
          <p:cNvSpPr/>
          <p:nvPr userDrawn="1"/>
        </p:nvSpPr>
        <p:spPr>
          <a:xfrm flipH="1">
            <a:off x="-8" y="6169379"/>
            <a:ext cx="12192000" cy="695732"/>
          </a:xfrm>
          <a:prstGeom prst="rect">
            <a:avLst/>
          </a:prstGeom>
          <a:gradFill flip="none" rotWithShape="1">
            <a:gsLst>
              <a:gs pos="20000">
                <a:schemeClr val="tx1"/>
              </a:gs>
              <a:gs pos="80000">
                <a:schemeClr val="tx1"/>
              </a:gs>
              <a:gs pos="50000">
                <a:schemeClr val="tx1">
                  <a:lumMod val="85000"/>
                  <a:lumOff val="1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548" tIns="45775" rIns="91548" bIns="45775" rtlCol="0" anchor="ctr"/>
          <a:lstStyle/>
          <a:p>
            <a:pPr algn="ctr" defTabSz="457178"/>
            <a:endParaRPr lang="en-US" sz="1467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BCD7436-768D-46DB-B8B7-5BF8CBFA7F6A}"/>
              </a:ext>
            </a:extLst>
          </p:cNvPr>
          <p:cNvCxnSpPr/>
          <p:nvPr userDrawn="1"/>
        </p:nvCxnSpPr>
        <p:spPr>
          <a:xfrm>
            <a:off x="3" y="6152427"/>
            <a:ext cx="12192000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22">
            <a:extLst>
              <a:ext uri="{FF2B5EF4-FFF2-40B4-BE49-F238E27FC236}">
                <a16:creationId xmlns:a16="http://schemas.microsoft.com/office/drawing/2014/main" id="{14638CDF-6186-4515-8298-0246A4A2D963}"/>
              </a:ext>
            </a:extLst>
          </p:cNvPr>
          <p:cNvSpPr/>
          <p:nvPr userDrawn="1"/>
        </p:nvSpPr>
        <p:spPr>
          <a:xfrm>
            <a:off x="609601" y="265187"/>
            <a:ext cx="10972803" cy="1046755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548" tIns="45775" rIns="91548" bIns="45775" rtlCol="0" anchor="ctr"/>
          <a:lstStyle/>
          <a:p>
            <a:pPr algn="ctr" defTabSz="457178"/>
            <a:endParaRPr lang="en-US" sz="1467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5CB11786-E1BE-4A29-99DE-BD48A940FB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1" y="1057881"/>
            <a:ext cx="10972803" cy="4845835"/>
          </a:xfrm>
        </p:spPr>
        <p:txBody>
          <a:bodyPr/>
          <a:lstStyle>
            <a:lvl1pPr marL="275852" indent="-275852">
              <a:buFont typeface="Wingdings" charset="2"/>
              <a:buChar char="§"/>
              <a:defRPr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735604" indent="-367803">
              <a:buFont typeface="+mj-ea"/>
              <a:buAutoNum type="circleNumDbPlain"/>
              <a:defRPr sz="1867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919506" indent="-183901">
              <a:buFont typeface="Wingdings" charset="2"/>
              <a:buChar char="§"/>
              <a:defRPr sz="1867">
                <a:solidFill>
                  <a:schemeClr val="tx1">
                    <a:lumMod val="65000"/>
                    <a:lumOff val="35000"/>
                  </a:schemeClr>
                </a:solidFill>
                <a:latin typeface="Trebuchet MS"/>
                <a:cs typeface="Trebuchet MS"/>
              </a:defRPr>
            </a:lvl3pPr>
            <a:lvl4pPr marL="1287309" indent="-183901">
              <a:buFont typeface="Wingdings" charset="2"/>
              <a:buChar char="§"/>
              <a:defRPr sz="1867">
                <a:solidFill>
                  <a:schemeClr val="tx1">
                    <a:lumMod val="65000"/>
                    <a:lumOff val="35000"/>
                  </a:schemeClr>
                </a:solidFill>
                <a:latin typeface="Trebuchet MS"/>
                <a:cs typeface="Trebuchet MS"/>
              </a:defRPr>
            </a:lvl4pPr>
            <a:lvl5pPr marL="1655112" indent="-183901">
              <a:buFont typeface="Wingdings" charset="2"/>
              <a:buChar char="§"/>
              <a:defRPr sz="1867">
                <a:solidFill>
                  <a:schemeClr val="tx1">
                    <a:lumMod val="65000"/>
                    <a:lumOff val="35000"/>
                  </a:schemeClr>
                </a:solidFill>
                <a:latin typeface="Trebuchet MS"/>
                <a:cs typeface="Trebuchet MS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pic>
        <p:nvPicPr>
          <p:cNvPr id="18" name="Picture 17" descr="KPI_Accent.png">
            <a:extLst>
              <a:ext uri="{FF2B5EF4-FFF2-40B4-BE49-F238E27FC236}">
                <a16:creationId xmlns:a16="http://schemas.microsoft.com/office/drawing/2014/main" id="{5E919A8E-3EA9-41BB-B6DF-9173E81A325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9605" y="565277"/>
            <a:ext cx="10978623" cy="126993"/>
          </a:xfrm>
          <a:prstGeom prst="rect">
            <a:avLst/>
          </a:prstGeom>
        </p:spPr>
      </p:pic>
      <p:sp>
        <p:nvSpPr>
          <p:cNvPr id="22" name="Title 1">
            <a:extLst>
              <a:ext uri="{FF2B5EF4-FFF2-40B4-BE49-F238E27FC236}">
                <a16:creationId xmlns:a16="http://schemas.microsoft.com/office/drawing/2014/main" id="{867179E6-33FC-4FDF-99A2-1371151DDD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1" y="1"/>
            <a:ext cx="10972803" cy="692269"/>
          </a:xfrm>
        </p:spPr>
        <p:txBody>
          <a:bodyPr>
            <a:noAutofit/>
          </a:bodyPr>
          <a:lstStyle>
            <a:lvl1pPr algn="l">
              <a:defRPr sz="3200" b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tx1"/>
                </a:solidFill>
                <a:effectLst>
                  <a:reflection stA="15000" endPos="35000" dir="5400000" sy="-100000" algn="bl" rotWithShape="0"/>
                </a:effectLst>
                <a:latin typeface="Arial"/>
                <a:cs typeface="Arial"/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2C8086E-683D-430A-BD4F-8EBA1B47FD24}"/>
              </a:ext>
            </a:extLst>
          </p:cNvPr>
          <p:cNvSpPr/>
          <p:nvPr userDrawn="1"/>
        </p:nvSpPr>
        <p:spPr>
          <a:xfrm>
            <a:off x="609603" y="6324152"/>
            <a:ext cx="3817645" cy="400075"/>
          </a:xfrm>
          <a:prstGeom prst="rect">
            <a:avLst/>
          </a:prstGeom>
        </p:spPr>
        <p:txBody>
          <a:bodyPr wrap="none" lIns="121887" tIns="60943" rIns="121887" bIns="60943">
            <a:spAutoFit/>
          </a:bodyPr>
          <a:lstStyle/>
          <a:p>
            <a:pPr defTabSz="457178"/>
            <a:r>
              <a:rPr lang="en-US" sz="1800" kern="1200" dirty="0">
                <a:solidFill>
                  <a:schemeClr val="bg1"/>
                </a:solidFill>
                <a:effectLst/>
                <a:latin typeface="Century Gothic" panose="020B0502020202020204" pitchFamily="34" charset="0"/>
                <a:ea typeface="+mn-ea"/>
                <a:cs typeface="+mn-cs"/>
              </a:rPr>
              <a:t>ODI 11g to 12c Upgrade Project</a:t>
            </a:r>
            <a:endParaRPr lang="en-US" sz="16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3" name="Picture 2" descr="White molecules">
            <a:extLst>
              <a:ext uri="{FF2B5EF4-FFF2-40B4-BE49-F238E27FC236}">
                <a16:creationId xmlns:a16="http://schemas.microsoft.com/office/drawing/2014/main" id="{238857A7-B32B-449F-95F5-BA601AE7D55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4160" y="6169379"/>
            <a:ext cx="1158240" cy="688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840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E7E26-D706-4692-ADC0-4D437985C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67A277-DCFC-4208-BF4E-2C6255CF6E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91EF50-4BEE-46BA-A2D0-A5B72C6D74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FCE1C5-5EFA-4E1D-BBE9-3770CEBA4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77CAF-0F74-4377-9AC0-CF2E5C856A47}" type="datetimeFigureOut">
              <a:rPr lang="en-IN" smtClean="0"/>
              <a:t>23-08-2023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711F9B-8216-4F37-ADEA-A3EE45DF4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769FD4-90D4-4F52-9A68-4EB3F3CE1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A2797-9177-414C-AFB6-34A7D68823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6441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E774F-C793-467D-AFB3-ADFABA226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F02389-B45D-43BA-B22C-6691FFA9E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851510-ABD0-498C-BA3A-514444CE4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138AC7-B6DA-4BDC-B969-EBC4E0937F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3E4AA8-F0CB-44C8-8207-5082E59D35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8691CD-B380-4DC8-9E8D-15D7554AC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77CAF-0F74-4377-9AC0-CF2E5C856A47}" type="datetimeFigureOut">
              <a:rPr lang="en-IN" smtClean="0"/>
              <a:t>23-08-2023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3D3322-4E4E-4F31-A3ED-6878BD43E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D728B6-707B-4876-96FD-A6F6D3966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A2797-9177-414C-AFB6-34A7D68823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0238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2F710-3D61-41C5-A13D-AF29A9375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74A6D0-2576-4F41-A938-717EC1D34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77CAF-0F74-4377-9AC0-CF2E5C856A47}" type="datetimeFigureOut">
              <a:rPr lang="en-IN" smtClean="0"/>
              <a:t>23-08-2023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DE9044-532B-44AF-A6BD-8DF184967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BABCFA-684D-4982-8A48-12FADD9D4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A2797-9177-414C-AFB6-34A7D68823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860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4906F7-460C-4559-8EAD-F771DFA40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77CAF-0F74-4377-9AC0-CF2E5C856A47}" type="datetimeFigureOut">
              <a:rPr lang="en-IN" smtClean="0"/>
              <a:t>23-08-2023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E6A05F-AE92-4BE6-9EF9-90B464008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D80D1D-FCFE-4BF1-ADED-AF81CE391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A2797-9177-414C-AFB6-34A7D68823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9711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A2BF5-57BD-4437-B107-E89E79989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33FCB1-8EC2-41A2-9841-D2FA3752DD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A445ED-87B4-4115-B30B-B3CAB158E7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4F21FF-6DCC-4711-BC80-455F31D9C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77CAF-0F74-4377-9AC0-CF2E5C856A47}" type="datetimeFigureOut">
              <a:rPr lang="en-IN" smtClean="0"/>
              <a:t>23-08-2023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E9E961-2AEC-4ED5-BAEA-BB2B1F3AD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A8AFFF-EE2C-4D35-A70C-D6499497F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A2797-9177-414C-AFB6-34A7D68823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4326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7655B2-60C2-4D86-B9F1-C09BDB52F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31B357-E8A0-4C7D-BCCB-549CE6E043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F4E857-9EE8-4871-98C0-3A5E52B138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B77CAF-0F74-4377-9AC0-CF2E5C856A47}" type="datetimeFigureOut">
              <a:rPr lang="en-IN" smtClean="0"/>
              <a:t>23-08-2023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3710E-06C0-46E9-B7CA-7A62F3A14C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15E4A-9D41-432B-A5F5-722E9EADE2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9A2797-9177-414C-AFB6-34A7D68823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9300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>
            <a:extLst>
              <a:ext uri="{FF2B5EF4-FFF2-40B4-BE49-F238E27FC236}">
                <a16:creationId xmlns:a16="http://schemas.microsoft.com/office/drawing/2014/main" id="{1923621F-8DFE-4592-BD16-AA3E19B086A5}"/>
              </a:ext>
            </a:extLst>
          </p:cNvPr>
          <p:cNvSpPr/>
          <p:nvPr/>
        </p:nvSpPr>
        <p:spPr bwMode="auto">
          <a:xfrm>
            <a:off x="8982835" y="1167884"/>
            <a:ext cx="3048961" cy="493352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2075" tIns="46039" rIns="92075" bIns="46039"/>
          <a:lstStyle/>
          <a:p>
            <a:pPr marL="119060" indent="-119060">
              <a:defRPr/>
            </a:pPr>
            <a:endParaRPr lang="en-US" dirty="0">
              <a:latin typeface="Arial" charset="0"/>
            </a:endParaRPr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411CEAE5-8F8F-41CD-A28C-94FE99CB27FF}"/>
              </a:ext>
            </a:extLst>
          </p:cNvPr>
          <p:cNvSpPr/>
          <p:nvPr/>
        </p:nvSpPr>
        <p:spPr bwMode="auto">
          <a:xfrm>
            <a:off x="2638159" y="1083873"/>
            <a:ext cx="3347726" cy="31877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2075" tIns="46039" rIns="92075" bIns="46039"/>
          <a:lstStyle/>
          <a:p>
            <a:pPr marL="119060" indent="-119060">
              <a:defRPr/>
            </a:pPr>
            <a:endParaRPr lang="en-US" dirty="0">
              <a:latin typeface="Arial" charset="0"/>
            </a:endParaRPr>
          </a:p>
        </p:txBody>
      </p:sp>
      <p:sp>
        <p:nvSpPr>
          <p:cNvPr id="152" name="AutoShape 15">
            <a:extLst>
              <a:ext uri="{FF2B5EF4-FFF2-40B4-BE49-F238E27FC236}">
                <a16:creationId xmlns:a16="http://schemas.microsoft.com/office/drawing/2014/main" id="{D0C45067-5C12-4A2B-B2C5-B88AA5C7E3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461" y="3413840"/>
            <a:ext cx="809009" cy="565179"/>
          </a:xfrm>
          <a:prstGeom prst="can">
            <a:avLst>
              <a:gd name="adj" fmla="val 25000"/>
            </a:avLst>
          </a:prstGeom>
          <a:solidFill>
            <a:schemeClr val="bg1">
              <a:lumMod val="85000"/>
              <a:alpha val="70195"/>
            </a:schemeClr>
          </a:solidFill>
          <a:ln w="1270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lIns="58523" tIns="29261" rIns="58523" bIns="29261" anchor="ctr" anchorCtr="1"/>
          <a:lstStyle/>
          <a:p>
            <a:pPr algn="ctr" eaLnBrk="0" hangingPunct="0">
              <a:lnSpc>
                <a:spcPct val="75000"/>
              </a:lnSpc>
              <a:defRPr/>
            </a:pPr>
            <a:r>
              <a:rPr lang="en-US" sz="1100" dirty="0">
                <a:latin typeface="Trebuchet MS" pitchFamily="34" charset="0"/>
              </a:rPr>
              <a:t>JDE (DEV)</a:t>
            </a:r>
          </a:p>
        </p:txBody>
      </p:sp>
      <p:sp>
        <p:nvSpPr>
          <p:cNvPr id="153" name="AutoShape 10">
            <a:extLst>
              <a:ext uri="{FF2B5EF4-FFF2-40B4-BE49-F238E27FC236}">
                <a16:creationId xmlns:a16="http://schemas.microsoft.com/office/drawing/2014/main" id="{FA0410C5-7214-4EF2-BFE6-C4356BA9BC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3755" y="2343887"/>
            <a:ext cx="1282700" cy="698500"/>
          </a:xfrm>
          <a:prstGeom prst="can">
            <a:avLst>
              <a:gd name="adj" fmla="val 25000"/>
            </a:avLst>
          </a:prstGeom>
          <a:solidFill>
            <a:schemeClr val="tx1">
              <a:lumMod val="95000"/>
              <a:lumOff val="5000"/>
              <a:alpha val="70195"/>
            </a:schemeClr>
          </a:solidFill>
          <a:ln w="12700">
            <a:noFill/>
            <a:round/>
            <a:headEnd/>
            <a:tailEnd/>
          </a:ln>
        </p:spPr>
        <p:txBody>
          <a:bodyPr lIns="58523" tIns="29261" rIns="58523" bIns="29261" anchor="ctr" anchorCtr="1"/>
          <a:lstStyle/>
          <a:p>
            <a:pPr algn="ctr" eaLnBrk="0" hangingPunct="0">
              <a:lnSpc>
                <a:spcPct val="75000"/>
              </a:lnSpc>
              <a:defRPr/>
            </a:pPr>
            <a:r>
              <a:rPr lang="en-US" sz="1100" dirty="0">
                <a:solidFill>
                  <a:srgbClr val="FFFFFF"/>
                </a:solidFill>
                <a:latin typeface="Trebuchet MS" pitchFamily="34" charset="0"/>
              </a:rPr>
              <a:t>DWH Schema</a:t>
            </a:r>
          </a:p>
          <a:p>
            <a:pPr algn="ctr" eaLnBrk="0" hangingPunct="0">
              <a:lnSpc>
                <a:spcPct val="75000"/>
              </a:lnSpc>
              <a:defRPr/>
            </a:pPr>
            <a:r>
              <a:rPr lang="en-US" sz="1100" dirty="0">
                <a:solidFill>
                  <a:srgbClr val="FFFFFF"/>
                </a:solidFill>
                <a:latin typeface="Trebuchet MS" pitchFamily="34" charset="0"/>
              </a:rPr>
              <a:t>(DEV) BMRCRPNAX</a:t>
            </a:r>
          </a:p>
        </p:txBody>
      </p:sp>
      <p:sp>
        <p:nvSpPr>
          <p:cNvPr id="155" name="AutoShape 30">
            <a:extLst>
              <a:ext uri="{FF2B5EF4-FFF2-40B4-BE49-F238E27FC236}">
                <a16:creationId xmlns:a16="http://schemas.microsoft.com/office/drawing/2014/main" id="{EB7E673B-C472-4E62-A3E1-729E66CB5C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93067" y="4692759"/>
            <a:ext cx="997261" cy="569141"/>
          </a:xfrm>
          <a:prstGeom prst="can">
            <a:avLst>
              <a:gd name="adj" fmla="val 25000"/>
            </a:avLst>
          </a:prstGeom>
          <a:solidFill>
            <a:srgbClr val="FD0000">
              <a:alpha val="7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8523" tIns="29261" rIns="58523" bIns="29261" anchor="ctr" anchorCtr="1"/>
          <a:lstStyle>
            <a:lvl1pPr marL="444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altLang="en-US" sz="800" dirty="0">
                <a:solidFill>
                  <a:srgbClr val="FFFFFF"/>
                </a:solidFill>
                <a:latin typeface="Trebuchet MS" panose="020B0603020202020204" pitchFamily="34" charset="0"/>
              </a:rPr>
              <a:t>ODI 11g Master Repositories</a:t>
            </a:r>
          </a:p>
          <a:p>
            <a:pPr algn="ctr">
              <a:lnSpc>
                <a:spcPct val="100000"/>
              </a:lnSpc>
            </a:pPr>
            <a:r>
              <a:rPr lang="en-US" altLang="en-US" sz="800" dirty="0" err="1">
                <a:latin typeface="Trebuchet MS" panose="020B0603020202020204" pitchFamily="34" charset="0"/>
              </a:rPr>
              <a:t>ODI_Master_REP</a:t>
            </a:r>
            <a:endParaRPr lang="en-US" altLang="en-US" sz="800" dirty="0">
              <a:latin typeface="Trebuchet MS" panose="020B0603020202020204" pitchFamily="34" charset="0"/>
            </a:endParaRPr>
          </a:p>
        </p:txBody>
      </p:sp>
      <p:sp>
        <p:nvSpPr>
          <p:cNvPr id="160" name="AutoShape 61">
            <a:extLst>
              <a:ext uri="{FF2B5EF4-FFF2-40B4-BE49-F238E27FC236}">
                <a16:creationId xmlns:a16="http://schemas.microsoft.com/office/drawing/2014/main" id="{83025759-1F28-485C-AF27-8D7540C600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678" y="1065077"/>
            <a:ext cx="1035305" cy="7016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5E6D76"/>
              </a:gs>
              <a:gs pos="50000">
                <a:srgbClr val="CCECFF"/>
              </a:gs>
              <a:gs pos="100000">
                <a:srgbClr val="5E6D76"/>
              </a:gs>
            </a:gsLst>
            <a:lin ang="5400000" scaled="1"/>
          </a:gradFill>
          <a:ln w="9525" algn="ctr">
            <a:solidFill>
              <a:srgbClr val="4D4D4D"/>
            </a:solidFill>
            <a:round/>
            <a:headEnd/>
            <a:tailEnd/>
          </a:ln>
        </p:spPr>
        <p:txBody>
          <a:bodyPr lIns="93600" tIns="46800" rIns="93600" bIns="46800" anchor="ctr"/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20000"/>
              </a:spcBef>
              <a:buClr>
                <a:srgbClr val="C10000"/>
              </a:buClr>
              <a:buFont typeface="Wingdings" panose="05000000000000000000" pitchFamily="2" charset="2"/>
              <a:buNone/>
            </a:pPr>
            <a:r>
              <a:rPr lang="en-US" altLang="en-US" sz="1100" dirty="0">
                <a:solidFill>
                  <a:srgbClr val="1C1C1C"/>
                </a:solidFill>
                <a:cs typeface="Times New Roman" panose="02020603050405020304" pitchFamily="18" charset="0"/>
              </a:rPr>
              <a:t>JDE Application</a:t>
            </a:r>
          </a:p>
        </p:txBody>
      </p:sp>
      <p:cxnSp>
        <p:nvCxnSpPr>
          <p:cNvPr id="161" name="Straight Arrow Connector 85">
            <a:extLst>
              <a:ext uri="{FF2B5EF4-FFF2-40B4-BE49-F238E27FC236}">
                <a16:creationId xmlns:a16="http://schemas.microsoft.com/office/drawing/2014/main" id="{43909250-332B-4CDC-B4BC-54C61B7A91B6}"/>
              </a:ext>
            </a:extLst>
          </p:cNvPr>
          <p:cNvCxnSpPr>
            <a:cxnSpLocks noChangeShapeType="1"/>
            <a:stCxn id="160" idx="2"/>
            <a:endCxn id="152" idx="1"/>
          </p:cNvCxnSpPr>
          <p:nvPr/>
        </p:nvCxnSpPr>
        <p:spPr bwMode="auto">
          <a:xfrm flipH="1">
            <a:off x="894966" y="1766752"/>
            <a:ext cx="19365" cy="1647088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" name="Straight Connector 62">
            <a:extLst>
              <a:ext uri="{FF2B5EF4-FFF2-40B4-BE49-F238E27FC236}">
                <a16:creationId xmlns:a16="http://schemas.microsoft.com/office/drawing/2014/main" id="{761A05EF-1CCF-4243-A57E-3DB89D3400B4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479888" y="2112899"/>
            <a:ext cx="5544095" cy="26147"/>
          </a:xfrm>
          <a:prstGeom prst="line">
            <a:avLst/>
          </a:prstGeom>
          <a:noFill/>
          <a:ln w="127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5" name="Oval 43">
            <a:extLst>
              <a:ext uri="{FF2B5EF4-FFF2-40B4-BE49-F238E27FC236}">
                <a16:creationId xmlns:a16="http://schemas.microsoft.com/office/drawing/2014/main" id="{C46ECF49-94CA-4BA5-8F2A-68EBAA8080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1082" y="1395865"/>
            <a:ext cx="219075" cy="204788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accent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buClrTx/>
            </a:pPr>
            <a:r>
              <a:rPr lang="en-US" altLang="en-US" sz="1867" dirty="0">
                <a:solidFill>
                  <a:srgbClr val="C00000"/>
                </a:solidFill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166" name="AutoShape 61">
            <a:extLst>
              <a:ext uri="{FF2B5EF4-FFF2-40B4-BE49-F238E27FC236}">
                <a16:creationId xmlns:a16="http://schemas.microsoft.com/office/drawing/2014/main" id="{905A9CCA-8767-49E7-9C32-F7AC4331D6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15147" y="1110705"/>
            <a:ext cx="890677" cy="642037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5E6D76"/>
              </a:gs>
              <a:gs pos="50000">
                <a:srgbClr val="CCECFF"/>
              </a:gs>
              <a:gs pos="100000">
                <a:srgbClr val="5E6D76"/>
              </a:gs>
            </a:gsLst>
            <a:lin ang="5400000" scaled="1"/>
          </a:gradFill>
          <a:ln w="9525" algn="ctr">
            <a:solidFill>
              <a:srgbClr val="4D4D4D"/>
            </a:solidFill>
            <a:round/>
            <a:headEnd/>
            <a:tailEnd/>
          </a:ln>
        </p:spPr>
        <p:txBody>
          <a:bodyPr lIns="93600" tIns="46800" rIns="93600" bIns="46800" anchor="ctr"/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Clr>
                <a:srgbClr val="C10000"/>
              </a:buClr>
              <a:buFont typeface="Wingdings" panose="05000000000000000000" pitchFamily="2" charset="2"/>
              <a:buNone/>
            </a:pPr>
            <a:r>
              <a:rPr lang="en-US" altLang="en-US" sz="1600" dirty="0">
                <a:solidFill>
                  <a:srgbClr val="1C1C1C"/>
                </a:solidFill>
                <a:cs typeface="Times New Roman" panose="02020603050405020304" pitchFamily="18" charset="0"/>
              </a:rPr>
              <a:t>OBIEE </a:t>
            </a:r>
          </a:p>
        </p:txBody>
      </p:sp>
      <p:sp>
        <p:nvSpPr>
          <p:cNvPr id="169" name="Oval 43">
            <a:extLst>
              <a:ext uri="{FF2B5EF4-FFF2-40B4-BE49-F238E27FC236}">
                <a16:creationId xmlns:a16="http://schemas.microsoft.com/office/drawing/2014/main" id="{0B8E6BD9-154F-4A11-AF6C-6BBB4A895C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3870" y="3064440"/>
            <a:ext cx="219075" cy="204788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accent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867" dirty="0">
                <a:solidFill>
                  <a:srgbClr val="C00000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70" name="Oval 43">
            <a:extLst>
              <a:ext uri="{FF2B5EF4-FFF2-40B4-BE49-F238E27FC236}">
                <a16:creationId xmlns:a16="http://schemas.microsoft.com/office/drawing/2014/main" id="{E776F290-6BDE-43D5-920D-730B6F4CC1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4350" y="2352687"/>
            <a:ext cx="219075" cy="204788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accent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867" dirty="0">
                <a:solidFill>
                  <a:srgbClr val="C00000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186" name="TextBox 76">
            <a:extLst>
              <a:ext uri="{FF2B5EF4-FFF2-40B4-BE49-F238E27FC236}">
                <a16:creationId xmlns:a16="http://schemas.microsoft.com/office/drawing/2014/main" id="{89C11CC3-AEA1-485F-999D-951F798037F7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-479720" y="1073272"/>
            <a:ext cx="1305815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100" b="0" dirty="0"/>
              <a:t>Application Layer</a:t>
            </a:r>
          </a:p>
        </p:txBody>
      </p:sp>
      <p:sp>
        <p:nvSpPr>
          <p:cNvPr id="187" name="TextBox 77">
            <a:extLst>
              <a:ext uri="{FF2B5EF4-FFF2-40B4-BE49-F238E27FC236}">
                <a16:creationId xmlns:a16="http://schemas.microsoft.com/office/drawing/2014/main" id="{F04B7374-1338-4ACC-82F3-E9F0EF4F122A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-334757" y="2508269"/>
            <a:ext cx="109378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 b="0" dirty="0"/>
              <a:t>Data Layer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1343E89-AA5D-4720-A9A6-EE6D281D759C}"/>
              </a:ext>
            </a:extLst>
          </p:cNvPr>
          <p:cNvSpPr/>
          <p:nvPr/>
        </p:nvSpPr>
        <p:spPr>
          <a:xfrm>
            <a:off x="511029" y="84244"/>
            <a:ext cx="546220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65096" indent="-165096">
              <a:lnSpc>
                <a:spcPct val="80000"/>
              </a:lnSpc>
            </a:pPr>
            <a:r>
              <a:rPr lang="en-US" altLang="en-US" sz="2000" dirty="0">
                <a:latin typeface="Arial" panose="020B0604020202020204" pitchFamily="34" charset="0"/>
              </a:rPr>
              <a:t>Oil &amp; Gas Client - ODI 11g Environment  AS IS</a:t>
            </a: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A9B84ED3-E97D-4089-980B-F12549DBF0DB}"/>
              </a:ext>
            </a:extLst>
          </p:cNvPr>
          <p:cNvCxnSpPr>
            <a:cxnSpLocks/>
            <a:endCxn id="153" idx="4"/>
          </p:cNvCxnSpPr>
          <p:nvPr/>
        </p:nvCxnSpPr>
        <p:spPr>
          <a:xfrm rot="10800000">
            <a:off x="4216456" y="2693138"/>
            <a:ext cx="5574439" cy="2421093"/>
          </a:xfrm>
          <a:prstGeom prst="bentConnector3">
            <a:avLst>
              <a:gd name="adj1" fmla="val 7001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5A72F45C-2C78-4B3B-A894-7DA5273795FD}"/>
              </a:ext>
            </a:extLst>
          </p:cNvPr>
          <p:cNvCxnSpPr>
            <a:cxnSpLocks/>
            <a:stCxn id="155" idx="3"/>
            <a:endCxn id="80" idx="0"/>
          </p:cNvCxnSpPr>
          <p:nvPr/>
        </p:nvCxnSpPr>
        <p:spPr>
          <a:xfrm rot="16200000" flipH="1">
            <a:off x="10580749" y="4972848"/>
            <a:ext cx="320174" cy="89827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EA1AAA9B-D785-4659-8875-9D71B0FCA8DB}"/>
              </a:ext>
            </a:extLst>
          </p:cNvPr>
          <p:cNvSpPr/>
          <p:nvPr/>
        </p:nvSpPr>
        <p:spPr>
          <a:xfrm>
            <a:off x="1836680" y="698034"/>
            <a:ext cx="1565365" cy="3139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65096" indent="-165096">
              <a:lnSpc>
                <a:spcPct val="80000"/>
              </a:lnSpc>
            </a:pPr>
            <a:r>
              <a:rPr lang="en-US" altLang="en-US" dirty="0">
                <a:latin typeface="Arial" panose="020B0604020202020204" pitchFamily="34" charset="0"/>
              </a:rPr>
              <a:t>ODI 11g DEV</a:t>
            </a:r>
          </a:p>
        </p:txBody>
      </p: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DC64581E-947D-4F43-BBE5-A3C46FDB99F7}"/>
              </a:ext>
            </a:extLst>
          </p:cNvPr>
          <p:cNvCxnSpPr>
            <a:cxnSpLocks/>
            <a:stCxn id="166" idx="2"/>
            <a:endCxn id="153" idx="1"/>
          </p:cNvCxnSpPr>
          <p:nvPr/>
        </p:nvCxnSpPr>
        <p:spPr>
          <a:xfrm rot="5400000">
            <a:off x="3672224" y="1655624"/>
            <a:ext cx="591145" cy="785381"/>
          </a:xfrm>
          <a:prstGeom prst="bentConnector3">
            <a:avLst>
              <a:gd name="adj1" fmla="val 50000"/>
            </a:avLst>
          </a:prstGeom>
          <a:noFill/>
          <a:ln w="25400" algn="ctr">
            <a:solidFill>
              <a:schemeClr val="tx1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99B0F21E-B11A-4A75-A2D7-BF4F0D84A1D2}"/>
              </a:ext>
            </a:extLst>
          </p:cNvPr>
          <p:cNvSpPr/>
          <p:nvPr/>
        </p:nvSpPr>
        <p:spPr>
          <a:xfrm>
            <a:off x="4549451" y="2194860"/>
            <a:ext cx="11432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400" i="0" dirty="0">
                <a:solidFill>
                  <a:srgbClr val="202124"/>
                </a:solidFill>
                <a:effectLst/>
                <a:latin typeface="Roboto"/>
              </a:rPr>
              <a:t>BMRDWDV</a:t>
            </a:r>
            <a:endParaRPr lang="en-IN" sz="1400" dirty="0"/>
          </a:p>
        </p:txBody>
      </p:sp>
      <p:sp>
        <p:nvSpPr>
          <p:cNvPr id="58" name="AutoShape 15">
            <a:extLst>
              <a:ext uri="{FF2B5EF4-FFF2-40B4-BE49-F238E27FC236}">
                <a16:creationId xmlns:a16="http://schemas.microsoft.com/office/drawing/2014/main" id="{76B1749A-E275-4389-BE03-C1CEAA0458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5000" y="3441693"/>
            <a:ext cx="842178" cy="553678"/>
          </a:xfrm>
          <a:prstGeom prst="can">
            <a:avLst>
              <a:gd name="adj" fmla="val 25000"/>
            </a:avLst>
          </a:prstGeom>
          <a:solidFill>
            <a:schemeClr val="bg1">
              <a:lumMod val="85000"/>
              <a:alpha val="70195"/>
            </a:schemeClr>
          </a:solidFill>
          <a:ln w="1270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lIns="58523" tIns="29261" rIns="58523" bIns="29261" anchor="ctr" anchorCtr="1"/>
          <a:lstStyle/>
          <a:p>
            <a:pPr algn="ctr" eaLnBrk="0" hangingPunct="0">
              <a:lnSpc>
                <a:spcPct val="75000"/>
              </a:lnSpc>
              <a:defRPr/>
            </a:pPr>
            <a:r>
              <a:rPr lang="en-US" sz="1100" dirty="0">
                <a:latin typeface="Trebuchet MS" pitchFamily="34" charset="0"/>
              </a:rPr>
              <a:t>JDE (PROD)</a:t>
            </a:r>
          </a:p>
        </p:txBody>
      </p:sp>
      <p:sp>
        <p:nvSpPr>
          <p:cNvPr id="59" name="AutoShape 10">
            <a:extLst>
              <a:ext uri="{FF2B5EF4-FFF2-40B4-BE49-F238E27FC236}">
                <a16:creationId xmlns:a16="http://schemas.microsoft.com/office/drawing/2014/main" id="{F31FFE91-477B-495A-9CFD-328FC649BB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97762" y="2447721"/>
            <a:ext cx="1164384" cy="698500"/>
          </a:xfrm>
          <a:prstGeom prst="can">
            <a:avLst>
              <a:gd name="adj" fmla="val 25000"/>
            </a:avLst>
          </a:prstGeom>
          <a:solidFill>
            <a:schemeClr val="tx1">
              <a:lumMod val="95000"/>
              <a:lumOff val="5000"/>
              <a:alpha val="70195"/>
            </a:schemeClr>
          </a:solidFill>
          <a:ln w="12700">
            <a:noFill/>
            <a:round/>
            <a:headEnd/>
            <a:tailEnd/>
          </a:ln>
        </p:spPr>
        <p:txBody>
          <a:bodyPr lIns="58523" tIns="29261" rIns="58523" bIns="29261" anchor="ctr" anchorCtr="1"/>
          <a:lstStyle/>
          <a:p>
            <a:pPr algn="ctr" eaLnBrk="0" hangingPunct="0">
              <a:lnSpc>
                <a:spcPct val="75000"/>
              </a:lnSpc>
              <a:defRPr/>
            </a:pPr>
            <a:r>
              <a:rPr lang="en-US" sz="1100" dirty="0">
                <a:solidFill>
                  <a:srgbClr val="FFFFFF"/>
                </a:solidFill>
                <a:latin typeface="Trebuchet MS" pitchFamily="34" charset="0"/>
              </a:rPr>
              <a:t>DWH Schema</a:t>
            </a:r>
          </a:p>
          <a:p>
            <a:pPr algn="ctr" eaLnBrk="0" hangingPunct="0">
              <a:lnSpc>
                <a:spcPct val="75000"/>
              </a:lnSpc>
              <a:defRPr/>
            </a:pPr>
            <a:r>
              <a:rPr lang="en-US" sz="1100" dirty="0">
                <a:solidFill>
                  <a:srgbClr val="FFFFFF"/>
                </a:solidFill>
                <a:latin typeface="Trebuchet MS" pitchFamily="34" charset="0"/>
              </a:rPr>
              <a:t>(PROD) BMRCRPNAX</a:t>
            </a:r>
          </a:p>
        </p:txBody>
      </p:sp>
      <p:sp>
        <p:nvSpPr>
          <p:cNvPr id="64" name="AutoShape 61">
            <a:extLst>
              <a:ext uri="{FF2B5EF4-FFF2-40B4-BE49-F238E27FC236}">
                <a16:creationId xmlns:a16="http://schemas.microsoft.com/office/drawing/2014/main" id="{47E1C443-4F25-4D3B-89B2-E81CC33B6B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2957" y="1149088"/>
            <a:ext cx="1206500" cy="7016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5E6D76"/>
              </a:gs>
              <a:gs pos="50000">
                <a:srgbClr val="CCECFF"/>
              </a:gs>
              <a:gs pos="100000">
                <a:srgbClr val="5E6D76"/>
              </a:gs>
            </a:gsLst>
            <a:lin ang="5400000" scaled="1"/>
          </a:gradFill>
          <a:ln w="9525" algn="ctr">
            <a:solidFill>
              <a:srgbClr val="4D4D4D"/>
            </a:solidFill>
            <a:round/>
            <a:headEnd/>
            <a:tailEnd/>
          </a:ln>
        </p:spPr>
        <p:txBody>
          <a:bodyPr lIns="93600" tIns="46800" rIns="93600" bIns="46800" anchor="ctr"/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20000"/>
              </a:spcBef>
              <a:buClr>
                <a:srgbClr val="C10000"/>
              </a:buClr>
              <a:buFont typeface="Wingdings" panose="05000000000000000000" pitchFamily="2" charset="2"/>
              <a:buNone/>
            </a:pPr>
            <a:r>
              <a:rPr lang="en-US" altLang="en-US" sz="1100" dirty="0">
                <a:solidFill>
                  <a:srgbClr val="1C1C1C"/>
                </a:solidFill>
                <a:cs typeface="Times New Roman" panose="02020603050405020304" pitchFamily="18" charset="0"/>
              </a:rPr>
              <a:t>JDE Application</a:t>
            </a:r>
          </a:p>
        </p:txBody>
      </p:sp>
      <p:cxnSp>
        <p:nvCxnSpPr>
          <p:cNvPr id="65" name="Straight Arrow Connector 85">
            <a:extLst>
              <a:ext uri="{FF2B5EF4-FFF2-40B4-BE49-F238E27FC236}">
                <a16:creationId xmlns:a16="http://schemas.microsoft.com/office/drawing/2014/main" id="{9AD32F8C-786F-48B7-8365-86A9B234F34C}"/>
              </a:ext>
            </a:extLst>
          </p:cNvPr>
          <p:cNvCxnSpPr>
            <a:cxnSpLocks noChangeShapeType="1"/>
            <a:stCxn id="64" idx="2"/>
            <a:endCxn id="58" idx="1"/>
          </p:cNvCxnSpPr>
          <p:nvPr/>
        </p:nvCxnSpPr>
        <p:spPr bwMode="auto">
          <a:xfrm flipH="1">
            <a:off x="7036089" y="1850763"/>
            <a:ext cx="20118" cy="159093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6" name="Straight Connector 62">
            <a:extLst>
              <a:ext uri="{FF2B5EF4-FFF2-40B4-BE49-F238E27FC236}">
                <a16:creationId xmlns:a16="http://schemas.microsoft.com/office/drawing/2014/main" id="{A2938E66-8AEB-4A68-8473-5B4BD823CE9E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6329131" y="2093396"/>
            <a:ext cx="5539329" cy="26147"/>
          </a:xfrm>
          <a:prstGeom prst="line">
            <a:avLst/>
          </a:prstGeom>
          <a:noFill/>
          <a:ln w="127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7" name="Oval 43">
            <a:extLst>
              <a:ext uri="{FF2B5EF4-FFF2-40B4-BE49-F238E27FC236}">
                <a16:creationId xmlns:a16="http://schemas.microsoft.com/office/drawing/2014/main" id="{2B55E358-D32B-493B-B46F-C508D37530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70325" y="1479876"/>
            <a:ext cx="219075" cy="204788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accent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buClrTx/>
            </a:pPr>
            <a:r>
              <a:rPr lang="en-US" altLang="en-US" sz="1867" dirty="0">
                <a:solidFill>
                  <a:srgbClr val="C00000"/>
                </a:solidFill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68" name="AutoShape 61">
            <a:extLst>
              <a:ext uri="{FF2B5EF4-FFF2-40B4-BE49-F238E27FC236}">
                <a16:creationId xmlns:a16="http://schemas.microsoft.com/office/drawing/2014/main" id="{ADB12191-12D4-427D-A3C7-FA23367027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10446" y="1224933"/>
            <a:ext cx="890677" cy="642037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5E6D76"/>
              </a:gs>
              <a:gs pos="50000">
                <a:srgbClr val="CCECFF"/>
              </a:gs>
              <a:gs pos="100000">
                <a:srgbClr val="5E6D76"/>
              </a:gs>
            </a:gsLst>
            <a:lin ang="5400000" scaled="1"/>
          </a:gradFill>
          <a:ln w="9525" algn="ctr">
            <a:solidFill>
              <a:srgbClr val="4D4D4D"/>
            </a:solidFill>
            <a:round/>
            <a:headEnd/>
            <a:tailEnd/>
          </a:ln>
        </p:spPr>
        <p:txBody>
          <a:bodyPr lIns="93600" tIns="46800" rIns="93600" bIns="46800" anchor="ctr"/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Clr>
                <a:srgbClr val="C10000"/>
              </a:buClr>
              <a:buFont typeface="Wingdings" panose="05000000000000000000" pitchFamily="2" charset="2"/>
              <a:buNone/>
            </a:pPr>
            <a:r>
              <a:rPr lang="en-US" altLang="en-US" sz="1600" dirty="0">
                <a:solidFill>
                  <a:srgbClr val="1C1C1C"/>
                </a:solidFill>
                <a:cs typeface="Times New Roman" panose="02020603050405020304" pitchFamily="18" charset="0"/>
              </a:rPr>
              <a:t>OBIEE </a:t>
            </a:r>
          </a:p>
        </p:txBody>
      </p:sp>
      <p:sp>
        <p:nvSpPr>
          <p:cNvPr id="69" name="Oval 43">
            <a:extLst>
              <a:ext uri="{FF2B5EF4-FFF2-40B4-BE49-F238E27FC236}">
                <a16:creationId xmlns:a16="http://schemas.microsoft.com/office/drawing/2014/main" id="{E6D9F96C-E897-48DD-A64D-CD59002790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3238" y="3146183"/>
            <a:ext cx="219075" cy="204788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accent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867" dirty="0">
                <a:solidFill>
                  <a:srgbClr val="C00000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70" name="Oval 43">
            <a:extLst>
              <a:ext uri="{FF2B5EF4-FFF2-40B4-BE49-F238E27FC236}">
                <a16:creationId xmlns:a16="http://schemas.microsoft.com/office/drawing/2014/main" id="{CF8174FB-633C-40C5-A43F-CB298C9BCE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02923" y="2832564"/>
            <a:ext cx="219075" cy="204788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accent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867" dirty="0">
                <a:solidFill>
                  <a:srgbClr val="C00000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71" name="TextBox 76">
            <a:extLst>
              <a:ext uri="{FF2B5EF4-FFF2-40B4-BE49-F238E27FC236}">
                <a16:creationId xmlns:a16="http://schemas.microsoft.com/office/drawing/2014/main" id="{2DF49FBD-2DAF-4B25-93D8-9A26EC8BCC27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5576559" y="1157283"/>
            <a:ext cx="1305815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100" b="0" dirty="0"/>
              <a:t>Application Layer</a:t>
            </a:r>
          </a:p>
        </p:txBody>
      </p:sp>
      <p:sp>
        <p:nvSpPr>
          <p:cNvPr id="72" name="TextBox 77">
            <a:extLst>
              <a:ext uri="{FF2B5EF4-FFF2-40B4-BE49-F238E27FC236}">
                <a16:creationId xmlns:a16="http://schemas.microsoft.com/office/drawing/2014/main" id="{5F8F3FDE-9675-422F-A042-F2D44AF3636E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5721522" y="2592280"/>
            <a:ext cx="109378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 b="0" dirty="0"/>
              <a:t>Data Layer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15001B4-56CB-468A-8268-81CA3D94FCAF}"/>
              </a:ext>
            </a:extLst>
          </p:cNvPr>
          <p:cNvSpPr/>
          <p:nvPr/>
        </p:nvSpPr>
        <p:spPr>
          <a:xfrm>
            <a:off x="7883260" y="772200"/>
            <a:ext cx="1757725" cy="3139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65096" indent="-165096">
              <a:lnSpc>
                <a:spcPct val="80000"/>
              </a:lnSpc>
            </a:pPr>
            <a:r>
              <a:rPr lang="en-US" altLang="en-US" dirty="0">
                <a:latin typeface="Arial" panose="020B0604020202020204" pitchFamily="34" charset="0"/>
              </a:rPr>
              <a:t>ODI 11g PROD</a:t>
            </a:r>
          </a:p>
        </p:txBody>
      </p: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E7D0269D-8B77-4896-9243-301C8FC1B4E6}"/>
              </a:ext>
            </a:extLst>
          </p:cNvPr>
          <p:cNvCxnSpPr>
            <a:cxnSpLocks/>
            <a:stCxn id="68" idx="2"/>
            <a:endCxn id="59" idx="1"/>
          </p:cNvCxnSpPr>
          <p:nvPr/>
        </p:nvCxnSpPr>
        <p:spPr>
          <a:xfrm rot="5400000">
            <a:off x="9727495" y="1919430"/>
            <a:ext cx="580751" cy="475831"/>
          </a:xfrm>
          <a:prstGeom prst="bentConnector3">
            <a:avLst>
              <a:gd name="adj1" fmla="val 50000"/>
            </a:avLst>
          </a:prstGeom>
          <a:noFill/>
          <a:ln w="25400" algn="ctr">
            <a:solidFill>
              <a:schemeClr val="tx1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4A802F3E-08A6-492B-A45D-99ED2B100FCD}"/>
              </a:ext>
            </a:extLst>
          </p:cNvPr>
          <p:cNvSpPr/>
          <p:nvPr/>
        </p:nvSpPr>
        <p:spPr>
          <a:xfrm>
            <a:off x="10762142" y="2093396"/>
            <a:ext cx="9781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BMRDW</a:t>
            </a:r>
            <a:endParaRPr lang="en-IN" sz="1200" dirty="0"/>
          </a:p>
        </p:txBody>
      </p:sp>
      <p:sp>
        <p:nvSpPr>
          <p:cNvPr id="79" name="AutoShape 30">
            <a:extLst>
              <a:ext uri="{FF2B5EF4-FFF2-40B4-BE49-F238E27FC236}">
                <a16:creationId xmlns:a16="http://schemas.microsoft.com/office/drawing/2014/main" id="{83326A05-9705-4BF2-8D41-0F38AC763C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60045" y="5445952"/>
            <a:ext cx="1161881" cy="692446"/>
          </a:xfrm>
          <a:prstGeom prst="can">
            <a:avLst>
              <a:gd name="adj" fmla="val 25000"/>
            </a:avLst>
          </a:prstGeom>
          <a:solidFill>
            <a:srgbClr val="FD0000">
              <a:alpha val="7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8523" tIns="29261" rIns="58523" bIns="29261" anchor="ctr" anchorCtr="1"/>
          <a:lstStyle>
            <a:lvl1pPr marL="444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altLang="en-US" sz="800" dirty="0">
                <a:solidFill>
                  <a:srgbClr val="FFFFFF"/>
                </a:solidFill>
                <a:latin typeface="Trebuchet MS" panose="020B0603020202020204" pitchFamily="34" charset="0"/>
              </a:rPr>
              <a:t>ODI 11g Work Repository DEV</a:t>
            </a:r>
          </a:p>
          <a:p>
            <a:pPr algn="ctr">
              <a:lnSpc>
                <a:spcPct val="100000"/>
              </a:lnSpc>
            </a:pPr>
            <a:r>
              <a:rPr lang="en-IN" sz="800" dirty="0"/>
              <a:t>ODI_DEV_WR_REP</a:t>
            </a:r>
            <a:endParaRPr lang="en-US" altLang="en-US" sz="1400" dirty="0">
              <a:latin typeface="Trebuchet MS" panose="020B0603020202020204" pitchFamily="34" charset="0"/>
            </a:endParaRPr>
          </a:p>
        </p:txBody>
      </p:sp>
      <p:sp>
        <p:nvSpPr>
          <p:cNvPr id="80" name="AutoShape 30">
            <a:extLst>
              <a:ext uri="{FF2B5EF4-FFF2-40B4-BE49-F238E27FC236}">
                <a16:creationId xmlns:a16="http://schemas.microsoft.com/office/drawing/2014/main" id="{4263A35D-0E2B-4F6A-A492-9FDCD9CD59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09034" y="5408962"/>
            <a:ext cx="1161881" cy="692446"/>
          </a:xfrm>
          <a:prstGeom prst="can">
            <a:avLst>
              <a:gd name="adj" fmla="val 25000"/>
            </a:avLst>
          </a:prstGeom>
          <a:solidFill>
            <a:srgbClr val="FD0000">
              <a:alpha val="7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8523" tIns="29261" rIns="58523" bIns="29261" anchor="ctr" anchorCtr="1"/>
          <a:lstStyle>
            <a:lvl1pPr marL="444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altLang="en-US" sz="800" dirty="0">
                <a:solidFill>
                  <a:srgbClr val="FFFFFF"/>
                </a:solidFill>
                <a:latin typeface="Trebuchet MS" panose="020B0603020202020204" pitchFamily="34" charset="0"/>
              </a:rPr>
              <a:t>ODI 11g Work Repository PROD</a:t>
            </a:r>
          </a:p>
          <a:p>
            <a:pPr algn="ctr">
              <a:lnSpc>
                <a:spcPct val="100000"/>
              </a:lnSpc>
            </a:pPr>
            <a:r>
              <a:rPr lang="en-IN" sz="600" dirty="0"/>
              <a:t>ODI_PROD_WR_REP</a:t>
            </a:r>
            <a:endParaRPr lang="en-US" altLang="en-US" sz="1400" dirty="0">
              <a:latin typeface="Trebuchet MS" panose="020B0603020202020204" pitchFamily="34" charset="0"/>
            </a:endParaRPr>
          </a:p>
        </p:txBody>
      </p:sp>
      <p:cxnSp>
        <p:nvCxnSpPr>
          <p:cNvPr id="81" name="Connector: Elbow 80">
            <a:extLst>
              <a:ext uri="{FF2B5EF4-FFF2-40B4-BE49-F238E27FC236}">
                <a16:creationId xmlns:a16="http://schemas.microsoft.com/office/drawing/2014/main" id="{31BC31F5-24F8-4EE6-A3E8-95441561C669}"/>
              </a:ext>
            </a:extLst>
          </p:cNvPr>
          <p:cNvCxnSpPr>
            <a:cxnSpLocks/>
            <a:stCxn id="155" idx="3"/>
            <a:endCxn id="79" idx="0"/>
          </p:cNvCxnSpPr>
          <p:nvPr/>
        </p:nvCxnSpPr>
        <p:spPr>
          <a:xfrm rot="5400000">
            <a:off x="9787760" y="5115126"/>
            <a:ext cx="357164" cy="65071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or: Elbow 84">
            <a:extLst>
              <a:ext uri="{FF2B5EF4-FFF2-40B4-BE49-F238E27FC236}">
                <a16:creationId xmlns:a16="http://schemas.microsoft.com/office/drawing/2014/main" id="{85EF538D-A3C9-418C-81F0-507182694D0F}"/>
              </a:ext>
            </a:extLst>
          </p:cNvPr>
          <p:cNvCxnSpPr>
            <a:cxnSpLocks/>
            <a:stCxn id="155" idx="4"/>
            <a:endCxn id="59" idx="4"/>
          </p:cNvCxnSpPr>
          <p:nvPr/>
        </p:nvCxnSpPr>
        <p:spPr>
          <a:xfrm flipH="1" flipV="1">
            <a:off x="10362146" y="2796971"/>
            <a:ext cx="428182" cy="2180359"/>
          </a:xfrm>
          <a:prstGeom prst="bentConnector3">
            <a:avLst>
              <a:gd name="adj1" fmla="val -5338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or: Elbow 87">
            <a:extLst>
              <a:ext uri="{FF2B5EF4-FFF2-40B4-BE49-F238E27FC236}">
                <a16:creationId xmlns:a16="http://schemas.microsoft.com/office/drawing/2014/main" id="{1080B013-3735-43E6-ADD6-8743E8076604}"/>
              </a:ext>
            </a:extLst>
          </p:cNvPr>
          <p:cNvCxnSpPr>
            <a:cxnSpLocks/>
            <a:stCxn id="79" idx="2"/>
          </p:cNvCxnSpPr>
          <p:nvPr/>
        </p:nvCxnSpPr>
        <p:spPr>
          <a:xfrm rot="10800000">
            <a:off x="4204219" y="2826419"/>
            <a:ext cx="4855827" cy="2965757"/>
          </a:xfrm>
          <a:prstGeom prst="bentConnector3">
            <a:avLst>
              <a:gd name="adj1" fmla="val 8220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ctor: Elbow 94">
            <a:extLst>
              <a:ext uri="{FF2B5EF4-FFF2-40B4-BE49-F238E27FC236}">
                <a16:creationId xmlns:a16="http://schemas.microsoft.com/office/drawing/2014/main" id="{8544F4AA-07B0-4DB5-8274-EBCE037FC3F5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237982" y="4098638"/>
            <a:ext cx="2360618" cy="494622"/>
          </a:xfrm>
          <a:prstGeom prst="bentConnector3">
            <a:avLst>
              <a:gd name="adj1" fmla="val 887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AutoShape 15">
            <a:extLst>
              <a:ext uri="{FF2B5EF4-FFF2-40B4-BE49-F238E27FC236}">
                <a16:creationId xmlns:a16="http://schemas.microsoft.com/office/drawing/2014/main" id="{30B015AF-BCA8-42F3-992E-7AFC3B7B84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3248" y="2260082"/>
            <a:ext cx="777465" cy="717551"/>
          </a:xfrm>
          <a:prstGeom prst="can">
            <a:avLst>
              <a:gd name="adj" fmla="val 25000"/>
            </a:avLst>
          </a:prstGeom>
          <a:solidFill>
            <a:schemeClr val="tx1">
              <a:lumMod val="95000"/>
              <a:lumOff val="5000"/>
              <a:alpha val="70195"/>
            </a:schemeClr>
          </a:solidFill>
          <a:ln w="12700">
            <a:noFill/>
            <a:round/>
            <a:headEnd/>
            <a:tailEnd/>
          </a:ln>
        </p:spPr>
        <p:txBody>
          <a:bodyPr lIns="58523" tIns="29261" rIns="58523" bIns="29261" anchor="ctr" anchorCtr="1"/>
          <a:lstStyle/>
          <a:p>
            <a:pPr algn="ctr" eaLnBrk="0" hangingPunct="0">
              <a:lnSpc>
                <a:spcPct val="75000"/>
              </a:lnSpc>
              <a:defRPr/>
            </a:pPr>
            <a:r>
              <a:rPr lang="en-US" sz="1100" dirty="0">
                <a:solidFill>
                  <a:schemeClr val="bg1"/>
                </a:solidFill>
                <a:latin typeface="Trebuchet MS" pitchFamily="34" charset="0"/>
              </a:rPr>
              <a:t>JDE REPLICA (DEV)</a:t>
            </a:r>
          </a:p>
        </p:txBody>
      </p: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758EC618-D9F3-4252-9966-A0723E69FCCE}"/>
              </a:ext>
            </a:extLst>
          </p:cNvPr>
          <p:cNvCxnSpPr>
            <a:cxnSpLocks/>
            <a:stCxn id="50" idx="2"/>
          </p:cNvCxnSpPr>
          <p:nvPr/>
        </p:nvCxnSpPr>
        <p:spPr>
          <a:xfrm rot="10800000" flipV="1">
            <a:off x="1144048" y="2618858"/>
            <a:ext cx="539201" cy="802918"/>
          </a:xfrm>
          <a:prstGeom prst="bentConnector2">
            <a:avLst/>
          </a:prstGeom>
          <a:noFill/>
          <a:ln w="25400" algn="ctr">
            <a:solidFill>
              <a:schemeClr val="tx1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DE77EA8E-5363-4B46-9ABF-902DD3A2686F}"/>
              </a:ext>
            </a:extLst>
          </p:cNvPr>
          <p:cNvCxnSpPr>
            <a:cxnSpLocks/>
            <a:stCxn id="87" idx="2"/>
            <a:endCxn id="50" idx="4"/>
          </p:cNvCxnSpPr>
          <p:nvPr/>
        </p:nvCxnSpPr>
        <p:spPr>
          <a:xfrm rot="10800000">
            <a:off x="2460714" y="2618858"/>
            <a:ext cx="460805" cy="1066800"/>
          </a:xfrm>
          <a:prstGeom prst="bentConnector3">
            <a:avLst>
              <a:gd name="adj1" fmla="val 50000"/>
            </a:avLst>
          </a:prstGeom>
          <a:noFill/>
          <a:ln w="25400" algn="ctr">
            <a:solidFill>
              <a:schemeClr val="tx1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2" name="AutoShape 15">
            <a:extLst>
              <a:ext uri="{FF2B5EF4-FFF2-40B4-BE49-F238E27FC236}">
                <a16:creationId xmlns:a16="http://schemas.microsoft.com/office/drawing/2014/main" id="{DDF5E07A-6B5F-42EB-AE95-6C3D9D2771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09794" y="2224824"/>
            <a:ext cx="777465" cy="717551"/>
          </a:xfrm>
          <a:prstGeom prst="can">
            <a:avLst>
              <a:gd name="adj" fmla="val 25000"/>
            </a:avLst>
          </a:prstGeom>
          <a:solidFill>
            <a:schemeClr val="tx1">
              <a:lumMod val="95000"/>
              <a:lumOff val="5000"/>
              <a:alpha val="70195"/>
            </a:schemeClr>
          </a:solidFill>
          <a:ln w="12700">
            <a:noFill/>
            <a:round/>
            <a:headEnd/>
            <a:tailEnd/>
          </a:ln>
        </p:spPr>
        <p:txBody>
          <a:bodyPr lIns="58523" tIns="29261" rIns="58523" bIns="29261" anchor="ctr" anchorCtr="1"/>
          <a:lstStyle/>
          <a:p>
            <a:pPr algn="ctr" eaLnBrk="0" hangingPunct="0">
              <a:lnSpc>
                <a:spcPct val="75000"/>
              </a:lnSpc>
              <a:defRPr/>
            </a:pPr>
            <a:r>
              <a:rPr lang="en-US" sz="1100" dirty="0">
                <a:solidFill>
                  <a:schemeClr val="bg1"/>
                </a:solidFill>
                <a:latin typeface="Trebuchet MS" pitchFamily="34" charset="0"/>
              </a:rPr>
              <a:t>JDE REPLICA (PROD)</a:t>
            </a:r>
          </a:p>
        </p:txBody>
      </p:sp>
      <p:cxnSp>
        <p:nvCxnSpPr>
          <p:cNvPr id="75" name="Connector: Elbow 74">
            <a:extLst>
              <a:ext uri="{FF2B5EF4-FFF2-40B4-BE49-F238E27FC236}">
                <a16:creationId xmlns:a16="http://schemas.microsoft.com/office/drawing/2014/main" id="{BB67F7C4-12AB-403A-9876-D584F6296A6C}"/>
              </a:ext>
            </a:extLst>
          </p:cNvPr>
          <p:cNvCxnSpPr>
            <a:cxnSpLocks/>
            <a:stCxn id="62" idx="2"/>
          </p:cNvCxnSpPr>
          <p:nvPr/>
        </p:nvCxnSpPr>
        <p:spPr>
          <a:xfrm rot="10800000" flipV="1">
            <a:off x="7204562" y="2583600"/>
            <a:ext cx="505233" cy="838176"/>
          </a:xfrm>
          <a:prstGeom prst="bentConnector2">
            <a:avLst/>
          </a:prstGeom>
          <a:noFill/>
          <a:ln w="25400" algn="ctr">
            <a:solidFill>
              <a:schemeClr val="tx1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74621BF4-7013-4483-ACAD-B10406C32684}"/>
              </a:ext>
            </a:extLst>
          </p:cNvPr>
          <p:cNvCxnSpPr>
            <a:cxnSpLocks/>
            <a:stCxn id="59" idx="2"/>
            <a:endCxn id="62" idx="4"/>
          </p:cNvCxnSpPr>
          <p:nvPr/>
        </p:nvCxnSpPr>
        <p:spPr>
          <a:xfrm rot="10800000">
            <a:off x="8487260" y="2583601"/>
            <a:ext cx="710503" cy="213371"/>
          </a:xfrm>
          <a:prstGeom prst="bentConnector3">
            <a:avLst>
              <a:gd name="adj1" fmla="val 50000"/>
            </a:avLst>
          </a:prstGeom>
          <a:noFill/>
          <a:ln w="25400" algn="ctr">
            <a:solidFill>
              <a:schemeClr val="tx1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C0327D44-BD81-4613-A3AF-20CD9BD5F987}"/>
              </a:ext>
            </a:extLst>
          </p:cNvPr>
          <p:cNvSpPr/>
          <p:nvPr/>
        </p:nvSpPr>
        <p:spPr>
          <a:xfrm>
            <a:off x="10904594" y="5053967"/>
            <a:ext cx="745525" cy="24006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marL="165100" indent="-165100">
              <a:lnSpc>
                <a:spcPct val="80000"/>
              </a:lnSpc>
            </a:pPr>
            <a:r>
              <a:rPr lang="en-US" altLang="en-US" sz="1200" dirty="0">
                <a:latin typeface="Arial" panose="020B0604020202020204" pitchFamily="34" charset="0"/>
              </a:rPr>
              <a:t>ODI 11g</a:t>
            </a:r>
          </a:p>
        </p:txBody>
      </p:sp>
      <p:sp>
        <p:nvSpPr>
          <p:cNvPr id="87" name="AutoShape 10">
            <a:extLst>
              <a:ext uri="{FF2B5EF4-FFF2-40B4-BE49-F238E27FC236}">
                <a16:creationId xmlns:a16="http://schemas.microsoft.com/office/drawing/2014/main" id="{BE0A5587-5631-47DE-A918-8509189070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1518" y="3336408"/>
            <a:ext cx="1282700" cy="698500"/>
          </a:xfrm>
          <a:prstGeom prst="can">
            <a:avLst>
              <a:gd name="adj" fmla="val 25000"/>
            </a:avLst>
          </a:prstGeom>
          <a:solidFill>
            <a:schemeClr val="tx1">
              <a:lumMod val="95000"/>
              <a:lumOff val="5000"/>
              <a:alpha val="70195"/>
            </a:schemeClr>
          </a:solidFill>
          <a:ln w="12700">
            <a:noFill/>
            <a:round/>
            <a:headEnd/>
            <a:tailEnd/>
          </a:ln>
        </p:spPr>
        <p:txBody>
          <a:bodyPr lIns="58523" tIns="29261" rIns="58523" bIns="29261" anchor="ctr" anchorCtr="1"/>
          <a:lstStyle/>
          <a:p>
            <a:pPr algn="ctr" eaLnBrk="0" hangingPunct="0">
              <a:lnSpc>
                <a:spcPct val="75000"/>
              </a:lnSpc>
              <a:defRPr/>
            </a:pPr>
            <a:r>
              <a:rPr lang="en-US" sz="1100" dirty="0">
                <a:solidFill>
                  <a:srgbClr val="FFFFFF"/>
                </a:solidFill>
                <a:latin typeface="Trebuchet MS" pitchFamily="34" charset="0"/>
              </a:rPr>
              <a:t>ODI Staging Schema (DEV)</a:t>
            </a:r>
          </a:p>
          <a:p>
            <a:pPr algn="ctr" eaLnBrk="0" hangingPunct="0">
              <a:lnSpc>
                <a:spcPct val="75000"/>
              </a:lnSpc>
              <a:defRPr/>
            </a:pPr>
            <a:r>
              <a:rPr lang="en-US" sz="900" dirty="0">
                <a:solidFill>
                  <a:schemeClr val="bg1"/>
                </a:solidFill>
                <a:latin typeface="Trebuchet MS" pitchFamily="34" charset="0"/>
              </a:rPr>
              <a:t>(</a:t>
            </a:r>
            <a:r>
              <a:rPr lang="en-IN" sz="1200" dirty="0">
                <a:solidFill>
                  <a:schemeClr val="bg1"/>
                </a:solidFill>
              </a:rPr>
              <a:t>BMRODISTGNA)</a:t>
            </a:r>
            <a:endParaRPr lang="en-US" sz="900" dirty="0">
              <a:solidFill>
                <a:schemeClr val="bg1"/>
              </a:solidFill>
              <a:latin typeface="Trebuchet MS" pitchFamily="34" charset="0"/>
            </a:endParaRPr>
          </a:p>
        </p:txBody>
      </p:sp>
      <p:sp>
        <p:nvSpPr>
          <p:cNvPr id="89" name="Oval 43">
            <a:extLst>
              <a:ext uri="{FF2B5EF4-FFF2-40B4-BE49-F238E27FC236}">
                <a16:creationId xmlns:a16="http://schemas.microsoft.com/office/drawing/2014/main" id="{294B13AE-88B3-4EFB-8EC8-81D3385213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0822" y="4076376"/>
            <a:ext cx="219075" cy="204788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accent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867" dirty="0">
                <a:solidFill>
                  <a:srgbClr val="C00000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90" name="Oval 43">
            <a:extLst>
              <a:ext uri="{FF2B5EF4-FFF2-40B4-BE49-F238E27FC236}">
                <a16:creationId xmlns:a16="http://schemas.microsoft.com/office/drawing/2014/main" id="{59C41551-8A20-4C11-B05D-060E1AD77E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1302" y="3364623"/>
            <a:ext cx="219075" cy="204788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accent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867" dirty="0">
                <a:solidFill>
                  <a:srgbClr val="C00000"/>
                </a:solidFill>
                <a:latin typeface="Times New Roman" panose="02020603050405020304" pitchFamily="18" charset="0"/>
              </a:rPr>
              <a:t>2</a:t>
            </a:r>
          </a:p>
        </p:txBody>
      </p:sp>
      <p:cxnSp>
        <p:nvCxnSpPr>
          <p:cNvPr id="91" name="Connector: Elbow 90">
            <a:extLst>
              <a:ext uri="{FF2B5EF4-FFF2-40B4-BE49-F238E27FC236}">
                <a16:creationId xmlns:a16="http://schemas.microsoft.com/office/drawing/2014/main" id="{515FAD53-B9ED-4119-9247-6D35A5EE6F66}"/>
              </a:ext>
            </a:extLst>
          </p:cNvPr>
          <p:cNvCxnSpPr>
            <a:cxnSpLocks/>
            <a:endCxn id="87" idx="4"/>
          </p:cNvCxnSpPr>
          <p:nvPr/>
        </p:nvCxnSpPr>
        <p:spPr>
          <a:xfrm rot="10800000">
            <a:off x="4204219" y="3685659"/>
            <a:ext cx="5586675" cy="1491349"/>
          </a:xfrm>
          <a:prstGeom prst="bentConnector3">
            <a:avLst>
              <a:gd name="adj1" fmla="val 7553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or: Elbow 91">
            <a:extLst>
              <a:ext uri="{FF2B5EF4-FFF2-40B4-BE49-F238E27FC236}">
                <a16:creationId xmlns:a16="http://schemas.microsoft.com/office/drawing/2014/main" id="{5BAA7938-BB37-4165-9434-1948C486D09A}"/>
              </a:ext>
            </a:extLst>
          </p:cNvPr>
          <p:cNvCxnSpPr>
            <a:cxnSpLocks/>
          </p:cNvCxnSpPr>
          <p:nvPr/>
        </p:nvCxnSpPr>
        <p:spPr>
          <a:xfrm rot="10800000">
            <a:off x="4193995" y="3853532"/>
            <a:ext cx="4866051" cy="2054893"/>
          </a:xfrm>
          <a:prstGeom prst="bentConnector3">
            <a:avLst>
              <a:gd name="adj1" fmla="val 7781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AutoShape 10">
            <a:extLst>
              <a:ext uri="{FF2B5EF4-FFF2-40B4-BE49-F238E27FC236}">
                <a16:creationId xmlns:a16="http://schemas.microsoft.com/office/drawing/2014/main" id="{55BF66E6-C920-425B-B8E0-78E484BD88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09986" y="3496006"/>
            <a:ext cx="1164384" cy="698500"/>
          </a:xfrm>
          <a:prstGeom prst="can">
            <a:avLst>
              <a:gd name="adj" fmla="val 15836"/>
            </a:avLst>
          </a:prstGeom>
          <a:solidFill>
            <a:schemeClr val="tx1">
              <a:lumMod val="95000"/>
              <a:lumOff val="5000"/>
              <a:alpha val="70195"/>
            </a:schemeClr>
          </a:solidFill>
          <a:ln w="12700">
            <a:noFill/>
            <a:round/>
            <a:headEnd/>
            <a:tailEnd/>
          </a:ln>
        </p:spPr>
        <p:txBody>
          <a:bodyPr lIns="58523" tIns="29261" rIns="58523" bIns="29261" anchor="ctr" anchorCtr="1"/>
          <a:lstStyle/>
          <a:p>
            <a:pPr algn="ctr" eaLnBrk="0" hangingPunct="0">
              <a:lnSpc>
                <a:spcPct val="75000"/>
              </a:lnSpc>
              <a:defRPr/>
            </a:pPr>
            <a:r>
              <a:rPr lang="en-US" sz="1100" dirty="0">
                <a:solidFill>
                  <a:srgbClr val="FFFFFF"/>
                </a:solidFill>
                <a:latin typeface="Trebuchet MS" pitchFamily="34" charset="0"/>
              </a:rPr>
              <a:t>ODI Staging Schema (PROD)</a:t>
            </a:r>
          </a:p>
          <a:p>
            <a:pPr algn="ctr" eaLnBrk="0" hangingPunct="0">
              <a:lnSpc>
                <a:spcPct val="75000"/>
              </a:lnSpc>
              <a:defRPr/>
            </a:pPr>
            <a:r>
              <a:rPr lang="en-US" sz="900" dirty="0">
                <a:solidFill>
                  <a:schemeClr val="bg1"/>
                </a:solidFill>
                <a:latin typeface="Trebuchet MS" pitchFamily="34" charset="0"/>
              </a:rPr>
              <a:t>(</a:t>
            </a:r>
            <a:r>
              <a:rPr lang="en-IN" sz="1200" dirty="0">
                <a:solidFill>
                  <a:schemeClr val="bg1"/>
                </a:solidFill>
              </a:rPr>
              <a:t>BMRODISTGNA)</a:t>
            </a:r>
            <a:endParaRPr lang="en-US" sz="900" dirty="0">
              <a:solidFill>
                <a:schemeClr val="bg1"/>
              </a:solidFill>
              <a:latin typeface="Trebuchet MS" pitchFamily="34" charset="0"/>
            </a:endParaRPr>
          </a:p>
        </p:txBody>
      </p:sp>
      <p:sp>
        <p:nvSpPr>
          <p:cNvPr id="102" name="Oval 43">
            <a:extLst>
              <a:ext uri="{FF2B5EF4-FFF2-40B4-BE49-F238E27FC236}">
                <a16:creationId xmlns:a16="http://schemas.microsoft.com/office/drawing/2014/main" id="{6550DC4A-7DF3-40FB-8C08-15AF47CF1F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70974" y="4235974"/>
            <a:ext cx="219075" cy="204788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accent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867" dirty="0">
                <a:solidFill>
                  <a:srgbClr val="C00000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03" name="Oval 43">
            <a:extLst>
              <a:ext uri="{FF2B5EF4-FFF2-40B4-BE49-F238E27FC236}">
                <a16:creationId xmlns:a16="http://schemas.microsoft.com/office/drawing/2014/main" id="{24876960-301D-49FB-8876-0BFE6BD5B7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51454" y="3524221"/>
            <a:ext cx="219075" cy="204788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accent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867" dirty="0">
                <a:solidFill>
                  <a:srgbClr val="C00000"/>
                </a:solidFill>
                <a:latin typeface="Times New Roman" panose="02020603050405020304" pitchFamily="18" charset="0"/>
              </a:rPr>
              <a:t>2</a:t>
            </a:r>
          </a:p>
        </p:txBody>
      </p:sp>
      <p:cxnSp>
        <p:nvCxnSpPr>
          <p:cNvPr id="104" name="Connector: Elbow 103">
            <a:extLst>
              <a:ext uri="{FF2B5EF4-FFF2-40B4-BE49-F238E27FC236}">
                <a16:creationId xmlns:a16="http://schemas.microsoft.com/office/drawing/2014/main" id="{875E2C24-6D28-4E52-843A-3886FD6169DB}"/>
              </a:ext>
            </a:extLst>
          </p:cNvPr>
          <p:cNvCxnSpPr>
            <a:cxnSpLocks/>
            <a:stCxn id="155" idx="4"/>
            <a:endCxn id="101" idx="4"/>
          </p:cNvCxnSpPr>
          <p:nvPr/>
        </p:nvCxnSpPr>
        <p:spPr>
          <a:xfrm flipH="1" flipV="1">
            <a:off x="10374370" y="3845256"/>
            <a:ext cx="415958" cy="1132074"/>
          </a:xfrm>
          <a:prstGeom prst="bentConnector3">
            <a:avLst>
              <a:gd name="adj1" fmla="val -5495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nector: Elbow 104">
            <a:extLst>
              <a:ext uri="{FF2B5EF4-FFF2-40B4-BE49-F238E27FC236}">
                <a16:creationId xmlns:a16="http://schemas.microsoft.com/office/drawing/2014/main" id="{D1F56F3E-9950-4AB6-86A1-76F1AE78F17C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824881" y="4608930"/>
            <a:ext cx="1312334" cy="52232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AutoShape 15">
            <a:extLst>
              <a:ext uri="{FF2B5EF4-FFF2-40B4-BE49-F238E27FC236}">
                <a16:creationId xmlns:a16="http://schemas.microsoft.com/office/drawing/2014/main" id="{6E4E565A-4307-43B1-886F-D7EB40804A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825" y="4524510"/>
            <a:ext cx="809010" cy="565180"/>
          </a:xfrm>
          <a:prstGeom prst="can">
            <a:avLst>
              <a:gd name="adj" fmla="val 25000"/>
            </a:avLst>
          </a:prstGeom>
          <a:solidFill>
            <a:schemeClr val="bg1">
              <a:lumMod val="85000"/>
              <a:alpha val="70195"/>
            </a:schemeClr>
          </a:solidFill>
          <a:ln w="1270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lIns="58523" tIns="29261" rIns="58523" bIns="29261" anchor="ctr" anchorCtr="1"/>
          <a:lstStyle/>
          <a:p>
            <a:pPr algn="ctr" eaLnBrk="0" hangingPunct="0">
              <a:lnSpc>
                <a:spcPct val="75000"/>
              </a:lnSpc>
            </a:pPr>
            <a:r>
              <a:rPr lang="en-US" sz="1100" dirty="0">
                <a:latin typeface="Trebuchet MS" pitchFamily="34" charset="0"/>
              </a:rPr>
              <a:t>SQL SERVER</a:t>
            </a:r>
          </a:p>
        </p:txBody>
      </p:sp>
      <p:sp>
        <p:nvSpPr>
          <p:cNvPr id="73" name="AutoShape 15">
            <a:extLst>
              <a:ext uri="{FF2B5EF4-FFF2-40B4-BE49-F238E27FC236}">
                <a16:creationId xmlns:a16="http://schemas.microsoft.com/office/drawing/2014/main" id="{D683624C-F5C2-4F55-9833-4E0E04B9B5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02829" y="4034908"/>
            <a:ext cx="866519" cy="493253"/>
          </a:xfrm>
          <a:prstGeom prst="can">
            <a:avLst>
              <a:gd name="adj" fmla="val 25000"/>
            </a:avLst>
          </a:prstGeom>
          <a:solidFill>
            <a:schemeClr val="bg1">
              <a:lumMod val="85000"/>
              <a:alpha val="70195"/>
            </a:schemeClr>
          </a:solidFill>
          <a:ln w="1270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lIns="58523" tIns="29261" rIns="58523" bIns="29261" anchor="ctr" anchorCtr="1"/>
          <a:lstStyle/>
          <a:p>
            <a:pPr algn="ctr" eaLnBrk="0" hangingPunct="0">
              <a:lnSpc>
                <a:spcPct val="75000"/>
              </a:lnSpc>
            </a:pPr>
            <a:r>
              <a:rPr lang="en-US" sz="1100">
                <a:latin typeface="Trebuchet MS" pitchFamily="34" charset="0"/>
              </a:rPr>
              <a:t>SQL SERVER</a:t>
            </a:r>
            <a:endParaRPr lang="en-US" sz="1100" dirty="0">
              <a:latin typeface="Trebuchet MS" pitchFamily="34" charset="0"/>
            </a:endParaRPr>
          </a:p>
        </p:txBody>
      </p:sp>
      <p:sp>
        <p:nvSpPr>
          <p:cNvPr id="15" name="Flowchart: Multidocument 14">
            <a:extLst>
              <a:ext uri="{FF2B5EF4-FFF2-40B4-BE49-F238E27FC236}">
                <a16:creationId xmlns:a16="http://schemas.microsoft.com/office/drawing/2014/main" id="{1938638F-17A8-4EBB-A8C4-D4A3AFC0D62A}"/>
              </a:ext>
            </a:extLst>
          </p:cNvPr>
          <p:cNvSpPr/>
          <p:nvPr/>
        </p:nvSpPr>
        <p:spPr>
          <a:xfrm>
            <a:off x="471777" y="5208634"/>
            <a:ext cx="885108" cy="454259"/>
          </a:xfrm>
          <a:prstGeom prst="flowChartMultidocument">
            <a:avLst/>
          </a:prstGeom>
          <a:solidFill>
            <a:schemeClr val="bg1">
              <a:lumMod val="85000"/>
              <a:alpha val="70195"/>
            </a:schemeClr>
          </a:solidFill>
          <a:ln w="1270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lIns="58523" tIns="29261" rIns="58523" bIns="29261" anchor="ctr" anchorCtr="1"/>
          <a:lstStyle/>
          <a:p>
            <a:pPr algn="ctr" eaLnBrk="0" hangingPunct="0">
              <a:lnSpc>
                <a:spcPct val="75000"/>
              </a:lnSpc>
            </a:pPr>
            <a:r>
              <a:rPr lang="en-US" sz="1100" dirty="0">
                <a:solidFill>
                  <a:schemeClr val="tx1"/>
                </a:solidFill>
                <a:latin typeface="Trebuchet MS" pitchFamily="34" charset="0"/>
              </a:rPr>
              <a:t>File System</a:t>
            </a:r>
            <a:endParaRPr lang="en-IN" sz="1100" dirty="0">
              <a:solidFill>
                <a:schemeClr val="tx1"/>
              </a:solidFill>
              <a:latin typeface="Trebuchet MS" pitchFamily="34" charset="0"/>
            </a:endParaRPr>
          </a:p>
        </p:txBody>
      </p:sp>
      <p:sp>
        <p:nvSpPr>
          <p:cNvPr id="83" name="Flowchart: Multidocument 82">
            <a:extLst>
              <a:ext uri="{FF2B5EF4-FFF2-40B4-BE49-F238E27FC236}">
                <a16:creationId xmlns:a16="http://schemas.microsoft.com/office/drawing/2014/main" id="{9C748ED3-FBD6-4F02-A0DA-BE8CDC64C3BD}"/>
              </a:ext>
            </a:extLst>
          </p:cNvPr>
          <p:cNvSpPr/>
          <p:nvPr/>
        </p:nvSpPr>
        <p:spPr>
          <a:xfrm>
            <a:off x="6590762" y="4591700"/>
            <a:ext cx="930890" cy="480180"/>
          </a:xfrm>
          <a:prstGeom prst="flowChartMultidocument">
            <a:avLst/>
          </a:prstGeom>
          <a:solidFill>
            <a:schemeClr val="bg1">
              <a:lumMod val="85000"/>
              <a:alpha val="70195"/>
            </a:schemeClr>
          </a:solidFill>
          <a:ln w="1270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lIns="58523" tIns="29261" rIns="58523" bIns="29261" anchor="ctr" anchorCtr="1"/>
          <a:lstStyle/>
          <a:p>
            <a:pPr algn="ctr" eaLnBrk="0" hangingPunct="0">
              <a:lnSpc>
                <a:spcPct val="75000"/>
              </a:lnSpc>
            </a:pPr>
            <a:r>
              <a:rPr lang="en-US" sz="1100" dirty="0">
                <a:solidFill>
                  <a:schemeClr val="tx1"/>
                </a:solidFill>
                <a:latin typeface="Trebuchet MS" pitchFamily="34" charset="0"/>
              </a:rPr>
              <a:t>File System</a:t>
            </a:r>
            <a:endParaRPr lang="en-IN" sz="1100" dirty="0">
              <a:solidFill>
                <a:schemeClr val="tx1"/>
              </a:solidFill>
              <a:latin typeface="Trebuchet MS" pitchFamily="34" charset="0"/>
            </a:endParaRP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A4F3D9DA-B22D-45AE-B56B-CAF066C1E62D}"/>
              </a:ext>
            </a:extLst>
          </p:cNvPr>
          <p:cNvCxnSpPr>
            <a:cxnSpLocks/>
            <a:stCxn id="63" idx="4"/>
          </p:cNvCxnSpPr>
          <p:nvPr/>
        </p:nvCxnSpPr>
        <p:spPr>
          <a:xfrm flipV="1">
            <a:off x="1318835" y="3828316"/>
            <a:ext cx="1633692" cy="978784"/>
          </a:xfrm>
          <a:prstGeom prst="bentConnector3">
            <a:avLst>
              <a:gd name="adj1" fmla="val 34328"/>
            </a:avLst>
          </a:prstGeom>
          <a:noFill/>
          <a:ln w="25400" algn="ctr">
            <a:solidFill>
              <a:schemeClr val="tx1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6" name="Connector: Elbow 85">
            <a:extLst>
              <a:ext uri="{FF2B5EF4-FFF2-40B4-BE49-F238E27FC236}">
                <a16:creationId xmlns:a16="http://schemas.microsoft.com/office/drawing/2014/main" id="{C5F184B1-71C9-47A9-AEA2-3318CBC05C90}"/>
              </a:ext>
            </a:extLst>
          </p:cNvPr>
          <p:cNvCxnSpPr>
            <a:cxnSpLocks/>
            <a:stCxn id="15" idx="3"/>
          </p:cNvCxnSpPr>
          <p:nvPr/>
        </p:nvCxnSpPr>
        <p:spPr>
          <a:xfrm flipV="1">
            <a:off x="1356885" y="3893502"/>
            <a:ext cx="1552396" cy="1542262"/>
          </a:xfrm>
          <a:prstGeom prst="bentConnector3">
            <a:avLst>
              <a:gd name="adj1" fmla="val 50000"/>
            </a:avLst>
          </a:prstGeom>
          <a:noFill/>
          <a:ln w="25400" algn="ctr">
            <a:solidFill>
              <a:schemeClr val="tx1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4EEF973A-5EC7-4F10-83E4-3D78F23E6876}"/>
              </a:ext>
            </a:extLst>
          </p:cNvPr>
          <p:cNvSpPr/>
          <p:nvPr/>
        </p:nvSpPr>
        <p:spPr>
          <a:xfrm>
            <a:off x="2244377" y="4569582"/>
            <a:ext cx="2775679" cy="38779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marL="165100" indent="-165100">
              <a:lnSpc>
                <a:spcPct val="80000"/>
              </a:lnSpc>
            </a:pPr>
            <a:r>
              <a:rPr lang="en-US" altLang="en-US" sz="1200" dirty="0">
                <a:latin typeface="Trebuchet MS" panose="020B0603020202020204" pitchFamily="34" charset="0"/>
              </a:rPr>
              <a:t>1. JDE Source - CDC run every 2 hours. Replicates every 10-15 mins</a:t>
            </a:r>
          </a:p>
        </p:txBody>
      </p:sp>
      <p:sp>
        <p:nvSpPr>
          <p:cNvPr id="33" name="Arrow: Up 32">
            <a:extLst>
              <a:ext uri="{FF2B5EF4-FFF2-40B4-BE49-F238E27FC236}">
                <a16:creationId xmlns:a16="http://schemas.microsoft.com/office/drawing/2014/main" id="{A2993F9A-C91D-4E31-8B5C-599D6A07DA53}"/>
              </a:ext>
            </a:extLst>
          </p:cNvPr>
          <p:cNvSpPr/>
          <p:nvPr/>
        </p:nvSpPr>
        <p:spPr>
          <a:xfrm>
            <a:off x="3352174" y="3048125"/>
            <a:ext cx="346808" cy="302846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3" name="Arrow: Up 92">
            <a:extLst>
              <a:ext uri="{FF2B5EF4-FFF2-40B4-BE49-F238E27FC236}">
                <a16:creationId xmlns:a16="http://schemas.microsoft.com/office/drawing/2014/main" id="{75B0FE31-7C55-4CB2-88B8-227F64E62EE6}"/>
              </a:ext>
            </a:extLst>
          </p:cNvPr>
          <p:cNvSpPr/>
          <p:nvPr/>
        </p:nvSpPr>
        <p:spPr>
          <a:xfrm>
            <a:off x="9785400" y="3136140"/>
            <a:ext cx="346808" cy="302846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1B7D05B5-5E6C-4410-8AE2-3E8B1D942402}"/>
              </a:ext>
            </a:extLst>
          </p:cNvPr>
          <p:cNvSpPr/>
          <p:nvPr/>
        </p:nvSpPr>
        <p:spPr>
          <a:xfrm>
            <a:off x="2241993" y="4966650"/>
            <a:ext cx="2775679" cy="38779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marL="165100" indent="-165100">
              <a:lnSpc>
                <a:spcPct val="80000"/>
              </a:lnSpc>
            </a:pPr>
            <a:r>
              <a:rPr lang="en-US" altLang="en-US" sz="1200" dirty="0">
                <a:latin typeface="Trebuchet MS" panose="020B0603020202020204" pitchFamily="34" charset="0"/>
              </a:rPr>
              <a:t>2. JDE Source, SQL Server, File System - Nightly Loads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13F982-855E-400B-8C63-3D5740345FE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191" t="33937" r="6236" b="33892"/>
          <a:stretch/>
        </p:blipFill>
        <p:spPr>
          <a:xfrm>
            <a:off x="1025265" y="2998808"/>
            <a:ext cx="912836" cy="34724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DD7CF531-9AA0-4C4A-938D-BC40FE18B56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191" t="33937" r="6236" b="33892"/>
          <a:stretch/>
        </p:blipFill>
        <p:spPr>
          <a:xfrm>
            <a:off x="7095364" y="2960804"/>
            <a:ext cx="912836" cy="34724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94250986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>
            <a:extLst>
              <a:ext uri="{FF2B5EF4-FFF2-40B4-BE49-F238E27FC236}">
                <a16:creationId xmlns:a16="http://schemas.microsoft.com/office/drawing/2014/main" id="{1923621F-8DFE-4592-BD16-AA3E19B086A5}"/>
              </a:ext>
            </a:extLst>
          </p:cNvPr>
          <p:cNvSpPr/>
          <p:nvPr/>
        </p:nvSpPr>
        <p:spPr bwMode="auto">
          <a:xfrm>
            <a:off x="8982835" y="1167884"/>
            <a:ext cx="3048961" cy="493352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2075" tIns="46039" rIns="92075" bIns="46039"/>
          <a:lstStyle/>
          <a:p>
            <a:pPr marL="119060" indent="-119060">
              <a:defRPr/>
            </a:pPr>
            <a:endParaRPr lang="en-US" dirty="0">
              <a:latin typeface="Arial" charset="0"/>
            </a:endParaRPr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411CEAE5-8F8F-41CD-A28C-94FE99CB27FF}"/>
              </a:ext>
            </a:extLst>
          </p:cNvPr>
          <p:cNvSpPr/>
          <p:nvPr/>
        </p:nvSpPr>
        <p:spPr bwMode="auto">
          <a:xfrm>
            <a:off x="2638159" y="1083873"/>
            <a:ext cx="3347726" cy="31877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2075" tIns="46039" rIns="92075" bIns="46039"/>
          <a:lstStyle/>
          <a:p>
            <a:pPr marL="119060" indent="-119060">
              <a:defRPr/>
            </a:pPr>
            <a:endParaRPr lang="en-US" dirty="0">
              <a:latin typeface="Arial" charset="0"/>
            </a:endParaRPr>
          </a:p>
        </p:txBody>
      </p:sp>
      <p:sp>
        <p:nvSpPr>
          <p:cNvPr id="152" name="AutoShape 15">
            <a:extLst>
              <a:ext uri="{FF2B5EF4-FFF2-40B4-BE49-F238E27FC236}">
                <a16:creationId xmlns:a16="http://schemas.microsoft.com/office/drawing/2014/main" id="{D0C45067-5C12-4A2B-B2C5-B88AA5C7E3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461" y="3413840"/>
            <a:ext cx="809009" cy="565179"/>
          </a:xfrm>
          <a:prstGeom prst="can">
            <a:avLst>
              <a:gd name="adj" fmla="val 25000"/>
            </a:avLst>
          </a:prstGeom>
          <a:solidFill>
            <a:schemeClr val="bg1">
              <a:lumMod val="85000"/>
              <a:alpha val="70195"/>
            </a:schemeClr>
          </a:solidFill>
          <a:ln w="1270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lIns="58523" tIns="29261" rIns="58523" bIns="29261" anchor="ctr" anchorCtr="1"/>
          <a:lstStyle/>
          <a:p>
            <a:pPr algn="ctr" eaLnBrk="0" hangingPunct="0">
              <a:lnSpc>
                <a:spcPct val="75000"/>
              </a:lnSpc>
              <a:defRPr/>
            </a:pPr>
            <a:r>
              <a:rPr lang="en-US" sz="1100" dirty="0">
                <a:latin typeface="Trebuchet MS" pitchFamily="34" charset="0"/>
              </a:rPr>
              <a:t>JDE (DEV)</a:t>
            </a:r>
          </a:p>
        </p:txBody>
      </p:sp>
      <p:sp>
        <p:nvSpPr>
          <p:cNvPr id="153" name="AutoShape 10">
            <a:extLst>
              <a:ext uri="{FF2B5EF4-FFF2-40B4-BE49-F238E27FC236}">
                <a16:creationId xmlns:a16="http://schemas.microsoft.com/office/drawing/2014/main" id="{FA0410C5-7214-4EF2-BFE6-C4356BA9BC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3755" y="2343887"/>
            <a:ext cx="1282700" cy="698500"/>
          </a:xfrm>
          <a:prstGeom prst="can">
            <a:avLst>
              <a:gd name="adj" fmla="val 25000"/>
            </a:avLst>
          </a:prstGeom>
          <a:solidFill>
            <a:schemeClr val="tx1">
              <a:lumMod val="95000"/>
              <a:lumOff val="5000"/>
              <a:alpha val="70195"/>
            </a:schemeClr>
          </a:solidFill>
          <a:ln w="12700">
            <a:noFill/>
            <a:round/>
            <a:headEnd/>
            <a:tailEnd/>
          </a:ln>
        </p:spPr>
        <p:txBody>
          <a:bodyPr lIns="58523" tIns="29261" rIns="58523" bIns="29261" anchor="ctr" anchorCtr="1"/>
          <a:lstStyle/>
          <a:p>
            <a:pPr algn="ctr" eaLnBrk="0" hangingPunct="0">
              <a:lnSpc>
                <a:spcPct val="75000"/>
              </a:lnSpc>
              <a:defRPr/>
            </a:pPr>
            <a:r>
              <a:rPr lang="en-US" sz="1100" dirty="0">
                <a:solidFill>
                  <a:srgbClr val="FFFFFF"/>
                </a:solidFill>
                <a:latin typeface="Trebuchet MS" pitchFamily="34" charset="0"/>
              </a:rPr>
              <a:t>DWH Schema</a:t>
            </a:r>
          </a:p>
          <a:p>
            <a:pPr algn="ctr" eaLnBrk="0" hangingPunct="0">
              <a:lnSpc>
                <a:spcPct val="75000"/>
              </a:lnSpc>
              <a:defRPr/>
            </a:pPr>
            <a:r>
              <a:rPr lang="en-US" sz="1100" dirty="0">
                <a:solidFill>
                  <a:srgbClr val="FFFFFF"/>
                </a:solidFill>
                <a:latin typeface="Trebuchet MS" pitchFamily="34" charset="0"/>
              </a:rPr>
              <a:t>(DEV) BMRCRPNA5</a:t>
            </a:r>
          </a:p>
        </p:txBody>
      </p:sp>
      <p:sp>
        <p:nvSpPr>
          <p:cNvPr id="155" name="AutoShape 30">
            <a:extLst>
              <a:ext uri="{FF2B5EF4-FFF2-40B4-BE49-F238E27FC236}">
                <a16:creationId xmlns:a16="http://schemas.microsoft.com/office/drawing/2014/main" id="{EB7E673B-C472-4E62-A3E1-729E66CB5C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93067" y="4692759"/>
            <a:ext cx="1080098" cy="569141"/>
          </a:xfrm>
          <a:prstGeom prst="can">
            <a:avLst>
              <a:gd name="adj" fmla="val 25000"/>
            </a:avLst>
          </a:prstGeom>
          <a:solidFill>
            <a:srgbClr val="FD0000">
              <a:alpha val="7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8523" tIns="29261" rIns="58523" bIns="29261" anchor="ctr" anchorCtr="1"/>
          <a:lstStyle>
            <a:lvl1pPr marL="444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altLang="en-US" sz="800" dirty="0">
                <a:solidFill>
                  <a:srgbClr val="FFFFFF"/>
                </a:solidFill>
                <a:latin typeface="Trebuchet MS" panose="020B0603020202020204" pitchFamily="34" charset="0"/>
              </a:rPr>
              <a:t>ODI 12c Master Repositories</a:t>
            </a:r>
          </a:p>
          <a:p>
            <a:pPr algn="ctr">
              <a:lnSpc>
                <a:spcPct val="100000"/>
              </a:lnSpc>
            </a:pPr>
            <a:r>
              <a:rPr lang="en-US" altLang="en-US" sz="800" dirty="0">
                <a:latin typeface="Trebuchet MS" panose="020B0603020202020204" pitchFamily="34" charset="0"/>
              </a:rPr>
              <a:t>ODI12_Master_REP</a:t>
            </a:r>
          </a:p>
        </p:txBody>
      </p:sp>
      <p:sp>
        <p:nvSpPr>
          <p:cNvPr id="160" name="AutoShape 61">
            <a:extLst>
              <a:ext uri="{FF2B5EF4-FFF2-40B4-BE49-F238E27FC236}">
                <a16:creationId xmlns:a16="http://schemas.microsoft.com/office/drawing/2014/main" id="{83025759-1F28-485C-AF27-8D7540C600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678" y="1065077"/>
            <a:ext cx="1035305" cy="7016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5E6D76"/>
              </a:gs>
              <a:gs pos="50000">
                <a:srgbClr val="CCECFF"/>
              </a:gs>
              <a:gs pos="100000">
                <a:srgbClr val="5E6D76"/>
              </a:gs>
            </a:gsLst>
            <a:lin ang="5400000" scaled="1"/>
          </a:gradFill>
          <a:ln w="9525" algn="ctr">
            <a:solidFill>
              <a:srgbClr val="4D4D4D"/>
            </a:solidFill>
            <a:round/>
            <a:headEnd/>
            <a:tailEnd/>
          </a:ln>
        </p:spPr>
        <p:txBody>
          <a:bodyPr lIns="93600" tIns="46800" rIns="93600" bIns="46800" anchor="ctr"/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20000"/>
              </a:spcBef>
              <a:buClr>
                <a:srgbClr val="C10000"/>
              </a:buClr>
              <a:buFont typeface="Wingdings" panose="05000000000000000000" pitchFamily="2" charset="2"/>
              <a:buNone/>
            </a:pPr>
            <a:r>
              <a:rPr lang="en-US" altLang="en-US" sz="1100" dirty="0">
                <a:solidFill>
                  <a:srgbClr val="1C1C1C"/>
                </a:solidFill>
                <a:cs typeface="Times New Roman" panose="02020603050405020304" pitchFamily="18" charset="0"/>
              </a:rPr>
              <a:t>JDE Application</a:t>
            </a:r>
          </a:p>
        </p:txBody>
      </p:sp>
      <p:cxnSp>
        <p:nvCxnSpPr>
          <p:cNvPr id="161" name="Straight Arrow Connector 85">
            <a:extLst>
              <a:ext uri="{FF2B5EF4-FFF2-40B4-BE49-F238E27FC236}">
                <a16:creationId xmlns:a16="http://schemas.microsoft.com/office/drawing/2014/main" id="{43909250-332B-4CDC-B4BC-54C61B7A91B6}"/>
              </a:ext>
            </a:extLst>
          </p:cNvPr>
          <p:cNvCxnSpPr>
            <a:cxnSpLocks noChangeShapeType="1"/>
            <a:stCxn id="160" idx="2"/>
            <a:endCxn id="152" idx="1"/>
          </p:cNvCxnSpPr>
          <p:nvPr/>
        </p:nvCxnSpPr>
        <p:spPr bwMode="auto">
          <a:xfrm flipH="1">
            <a:off x="894966" y="1766752"/>
            <a:ext cx="19365" cy="1647088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" name="Straight Connector 62">
            <a:extLst>
              <a:ext uri="{FF2B5EF4-FFF2-40B4-BE49-F238E27FC236}">
                <a16:creationId xmlns:a16="http://schemas.microsoft.com/office/drawing/2014/main" id="{761A05EF-1CCF-4243-A57E-3DB89D3400B4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479888" y="2112899"/>
            <a:ext cx="5544095" cy="26147"/>
          </a:xfrm>
          <a:prstGeom prst="line">
            <a:avLst/>
          </a:prstGeom>
          <a:noFill/>
          <a:ln w="127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5" name="Oval 43">
            <a:extLst>
              <a:ext uri="{FF2B5EF4-FFF2-40B4-BE49-F238E27FC236}">
                <a16:creationId xmlns:a16="http://schemas.microsoft.com/office/drawing/2014/main" id="{C46ECF49-94CA-4BA5-8F2A-68EBAA8080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1082" y="1395865"/>
            <a:ext cx="219075" cy="204788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accent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buClrTx/>
            </a:pPr>
            <a:r>
              <a:rPr lang="en-US" altLang="en-US" sz="1867" dirty="0">
                <a:solidFill>
                  <a:srgbClr val="C00000"/>
                </a:solidFill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166" name="AutoShape 61">
            <a:extLst>
              <a:ext uri="{FF2B5EF4-FFF2-40B4-BE49-F238E27FC236}">
                <a16:creationId xmlns:a16="http://schemas.microsoft.com/office/drawing/2014/main" id="{905A9CCA-8767-49E7-9C32-F7AC4331D6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15147" y="1110705"/>
            <a:ext cx="890677" cy="642037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5E6D76"/>
              </a:gs>
              <a:gs pos="50000">
                <a:srgbClr val="CCECFF"/>
              </a:gs>
              <a:gs pos="100000">
                <a:srgbClr val="5E6D76"/>
              </a:gs>
            </a:gsLst>
            <a:lin ang="5400000" scaled="1"/>
          </a:gradFill>
          <a:ln w="9525" algn="ctr">
            <a:solidFill>
              <a:srgbClr val="4D4D4D"/>
            </a:solidFill>
            <a:round/>
            <a:headEnd/>
            <a:tailEnd/>
          </a:ln>
        </p:spPr>
        <p:txBody>
          <a:bodyPr lIns="93600" tIns="46800" rIns="93600" bIns="46800" anchor="ctr"/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Clr>
                <a:srgbClr val="C10000"/>
              </a:buClr>
              <a:buFont typeface="Wingdings" panose="05000000000000000000" pitchFamily="2" charset="2"/>
              <a:buNone/>
            </a:pPr>
            <a:r>
              <a:rPr lang="en-US" altLang="en-US" sz="1600" dirty="0">
                <a:solidFill>
                  <a:srgbClr val="1C1C1C"/>
                </a:solidFill>
                <a:cs typeface="Times New Roman" panose="02020603050405020304" pitchFamily="18" charset="0"/>
              </a:rPr>
              <a:t>OBIEE </a:t>
            </a:r>
          </a:p>
        </p:txBody>
      </p:sp>
      <p:sp>
        <p:nvSpPr>
          <p:cNvPr id="169" name="Oval 43">
            <a:extLst>
              <a:ext uri="{FF2B5EF4-FFF2-40B4-BE49-F238E27FC236}">
                <a16:creationId xmlns:a16="http://schemas.microsoft.com/office/drawing/2014/main" id="{0B8E6BD9-154F-4A11-AF6C-6BBB4A895C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3870" y="3064440"/>
            <a:ext cx="219075" cy="204788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accent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867" dirty="0">
                <a:solidFill>
                  <a:srgbClr val="C00000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70" name="Oval 43">
            <a:extLst>
              <a:ext uri="{FF2B5EF4-FFF2-40B4-BE49-F238E27FC236}">
                <a16:creationId xmlns:a16="http://schemas.microsoft.com/office/drawing/2014/main" id="{E776F290-6BDE-43D5-920D-730B6F4CC1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4350" y="2352687"/>
            <a:ext cx="219075" cy="204788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accent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867" dirty="0">
                <a:solidFill>
                  <a:srgbClr val="C00000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186" name="TextBox 76">
            <a:extLst>
              <a:ext uri="{FF2B5EF4-FFF2-40B4-BE49-F238E27FC236}">
                <a16:creationId xmlns:a16="http://schemas.microsoft.com/office/drawing/2014/main" id="{89C11CC3-AEA1-485F-999D-951F798037F7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-479720" y="1073272"/>
            <a:ext cx="1305815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100" b="0" dirty="0"/>
              <a:t>Application Layer</a:t>
            </a:r>
          </a:p>
        </p:txBody>
      </p:sp>
      <p:sp>
        <p:nvSpPr>
          <p:cNvPr id="187" name="TextBox 77">
            <a:extLst>
              <a:ext uri="{FF2B5EF4-FFF2-40B4-BE49-F238E27FC236}">
                <a16:creationId xmlns:a16="http://schemas.microsoft.com/office/drawing/2014/main" id="{F04B7374-1338-4ACC-82F3-E9F0EF4F122A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-334757" y="2508269"/>
            <a:ext cx="109378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 b="0" dirty="0"/>
              <a:t>Data Layer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1343E89-AA5D-4720-A9A6-EE6D281D759C}"/>
              </a:ext>
            </a:extLst>
          </p:cNvPr>
          <p:cNvSpPr/>
          <p:nvPr/>
        </p:nvSpPr>
        <p:spPr>
          <a:xfrm>
            <a:off x="511029" y="84244"/>
            <a:ext cx="699608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65096" indent="-165096">
              <a:lnSpc>
                <a:spcPct val="80000"/>
              </a:lnSpc>
            </a:pPr>
            <a:r>
              <a:rPr lang="en-US" altLang="en-US" sz="2000" dirty="0">
                <a:latin typeface="Arial" panose="020B0604020202020204" pitchFamily="34" charset="0"/>
              </a:rPr>
              <a:t>Oil &amp; Gas Client - ODI 12c Environment  AFTER UPGRADE</a:t>
            </a: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A9B84ED3-E97D-4089-980B-F12549DBF0DB}"/>
              </a:ext>
            </a:extLst>
          </p:cNvPr>
          <p:cNvCxnSpPr>
            <a:cxnSpLocks/>
            <a:endCxn id="153" idx="4"/>
          </p:cNvCxnSpPr>
          <p:nvPr/>
        </p:nvCxnSpPr>
        <p:spPr>
          <a:xfrm rot="10800000">
            <a:off x="4216456" y="2693138"/>
            <a:ext cx="5574439" cy="2421093"/>
          </a:xfrm>
          <a:prstGeom prst="bentConnector3">
            <a:avLst>
              <a:gd name="adj1" fmla="val 7001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5A72F45C-2C78-4B3B-A894-7DA5273795FD}"/>
              </a:ext>
            </a:extLst>
          </p:cNvPr>
          <p:cNvCxnSpPr>
            <a:cxnSpLocks/>
            <a:stCxn id="155" idx="3"/>
            <a:endCxn id="80" idx="0"/>
          </p:cNvCxnSpPr>
          <p:nvPr/>
        </p:nvCxnSpPr>
        <p:spPr>
          <a:xfrm rot="16200000" flipH="1">
            <a:off x="10601458" y="4993557"/>
            <a:ext cx="320174" cy="85685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EA1AAA9B-D785-4659-8875-9D71B0FCA8DB}"/>
              </a:ext>
            </a:extLst>
          </p:cNvPr>
          <p:cNvSpPr/>
          <p:nvPr/>
        </p:nvSpPr>
        <p:spPr>
          <a:xfrm>
            <a:off x="1836680" y="698034"/>
            <a:ext cx="1569660" cy="3139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65096" indent="-165096">
              <a:lnSpc>
                <a:spcPct val="80000"/>
              </a:lnSpc>
            </a:pPr>
            <a:r>
              <a:rPr lang="en-US" altLang="en-US" dirty="0">
                <a:latin typeface="Arial" panose="020B0604020202020204" pitchFamily="34" charset="0"/>
              </a:rPr>
              <a:t>ODI 12c DEV</a:t>
            </a:r>
          </a:p>
        </p:txBody>
      </p: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DC64581E-947D-4F43-BBE5-A3C46FDB99F7}"/>
              </a:ext>
            </a:extLst>
          </p:cNvPr>
          <p:cNvCxnSpPr>
            <a:cxnSpLocks/>
            <a:stCxn id="166" idx="2"/>
            <a:endCxn id="153" idx="1"/>
          </p:cNvCxnSpPr>
          <p:nvPr/>
        </p:nvCxnSpPr>
        <p:spPr>
          <a:xfrm rot="5400000">
            <a:off x="3672224" y="1655624"/>
            <a:ext cx="591145" cy="785381"/>
          </a:xfrm>
          <a:prstGeom prst="bentConnector3">
            <a:avLst>
              <a:gd name="adj1" fmla="val 50000"/>
            </a:avLst>
          </a:prstGeom>
          <a:noFill/>
          <a:ln w="25400" algn="ctr">
            <a:solidFill>
              <a:schemeClr val="tx1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99B0F21E-B11A-4A75-A2D7-BF4F0D84A1D2}"/>
              </a:ext>
            </a:extLst>
          </p:cNvPr>
          <p:cNvSpPr/>
          <p:nvPr/>
        </p:nvSpPr>
        <p:spPr>
          <a:xfrm>
            <a:off x="4549451" y="2194860"/>
            <a:ext cx="11432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400" i="0" dirty="0">
                <a:solidFill>
                  <a:srgbClr val="202124"/>
                </a:solidFill>
                <a:effectLst/>
                <a:latin typeface="Roboto"/>
              </a:rPr>
              <a:t>BMRDWDV</a:t>
            </a:r>
            <a:endParaRPr lang="en-IN" sz="1400" dirty="0"/>
          </a:p>
        </p:txBody>
      </p:sp>
      <p:sp>
        <p:nvSpPr>
          <p:cNvPr id="58" name="AutoShape 15">
            <a:extLst>
              <a:ext uri="{FF2B5EF4-FFF2-40B4-BE49-F238E27FC236}">
                <a16:creationId xmlns:a16="http://schemas.microsoft.com/office/drawing/2014/main" id="{76B1749A-E275-4389-BE03-C1CEAA0458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5000" y="3441693"/>
            <a:ext cx="842178" cy="553678"/>
          </a:xfrm>
          <a:prstGeom prst="can">
            <a:avLst>
              <a:gd name="adj" fmla="val 25000"/>
            </a:avLst>
          </a:prstGeom>
          <a:solidFill>
            <a:schemeClr val="bg1">
              <a:lumMod val="85000"/>
              <a:alpha val="70195"/>
            </a:schemeClr>
          </a:solidFill>
          <a:ln w="1270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lIns="58523" tIns="29261" rIns="58523" bIns="29261" anchor="ctr" anchorCtr="1"/>
          <a:lstStyle/>
          <a:p>
            <a:pPr algn="ctr" eaLnBrk="0" hangingPunct="0">
              <a:lnSpc>
                <a:spcPct val="75000"/>
              </a:lnSpc>
              <a:defRPr/>
            </a:pPr>
            <a:r>
              <a:rPr lang="en-US" sz="1100" dirty="0">
                <a:latin typeface="Trebuchet MS" pitchFamily="34" charset="0"/>
              </a:rPr>
              <a:t>JDE (PROD)</a:t>
            </a:r>
          </a:p>
        </p:txBody>
      </p:sp>
      <p:sp>
        <p:nvSpPr>
          <p:cNvPr id="59" name="AutoShape 10">
            <a:extLst>
              <a:ext uri="{FF2B5EF4-FFF2-40B4-BE49-F238E27FC236}">
                <a16:creationId xmlns:a16="http://schemas.microsoft.com/office/drawing/2014/main" id="{F31FFE91-477B-495A-9CFD-328FC649BB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97762" y="2447721"/>
            <a:ext cx="1164384" cy="698500"/>
          </a:xfrm>
          <a:prstGeom prst="can">
            <a:avLst>
              <a:gd name="adj" fmla="val 25000"/>
            </a:avLst>
          </a:prstGeom>
          <a:solidFill>
            <a:schemeClr val="tx1">
              <a:lumMod val="95000"/>
              <a:lumOff val="5000"/>
              <a:alpha val="70195"/>
            </a:schemeClr>
          </a:solidFill>
          <a:ln w="12700">
            <a:noFill/>
            <a:round/>
            <a:headEnd/>
            <a:tailEnd/>
          </a:ln>
        </p:spPr>
        <p:txBody>
          <a:bodyPr lIns="58523" tIns="29261" rIns="58523" bIns="29261" anchor="ctr" anchorCtr="1"/>
          <a:lstStyle/>
          <a:p>
            <a:pPr algn="ctr" eaLnBrk="0" hangingPunct="0">
              <a:lnSpc>
                <a:spcPct val="75000"/>
              </a:lnSpc>
              <a:defRPr/>
            </a:pPr>
            <a:r>
              <a:rPr lang="en-US" sz="1100" dirty="0">
                <a:solidFill>
                  <a:srgbClr val="FFFFFF"/>
                </a:solidFill>
                <a:latin typeface="Trebuchet MS" pitchFamily="34" charset="0"/>
              </a:rPr>
              <a:t>DWH Schema</a:t>
            </a:r>
          </a:p>
          <a:p>
            <a:pPr algn="ctr" eaLnBrk="0" hangingPunct="0">
              <a:lnSpc>
                <a:spcPct val="75000"/>
              </a:lnSpc>
              <a:defRPr/>
            </a:pPr>
            <a:r>
              <a:rPr lang="en-US" sz="1100" dirty="0">
                <a:solidFill>
                  <a:srgbClr val="FFFFFF"/>
                </a:solidFill>
                <a:latin typeface="Trebuchet MS" pitchFamily="34" charset="0"/>
              </a:rPr>
              <a:t>(PROD) BMRPRDDW</a:t>
            </a:r>
          </a:p>
        </p:txBody>
      </p:sp>
      <p:sp>
        <p:nvSpPr>
          <p:cNvPr id="64" name="AutoShape 61">
            <a:extLst>
              <a:ext uri="{FF2B5EF4-FFF2-40B4-BE49-F238E27FC236}">
                <a16:creationId xmlns:a16="http://schemas.microsoft.com/office/drawing/2014/main" id="{47E1C443-4F25-4D3B-89B2-E81CC33B6B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2957" y="1149088"/>
            <a:ext cx="1206500" cy="7016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5E6D76"/>
              </a:gs>
              <a:gs pos="50000">
                <a:srgbClr val="CCECFF"/>
              </a:gs>
              <a:gs pos="100000">
                <a:srgbClr val="5E6D76"/>
              </a:gs>
            </a:gsLst>
            <a:lin ang="5400000" scaled="1"/>
          </a:gradFill>
          <a:ln w="9525" algn="ctr">
            <a:solidFill>
              <a:srgbClr val="4D4D4D"/>
            </a:solidFill>
            <a:round/>
            <a:headEnd/>
            <a:tailEnd/>
          </a:ln>
        </p:spPr>
        <p:txBody>
          <a:bodyPr lIns="93600" tIns="46800" rIns="93600" bIns="46800" anchor="ctr"/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20000"/>
              </a:spcBef>
              <a:buClr>
                <a:srgbClr val="C10000"/>
              </a:buClr>
              <a:buFont typeface="Wingdings" panose="05000000000000000000" pitchFamily="2" charset="2"/>
              <a:buNone/>
            </a:pPr>
            <a:r>
              <a:rPr lang="en-US" altLang="en-US" sz="1100" dirty="0">
                <a:solidFill>
                  <a:srgbClr val="1C1C1C"/>
                </a:solidFill>
                <a:cs typeface="Times New Roman" panose="02020603050405020304" pitchFamily="18" charset="0"/>
              </a:rPr>
              <a:t>JDE Application</a:t>
            </a:r>
          </a:p>
        </p:txBody>
      </p:sp>
      <p:cxnSp>
        <p:nvCxnSpPr>
          <p:cNvPr id="65" name="Straight Arrow Connector 85">
            <a:extLst>
              <a:ext uri="{FF2B5EF4-FFF2-40B4-BE49-F238E27FC236}">
                <a16:creationId xmlns:a16="http://schemas.microsoft.com/office/drawing/2014/main" id="{9AD32F8C-786F-48B7-8365-86A9B234F34C}"/>
              </a:ext>
            </a:extLst>
          </p:cNvPr>
          <p:cNvCxnSpPr>
            <a:cxnSpLocks noChangeShapeType="1"/>
            <a:stCxn id="64" idx="2"/>
            <a:endCxn id="58" idx="1"/>
          </p:cNvCxnSpPr>
          <p:nvPr/>
        </p:nvCxnSpPr>
        <p:spPr bwMode="auto">
          <a:xfrm flipH="1">
            <a:off x="7036089" y="1850763"/>
            <a:ext cx="20118" cy="159093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6" name="Straight Connector 62">
            <a:extLst>
              <a:ext uri="{FF2B5EF4-FFF2-40B4-BE49-F238E27FC236}">
                <a16:creationId xmlns:a16="http://schemas.microsoft.com/office/drawing/2014/main" id="{A2938E66-8AEB-4A68-8473-5B4BD823CE9E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6329131" y="2093396"/>
            <a:ext cx="5539329" cy="26147"/>
          </a:xfrm>
          <a:prstGeom prst="line">
            <a:avLst/>
          </a:prstGeom>
          <a:noFill/>
          <a:ln w="127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7" name="Oval 43">
            <a:extLst>
              <a:ext uri="{FF2B5EF4-FFF2-40B4-BE49-F238E27FC236}">
                <a16:creationId xmlns:a16="http://schemas.microsoft.com/office/drawing/2014/main" id="{2B55E358-D32B-493B-B46F-C508D37530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70325" y="1479876"/>
            <a:ext cx="219075" cy="204788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accent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buClrTx/>
            </a:pPr>
            <a:r>
              <a:rPr lang="en-US" altLang="en-US" sz="1867" dirty="0">
                <a:solidFill>
                  <a:srgbClr val="C00000"/>
                </a:solidFill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68" name="AutoShape 61">
            <a:extLst>
              <a:ext uri="{FF2B5EF4-FFF2-40B4-BE49-F238E27FC236}">
                <a16:creationId xmlns:a16="http://schemas.microsoft.com/office/drawing/2014/main" id="{ADB12191-12D4-427D-A3C7-FA23367027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10446" y="1224933"/>
            <a:ext cx="890677" cy="642037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5E6D76"/>
              </a:gs>
              <a:gs pos="50000">
                <a:srgbClr val="CCECFF"/>
              </a:gs>
              <a:gs pos="100000">
                <a:srgbClr val="5E6D76"/>
              </a:gs>
            </a:gsLst>
            <a:lin ang="5400000" scaled="1"/>
          </a:gradFill>
          <a:ln w="9525" algn="ctr">
            <a:solidFill>
              <a:srgbClr val="4D4D4D"/>
            </a:solidFill>
            <a:round/>
            <a:headEnd/>
            <a:tailEnd/>
          </a:ln>
        </p:spPr>
        <p:txBody>
          <a:bodyPr lIns="93600" tIns="46800" rIns="93600" bIns="46800" anchor="ctr"/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Clr>
                <a:srgbClr val="C10000"/>
              </a:buClr>
              <a:buFont typeface="Wingdings" panose="05000000000000000000" pitchFamily="2" charset="2"/>
              <a:buNone/>
            </a:pPr>
            <a:r>
              <a:rPr lang="en-US" altLang="en-US" sz="1600" dirty="0">
                <a:solidFill>
                  <a:srgbClr val="1C1C1C"/>
                </a:solidFill>
                <a:cs typeface="Times New Roman" panose="02020603050405020304" pitchFamily="18" charset="0"/>
              </a:rPr>
              <a:t>OBIEE </a:t>
            </a:r>
          </a:p>
        </p:txBody>
      </p:sp>
      <p:sp>
        <p:nvSpPr>
          <p:cNvPr id="69" name="Oval 43">
            <a:extLst>
              <a:ext uri="{FF2B5EF4-FFF2-40B4-BE49-F238E27FC236}">
                <a16:creationId xmlns:a16="http://schemas.microsoft.com/office/drawing/2014/main" id="{E6D9F96C-E897-48DD-A64D-CD59002790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3238" y="3146183"/>
            <a:ext cx="219075" cy="204788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accent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867" dirty="0">
                <a:solidFill>
                  <a:srgbClr val="C00000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70" name="Oval 43">
            <a:extLst>
              <a:ext uri="{FF2B5EF4-FFF2-40B4-BE49-F238E27FC236}">
                <a16:creationId xmlns:a16="http://schemas.microsoft.com/office/drawing/2014/main" id="{CF8174FB-633C-40C5-A43F-CB298C9BCE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02923" y="2832564"/>
            <a:ext cx="219075" cy="204788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accent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867" dirty="0">
                <a:solidFill>
                  <a:srgbClr val="C00000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71" name="TextBox 76">
            <a:extLst>
              <a:ext uri="{FF2B5EF4-FFF2-40B4-BE49-F238E27FC236}">
                <a16:creationId xmlns:a16="http://schemas.microsoft.com/office/drawing/2014/main" id="{2DF49FBD-2DAF-4B25-93D8-9A26EC8BCC27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5576559" y="1157283"/>
            <a:ext cx="1305815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100" b="0" dirty="0"/>
              <a:t>Application Layer</a:t>
            </a:r>
          </a:p>
        </p:txBody>
      </p:sp>
      <p:sp>
        <p:nvSpPr>
          <p:cNvPr id="72" name="TextBox 77">
            <a:extLst>
              <a:ext uri="{FF2B5EF4-FFF2-40B4-BE49-F238E27FC236}">
                <a16:creationId xmlns:a16="http://schemas.microsoft.com/office/drawing/2014/main" id="{5F8F3FDE-9675-422F-A042-F2D44AF3636E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5721522" y="2592280"/>
            <a:ext cx="109378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 b="0" dirty="0"/>
              <a:t>Data Layer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15001B4-56CB-468A-8268-81CA3D94FCAF}"/>
              </a:ext>
            </a:extLst>
          </p:cNvPr>
          <p:cNvSpPr/>
          <p:nvPr/>
        </p:nvSpPr>
        <p:spPr>
          <a:xfrm>
            <a:off x="7883260" y="772200"/>
            <a:ext cx="1762021" cy="3139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65096" indent="-165096">
              <a:lnSpc>
                <a:spcPct val="80000"/>
              </a:lnSpc>
            </a:pPr>
            <a:r>
              <a:rPr lang="en-US" altLang="en-US" dirty="0">
                <a:latin typeface="Arial" panose="020B0604020202020204" pitchFamily="34" charset="0"/>
              </a:rPr>
              <a:t>ODI 12c PROD</a:t>
            </a:r>
          </a:p>
        </p:txBody>
      </p: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E7D0269D-8B77-4896-9243-301C8FC1B4E6}"/>
              </a:ext>
            </a:extLst>
          </p:cNvPr>
          <p:cNvCxnSpPr>
            <a:cxnSpLocks/>
            <a:stCxn id="68" idx="2"/>
            <a:endCxn id="59" idx="1"/>
          </p:cNvCxnSpPr>
          <p:nvPr/>
        </p:nvCxnSpPr>
        <p:spPr>
          <a:xfrm rot="5400000">
            <a:off x="9727495" y="1919430"/>
            <a:ext cx="580751" cy="475831"/>
          </a:xfrm>
          <a:prstGeom prst="bentConnector3">
            <a:avLst>
              <a:gd name="adj1" fmla="val 50000"/>
            </a:avLst>
          </a:prstGeom>
          <a:noFill/>
          <a:ln w="25400" algn="ctr">
            <a:solidFill>
              <a:schemeClr val="tx1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4A802F3E-08A6-492B-A45D-99ED2B100FCD}"/>
              </a:ext>
            </a:extLst>
          </p:cNvPr>
          <p:cNvSpPr/>
          <p:nvPr/>
        </p:nvSpPr>
        <p:spPr>
          <a:xfrm>
            <a:off x="10762142" y="2093396"/>
            <a:ext cx="9781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BMRDW</a:t>
            </a:r>
            <a:endParaRPr lang="en-IN" sz="1200" dirty="0"/>
          </a:p>
        </p:txBody>
      </p:sp>
      <p:sp>
        <p:nvSpPr>
          <p:cNvPr id="79" name="AutoShape 30">
            <a:extLst>
              <a:ext uri="{FF2B5EF4-FFF2-40B4-BE49-F238E27FC236}">
                <a16:creationId xmlns:a16="http://schemas.microsoft.com/office/drawing/2014/main" id="{83326A05-9705-4BF2-8D41-0F38AC763C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60045" y="5445952"/>
            <a:ext cx="1161881" cy="692446"/>
          </a:xfrm>
          <a:prstGeom prst="can">
            <a:avLst>
              <a:gd name="adj" fmla="val 25000"/>
            </a:avLst>
          </a:prstGeom>
          <a:solidFill>
            <a:srgbClr val="FD0000">
              <a:alpha val="7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8523" tIns="29261" rIns="58523" bIns="29261" anchor="ctr" anchorCtr="1"/>
          <a:lstStyle>
            <a:lvl1pPr marL="444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altLang="en-US" sz="800" dirty="0">
                <a:solidFill>
                  <a:srgbClr val="FFFFFF"/>
                </a:solidFill>
                <a:latin typeface="Trebuchet MS" panose="020B0603020202020204" pitchFamily="34" charset="0"/>
              </a:rPr>
              <a:t>ODI 12c Work Repository DEV</a:t>
            </a:r>
          </a:p>
          <a:p>
            <a:pPr algn="ctr">
              <a:lnSpc>
                <a:spcPct val="100000"/>
              </a:lnSpc>
            </a:pPr>
            <a:r>
              <a:rPr lang="en-IN" sz="700" dirty="0"/>
              <a:t>ODI12_DEV_WR_REP</a:t>
            </a:r>
            <a:endParaRPr lang="en-US" altLang="en-US" sz="1200" dirty="0">
              <a:latin typeface="Trebuchet MS" panose="020B0603020202020204" pitchFamily="34" charset="0"/>
            </a:endParaRPr>
          </a:p>
        </p:txBody>
      </p:sp>
      <p:sp>
        <p:nvSpPr>
          <p:cNvPr id="80" name="AutoShape 30">
            <a:extLst>
              <a:ext uri="{FF2B5EF4-FFF2-40B4-BE49-F238E27FC236}">
                <a16:creationId xmlns:a16="http://schemas.microsoft.com/office/drawing/2014/main" id="{4263A35D-0E2B-4F6A-A492-9FDCD9CD59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09034" y="5408962"/>
            <a:ext cx="1161881" cy="692446"/>
          </a:xfrm>
          <a:prstGeom prst="can">
            <a:avLst>
              <a:gd name="adj" fmla="val 25000"/>
            </a:avLst>
          </a:prstGeom>
          <a:solidFill>
            <a:srgbClr val="FD0000">
              <a:alpha val="7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8523" tIns="29261" rIns="58523" bIns="29261" anchor="ctr" anchorCtr="1"/>
          <a:lstStyle>
            <a:lvl1pPr marL="444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altLang="en-US" sz="800" dirty="0">
                <a:solidFill>
                  <a:srgbClr val="FFFFFF"/>
                </a:solidFill>
                <a:latin typeface="Trebuchet MS" panose="020B0603020202020204" pitchFamily="34" charset="0"/>
              </a:rPr>
              <a:t>ODI 12c Work Repository PROD</a:t>
            </a:r>
          </a:p>
          <a:p>
            <a:pPr algn="ctr">
              <a:lnSpc>
                <a:spcPct val="100000"/>
              </a:lnSpc>
            </a:pPr>
            <a:r>
              <a:rPr lang="en-IN" sz="700" dirty="0"/>
              <a:t>ODI12_PROD_WR_REP</a:t>
            </a:r>
            <a:endParaRPr lang="en-US" altLang="en-US" sz="1600" dirty="0">
              <a:latin typeface="Trebuchet MS" panose="020B0603020202020204" pitchFamily="34" charset="0"/>
            </a:endParaRPr>
          </a:p>
        </p:txBody>
      </p:sp>
      <p:cxnSp>
        <p:nvCxnSpPr>
          <p:cNvPr id="81" name="Connector: Elbow 80">
            <a:extLst>
              <a:ext uri="{FF2B5EF4-FFF2-40B4-BE49-F238E27FC236}">
                <a16:creationId xmlns:a16="http://schemas.microsoft.com/office/drawing/2014/main" id="{31BC31F5-24F8-4EE6-A3E8-95441561C669}"/>
              </a:ext>
            </a:extLst>
          </p:cNvPr>
          <p:cNvCxnSpPr>
            <a:cxnSpLocks/>
            <a:stCxn id="155" idx="3"/>
            <a:endCxn id="79" idx="0"/>
          </p:cNvCxnSpPr>
          <p:nvPr/>
        </p:nvCxnSpPr>
        <p:spPr>
          <a:xfrm rot="5400000">
            <a:off x="9808469" y="5094417"/>
            <a:ext cx="357164" cy="69213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or: Elbow 84">
            <a:extLst>
              <a:ext uri="{FF2B5EF4-FFF2-40B4-BE49-F238E27FC236}">
                <a16:creationId xmlns:a16="http://schemas.microsoft.com/office/drawing/2014/main" id="{85EF538D-A3C9-418C-81F0-507182694D0F}"/>
              </a:ext>
            </a:extLst>
          </p:cNvPr>
          <p:cNvCxnSpPr>
            <a:cxnSpLocks/>
            <a:stCxn id="155" idx="4"/>
            <a:endCxn id="59" idx="4"/>
          </p:cNvCxnSpPr>
          <p:nvPr/>
        </p:nvCxnSpPr>
        <p:spPr>
          <a:xfrm flipH="1" flipV="1">
            <a:off x="10362146" y="2796971"/>
            <a:ext cx="511019" cy="2180359"/>
          </a:xfrm>
          <a:prstGeom prst="bentConnector3">
            <a:avLst>
              <a:gd name="adj1" fmla="val -4473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or: Elbow 87">
            <a:extLst>
              <a:ext uri="{FF2B5EF4-FFF2-40B4-BE49-F238E27FC236}">
                <a16:creationId xmlns:a16="http://schemas.microsoft.com/office/drawing/2014/main" id="{1080B013-3735-43E6-ADD6-8743E8076604}"/>
              </a:ext>
            </a:extLst>
          </p:cNvPr>
          <p:cNvCxnSpPr>
            <a:cxnSpLocks/>
            <a:stCxn id="79" idx="2"/>
          </p:cNvCxnSpPr>
          <p:nvPr/>
        </p:nvCxnSpPr>
        <p:spPr>
          <a:xfrm rot="10800000">
            <a:off x="4204219" y="2826419"/>
            <a:ext cx="4855827" cy="2965757"/>
          </a:xfrm>
          <a:prstGeom prst="bentConnector3">
            <a:avLst>
              <a:gd name="adj1" fmla="val 8220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ctor: Elbow 94">
            <a:extLst>
              <a:ext uri="{FF2B5EF4-FFF2-40B4-BE49-F238E27FC236}">
                <a16:creationId xmlns:a16="http://schemas.microsoft.com/office/drawing/2014/main" id="{8544F4AA-07B0-4DB5-8274-EBCE037FC3F5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237982" y="4098638"/>
            <a:ext cx="2360618" cy="494622"/>
          </a:xfrm>
          <a:prstGeom prst="bentConnector3">
            <a:avLst>
              <a:gd name="adj1" fmla="val 887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AutoShape 15">
            <a:extLst>
              <a:ext uri="{FF2B5EF4-FFF2-40B4-BE49-F238E27FC236}">
                <a16:creationId xmlns:a16="http://schemas.microsoft.com/office/drawing/2014/main" id="{30B015AF-BCA8-42F3-992E-7AFC3B7B84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3248" y="2260082"/>
            <a:ext cx="777465" cy="717551"/>
          </a:xfrm>
          <a:prstGeom prst="can">
            <a:avLst>
              <a:gd name="adj" fmla="val 25000"/>
            </a:avLst>
          </a:prstGeom>
          <a:solidFill>
            <a:schemeClr val="tx1">
              <a:lumMod val="95000"/>
              <a:lumOff val="5000"/>
              <a:alpha val="70195"/>
            </a:schemeClr>
          </a:solidFill>
          <a:ln w="12700">
            <a:noFill/>
            <a:round/>
            <a:headEnd/>
            <a:tailEnd/>
          </a:ln>
        </p:spPr>
        <p:txBody>
          <a:bodyPr lIns="58523" tIns="29261" rIns="58523" bIns="29261" anchor="ctr" anchorCtr="1"/>
          <a:lstStyle/>
          <a:p>
            <a:pPr algn="ctr" eaLnBrk="0" hangingPunct="0">
              <a:lnSpc>
                <a:spcPct val="75000"/>
              </a:lnSpc>
              <a:defRPr/>
            </a:pPr>
            <a:r>
              <a:rPr lang="en-US" sz="1100" dirty="0">
                <a:solidFill>
                  <a:schemeClr val="bg1"/>
                </a:solidFill>
                <a:latin typeface="Trebuchet MS" pitchFamily="34" charset="0"/>
              </a:rPr>
              <a:t>JDE REPLICA (DEV)</a:t>
            </a:r>
          </a:p>
        </p:txBody>
      </p: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758EC618-D9F3-4252-9966-A0723E69FCCE}"/>
              </a:ext>
            </a:extLst>
          </p:cNvPr>
          <p:cNvCxnSpPr>
            <a:cxnSpLocks/>
            <a:stCxn id="50" idx="2"/>
          </p:cNvCxnSpPr>
          <p:nvPr/>
        </p:nvCxnSpPr>
        <p:spPr>
          <a:xfrm rot="10800000" flipV="1">
            <a:off x="1144048" y="2618858"/>
            <a:ext cx="539201" cy="802918"/>
          </a:xfrm>
          <a:prstGeom prst="bentConnector2">
            <a:avLst/>
          </a:prstGeom>
          <a:noFill/>
          <a:ln w="25400" algn="ctr">
            <a:solidFill>
              <a:schemeClr val="tx1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DE77EA8E-5363-4B46-9ABF-902DD3A2686F}"/>
              </a:ext>
            </a:extLst>
          </p:cNvPr>
          <p:cNvCxnSpPr>
            <a:cxnSpLocks/>
            <a:stCxn id="87" idx="2"/>
            <a:endCxn id="50" idx="4"/>
          </p:cNvCxnSpPr>
          <p:nvPr/>
        </p:nvCxnSpPr>
        <p:spPr>
          <a:xfrm rot="10800000">
            <a:off x="2460714" y="2618858"/>
            <a:ext cx="460805" cy="1066800"/>
          </a:xfrm>
          <a:prstGeom prst="bentConnector3">
            <a:avLst>
              <a:gd name="adj1" fmla="val 50000"/>
            </a:avLst>
          </a:prstGeom>
          <a:noFill/>
          <a:ln w="25400" algn="ctr">
            <a:solidFill>
              <a:schemeClr val="tx1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2" name="AutoShape 15">
            <a:extLst>
              <a:ext uri="{FF2B5EF4-FFF2-40B4-BE49-F238E27FC236}">
                <a16:creationId xmlns:a16="http://schemas.microsoft.com/office/drawing/2014/main" id="{DDF5E07A-6B5F-42EB-AE95-6C3D9D2771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09794" y="2224824"/>
            <a:ext cx="777465" cy="717551"/>
          </a:xfrm>
          <a:prstGeom prst="can">
            <a:avLst>
              <a:gd name="adj" fmla="val 25000"/>
            </a:avLst>
          </a:prstGeom>
          <a:solidFill>
            <a:schemeClr val="tx1">
              <a:lumMod val="95000"/>
              <a:lumOff val="5000"/>
              <a:alpha val="70195"/>
            </a:schemeClr>
          </a:solidFill>
          <a:ln w="12700">
            <a:noFill/>
            <a:round/>
            <a:headEnd/>
            <a:tailEnd/>
          </a:ln>
        </p:spPr>
        <p:txBody>
          <a:bodyPr lIns="58523" tIns="29261" rIns="58523" bIns="29261" anchor="ctr" anchorCtr="1"/>
          <a:lstStyle/>
          <a:p>
            <a:pPr algn="ctr" eaLnBrk="0" hangingPunct="0">
              <a:lnSpc>
                <a:spcPct val="75000"/>
              </a:lnSpc>
              <a:defRPr/>
            </a:pPr>
            <a:r>
              <a:rPr lang="en-US" sz="1100" dirty="0">
                <a:solidFill>
                  <a:schemeClr val="bg1"/>
                </a:solidFill>
                <a:latin typeface="Trebuchet MS" pitchFamily="34" charset="0"/>
              </a:rPr>
              <a:t>JDE REPLICA (PROD)</a:t>
            </a:r>
          </a:p>
        </p:txBody>
      </p:sp>
      <p:cxnSp>
        <p:nvCxnSpPr>
          <p:cNvPr id="75" name="Connector: Elbow 74">
            <a:extLst>
              <a:ext uri="{FF2B5EF4-FFF2-40B4-BE49-F238E27FC236}">
                <a16:creationId xmlns:a16="http://schemas.microsoft.com/office/drawing/2014/main" id="{BB67F7C4-12AB-403A-9876-D584F6296A6C}"/>
              </a:ext>
            </a:extLst>
          </p:cNvPr>
          <p:cNvCxnSpPr>
            <a:cxnSpLocks/>
            <a:stCxn id="62" idx="2"/>
          </p:cNvCxnSpPr>
          <p:nvPr/>
        </p:nvCxnSpPr>
        <p:spPr>
          <a:xfrm rot="10800000" flipV="1">
            <a:off x="7204562" y="2583600"/>
            <a:ext cx="505233" cy="838176"/>
          </a:xfrm>
          <a:prstGeom prst="bentConnector2">
            <a:avLst/>
          </a:prstGeom>
          <a:noFill/>
          <a:ln w="25400" algn="ctr">
            <a:solidFill>
              <a:schemeClr val="tx1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74621BF4-7013-4483-ACAD-B10406C32684}"/>
              </a:ext>
            </a:extLst>
          </p:cNvPr>
          <p:cNvCxnSpPr>
            <a:cxnSpLocks/>
            <a:stCxn id="59" idx="2"/>
            <a:endCxn id="62" idx="4"/>
          </p:cNvCxnSpPr>
          <p:nvPr/>
        </p:nvCxnSpPr>
        <p:spPr>
          <a:xfrm rot="10800000">
            <a:off x="8487260" y="2583601"/>
            <a:ext cx="710503" cy="213371"/>
          </a:xfrm>
          <a:prstGeom prst="bentConnector3">
            <a:avLst>
              <a:gd name="adj1" fmla="val 50000"/>
            </a:avLst>
          </a:prstGeom>
          <a:noFill/>
          <a:ln w="25400" algn="ctr">
            <a:solidFill>
              <a:schemeClr val="tx1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C0327D44-BD81-4613-A3AF-20CD9BD5F987}"/>
              </a:ext>
            </a:extLst>
          </p:cNvPr>
          <p:cNvSpPr/>
          <p:nvPr/>
        </p:nvSpPr>
        <p:spPr>
          <a:xfrm>
            <a:off x="10904594" y="5053967"/>
            <a:ext cx="748923" cy="24006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marL="165100" indent="-165100">
              <a:lnSpc>
                <a:spcPct val="80000"/>
              </a:lnSpc>
            </a:pPr>
            <a:r>
              <a:rPr lang="en-US" altLang="en-US" sz="1200" dirty="0">
                <a:latin typeface="Arial" panose="020B0604020202020204" pitchFamily="34" charset="0"/>
              </a:rPr>
              <a:t>ODI 12c</a:t>
            </a:r>
          </a:p>
        </p:txBody>
      </p:sp>
      <p:sp>
        <p:nvSpPr>
          <p:cNvPr id="87" name="AutoShape 10">
            <a:extLst>
              <a:ext uri="{FF2B5EF4-FFF2-40B4-BE49-F238E27FC236}">
                <a16:creationId xmlns:a16="http://schemas.microsoft.com/office/drawing/2014/main" id="{BE0A5587-5631-47DE-A918-8509189070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1518" y="3336408"/>
            <a:ext cx="1282700" cy="698500"/>
          </a:xfrm>
          <a:prstGeom prst="can">
            <a:avLst>
              <a:gd name="adj" fmla="val 25000"/>
            </a:avLst>
          </a:prstGeom>
          <a:solidFill>
            <a:schemeClr val="tx1">
              <a:lumMod val="95000"/>
              <a:lumOff val="5000"/>
              <a:alpha val="70195"/>
            </a:schemeClr>
          </a:solidFill>
          <a:ln w="12700">
            <a:noFill/>
            <a:round/>
            <a:headEnd/>
            <a:tailEnd/>
          </a:ln>
        </p:spPr>
        <p:txBody>
          <a:bodyPr lIns="58523" tIns="29261" rIns="58523" bIns="29261" anchor="ctr" anchorCtr="1"/>
          <a:lstStyle/>
          <a:p>
            <a:pPr algn="ctr" eaLnBrk="0" hangingPunct="0">
              <a:lnSpc>
                <a:spcPct val="75000"/>
              </a:lnSpc>
              <a:defRPr/>
            </a:pPr>
            <a:r>
              <a:rPr lang="en-US" sz="1100" dirty="0">
                <a:solidFill>
                  <a:srgbClr val="FFFFFF"/>
                </a:solidFill>
                <a:latin typeface="Trebuchet MS" pitchFamily="34" charset="0"/>
              </a:rPr>
              <a:t>ODI Staging Schema (DEV)</a:t>
            </a:r>
          </a:p>
          <a:p>
            <a:pPr algn="ctr" eaLnBrk="0" hangingPunct="0">
              <a:lnSpc>
                <a:spcPct val="75000"/>
              </a:lnSpc>
              <a:defRPr/>
            </a:pPr>
            <a:r>
              <a:rPr lang="en-US" sz="900" dirty="0">
                <a:solidFill>
                  <a:schemeClr val="bg1"/>
                </a:solidFill>
                <a:latin typeface="Trebuchet MS" pitchFamily="34" charset="0"/>
              </a:rPr>
              <a:t>(</a:t>
            </a:r>
            <a:r>
              <a:rPr lang="en-IN" sz="1200" dirty="0">
                <a:solidFill>
                  <a:schemeClr val="bg1"/>
                </a:solidFill>
              </a:rPr>
              <a:t>BMRODISTGNA)</a:t>
            </a:r>
            <a:endParaRPr lang="en-US" sz="900" dirty="0">
              <a:solidFill>
                <a:schemeClr val="bg1"/>
              </a:solidFill>
              <a:latin typeface="Trebuchet MS" pitchFamily="34" charset="0"/>
            </a:endParaRPr>
          </a:p>
        </p:txBody>
      </p:sp>
      <p:sp>
        <p:nvSpPr>
          <p:cNvPr id="89" name="Oval 43">
            <a:extLst>
              <a:ext uri="{FF2B5EF4-FFF2-40B4-BE49-F238E27FC236}">
                <a16:creationId xmlns:a16="http://schemas.microsoft.com/office/drawing/2014/main" id="{294B13AE-88B3-4EFB-8EC8-81D3385213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0822" y="4076376"/>
            <a:ext cx="219075" cy="204788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accent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867" dirty="0">
                <a:solidFill>
                  <a:srgbClr val="C00000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90" name="Oval 43">
            <a:extLst>
              <a:ext uri="{FF2B5EF4-FFF2-40B4-BE49-F238E27FC236}">
                <a16:creationId xmlns:a16="http://schemas.microsoft.com/office/drawing/2014/main" id="{59C41551-8A20-4C11-B05D-060E1AD77E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1302" y="3364623"/>
            <a:ext cx="219075" cy="204788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accent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867" dirty="0">
                <a:solidFill>
                  <a:srgbClr val="C00000"/>
                </a:solidFill>
                <a:latin typeface="Times New Roman" panose="02020603050405020304" pitchFamily="18" charset="0"/>
              </a:rPr>
              <a:t>2</a:t>
            </a:r>
          </a:p>
        </p:txBody>
      </p:sp>
      <p:cxnSp>
        <p:nvCxnSpPr>
          <p:cNvPr id="91" name="Connector: Elbow 90">
            <a:extLst>
              <a:ext uri="{FF2B5EF4-FFF2-40B4-BE49-F238E27FC236}">
                <a16:creationId xmlns:a16="http://schemas.microsoft.com/office/drawing/2014/main" id="{515FAD53-B9ED-4119-9247-6D35A5EE6F66}"/>
              </a:ext>
            </a:extLst>
          </p:cNvPr>
          <p:cNvCxnSpPr>
            <a:cxnSpLocks/>
            <a:endCxn id="87" idx="4"/>
          </p:cNvCxnSpPr>
          <p:nvPr/>
        </p:nvCxnSpPr>
        <p:spPr>
          <a:xfrm rot="10800000">
            <a:off x="4204219" y="3685659"/>
            <a:ext cx="5586675" cy="1491349"/>
          </a:xfrm>
          <a:prstGeom prst="bentConnector3">
            <a:avLst>
              <a:gd name="adj1" fmla="val 7553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or: Elbow 91">
            <a:extLst>
              <a:ext uri="{FF2B5EF4-FFF2-40B4-BE49-F238E27FC236}">
                <a16:creationId xmlns:a16="http://schemas.microsoft.com/office/drawing/2014/main" id="{5BAA7938-BB37-4165-9434-1948C486D09A}"/>
              </a:ext>
            </a:extLst>
          </p:cNvPr>
          <p:cNvCxnSpPr>
            <a:cxnSpLocks/>
          </p:cNvCxnSpPr>
          <p:nvPr/>
        </p:nvCxnSpPr>
        <p:spPr>
          <a:xfrm rot="10800000">
            <a:off x="4193995" y="3853532"/>
            <a:ext cx="4866051" cy="2054893"/>
          </a:xfrm>
          <a:prstGeom prst="bentConnector3">
            <a:avLst>
              <a:gd name="adj1" fmla="val 7781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AutoShape 10">
            <a:extLst>
              <a:ext uri="{FF2B5EF4-FFF2-40B4-BE49-F238E27FC236}">
                <a16:creationId xmlns:a16="http://schemas.microsoft.com/office/drawing/2014/main" id="{55BF66E6-C920-425B-B8E0-78E484BD88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09986" y="3496006"/>
            <a:ext cx="1164384" cy="698500"/>
          </a:xfrm>
          <a:prstGeom prst="can">
            <a:avLst>
              <a:gd name="adj" fmla="val 15836"/>
            </a:avLst>
          </a:prstGeom>
          <a:solidFill>
            <a:schemeClr val="tx1">
              <a:lumMod val="95000"/>
              <a:lumOff val="5000"/>
              <a:alpha val="70195"/>
            </a:schemeClr>
          </a:solidFill>
          <a:ln w="12700">
            <a:noFill/>
            <a:round/>
            <a:headEnd/>
            <a:tailEnd/>
          </a:ln>
        </p:spPr>
        <p:txBody>
          <a:bodyPr lIns="58523" tIns="29261" rIns="58523" bIns="29261" anchor="ctr" anchorCtr="1"/>
          <a:lstStyle/>
          <a:p>
            <a:pPr algn="ctr" eaLnBrk="0" hangingPunct="0">
              <a:lnSpc>
                <a:spcPct val="75000"/>
              </a:lnSpc>
              <a:defRPr/>
            </a:pPr>
            <a:r>
              <a:rPr lang="en-US" sz="1100" dirty="0">
                <a:solidFill>
                  <a:srgbClr val="FFFFFF"/>
                </a:solidFill>
                <a:latin typeface="Trebuchet MS" pitchFamily="34" charset="0"/>
              </a:rPr>
              <a:t>ODI Staging Schema (PROD)</a:t>
            </a:r>
          </a:p>
          <a:p>
            <a:pPr algn="ctr" eaLnBrk="0" hangingPunct="0">
              <a:lnSpc>
                <a:spcPct val="75000"/>
              </a:lnSpc>
              <a:defRPr/>
            </a:pPr>
            <a:r>
              <a:rPr lang="en-US" sz="900" dirty="0">
                <a:solidFill>
                  <a:schemeClr val="bg1"/>
                </a:solidFill>
                <a:latin typeface="Trebuchet MS" pitchFamily="34" charset="0"/>
              </a:rPr>
              <a:t>(</a:t>
            </a:r>
            <a:r>
              <a:rPr lang="en-IN" sz="1200" dirty="0">
                <a:solidFill>
                  <a:schemeClr val="bg1"/>
                </a:solidFill>
              </a:rPr>
              <a:t>ODI_STG)</a:t>
            </a:r>
            <a:endParaRPr lang="en-US" sz="900" dirty="0">
              <a:solidFill>
                <a:schemeClr val="bg1"/>
              </a:solidFill>
              <a:latin typeface="Trebuchet MS" pitchFamily="34" charset="0"/>
            </a:endParaRPr>
          </a:p>
        </p:txBody>
      </p:sp>
      <p:sp>
        <p:nvSpPr>
          <p:cNvPr id="102" name="Oval 43">
            <a:extLst>
              <a:ext uri="{FF2B5EF4-FFF2-40B4-BE49-F238E27FC236}">
                <a16:creationId xmlns:a16="http://schemas.microsoft.com/office/drawing/2014/main" id="{6550DC4A-7DF3-40FB-8C08-15AF47CF1F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70974" y="4235974"/>
            <a:ext cx="219075" cy="204788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accent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867" dirty="0">
                <a:solidFill>
                  <a:srgbClr val="C00000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03" name="Oval 43">
            <a:extLst>
              <a:ext uri="{FF2B5EF4-FFF2-40B4-BE49-F238E27FC236}">
                <a16:creationId xmlns:a16="http://schemas.microsoft.com/office/drawing/2014/main" id="{24876960-301D-49FB-8876-0BFE6BD5B7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51454" y="3524221"/>
            <a:ext cx="219075" cy="204788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accent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867" dirty="0">
                <a:solidFill>
                  <a:srgbClr val="C00000"/>
                </a:solidFill>
                <a:latin typeface="Times New Roman" panose="02020603050405020304" pitchFamily="18" charset="0"/>
              </a:rPr>
              <a:t>2</a:t>
            </a:r>
          </a:p>
        </p:txBody>
      </p:sp>
      <p:cxnSp>
        <p:nvCxnSpPr>
          <p:cNvPr id="104" name="Connector: Elbow 103">
            <a:extLst>
              <a:ext uri="{FF2B5EF4-FFF2-40B4-BE49-F238E27FC236}">
                <a16:creationId xmlns:a16="http://schemas.microsoft.com/office/drawing/2014/main" id="{875E2C24-6D28-4E52-843A-3886FD6169DB}"/>
              </a:ext>
            </a:extLst>
          </p:cNvPr>
          <p:cNvCxnSpPr>
            <a:cxnSpLocks/>
            <a:stCxn id="155" idx="4"/>
            <a:endCxn id="101" idx="4"/>
          </p:cNvCxnSpPr>
          <p:nvPr/>
        </p:nvCxnSpPr>
        <p:spPr>
          <a:xfrm flipH="1" flipV="1">
            <a:off x="10374370" y="3845256"/>
            <a:ext cx="498795" cy="1132074"/>
          </a:xfrm>
          <a:prstGeom prst="bentConnector3">
            <a:avLst>
              <a:gd name="adj1" fmla="val -4583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nector: Elbow 104">
            <a:extLst>
              <a:ext uri="{FF2B5EF4-FFF2-40B4-BE49-F238E27FC236}">
                <a16:creationId xmlns:a16="http://schemas.microsoft.com/office/drawing/2014/main" id="{D1F56F3E-9950-4AB6-86A1-76F1AE78F17C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824881" y="4608930"/>
            <a:ext cx="1312334" cy="52232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AutoShape 15">
            <a:extLst>
              <a:ext uri="{FF2B5EF4-FFF2-40B4-BE49-F238E27FC236}">
                <a16:creationId xmlns:a16="http://schemas.microsoft.com/office/drawing/2014/main" id="{6E4E565A-4307-43B1-886F-D7EB40804A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825" y="4524510"/>
            <a:ext cx="809010" cy="565180"/>
          </a:xfrm>
          <a:prstGeom prst="can">
            <a:avLst>
              <a:gd name="adj" fmla="val 25000"/>
            </a:avLst>
          </a:prstGeom>
          <a:solidFill>
            <a:schemeClr val="bg1">
              <a:lumMod val="85000"/>
              <a:alpha val="70195"/>
            </a:schemeClr>
          </a:solidFill>
          <a:ln w="1270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lIns="58523" tIns="29261" rIns="58523" bIns="29261" anchor="ctr" anchorCtr="1"/>
          <a:lstStyle/>
          <a:p>
            <a:pPr algn="ctr" eaLnBrk="0" hangingPunct="0">
              <a:lnSpc>
                <a:spcPct val="75000"/>
              </a:lnSpc>
            </a:pPr>
            <a:r>
              <a:rPr lang="en-US" sz="1100" dirty="0">
                <a:latin typeface="Trebuchet MS" pitchFamily="34" charset="0"/>
              </a:rPr>
              <a:t>SQL SERVER</a:t>
            </a:r>
          </a:p>
        </p:txBody>
      </p:sp>
      <p:sp>
        <p:nvSpPr>
          <p:cNvPr id="73" name="AutoShape 15">
            <a:extLst>
              <a:ext uri="{FF2B5EF4-FFF2-40B4-BE49-F238E27FC236}">
                <a16:creationId xmlns:a16="http://schemas.microsoft.com/office/drawing/2014/main" id="{D683624C-F5C2-4F55-9833-4E0E04B9B5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02829" y="4034908"/>
            <a:ext cx="866519" cy="493253"/>
          </a:xfrm>
          <a:prstGeom prst="can">
            <a:avLst>
              <a:gd name="adj" fmla="val 25000"/>
            </a:avLst>
          </a:prstGeom>
          <a:solidFill>
            <a:schemeClr val="bg1">
              <a:lumMod val="85000"/>
              <a:alpha val="70195"/>
            </a:schemeClr>
          </a:solidFill>
          <a:ln w="1270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lIns="58523" tIns="29261" rIns="58523" bIns="29261" anchor="ctr" anchorCtr="1"/>
          <a:lstStyle/>
          <a:p>
            <a:pPr algn="ctr" eaLnBrk="0" hangingPunct="0">
              <a:lnSpc>
                <a:spcPct val="75000"/>
              </a:lnSpc>
            </a:pPr>
            <a:r>
              <a:rPr lang="en-US" sz="1100">
                <a:latin typeface="Trebuchet MS" pitchFamily="34" charset="0"/>
              </a:rPr>
              <a:t>SQL SERVER</a:t>
            </a:r>
            <a:endParaRPr lang="en-US" sz="1100" dirty="0">
              <a:latin typeface="Trebuchet MS" pitchFamily="34" charset="0"/>
            </a:endParaRPr>
          </a:p>
        </p:txBody>
      </p:sp>
      <p:sp>
        <p:nvSpPr>
          <p:cNvPr id="15" name="Flowchart: Multidocument 14">
            <a:extLst>
              <a:ext uri="{FF2B5EF4-FFF2-40B4-BE49-F238E27FC236}">
                <a16:creationId xmlns:a16="http://schemas.microsoft.com/office/drawing/2014/main" id="{1938638F-17A8-4EBB-A8C4-D4A3AFC0D62A}"/>
              </a:ext>
            </a:extLst>
          </p:cNvPr>
          <p:cNvSpPr/>
          <p:nvPr/>
        </p:nvSpPr>
        <p:spPr>
          <a:xfrm>
            <a:off x="471777" y="5208634"/>
            <a:ext cx="885108" cy="454259"/>
          </a:xfrm>
          <a:prstGeom prst="flowChartMultidocument">
            <a:avLst/>
          </a:prstGeom>
          <a:solidFill>
            <a:schemeClr val="bg1">
              <a:lumMod val="85000"/>
              <a:alpha val="70195"/>
            </a:schemeClr>
          </a:solidFill>
          <a:ln w="1270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lIns="58523" tIns="29261" rIns="58523" bIns="29261" anchor="ctr" anchorCtr="1"/>
          <a:lstStyle/>
          <a:p>
            <a:pPr algn="ctr" eaLnBrk="0" hangingPunct="0">
              <a:lnSpc>
                <a:spcPct val="75000"/>
              </a:lnSpc>
            </a:pPr>
            <a:r>
              <a:rPr lang="en-US" sz="1100" dirty="0">
                <a:solidFill>
                  <a:schemeClr val="tx1"/>
                </a:solidFill>
                <a:latin typeface="Trebuchet MS" pitchFamily="34" charset="0"/>
              </a:rPr>
              <a:t>File System</a:t>
            </a:r>
            <a:endParaRPr lang="en-IN" sz="1100" dirty="0">
              <a:solidFill>
                <a:schemeClr val="tx1"/>
              </a:solidFill>
              <a:latin typeface="Trebuchet MS" pitchFamily="34" charset="0"/>
            </a:endParaRPr>
          </a:p>
        </p:txBody>
      </p:sp>
      <p:sp>
        <p:nvSpPr>
          <p:cNvPr id="83" name="Flowchart: Multidocument 82">
            <a:extLst>
              <a:ext uri="{FF2B5EF4-FFF2-40B4-BE49-F238E27FC236}">
                <a16:creationId xmlns:a16="http://schemas.microsoft.com/office/drawing/2014/main" id="{9C748ED3-FBD6-4F02-A0DA-BE8CDC64C3BD}"/>
              </a:ext>
            </a:extLst>
          </p:cNvPr>
          <p:cNvSpPr/>
          <p:nvPr/>
        </p:nvSpPr>
        <p:spPr>
          <a:xfrm>
            <a:off x="6590762" y="4591700"/>
            <a:ext cx="930890" cy="480180"/>
          </a:xfrm>
          <a:prstGeom prst="flowChartMultidocument">
            <a:avLst/>
          </a:prstGeom>
          <a:solidFill>
            <a:schemeClr val="bg1">
              <a:lumMod val="85000"/>
              <a:alpha val="70195"/>
            </a:schemeClr>
          </a:solidFill>
          <a:ln w="1270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lIns="58523" tIns="29261" rIns="58523" bIns="29261" anchor="ctr" anchorCtr="1"/>
          <a:lstStyle/>
          <a:p>
            <a:pPr algn="ctr" eaLnBrk="0" hangingPunct="0">
              <a:lnSpc>
                <a:spcPct val="75000"/>
              </a:lnSpc>
            </a:pPr>
            <a:r>
              <a:rPr lang="en-US" sz="1100" dirty="0">
                <a:solidFill>
                  <a:schemeClr val="tx1"/>
                </a:solidFill>
                <a:latin typeface="Trebuchet MS" pitchFamily="34" charset="0"/>
              </a:rPr>
              <a:t>File System</a:t>
            </a:r>
            <a:endParaRPr lang="en-IN" sz="1100" dirty="0">
              <a:solidFill>
                <a:schemeClr val="tx1"/>
              </a:solidFill>
              <a:latin typeface="Trebuchet MS" pitchFamily="34" charset="0"/>
            </a:endParaRP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A4F3D9DA-B22D-45AE-B56B-CAF066C1E62D}"/>
              </a:ext>
            </a:extLst>
          </p:cNvPr>
          <p:cNvCxnSpPr>
            <a:cxnSpLocks/>
            <a:stCxn id="63" idx="4"/>
          </p:cNvCxnSpPr>
          <p:nvPr/>
        </p:nvCxnSpPr>
        <p:spPr>
          <a:xfrm flipV="1">
            <a:off x="1318835" y="3828316"/>
            <a:ext cx="1633692" cy="978784"/>
          </a:xfrm>
          <a:prstGeom prst="bentConnector3">
            <a:avLst>
              <a:gd name="adj1" fmla="val 34328"/>
            </a:avLst>
          </a:prstGeom>
          <a:noFill/>
          <a:ln w="25400" algn="ctr">
            <a:solidFill>
              <a:schemeClr val="tx1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6" name="Connector: Elbow 85">
            <a:extLst>
              <a:ext uri="{FF2B5EF4-FFF2-40B4-BE49-F238E27FC236}">
                <a16:creationId xmlns:a16="http://schemas.microsoft.com/office/drawing/2014/main" id="{C5F184B1-71C9-47A9-AEA2-3318CBC05C90}"/>
              </a:ext>
            </a:extLst>
          </p:cNvPr>
          <p:cNvCxnSpPr>
            <a:cxnSpLocks/>
            <a:stCxn id="15" idx="3"/>
          </p:cNvCxnSpPr>
          <p:nvPr/>
        </p:nvCxnSpPr>
        <p:spPr>
          <a:xfrm flipV="1">
            <a:off x="1356885" y="3893502"/>
            <a:ext cx="1552396" cy="1542262"/>
          </a:xfrm>
          <a:prstGeom prst="bentConnector3">
            <a:avLst>
              <a:gd name="adj1" fmla="val 50000"/>
            </a:avLst>
          </a:prstGeom>
          <a:noFill/>
          <a:ln w="25400" algn="ctr">
            <a:solidFill>
              <a:schemeClr val="tx1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4EEF973A-5EC7-4F10-83E4-3D78F23E6876}"/>
              </a:ext>
            </a:extLst>
          </p:cNvPr>
          <p:cNvSpPr/>
          <p:nvPr/>
        </p:nvSpPr>
        <p:spPr>
          <a:xfrm>
            <a:off x="2244377" y="4569582"/>
            <a:ext cx="2775679" cy="38779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marL="165100" indent="-165100">
              <a:lnSpc>
                <a:spcPct val="80000"/>
              </a:lnSpc>
            </a:pPr>
            <a:r>
              <a:rPr lang="en-US" altLang="en-US" sz="1200" dirty="0">
                <a:latin typeface="Trebuchet MS" panose="020B0603020202020204" pitchFamily="34" charset="0"/>
              </a:rPr>
              <a:t>1. JDE Source - CDC run every 2 hours. Replicates every 10-15 mins</a:t>
            </a:r>
          </a:p>
        </p:txBody>
      </p:sp>
      <p:sp>
        <p:nvSpPr>
          <p:cNvPr id="33" name="Arrow: Up 32">
            <a:extLst>
              <a:ext uri="{FF2B5EF4-FFF2-40B4-BE49-F238E27FC236}">
                <a16:creationId xmlns:a16="http://schemas.microsoft.com/office/drawing/2014/main" id="{A2993F9A-C91D-4E31-8B5C-599D6A07DA53}"/>
              </a:ext>
            </a:extLst>
          </p:cNvPr>
          <p:cNvSpPr/>
          <p:nvPr/>
        </p:nvSpPr>
        <p:spPr>
          <a:xfrm>
            <a:off x="3352174" y="3048125"/>
            <a:ext cx="346808" cy="302846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3" name="Arrow: Up 92">
            <a:extLst>
              <a:ext uri="{FF2B5EF4-FFF2-40B4-BE49-F238E27FC236}">
                <a16:creationId xmlns:a16="http://schemas.microsoft.com/office/drawing/2014/main" id="{75B0FE31-7C55-4CB2-88B8-227F64E62EE6}"/>
              </a:ext>
            </a:extLst>
          </p:cNvPr>
          <p:cNvSpPr/>
          <p:nvPr/>
        </p:nvSpPr>
        <p:spPr>
          <a:xfrm>
            <a:off x="9785400" y="3136140"/>
            <a:ext cx="346808" cy="302846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1B7D05B5-5E6C-4410-8AE2-3E8B1D942402}"/>
              </a:ext>
            </a:extLst>
          </p:cNvPr>
          <p:cNvSpPr/>
          <p:nvPr/>
        </p:nvSpPr>
        <p:spPr>
          <a:xfrm>
            <a:off x="2241993" y="4966650"/>
            <a:ext cx="2775679" cy="38779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marL="165100" indent="-165100">
              <a:lnSpc>
                <a:spcPct val="80000"/>
              </a:lnSpc>
            </a:pPr>
            <a:r>
              <a:rPr lang="en-US" altLang="en-US" sz="1200" dirty="0">
                <a:latin typeface="Trebuchet MS" panose="020B0603020202020204" pitchFamily="34" charset="0"/>
              </a:rPr>
              <a:t>2. JDE Source, SQL Server, File System - Nightly Loads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13F982-855E-400B-8C63-3D5740345FE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191" t="33937" r="6236" b="33892"/>
          <a:stretch/>
        </p:blipFill>
        <p:spPr>
          <a:xfrm>
            <a:off x="1025265" y="2998808"/>
            <a:ext cx="912836" cy="34724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DD7CF531-9AA0-4C4A-938D-BC40FE18B56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191" t="33937" r="6236" b="33892"/>
          <a:stretch/>
        </p:blipFill>
        <p:spPr>
          <a:xfrm>
            <a:off x="7095364" y="2960804"/>
            <a:ext cx="912836" cy="34724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92636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8A9115B4-E41F-40B8-8A86-6BB5273B8D89}"/>
              </a:ext>
            </a:extLst>
          </p:cNvPr>
          <p:cNvSpPr/>
          <p:nvPr/>
        </p:nvSpPr>
        <p:spPr bwMode="auto">
          <a:xfrm>
            <a:off x="8371319" y="839825"/>
            <a:ext cx="3644320" cy="166763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2075" tIns="46039" rIns="92075" bIns="46039"/>
          <a:lstStyle/>
          <a:p>
            <a:pPr marL="119060" indent="-119060">
              <a:defRPr/>
            </a:pPr>
            <a:endParaRPr lang="en-US" sz="1100" dirty="0">
              <a:latin typeface="Arial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F7150A6-1C4F-478A-BFB2-F9938C65461A}"/>
              </a:ext>
            </a:extLst>
          </p:cNvPr>
          <p:cNvSpPr/>
          <p:nvPr/>
        </p:nvSpPr>
        <p:spPr bwMode="auto">
          <a:xfrm>
            <a:off x="4457127" y="856624"/>
            <a:ext cx="3644320" cy="341362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2075" tIns="46039" rIns="92075" bIns="46039"/>
          <a:lstStyle/>
          <a:p>
            <a:pPr marL="119060" indent="-119060">
              <a:defRPr/>
            </a:pPr>
            <a:endParaRPr lang="en-US" sz="1100" dirty="0">
              <a:latin typeface="Arial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D563676-8A11-42D1-8120-74293F15D440}"/>
              </a:ext>
            </a:extLst>
          </p:cNvPr>
          <p:cNvSpPr/>
          <p:nvPr/>
        </p:nvSpPr>
        <p:spPr bwMode="auto">
          <a:xfrm>
            <a:off x="641980" y="841248"/>
            <a:ext cx="3644320" cy="465364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2075" tIns="46039" rIns="92075" bIns="46039"/>
          <a:lstStyle/>
          <a:p>
            <a:pPr marL="119060" indent="-119060">
              <a:defRPr/>
            </a:pPr>
            <a:endParaRPr lang="en-US" sz="1050" dirty="0">
              <a:latin typeface="Arial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BBB5C21-31BA-4FD2-9A4C-7418C3E938F0}"/>
              </a:ext>
            </a:extLst>
          </p:cNvPr>
          <p:cNvSpPr/>
          <p:nvPr/>
        </p:nvSpPr>
        <p:spPr>
          <a:xfrm>
            <a:off x="2097676" y="1430937"/>
            <a:ext cx="222996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400" dirty="0"/>
              <a:t>Patch Update (psa.bat )</a:t>
            </a:r>
          </a:p>
          <a:p>
            <a:r>
              <a:rPr lang="en-IN" sz="1400" dirty="0"/>
              <a:t>ODI 11.1.1.6 to ODI 11.1.1.9</a:t>
            </a:r>
          </a:p>
        </p:txBody>
      </p:sp>
      <p:sp>
        <p:nvSpPr>
          <p:cNvPr id="3" name="AutoShape 30">
            <a:extLst>
              <a:ext uri="{FF2B5EF4-FFF2-40B4-BE49-F238E27FC236}">
                <a16:creationId xmlns:a16="http://schemas.microsoft.com/office/drawing/2014/main" id="{885AB43E-8A75-4A6A-9227-FE1ED9A591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1504" y="2169883"/>
            <a:ext cx="1344720" cy="773156"/>
          </a:xfrm>
          <a:prstGeom prst="can">
            <a:avLst>
              <a:gd name="adj" fmla="val 25000"/>
            </a:avLst>
          </a:prstGeom>
          <a:solidFill>
            <a:srgbClr val="FD0000">
              <a:alpha val="7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8523" tIns="29261" rIns="58523" bIns="29261" anchor="ctr" anchorCtr="1"/>
          <a:lstStyle>
            <a:lvl1pPr marL="444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altLang="en-US" sz="800" dirty="0">
                <a:solidFill>
                  <a:srgbClr val="FFFFFF"/>
                </a:solidFill>
                <a:latin typeface="Trebuchet MS" panose="020B0603020202020204" pitchFamily="34" charset="0"/>
              </a:rPr>
              <a:t>ODI 11g (11.1.1.6)</a:t>
            </a:r>
          </a:p>
          <a:p>
            <a:pPr algn="ctr">
              <a:lnSpc>
                <a:spcPct val="100000"/>
              </a:lnSpc>
            </a:pPr>
            <a:r>
              <a:rPr lang="en-US" altLang="en-US" sz="800" dirty="0">
                <a:solidFill>
                  <a:srgbClr val="FFFFFF"/>
                </a:solidFill>
                <a:latin typeface="Trebuchet MS" panose="020B0603020202020204" pitchFamily="34" charset="0"/>
              </a:rPr>
              <a:t>Work Repository Clone (DEV)</a:t>
            </a:r>
          </a:p>
          <a:p>
            <a:pPr algn="ctr">
              <a:lnSpc>
                <a:spcPct val="100000"/>
              </a:lnSpc>
            </a:pPr>
            <a:r>
              <a:rPr lang="en-IN" sz="800" dirty="0"/>
              <a:t>ODI12_DEV_WR_REP</a:t>
            </a:r>
            <a:endParaRPr lang="en-US" altLang="en-US" sz="1400" dirty="0">
              <a:latin typeface="Trebuchet MS" panose="020B0603020202020204" pitchFamily="34" charset="0"/>
            </a:endParaRPr>
          </a:p>
        </p:txBody>
      </p:sp>
      <p:sp>
        <p:nvSpPr>
          <p:cNvPr id="4" name="AutoShape 30">
            <a:extLst>
              <a:ext uri="{FF2B5EF4-FFF2-40B4-BE49-F238E27FC236}">
                <a16:creationId xmlns:a16="http://schemas.microsoft.com/office/drawing/2014/main" id="{BC6783FA-5CF6-4AA2-88A7-464DA2ACC2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4680" y="2185509"/>
            <a:ext cx="1391832" cy="841245"/>
          </a:xfrm>
          <a:prstGeom prst="can">
            <a:avLst>
              <a:gd name="adj" fmla="val 25000"/>
            </a:avLst>
          </a:prstGeom>
          <a:solidFill>
            <a:srgbClr val="FD0000">
              <a:alpha val="7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8523" tIns="29261" rIns="58523" bIns="29261" anchor="ctr" anchorCtr="1"/>
          <a:lstStyle>
            <a:lvl1pPr marL="444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altLang="en-US" sz="800" dirty="0">
                <a:solidFill>
                  <a:srgbClr val="FFFFFF"/>
                </a:solidFill>
                <a:latin typeface="Trebuchet MS" panose="020B0603020202020204" pitchFamily="34" charset="0"/>
              </a:rPr>
              <a:t>ODI 11g (11.1.1.9)</a:t>
            </a:r>
          </a:p>
          <a:p>
            <a:pPr algn="ctr">
              <a:lnSpc>
                <a:spcPct val="100000"/>
              </a:lnSpc>
            </a:pPr>
            <a:r>
              <a:rPr lang="en-US" altLang="en-US" sz="800" dirty="0">
                <a:solidFill>
                  <a:srgbClr val="FFFFFF"/>
                </a:solidFill>
                <a:latin typeface="Trebuchet MS" panose="020B0603020202020204" pitchFamily="34" charset="0"/>
              </a:rPr>
              <a:t>Work Repository DEV</a:t>
            </a:r>
          </a:p>
          <a:p>
            <a:pPr algn="ctr">
              <a:lnSpc>
                <a:spcPct val="100000"/>
              </a:lnSpc>
            </a:pPr>
            <a:r>
              <a:rPr lang="en-IN" sz="800" dirty="0"/>
              <a:t>ODI12_DEV_WR_REP</a:t>
            </a:r>
            <a:endParaRPr lang="en-US" altLang="en-US" sz="1400" dirty="0">
              <a:latin typeface="Trebuchet MS" panose="020B0603020202020204" pitchFamily="34" charset="0"/>
            </a:endParaRPr>
          </a:p>
        </p:txBody>
      </p:sp>
      <p:sp>
        <p:nvSpPr>
          <p:cNvPr id="5" name="AutoShape 20">
            <a:extLst>
              <a:ext uri="{FF2B5EF4-FFF2-40B4-BE49-F238E27FC236}">
                <a16:creationId xmlns:a16="http://schemas.microsoft.com/office/drawing/2014/main" id="{4558077F-55EA-4B6E-9FF4-69EEC4273C47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2302947" y="2503730"/>
            <a:ext cx="185864" cy="510863"/>
          </a:xfrm>
          <a:prstGeom prst="upArrow">
            <a:avLst>
              <a:gd name="adj1" fmla="val 50120"/>
              <a:gd name="adj2" fmla="val 52388"/>
            </a:avLst>
          </a:prstGeom>
          <a:gradFill rotWithShape="1">
            <a:gsLst>
              <a:gs pos="0">
                <a:srgbClr val="4D4D4D"/>
              </a:gs>
              <a:gs pos="50000">
                <a:srgbClr val="242424"/>
              </a:gs>
              <a:gs pos="100000">
                <a:srgbClr val="4D4D4D"/>
              </a:gs>
            </a:gsLst>
            <a:lin ang="0" scaled="1"/>
          </a:gra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vert="eaVert" anchor="ctr"/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05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883F56-37F2-4D8B-BDAD-2E81D5C17675}"/>
              </a:ext>
            </a:extLst>
          </p:cNvPr>
          <p:cNvSpPr/>
          <p:nvPr/>
        </p:nvSpPr>
        <p:spPr>
          <a:xfrm>
            <a:off x="5079862" y="1273959"/>
            <a:ext cx="222996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400" dirty="0"/>
              <a:t>Upgrade  (ua.bat )</a:t>
            </a:r>
          </a:p>
          <a:p>
            <a:r>
              <a:rPr lang="en-IN" sz="1400" dirty="0"/>
              <a:t>ODI 11.1.1.9 to ODI 12.2.1.4</a:t>
            </a:r>
          </a:p>
        </p:txBody>
      </p:sp>
      <p:sp>
        <p:nvSpPr>
          <p:cNvPr id="7" name="AutoShape 30">
            <a:extLst>
              <a:ext uri="{FF2B5EF4-FFF2-40B4-BE49-F238E27FC236}">
                <a16:creationId xmlns:a16="http://schemas.microsoft.com/office/drawing/2014/main" id="{00912A01-AEE7-4E04-89A6-F27FD3B088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97694" y="2011114"/>
            <a:ext cx="1344720" cy="969579"/>
          </a:xfrm>
          <a:prstGeom prst="can">
            <a:avLst>
              <a:gd name="adj" fmla="val 25000"/>
            </a:avLst>
          </a:prstGeom>
          <a:solidFill>
            <a:srgbClr val="FD0000">
              <a:alpha val="7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8523" tIns="29261" rIns="58523" bIns="29261" anchor="ctr" anchorCtr="1"/>
          <a:lstStyle>
            <a:lvl1pPr marL="444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altLang="en-US" sz="800" dirty="0">
                <a:solidFill>
                  <a:srgbClr val="FFFFFF"/>
                </a:solidFill>
                <a:latin typeface="Trebuchet MS" panose="020B0603020202020204" pitchFamily="34" charset="0"/>
              </a:rPr>
              <a:t>ODI 11g (11.1.1.9)</a:t>
            </a:r>
          </a:p>
          <a:p>
            <a:pPr algn="ctr">
              <a:lnSpc>
                <a:spcPct val="100000"/>
              </a:lnSpc>
            </a:pPr>
            <a:r>
              <a:rPr lang="en-US" altLang="en-US" sz="800" dirty="0">
                <a:solidFill>
                  <a:srgbClr val="FFFFFF"/>
                </a:solidFill>
                <a:latin typeface="Trebuchet MS" panose="020B0603020202020204" pitchFamily="34" charset="0"/>
              </a:rPr>
              <a:t>Work Repository DEV</a:t>
            </a:r>
          </a:p>
          <a:p>
            <a:pPr algn="ctr">
              <a:lnSpc>
                <a:spcPct val="100000"/>
              </a:lnSpc>
            </a:pPr>
            <a:r>
              <a:rPr lang="en-IN" sz="800" dirty="0"/>
              <a:t>ODI12_DEV_WR_REP</a:t>
            </a:r>
            <a:endParaRPr lang="en-US" altLang="en-US" sz="1400" dirty="0">
              <a:latin typeface="Trebuchet MS" panose="020B0603020202020204" pitchFamily="34" charset="0"/>
            </a:endParaRPr>
          </a:p>
        </p:txBody>
      </p:sp>
      <p:sp>
        <p:nvSpPr>
          <p:cNvPr id="8" name="AutoShape 30">
            <a:extLst>
              <a:ext uri="{FF2B5EF4-FFF2-40B4-BE49-F238E27FC236}">
                <a16:creationId xmlns:a16="http://schemas.microsoft.com/office/drawing/2014/main" id="{DAF6FD12-B846-4B63-816E-5466AB69EE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0015" y="2026741"/>
            <a:ext cx="1344720" cy="969579"/>
          </a:xfrm>
          <a:prstGeom prst="can">
            <a:avLst>
              <a:gd name="adj" fmla="val 25000"/>
            </a:avLst>
          </a:prstGeom>
          <a:solidFill>
            <a:srgbClr val="FD0000">
              <a:alpha val="7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8523" tIns="29261" rIns="58523" bIns="29261" anchor="ctr" anchorCtr="1"/>
          <a:lstStyle>
            <a:lvl1pPr marL="444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altLang="en-US" sz="800" dirty="0">
                <a:solidFill>
                  <a:srgbClr val="FFFFFF"/>
                </a:solidFill>
                <a:latin typeface="Trebuchet MS" panose="020B0603020202020204" pitchFamily="34" charset="0"/>
              </a:rPr>
              <a:t>ODI 12c (12.2.1.4)</a:t>
            </a:r>
          </a:p>
          <a:p>
            <a:pPr algn="ctr">
              <a:lnSpc>
                <a:spcPct val="100000"/>
              </a:lnSpc>
            </a:pPr>
            <a:r>
              <a:rPr lang="en-US" altLang="en-US" sz="800" dirty="0">
                <a:solidFill>
                  <a:srgbClr val="FFFFFF"/>
                </a:solidFill>
                <a:latin typeface="Trebuchet MS" panose="020B0603020202020204" pitchFamily="34" charset="0"/>
              </a:rPr>
              <a:t>Work Repository DEV</a:t>
            </a:r>
          </a:p>
          <a:p>
            <a:pPr algn="ctr">
              <a:lnSpc>
                <a:spcPct val="100000"/>
              </a:lnSpc>
            </a:pPr>
            <a:r>
              <a:rPr lang="en-IN" sz="800" dirty="0"/>
              <a:t>ODI12_DEV_WR_REP</a:t>
            </a:r>
            <a:endParaRPr lang="en-US" altLang="en-US" sz="1400" dirty="0">
              <a:latin typeface="Trebuchet MS" panose="020B0603020202020204" pitchFamily="34" charset="0"/>
            </a:endParaRPr>
          </a:p>
        </p:txBody>
      </p:sp>
      <p:sp>
        <p:nvSpPr>
          <p:cNvPr id="9" name="AutoShape 20">
            <a:extLst>
              <a:ext uri="{FF2B5EF4-FFF2-40B4-BE49-F238E27FC236}">
                <a16:creationId xmlns:a16="http://schemas.microsoft.com/office/drawing/2014/main" id="{0AC394F8-F0C6-4069-9EDF-A3A98E735CC5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6138282" y="2344962"/>
            <a:ext cx="185864" cy="510863"/>
          </a:xfrm>
          <a:prstGeom prst="upArrow">
            <a:avLst>
              <a:gd name="adj1" fmla="val 50120"/>
              <a:gd name="adj2" fmla="val 52388"/>
            </a:avLst>
          </a:prstGeom>
          <a:gradFill rotWithShape="1">
            <a:gsLst>
              <a:gs pos="0">
                <a:srgbClr val="4D4D4D"/>
              </a:gs>
              <a:gs pos="50000">
                <a:srgbClr val="242424"/>
              </a:gs>
              <a:gs pos="100000">
                <a:srgbClr val="4D4D4D"/>
              </a:gs>
            </a:gsLst>
            <a:lin ang="0" scaled="1"/>
          </a:gra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vert="eaVert" anchor="ctr"/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050"/>
          </a:p>
        </p:txBody>
      </p:sp>
      <p:sp>
        <p:nvSpPr>
          <p:cNvPr id="12" name="AutoShape 30">
            <a:extLst>
              <a:ext uri="{FF2B5EF4-FFF2-40B4-BE49-F238E27FC236}">
                <a16:creationId xmlns:a16="http://schemas.microsoft.com/office/drawing/2014/main" id="{58239CC0-DD9D-4B3A-A94F-7B43D2C03A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589" y="4431337"/>
            <a:ext cx="1344720" cy="848159"/>
          </a:xfrm>
          <a:prstGeom prst="can">
            <a:avLst>
              <a:gd name="adj" fmla="val 25000"/>
            </a:avLst>
          </a:prstGeom>
          <a:solidFill>
            <a:srgbClr val="FD0000">
              <a:alpha val="7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8523" tIns="29261" rIns="58523" bIns="29261" anchor="ctr" anchorCtr="1"/>
          <a:lstStyle>
            <a:lvl1pPr marL="444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altLang="en-US" sz="800" dirty="0">
                <a:solidFill>
                  <a:srgbClr val="FFFFFF"/>
                </a:solidFill>
                <a:latin typeface="Trebuchet MS" panose="020B0603020202020204" pitchFamily="34" charset="0"/>
              </a:rPr>
              <a:t>ODI 11g (11.1.1.6)</a:t>
            </a:r>
          </a:p>
          <a:p>
            <a:pPr algn="ctr">
              <a:lnSpc>
                <a:spcPct val="100000"/>
              </a:lnSpc>
            </a:pPr>
            <a:r>
              <a:rPr lang="en-US" altLang="en-US" sz="800" dirty="0">
                <a:solidFill>
                  <a:srgbClr val="FFFFFF"/>
                </a:solidFill>
                <a:latin typeface="Trebuchet MS" panose="020B0603020202020204" pitchFamily="34" charset="0"/>
              </a:rPr>
              <a:t>Master Repository Clone (DEV)</a:t>
            </a:r>
          </a:p>
          <a:p>
            <a:pPr algn="ctr">
              <a:lnSpc>
                <a:spcPct val="100000"/>
              </a:lnSpc>
            </a:pPr>
            <a:r>
              <a:rPr lang="en-IN" sz="800" dirty="0"/>
              <a:t>ODI12_MASTER_REP</a:t>
            </a:r>
            <a:endParaRPr lang="en-US" altLang="en-US" sz="1400" dirty="0">
              <a:latin typeface="Trebuchet MS" panose="020B0603020202020204" pitchFamily="34" charset="0"/>
            </a:endParaRPr>
          </a:p>
        </p:txBody>
      </p:sp>
      <p:sp>
        <p:nvSpPr>
          <p:cNvPr id="13" name="AutoShape 30">
            <a:extLst>
              <a:ext uri="{FF2B5EF4-FFF2-40B4-BE49-F238E27FC236}">
                <a16:creationId xmlns:a16="http://schemas.microsoft.com/office/drawing/2014/main" id="{C6ED4BC2-C0AE-4F21-8944-0D9F61D360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1909" y="4446965"/>
            <a:ext cx="1391832" cy="832532"/>
          </a:xfrm>
          <a:prstGeom prst="can">
            <a:avLst>
              <a:gd name="adj" fmla="val 25000"/>
            </a:avLst>
          </a:prstGeom>
          <a:solidFill>
            <a:srgbClr val="FD0000">
              <a:alpha val="7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8523" tIns="29261" rIns="58523" bIns="29261" anchor="ctr" anchorCtr="1"/>
          <a:lstStyle>
            <a:lvl1pPr marL="444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altLang="en-US" sz="800" dirty="0">
                <a:solidFill>
                  <a:srgbClr val="FFFFFF"/>
                </a:solidFill>
                <a:latin typeface="Trebuchet MS" panose="020B0603020202020204" pitchFamily="34" charset="0"/>
              </a:rPr>
              <a:t>ODI 11g (11.1.1.9)</a:t>
            </a:r>
          </a:p>
          <a:p>
            <a:pPr algn="ctr">
              <a:lnSpc>
                <a:spcPct val="100000"/>
              </a:lnSpc>
            </a:pPr>
            <a:r>
              <a:rPr lang="en-US" altLang="en-US" sz="800" dirty="0">
                <a:solidFill>
                  <a:srgbClr val="FFFFFF"/>
                </a:solidFill>
                <a:latin typeface="Trebuchet MS" panose="020B0603020202020204" pitchFamily="34" charset="0"/>
              </a:rPr>
              <a:t>Master Repository DEV</a:t>
            </a:r>
          </a:p>
          <a:p>
            <a:pPr algn="ctr">
              <a:lnSpc>
                <a:spcPct val="100000"/>
              </a:lnSpc>
            </a:pPr>
            <a:r>
              <a:rPr lang="en-IN" sz="800" dirty="0"/>
              <a:t>ODI12_MASTER_REP</a:t>
            </a:r>
            <a:endParaRPr lang="en-US" altLang="en-US" sz="1400" dirty="0">
              <a:latin typeface="Trebuchet MS" panose="020B0603020202020204" pitchFamily="34" charset="0"/>
            </a:endParaRPr>
          </a:p>
        </p:txBody>
      </p:sp>
      <p:sp>
        <p:nvSpPr>
          <p:cNvPr id="14" name="AutoShape 20">
            <a:extLst>
              <a:ext uri="{FF2B5EF4-FFF2-40B4-BE49-F238E27FC236}">
                <a16:creationId xmlns:a16="http://schemas.microsoft.com/office/drawing/2014/main" id="{529BC7F4-57C6-4746-BF0E-58151A6C2679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2260176" y="4765185"/>
            <a:ext cx="185864" cy="510863"/>
          </a:xfrm>
          <a:prstGeom prst="upArrow">
            <a:avLst>
              <a:gd name="adj1" fmla="val 50120"/>
              <a:gd name="adj2" fmla="val 52388"/>
            </a:avLst>
          </a:prstGeom>
          <a:gradFill rotWithShape="1">
            <a:gsLst>
              <a:gs pos="0">
                <a:srgbClr val="4D4D4D"/>
              </a:gs>
              <a:gs pos="50000">
                <a:srgbClr val="242424"/>
              </a:gs>
              <a:gs pos="100000">
                <a:srgbClr val="4D4D4D"/>
              </a:gs>
            </a:gsLst>
            <a:lin ang="0" scaled="1"/>
          </a:gra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vert="eaVert" anchor="ctr"/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05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9E57805-C5E9-472A-9227-F9B064760E6C}"/>
              </a:ext>
            </a:extLst>
          </p:cNvPr>
          <p:cNvSpPr/>
          <p:nvPr/>
        </p:nvSpPr>
        <p:spPr>
          <a:xfrm>
            <a:off x="3302961" y="848969"/>
            <a:ext cx="9781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BMRDW</a:t>
            </a:r>
            <a:endParaRPr lang="en-IN" dirty="0"/>
          </a:p>
        </p:txBody>
      </p:sp>
      <p:sp>
        <p:nvSpPr>
          <p:cNvPr id="17" name="AutoShape 30">
            <a:extLst>
              <a:ext uri="{FF2B5EF4-FFF2-40B4-BE49-F238E27FC236}">
                <a16:creationId xmlns:a16="http://schemas.microsoft.com/office/drawing/2014/main" id="{0280F968-F76E-44A8-B538-623B0B6779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573" y="1126555"/>
            <a:ext cx="1344720" cy="776075"/>
          </a:xfrm>
          <a:prstGeom prst="can">
            <a:avLst>
              <a:gd name="adj" fmla="val 25000"/>
            </a:avLst>
          </a:prstGeom>
          <a:solidFill>
            <a:srgbClr val="FD0000">
              <a:alpha val="7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8523" tIns="29261" rIns="58523" bIns="29261" anchor="ctr" anchorCtr="1"/>
          <a:lstStyle>
            <a:lvl1pPr marL="444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altLang="en-US" sz="800" dirty="0">
                <a:solidFill>
                  <a:srgbClr val="FFFFFF"/>
                </a:solidFill>
                <a:latin typeface="Trebuchet MS" panose="020B0603020202020204" pitchFamily="34" charset="0"/>
              </a:rPr>
              <a:t>ODI 11g (11.1.1.6)</a:t>
            </a:r>
          </a:p>
          <a:p>
            <a:pPr algn="ctr">
              <a:lnSpc>
                <a:spcPct val="100000"/>
              </a:lnSpc>
            </a:pPr>
            <a:r>
              <a:rPr lang="en-US" altLang="en-US" sz="800" dirty="0">
                <a:solidFill>
                  <a:srgbClr val="FFFFFF"/>
                </a:solidFill>
                <a:latin typeface="Trebuchet MS" panose="020B0603020202020204" pitchFamily="34" charset="0"/>
              </a:rPr>
              <a:t>Work Repository (PROD)</a:t>
            </a:r>
          </a:p>
          <a:p>
            <a:pPr algn="ctr">
              <a:lnSpc>
                <a:spcPct val="100000"/>
              </a:lnSpc>
            </a:pPr>
            <a:r>
              <a:rPr lang="en-IN" sz="800" dirty="0"/>
              <a:t>ODI_PRD_WR_REP</a:t>
            </a:r>
            <a:endParaRPr lang="en-US" altLang="en-US" sz="1400" dirty="0">
              <a:latin typeface="Trebuchet MS" panose="020B0603020202020204" pitchFamily="34" charset="0"/>
            </a:endParaRPr>
          </a:p>
        </p:txBody>
      </p:sp>
      <p:sp>
        <p:nvSpPr>
          <p:cNvPr id="19" name="AutoShape 30">
            <a:extLst>
              <a:ext uri="{FF2B5EF4-FFF2-40B4-BE49-F238E27FC236}">
                <a16:creationId xmlns:a16="http://schemas.microsoft.com/office/drawing/2014/main" id="{97920D34-EA07-4B86-BD66-EF113059BA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4128" y="3158765"/>
            <a:ext cx="1344720" cy="773156"/>
          </a:xfrm>
          <a:prstGeom prst="can">
            <a:avLst>
              <a:gd name="adj" fmla="val 25000"/>
            </a:avLst>
          </a:prstGeom>
          <a:solidFill>
            <a:srgbClr val="FD0000">
              <a:alpha val="7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8523" tIns="29261" rIns="58523" bIns="29261" anchor="ctr" anchorCtr="1"/>
          <a:lstStyle>
            <a:lvl1pPr marL="444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altLang="en-US" sz="800" dirty="0">
                <a:solidFill>
                  <a:srgbClr val="FFFFFF"/>
                </a:solidFill>
                <a:latin typeface="Trebuchet MS" panose="020B0603020202020204" pitchFamily="34" charset="0"/>
              </a:rPr>
              <a:t>ODI 11g (11.1.1.6)</a:t>
            </a:r>
          </a:p>
          <a:p>
            <a:pPr algn="ctr">
              <a:lnSpc>
                <a:spcPct val="100000"/>
              </a:lnSpc>
            </a:pPr>
            <a:r>
              <a:rPr lang="en-US" altLang="en-US" sz="800" dirty="0">
                <a:solidFill>
                  <a:srgbClr val="FFFFFF"/>
                </a:solidFill>
                <a:latin typeface="Trebuchet MS" panose="020B0603020202020204" pitchFamily="34" charset="0"/>
              </a:rPr>
              <a:t>Master Repository (PROD)</a:t>
            </a:r>
          </a:p>
          <a:p>
            <a:pPr algn="ctr">
              <a:lnSpc>
                <a:spcPct val="100000"/>
              </a:lnSpc>
            </a:pPr>
            <a:r>
              <a:rPr lang="en-IN" sz="800" dirty="0"/>
              <a:t>ODI_MASTER_REP</a:t>
            </a:r>
            <a:endParaRPr lang="en-US" altLang="en-US" sz="1400" dirty="0">
              <a:latin typeface="Trebuchet MS" panose="020B0603020202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A099E34-877B-4B1F-ABAA-F1EB60E359E2}"/>
              </a:ext>
            </a:extLst>
          </p:cNvPr>
          <p:cNvSpPr/>
          <p:nvPr/>
        </p:nvSpPr>
        <p:spPr>
          <a:xfrm>
            <a:off x="7123294" y="894348"/>
            <a:ext cx="9781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BMRDW</a:t>
            </a:r>
            <a:endParaRPr lang="en-IN" dirty="0"/>
          </a:p>
        </p:txBody>
      </p:sp>
      <p:sp>
        <p:nvSpPr>
          <p:cNvPr id="22" name="AutoShape 20">
            <a:extLst>
              <a:ext uri="{FF2B5EF4-FFF2-40B4-BE49-F238E27FC236}">
                <a16:creationId xmlns:a16="http://schemas.microsoft.com/office/drawing/2014/main" id="{1E15AC9F-92F4-4422-836A-16A6CDD170DE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1309654" y="1820306"/>
            <a:ext cx="130748" cy="476577"/>
          </a:xfrm>
          <a:prstGeom prst="upArrow">
            <a:avLst>
              <a:gd name="adj1" fmla="val 50120"/>
              <a:gd name="adj2" fmla="val 52388"/>
            </a:avLst>
          </a:prstGeom>
          <a:solidFill>
            <a:schemeClr val="accent6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vert="eaVert" anchor="ctr"/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050"/>
          </a:p>
        </p:txBody>
      </p:sp>
      <p:sp>
        <p:nvSpPr>
          <p:cNvPr id="23" name="AutoShape 20">
            <a:extLst>
              <a:ext uri="{FF2B5EF4-FFF2-40B4-BE49-F238E27FC236}">
                <a16:creationId xmlns:a16="http://schemas.microsoft.com/office/drawing/2014/main" id="{E8D2E17A-6F4D-43B4-81AE-ABD178957FED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1300508" y="4046019"/>
            <a:ext cx="139894" cy="400945"/>
          </a:xfrm>
          <a:prstGeom prst="upArrow">
            <a:avLst>
              <a:gd name="adj1" fmla="val 50120"/>
              <a:gd name="adj2" fmla="val 52388"/>
            </a:avLst>
          </a:prstGeom>
          <a:solidFill>
            <a:schemeClr val="accent6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vert="eaVert" anchor="ctr"/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05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97BAB77-9115-415E-9C34-E24059B6540D}"/>
              </a:ext>
            </a:extLst>
          </p:cNvPr>
          <p:cNvSpPr/>
          <p:nvPr/>
        </p:nvSpPr>
        <p:spPr>
          <a:xfrm>
            <a:off x="1398184" y="1932969"/>
            <a:ext cx="50772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Clone</a:t>
            </a:r>
            <a:endParaRPr lang="en-IN" sz="11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CD90FC7-14B5-4D57-BC4A-E1B21D59F082}"/>
              </a:ext>
            </a:extLst>
          </p:cNvPr>
          <p:cNvSpPr/>
          <p:nvPr/>
        </p:nvSpPr>
        <p:spPr>
          <a:xfrm>
            <a:off x="1382498" y="4131412"/>
            <a:ext cx="554503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Clone</a:t>
            </a:r>
            <a:endParaRPr lang="en-IN" sz="1100" dirty="0"/>
          </a:p>
        </p:txBody>
      </p:sp>
      <p:sp>
        <p:nvSpPr>
          <p:cNvPr id="26" name="AutoShape 30">
            <a:extLst>
              <a:ext uri="{FF2B5EF4-FFF2-40B4-BE49-F238E27FC236}">
                <a16:creationId xmlns:a16="http://schemas.microsoft.com/office/drawing/2014/main" id="{B677C9E7-B4B1-4328-B177-6CD34A0C55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97695" y="3114406"/>
            <a:ext cx="1344720" cy="969579"/>
          </a:xfrm>
          <a:prstGeom prst="can">
            <a:avLst>
              <a:gd name="adj" fmla="val 25000"/>
            </a:avLst>
          </a:prstGeom>
          <a:solidFill>
            <a:srgbClr val="FD0000">
              <a:alpha val="7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8523" tIns="29261" rIns="58523" bIns="29261" anchor="ctr" anchorCtr="1"/>
          <a:lstStyle>
            <a:lvl1pPr marL="444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altLang="en-US" sz="800" dirty="0">
                <a:solidFill>
                  <a:srgbClr val="FFFFFF"/>
                </a:solidFill>
                <a:latin typeface="Trebuchet MS" panose="020B0603020202020204" pitchFamily="34" charset="0"/>
              </a:rPr>
              <a:t>ODI 11g (11.1.1.9)</a:t>
            </a:r>
          </a:p>
          <a:p>
            <a:pPr algn="ctr">
              <a:lnSpc>
                <a:spcPct val="100000"/>
              </a:lnSpc>
            </a:pPr>
            <a:r>
              <a:rPr lang="en-US" altLang="en-US" sz="800" dirty="0">
                <a:solidFill>
                  <a:srgbClr val="FFFFFF"/>
                </a:solidFill>
                <a:latin typeface="Trebuchet MS" panose="020B0603020202020204" pitchFamily="34" charset="0"/>
              </a:rPr>
              <a:t>Master Repository Clone (PROD)</a:t>
            </a:r>
          </a:p>
          <a:p>
            <a:pPr algn="ctr">
              <a:lnSpc>
                <a:spcPct val="100000"/>
              </a:lnSpc>
            </a:pPr>
            <a:r>
              <a:rPr lang="en-IN" sz="800" dirty="0"/>
              <a:t>ODI12_MASTER_REP</a:t>
            </a:r>
            <a:endParaRPr lang="en-US" altLang="en-US" sz="1400" dirty="0">
              <a:latin typeface="Trebuchet MS" panose="020B0603020202020204" pitchFamily="34" charset="0"/>
            </a:endParaRPr>
          </a:p>
        </p:txBody>
      </p:sp>
      <p:sp>
        <p:nvSpPr>
          <p:cNvPr id="27" name="AutoShape 30">
            <a:extLst>
              <a:ext uri="{FF2B5EF4-FFF2-40B4-BE49-F238E27FC236}">
                <a16:creationId xmlns:a16="http://schemas.microsoft.com/office/drawing/2014/main" id="{C7A151C3-191A-4D7D-AEC1-50691EC629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9159" y="3130033"/>
            <a:ext cx="1391832" cy="969579"/>
          </a:xfrm>
          <a:prstGeom prst="can">
            <a:avLst>
              <a:gd name="adj" fmla="val 25000"/>
            </a:avLst>
          </a:prstGeom>
          <a:solidFill>
            <a:srgbClr val="FD0000">
              <a:alpha val="7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8523" tIns="29261" rIns="58523" bIns="29261" anchor="ctr" anchorCtr="1"/>
          <a:lstStyle>
            <a:lvl1pPr marL="444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altLang="en-US" sz="800" dirty="0">
                <a:solidFill>
                  <a:srgbClr val="FFFFFF"/>
                </a:solidFill>
                <a:latin typeface="Trebuchet MS" panose="020B0603020202020204" pitchFamily="34" charset="0"/>
              </a:rPr>
              <a:t>ODI 12c (12.2.1.4))</a:t>
            </a:r>
          </a:p>
          <a:p>
            <a:pPr algn="ctr">
              <a:lnSpc>
                <a:spcPct val="100000"/>
              </a:lnSpc>
            </a:pPr>
            <a:r>
              <a:rPr lang="en-US" altLang="en-US" sz="800" dirty="0">
                <a:solidFill>
                  <a:srgbClr val="FFFFFF"/>
                </a:solidFill>
                <a:latin typeface="Trebuchet MS" panose="020B0603020202020204" pitchFamily="34" charset="0"/>
              </a:rPr>
              <a:t>Master Repository DEV</a:t>
            </a:r>
          </a:p>
          <a:p>
            <a:pPr algn="ctr">
              <a:lnSpc>
                <a:spcPct val="100000"/>
              </a:lnSpc>
            </a:pPr>
            <a:r>
              <a:rPr lang="en-IN" sz="800" dirty="0"/>
              <a:t>ODI12_MASTER_REP</a:t>
            </a:r>
            <a:endParaRPr lang="en-US" altLang="en-US" sz="1400" dirty="0">
              <a:latin typeface="Trebuchet MS" panose="020B0603020202020204" pitchFamily="34" charset="0"/>
            </a:endParaRPr>
          </a:p>
        </p:txBody>
      </p:sp>
      <p:sp>
        <p:nvSpPr>
          <p:cNvPr id="28" name="AutoShape 20">
            <a:extLst>
              <a:ext uri="{FF2B5EF4-FFF2-40B4-BE49-F238E27FC236}">
                <a16:creationId xmlns:a16="http://schemas.microsoft.com/office/drawing/2014/main" id="{7E74FB5E-F9D6-40C7-93E9-1A6E26FBBE53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6147426" y="3448254"/>
            <a:ext cx="185864" cy="510863"/>
          </a:xfrm>
          <a:prstGeom prst="upArrow">
            <a:avLst>
              <a:gd name="adj1" fmla="val 50120"/>
              <a:gd name="adj2" fmla="val 52388"/>
            </a:avLst>
          </a:prstGeom>
          <a:gradFill rotWithShape="1">
            <a:gsLst>
              <a:gs pos="0">
                <a:srgbClr val="4D4D4D"/>
              </a:gs>
              <a:gs pos="50000">
                <a:srgbClr val="242424"/>
              </a:gs>
              <a:gs pos="100000">
                <a:srgbClr val="4D4D4D"/>
              </a:gs>
            </a:gsLst>
            <a:lin ang="0" scaled="1"/>
          </a:gra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vert="eaVert" anchor="ctr"/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05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90AF8CA-C4A2-4526-B6DC-9F953E3004BE}"/>
              </a:ext>
            </a:extLst>
          </p:cNvPr>
          <p:cNvSpPr/>
          <p:nvPr/>
        </p:nvSpPr>
        <p:spPr>
          <a:xfrm>
            <a:off x="531928" y="55746"/>
            <a:ext cx="32869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High level Upgrade Steps</a:t>
            </a:r>
            <a:endParaRPr lang="en-IN" sz="2400" dirty="0"/>
          </a:p>
        </p:txBody>
      </p:sp>
      <p:sp>
        <p:nvSpPr>
          <p:cNvPr id="30" name="AutoShape 10">
            <a:extLst>
              <a:ext uri="{FF2B5EF4-FFF2-40B4-BE49-F238E27FC236}">
                <a16:creationId xmlns:a16="http://schemas.microsoft.com/office/drawing/2014/main" id="{A74EB708-FB6E-4053-8779-824EC1AA3D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28055" y="1255258"/>
            <a:ext cx="1282700" cy="698500"/>
          </a:xfrm>
          <a:prstGeom prst="can">
            <a:avLst>
              <a:gd name="adj" fmla="val 25000"/>
            </a:avLst>
          </a:prstGeom>
          <a:solidFill>
            <a:schemeClr val="bg1">
              <a:lumMod val="50000"/>
              <a:alpha val="70195"/>
            </a:schemeClr>
          </a:solidFill>
          <a:ln w="12700">
            <a:noFill/>
            <a:round/>
            <a:headEnd/>
            <a:tailEnd/>
          </a:ln>
        </p:spPr>
        <p:txBody>
          <a:bodyPr lIns="58523" tIns="29261" rIns="58523" bIns="29261" anchor="ctr" anchorCtr="1"/>
          <a:lstStyle/>
          <a:p>
            <a:pPr algn="ctr" eaLnBrk="0" hangingPunct="0">
              <a:lnSpc>
                <a:spcPct val="75000"/>
              </a:lnSpc>
              <a:defRPr/>
            </a:pPr>
            <a:r>
              <a:rPr lang="en-US" sz="1100" dirty="0">
                <a:solidFill>
                  <a:srgbClr val="FFFFFF"/>
                </a:solidFill>
                <a:latin typeface="Trebuchet MS" pitchFamily="34" charset="0"/>
              </a:rPr>
              <a:t>DWH Schema</a:t>
            </a:r>
          </a:p>
          <a:p>
            <a:pPr algn="ctr" eaLnBrk="0" hangingPunct="0">
              <a:lnSpc>
                <a:spcPct val="75000"/>
              </a:lnSpc>
              <a:defRPr/>
            </a:pPr>
            <a:r>
              <a:rPr lang="en-US" sz="1100" dirty="0">
                <a:solidFill>
                  <a:srgbClr val="FFFFFF"/>
                </a:solidFill>
                <a:latin typeface="Trebuchet MS" pitchFamily="34" charset="0"/>
              </a:rPr>
              <a:t>(DEV) BMRCRPNA5</a:t>
            </a:r>
          </a:p>
          <a:p>
            <a:pPr algn="ctr" eaLnBrk="0" hangingPunct="0">
              <a:lnSpc>
                <a:spcPct val="75000"/>
              </a:lnSpc>
              <a:defRPr/>
            </a:pPr>
            <a:r>
              <a:rPr lang="en-US" sz="1100" dirty="0">
                <a:solidFill>
                  <a:srgbClr val="FFFFFF"/>
                </a:solidFill>
                <a:latin typeface="Trebuchet MS" pitchFamily="34" charset="0"/>
              </a:rPr>
              <a:t>(Export of BMRPRDDW)</a:t>
            </a:r>
          </a:p>
        </p:txBody>
      </p:sp>
      <p:sp>
        <p:nvSpPr>
          <p:cNvPr id="31" name="AutoShape 10">
            <a:extLst>
              <a:ext uri="{FF2B5EF4-FFF2-40B4-BE49-F238E27FC236}">
                <a16:creationId xmlns:a16="http://schemas.microsoft.com/office/drawing/2014/main" id="{655EC6AC-671A-4DAE-A3CC-6755BB8EEF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50215" y="1238970"/>
            <a:ext cx="1282700" cy="698500"/>
          </a:xfrm>
          <a:prstGeom prst="can">
            <a:avLst>
              <a:gd name="adj" fmla="val 25000"/>
            </a:avLst>
          </a:prstGeom>
          <a:solidFill>
            <a:schemeClr val="bg1">
              <a:lumMod val="50000"/>
              <a:alpha val="70195"/>
            </a:schemeClr>
          </a:solidFill>
          <a:ln w="12700">
            <a:noFill/>
            <a:round/>
            <a:headEnd/>
            <a:tailEnd/>
          </a:ln>
        </p:spPr>
        <p:txBody>
          <a:bodyPr lIns="58523" tIns="29261" rIns="58523" bIns="29261" anchor="ctr" anchorCtr="1"/>
          <a:lstStyle/>
          <a:p>
            <a:pPr algn="ctr" eaLnBrk="0" hangingPunct="0">
              <a:lnSpc>
                <a:spcPct val="75000"/>
              </a:lnSpc>
            </a:pPr>
            <a:r>
              <a:rPr lang="en-US" sz="1100" dirty="0">
                <a:solidFill>
                  <a:srgbClr val="FFFFFF"/>
                </a:solidFill>
                <a:latin typeface="Trebuchet MS" pitchFamily="34" charset="0"/>
              </a:rPr>
              <a:t>ODI Staging Schema (DEV)</a:t>
            </a:r>
          </a:p>
          <a:p>
            <a:pPr algn="ctr" eaLnBrk="0" hangingPunct="0">
              <a:lnSpc>
                <a:spcPct val="75000"/>
              </a:lnSpc>
            </a:pPr>
            <a:r>
              <a:rPr lang="en-IN" sz="1100" dirty="0">
                <a:solidFill>
                  <a:srgbClr val="FFFFFF"/>
                </a:solidFill>
                <a:latin typeface="Trebuchet MS" pitchFamily="34" charset="0"/>
              </a:rPr>
              <a:t>BMRODISTGNA</a:t>
            </a:r>
            <a:endParaRPr lang="en-US" sz="1100" dirty="0">
              <a:solidFill>
                <a:srgbClr val="FFFFFF"/>
              </a:solidFill>
              <a:latin typeface="Trebuchet MS" pitchFamily="34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8B52DC0-927D-446D-9D52-68304AA4A789}"/>
              </a:ext>
            </a:extLst>
          </p:cNvPr>
          <p:cNvSpPr/>
          <p:nvPr/>
        </p:nvSpPr>
        <p:spPr>
          <a:xfrm>
            <a:off x="10900173" y="886167"/>
            <a:ext cx="113364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400" i="0" dirty="0">
                <a:solidFill>
                  <a:srgbClr val="202124"/>
                </a:solidFill>
                <a:effectLst/>
                <a:latin typeface="Roboto"/>
              </a:rPr>
              <a:t>BMRDWDV</a:t>
            </a:r>
            <a:endParaRPr lang="en-IN" sz="1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BFB00AB-9E60-4523-BC46-A7B2F9D21505}"/>
              </a:ext>
            </a:extLst>
          </p:cNvPr>
          <p:cNvSpPr/>
          <p:nvPr/>
        </p:nvSpPr>
        <p:spPr>
          <a:xfrm>
            <a:off x="568680" y="772727"/>
            <a:ext cx="155767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Repository Cloning</a:t>
            </a:r>
            <a:endParaRPr lang="en-IN" sz="14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493CE0E-1BA4-43C8-8E09-83118ECE7B78}"/>
              </a:ext>
            </a:extLst>
          </p:cNvPr>
          <p:cNvSpPr/>
          <p:nvPr/>
        </p:nvSpPr>
        <p:spPr>
          <a:xfrm>
            <a:off x="8370871" y="832557"/>
            <a:ext cx="227652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ODI_STG and DWH Schema (DEV)</a:t>
            </a:r>
            <a:endParaRPr lang="en-IN" sz="1200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5B78285-7641-4D75-B81B-FD33C16A857C}"/>
              </a:ext>
            </a:extLst>
          </p:cNvPr>
          <p:cNvSpPr/>
          <p:nvPr/>
        </p:nvSpPr>
        <p:spPr>
          <a:xfrm>
            <a:off x="4393505" y="4529971"/>
            <a:ext cx="5553443" cy="11695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1. List of new Schemas  requested for DBA in BMRDW</a:t>
            </a:r>
          </a:p>
          <a:p>
            <a:r>
              <a:rPr lang="en-IN" dirty="0"/>
              <a:t>    ODI12_DEV_WR_REP, ODI12_MASTER_REP, </a:t>
            </a:r>
          </a:p>
          <a:p>
            <a:r>
              <a:rPr lang="en-IN" dirty="0"/>
              <a:t>    ODI12_PRD_WR_REP</a:t>
            </a:r>
          </a:p>
          <a:p>
            <a:r>
              <a:rPr lang="en-US" altLang="en-US" sz="1600" dirty="0">
                <a:latin typeface="Trebuchet MS" panose="020B0603020202020204" pitchFamily="34" charset="0"/>
              </a:rPr>
              <a:t>2</a:t>
            </a:r>
            <a:r>
              <a:rPr lang="en-IN" altLang="en-US" sz="1600" dirty="0">
                <a:latin typeface="Trebuchet MS" panose="020B0603020202020204" pitchFamily="34" charset="0"/>
              </a:rPr>
              <a:t>. Cloning of new schemas for 12c repositories in BMRDW</a:t>
            </a:r>
            <a:endParaRPr lang="en-US" altLang="en-US" sz="1600" dirty="0">
              <a:latin typeface="Trebuchet MS" panose="020B0603020202020204" pitchFamily="34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6D05029-80F5-4D45-A40E-AA24BAADE9EA}"/>
              </a:ext>
            </a:extLst>
          </p:cNvPr>
          <p:cNvSpPr/>
          <p:nvPr/>
        </p:nvSpPr>
        <p:spPr>
          <a:xfrm>
            <a:off x="4393505" y="5589971"/>
            <a:ext cx="497924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2. Create DW structures in one of Dev Environment</a:t>
            </a:r>
          </a:p>
          <a:p>
            <a:r>
              <a:rPr lang="en-US" dirty="0"/>
              <a:t> </a:t>
            </a:r>
            <a:r>
              <a:rPr lang="en-US" dirty="0" err="1"/>
              <a:t>ie</a:t>
            </a:r>
            <a:r>
              <a:rPr lang="en-US" dirty="0"/>
              <a:t> BMRCRPNA5 / BMRODISTGNA  </a:t>
            </a:r>
            <a:endParaRPr lang="en-IN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07064F0-6C72-44B0-91CF-001E59E88214}"/>
              </a:ext>
            </a:extLst>
          </p:cNvPr>
          <p:cNvSpPr/>
          <p:nvPr/>
        </p:nvSpPr>
        <p:spPr bwMode="auto">
          <a:xfrm>
            <a:off x="8389497" y="2718318"/>
            <a:ext cx="3644320" cy="166763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2075" tIns="46039" rIns="92075" bIns="46039"/>
          <a:lstStyle/>
          <a:p>
            <a:pPr marL="119060" indent="-119060">
              <a:defRPr/>
            </a:pPr>
            <a:endParaRPr lang="en-US" sz="1100" dirty="0">
              <a:latin typeface="Arial" charset="0"/>
            </a:endParaRPr>
          </a:p>
        </p:txBody>
      </p:sp>
      <p:sp>
        <p:nvSpPr>
          <p:cNvPr id="45" name="AutoShape 10">
            <a:extLst>
              <a:ext uri="{FF2B5EF4-FFF2-40B4-BE49-F238E27FC236}">
                <a16:creationId xmlns:a16="http://schemas.microsoft.com/office/drawing/2014/main" id="{0CEFF8B2-6BD5-4448-83E1-3030BF2F2B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6233" y="3133751"/>
            <a:ext cx="1282700" cy="798170"/>
          </a:xfrm>
          <a:prstGeom prst="can">
            <a:avLst>
              <a:gd name="adj" fmla="val 25000"/>
            </a:avLst>
          </a:prstGeom>
          <a:solidFill>
            <a:schemeClr val="bg1">
              <a:lumMod val="50000"/>
              <a:alpha val="70195"/>
            </a:schemeClr>
          </a:solidFill>
          <a:ln w="12700">
            <a:noFill/>
            <a:round/>
            <a:headEnd/>
            <a:tailEnd/>
          </a:ln>
        </p:spPr>
        <p:txBody>
          <a:bodyPr lIns="58523" tIns="29261" rIns="58523" bIns="29261" anchor="ctr" anchorCtr="1"/>
          <a:lstStyle/>
          <a:p>
            <a:pPr algn="ctr" eaLnBrk="0" hangingPunct="0">
              <a:lnSpc>
                <a:spcPct val="75000"/>
              </a:lnSpc>
              <a:defRPr/>
            </a:pPr>
            <a:r>
              <a:rPr lang="en-US" sz="1100" dirty="0">
                <a:solidFill>
                  <a:srgbClr val="FFFFFF"/>
                </a:solidFill>
                <a:latin typeface="Trebuchet MS" pitchFamily="34" charset="0"/>
              </a:rPr>
              <a:t>DWH Schema</a:t>
            </a:r>
          </a:p>
          <a:p>
            <a:pPr algn="ctr" eaLnBrk="0" hangingPunct="0">
              <a:lnSpc>
                <a:spcPct val="75000"/>
              </a:lnSpc>
              <a:defRPr/>
            </a:pPr>
            <a:r>
              <a:rPr lang="en-US" sz="1100" dirty="0">
                <a:solidFill>
                  <a:srgbClr val="FFFFFF"/>
                </a:solidFill>
                <a:latin typeface="Trebuchet MS" pitchFamily="34" charset="0"/>
              </a:rPr>
              <a:t>(PRD) BMRPRDDW</a:t>
            </a:r>
          </a:p>
        </p:txBody>
      </p:sp>
      <p:sp>
        <p:nvSpPr>
          <p:cNvPr id="46" name="AutoShape 10">
            <a:extLst>
              <a:ext uri="{FF2B5EF4-FFF2-40B4-BE49-F238E27FC236}">
                <a16:creationId xmlns:a16="http://schemas.microsoft.com/office/drawing/2014/main" id="{1631092A-04C6-48AB-B278-160C14746F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8393" y="3117462"/>
            <a:ext cx="1282700" cy="798169"/>
          </a:xfrm>
          <a:prstGeom prst="can">
            <a:avLst>
              <a:gd name="adj" fmla="val 25000"/>
            </a:avLst>
          </a:prstGeom>
          <a:solidFill>
            <a:schemeClr val="bg1">
              <a:lumMod val="50000"/>
              <a:alpha val="70195"/>
            </a:schemeClr>
          </a:solidFill>
          <a:ln w="12700">
            <a:noFill/>
            <a:round/>
            <a:headEnd/>
            <a:tailEnd/>
          </a:ln>
        </p:spPr>
        <p:txBody>
          <a:bodyPr lIns="58523" tIns="29261" rIns="58523" bIns="29261" anchor="ctr" anchorCtr="1"/>
          <a:lstStyle/>
          <a:p>
            <a:pPr algn="ctr" eaLnBrk="0" hangingPunct="0">
              <a:lnSpc>
                <a:spcPct val="75000"/>
              </a:lnSpc>
            </a:pPr>
            <a:r>
              <a:rPr lang="en-US" sz="1100" dirty="0">
                <a:solidFill>
                  <a:srgbClr val="FFFFFF"/>
                </a:solidFill>
                <a:latin typeface="Trebuchet MS" pitchFamily="34" charset="0"/>
              </a:rPr>
              <a:t>ODI_STG</a:t>
            </a:r>
          </a:p>
          <a:p>
            <a:pPr algn="ctr" eaLnBrk="0" hangingPunct="0">
              <a:lnSpc>
                <a:spcPct val="75000"/>
              </a:lnSpc>
            </a:pPr>
            <a:r>
              <a:rPr lang="en-US" sz="1100" dirty="0">
                <a:solidFill>
                  <a:srgbClr val="FFFFFF"/>
                </a:solidFill>
                <a:latin typeface="Trebuchet MS" pitchFamily="34" charset="0"/>
              </a:rPr>
              <a:t>Schema 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06464F4-F7E8-4636-93B7-A8B423ADB36E}"/>
              </a:ext>
            </a:extLst>
          </p:cNvPr>
          <p:cNvSpPr/>
          <p:nvPr/>
        </p:nvSpPr>
        <p:spPr>
          <a:xfrm>
            <a:off x="10918351" y="2764660"/>
            <a:ext cx="8835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400" i="0" dirty="0">
                <a:solidFill>
                  <a:srgbClr val="202124"/>
                </a:solidFill>
                <a:effectLst/>
                <a:latin typeface="Roboto"/>
              </a:rPr>
              <a:t>BMRDW</a:t>
            </a:r>
            <a:endParaRPr lang="en-IN" sz="1400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7DE713F-978E-4453-AFA5-FD1FF88D88D7}"/>
              </a:ext>
            </a:extLst>
          </p:cNvPr>
          <p:cNvSpPr/>
          <p:nvPr/>
        </p:nvSpPr>
        <p:spPr>
          <a:xfrm>
            <a:off x="8389049" y="2711050"/>
            <a:ext cx="237924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ODI_STG and DWH Schema (PROD)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4042956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10">
            <a:extLst>
              <a:ext uri="{FF2B5EF4-FFF2-40B4-BE49-F238E27FC236}">
                <a16:creationId xmlns:a16="http://schemas.microsoft.com/office/drawing/2014/main" id="{B1B87F27-6422-4A5D-9061-787B1124A4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52026" y="1182005"/>
            <a:ext cx="1282700" cy="698500"/>
          </a:xfrm>
          <a:prstGeom prst="can">
            <a:avLst>
              <a:gd name="adj" fmla="val 25000"/>
            </a:avLst>
          </a:prstGeom>
          <a:solidFill>
            <a:schemeClr val="bg1">
              <a:lumMod val="50000"/>
              <a:alpha val="70195"/>
            </a:schemeClr>
          </a:solidFill>
          <a:ln w="12700">
            <a:noFill/>
            <a:round/>
            <a:headEnd/>
            <a:tailEnd/>
          </a:ln>
        </p:spPr>
        <p:txBody>
          <a:bodyPr lIns="58523" tIns="29261" rIns="58523" bIns="29261" anchor="ctr" anchorCtr="1"/>
          <a:lstStyle/>
          <a:p>
            <a:pPr algn="ctr" eaLnBrk="0" hangingPunct="0">
              <a:lnSpc>
                <a:spcPct val="75000"/>
              </a:lnSpc>
              <a:defRPr/>
            </a:pPr>
            <a:r>
              <a:rPr lang="en-US" sz="1100" dirty="0">
                <a:solidFill>
                  <a:srgbClr val="FFFFFF"/>
                </a:solidFill>
                <a:latin typeface="Trebuchet MS" pitchFamily="34" charset="0"/>
              </a:rPr>
              <a:t>DWH Schema</a:t>
            </a:r>
          </a:p>
          <a:p>
            <a:pPr algn="ctr" eaLnBrk="0" hangingPunct="0">
              <a:lnSpc>
                <a:spcPct val="75000"/>
              </a:lnSpc>
              <a:defRPr/>
            </a:pPr>
            <a:r>
              <a:rPr lang="en-US" sz="1100" dirty="0">
                <a:solidFill>
                  <a:srgbClr val="FFFFFF"/>
                </a:solidFill>
                <a:latin typeface="Trebuchet MS" pitchFamily="34" charset="0"/>
              </a:rPr>
              <a:t>(DEV) </a:t>
            </a:r>
            <a:r>
              <a:rPr lang="en-US" sz="1100" dirty="0">
                <a:solidFill>
                  <a:srgbClr val="FF0000"/>
                </a:solidFill>
                <a:latin typeface="Trebuchet MS" pitchFamily="34" charset="0"/>
              </a:rPr>
              <a:t>BMRCRPNAXCLN</a:t>
            </a:r>
          </a:p>
        </p:txBody>
      </p:sp>
      <p:sp>
        <p:nvSpPr>
          <p:cNvPr id="6" name="AutoShape 10">
            <a:extLst>
              <a:ext uri="{FF2B5EF4-FFF2-40B4-BE49-F238E27FC236}">
                <a16:creationId xmlns:a16="http://schemas.microsoft.com/office/drawing/2014/main" id="{2054EA8C-BE2E-47EF-B140-E8ACB031C7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52026" y="2226421"/>
            <a:ext cx="1282700" cy="698500"/>
          </a:xfrm>
          <a:prstGeom prst="can">
            <a:avLst>
              <a:gd name="adj" fmla="val 25000"/>
            </a:avLst>
          </a:prstGeom>
          <a:solidFill>
            <a:schemeClr val="bg1">
              <a:lumMod val="50000"/>
              <a:alpha val="70195"/>
            </a:schemeClr>
          </a:solidFill>
          <a:ln w="12700">
            <a:noFill/>
            <a:round/>
            <a:headEnd/>
            <a:tailEnd/>
          </a:ln>
        </p:spPr>
        <p:txBody>
          <a:bodyPr lIns="58523" tIns="29261" rIns="58523" bIns="29261" anchor="ctr" anchorCtr="1"/>
          <a:lstStyle/>
          <a:p>
            <a:pPr algn="ctr" eaLnBrk="0" hangingPunct="0">
              <a:lnSpc>
                <a:spcPct val="75000"/>
              </a:lnSpc>
            </a:pPr>
            <a:r>
              <a:rPr lang="en-US" sz="1100" dirty="0">
                <a:solidFill>
                  <a:srgbClr val="FFFFFF"/>
                </a:solidFill>
                <a:latin typeface="Trebuchet MS" pitchFamily="34" charset="0"/>
              </a:rPr>
              <a:t>ODI Staging Schema (DEV)</a:t>
            </a:r>
          </a:p>
          <a:p>
            <a:pPr algn="ctr" eaLnBrk="0" hangingPunct="0">
              <a:lnSpc>
                <a:spcPct val="75000"/>
              </a:lnSpc>
            </a:pPr>
            <a:r>
              <a:rPr lang="en-IN" sz="1100" dirty="0">
                <a:solidFill>
                  <a:srgbClr val="FF0000"/>
                </a:solidFill>
                <a:latin typeface="Trebuchet MS" pitchFamily="34" charset="0"/>
              </a:rPr>
              <a:t>BMRODISTGNACLN</a:t>
            </a:r>
            <a:endParaRPr lang="en-US" sz="1100" dirty="0">
              <a:solidFill>
                <a:srgbClr val="FFFFFF"/>
              </a:solidFill>
              <a:latin typeface="Trebuchet MS" pitchFamily="34" charset="0"/>
            </a:endParaRPr>
          </a:p>
        </p:txBody>
      </p:sp>
      <p:sp>
        <p:nvSpPr>
          <p:cNvPr id="7" name="AutoShape 10">
            <a:extLst>
              <a:ext uri="{FF2B5EF4-FFF2-40B4-BE49-F238E27FC236}">
                <a16:creationId xmlns:a16="http://schemas.microsoft.com/office/drawing/2014/main" id="{D30A293F-8206-486F-82A5-B46E4EE7E7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343" y="1239484"/>
            <a:ext cx="1282700" cy="698500"/>
          </a:xfrm>
          <a:prstGeom prst="can">
            <a:avLst>
              <a:gd name="adj" fmla="val 25000"/>
            </a:avLst>
          </a:prstGeom>
          <a:solidFill>
            <a:schemeClr val="bg1">
              <a:lumMod val="50000"/>
              <a:alpha val="70195"/>
            </a:schemeClr>
          </a:solidFill>
          <a:ln w="12700">
            <a:noFill/>
            <a:round/>
            <a:headEnd/>
            <a:tailEnd/>
          </a:ln>
        </p:spPr>
        <p:txBody>
          <a:bodyPr lIns="58523" tIns="29261" rIns="58523" bIns="29261" anchor="ctr" anchorCtr="1"/>
          <a:lstStyle/>
          <a:p>
            <a:pPr algn="ctr" eaLnBrk="0" hangingPunct="0">
              <a:lnSpc>
                <a:spcPct val="75000"/>
              </a:lnSpc>
              <a:defRPr/>
            </a:pPr>
            <a:r>
              <a:rPr lang="en-US" sz="1100" dirty="0">
                <a:solidFill>
                  <a:srgbClr val="FFFFFF"/>
                </a:solidFill>
                <a:latin typeface="Trebuchet MS" pitchFamily="34" charset="0"/>
              </a:rPr>
              <a:t>DWH Schema</a:t>
            </a:r>
          </a:p>
          <a:p>
            <a:pPr algn="ctr" eaLnBrk="0" hangingPunct="0">
              <a:lnSpc>
                <a:spcPct val="75000"/>
              </a:lnSpc>
              <a:defRPr/>
            </a:pPr>
            <a:r>
              <a:rPr lang="en-US" sz="1100" dirty="0">
                <a:solidFill>
                  <a:srgbClr val="FFFFFF"/>
                </a:solidFill>
                <a:latin typeface="Trebuchet MS" pitchFamily="34" charset="0"/>
              </a:rPr>
              <a:t>(DEV) BMRCRPNAX</a:t>
            </a:r>
          </a:p>
        </p:txBody>
      </p:sp>
      <p:sp>
        <p:nvSpPr>
          <p:cNvPr id="8" name="AutoShape 10">
            <a:extLst>
              <a:ext uri="{FF2B5EF4-FFF2-40B4-BE49-F238E27FC236}">
                <a16:creationId xmlns:a16="http://schemas.microsoft.com/office/drawing/2014/main" id="{A4B37383-CC02-4323-AE2B-78B64EA084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343" y="2265612"/>
            <a:ext cx="1282700" cy="698500"/>
          </a:xfrm>
          <a:prstGeom prst="can">
            <a:avLst>
              <a:gd name="adj" fmla="val 25000"/>
            </a:avLst>
          </a:prstGeom>
          <a:solidFill>
            <a:schemeClr val="bg1">
              <a:lumMod val="50000"/>
              <a:alpha val="70195"/>
            </a:schemeClr>
          </a:solidFill>
          <a:ln w="12700">
            <a:noFill/>
            <a:round/>
            <a:headEnd/>
            <a:tailEnd/>
          </a:ln>
        </p:spPr>
        <p:txBody>
          <a:bodyPr lIns="58523" tIns="29261" rIns="58523" bIns="29261" anchor="ctr" anchorCtr="1"/>
          <a:lstStyle/>
          <a:p>
            <a:pPr algn="ctr" eaLnBrk="0" hangingPunct="0">
              <a:lnSpc>
                <a:spcPct val="75000"/>
              </a:lnSpc>
            </a:pPr>
            <a:r>
              <a:rPr lang="en-US" sz="1100" dirty="0">
                <a:solidFill>
                  <a:srgbClr val="FFFFFF"/>
                </a:solidFill>
                <a:latin typeface="Trebuchet MS" pitchFamily="34" charset="0"/>
              </a:rPr>
              <a:t>ODI Staging Schema (DEV)</a:t>
            </a:r>
          </a:p>
          <a:p>
            <a:pPr algn="ctr" eaLnBrk="0" hangingPunct="0">
              <a:lnSpc>
                <a:spcPct val="75000"/>
              </a:lnSpc>
            </a:pPr>
            <a:r>
              <a:rPr lang="en-IN" sz="1100" dirty="0">
                <a:solidFill>
                  <a:srgbClr val="FFFFFF"/>
                </a:solidFill>
                <a:latin typeface="Trebuchet MS" pitchFamily="34" charset="0"/>
              </a:rPr>
              <a:t>BMRODISTGNA</a:t>
            </a:r>
            <a:endParaRPr lang="en-US" sz="1100" dirty="0">
              <a:solidFill>
                <a:srgbClr val="FFFFFF"/>
              </a:solidFill>
              <a:latin typeface="Trebuchet MS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0B8DB06-7517-40FC-9302-C411824ACC49}"/>
              </a:ext>
            </a:extLst>
          </p:cNvPr>
          <p:cNvSpPr/>
          <p:nvPr/>
        </p:nvSpPr>
        <p:spPr>
          <a:xfrm>
            <a:off x="3093497" y="3605956"/>
            <a:ext cx="2006985" cy="73866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182563" indent="-182563">
              <a:buFont typeface="Arial" panose="020B0604020202020204" pitchFamily="34" charset="0"/>
              <a:buChar char="•"/>
            </a:pPr>
            <a:r>
              <a:rPr lang="en-US" sz="1400" dirty="0"/>
              <a:t>ODI Packages / Mapping Changes </a:t>
            </a:r>
          </a:p>
          <a:p>
            <a:pPr marL="182563" indent="-182563">
              <a:buFont typeface="Arial" panose="020B0604020202020204" pitchFamily="34" charset="0"/>
              <a:buChar char="•"/>
            </a:pPr>
            <a:r>
              <a:rPr lang="en-US" sz="1400" dirty="0"/>
              <a:t>(.xml file)</a:t>
            </a:r>
            <a:endParaRPr lang="en-IN" sz="1400" dirty="0"/>
          </a:p>
        </p:txBody>
      </p:sp>
      <p:sp>
        <p:nvSpPr>
          <p:cNvPr id="10" name="AutoShape 30">
            <a:extLst>
              <a:ext uri="{FF2B5EF4-FFF2-40B4-BE49-F238E27FC236}">
                <a16:creationId xmlns:a16="http://schemas.microsoft.com/office/drawing/2014/main" id="{09A8344A-1BF5-4608-91CD-5B9A557AA8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055" y="4010343"/>
            <a:ext cx="1559670" cy="969579"/>
          </a:xfrm>
          <a:prstGeom prst="can">
            <a:avLst>
              <a:gd name="adj" fmla="val 25000"/>
            </a:avLst>
          </a:prstGeom>
          <a:solidFill>
            <a:srgbClr val="FD0000">
              <a:alpha val="7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8523" tIns="29261" rIns="58523" bIns="29261" anchor="ctr" anchorCtr="1"/>
          <a:lstStyle>
            <a:lvl1pPr marL="444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altLang="en-US" sz="1100" dirty="0">
                <a:solidFill>
                  <a:srgbClr val="FFFFFF"/>
                </a:solidFill>
                <a:latin typeface="Trebuchet MS" panose="020B0603020202020204" pitchFamily="34" charset="0"/>
              </a:rPr>
              <a:t>ODI 11g Work Repository DEV</a:t>
            </a:r>
          </a:p>
          <a:p>
            <a:pPr algn="ctr">
              <a:lnSpc>
                <a:spcPct val="100000"/>
              </a:lnSpc>
            </a:pPr>
            <a:r>
              <a:rPr lang="en-IN" sz="1100" dirty="0"/>
              <a:t>ODI_DEV_WR_REP</a:t>
            </a:r>
            <a:endParaRPr lang="en-US" altLang="en-US" sz="2400" dirty="0">
              <a:latin typeface="Trebuchet MS" panose="020B0603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73032C6-9E05-4B81-966B-49AF6A12FC1E}"/>
              </a:ext>
            </a:extLst>
          </p:cNvPr>
          <p:cNvSpPr/>
          <p:nvPr/>
        </p:nvSpPr>
        <p:spPr>
          <a:xfrm>
            <a:off x="2561298" y="1709695"/>
            <a:ext cx="2828923" cy="52322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182563" indent="-182563">
              <a:buFont typeface="Arial" panose="020B0604020202020204" pitchFamily="34" charset="0"/>
              <a:buChar char="•"/>
            </a:pPr>
            <a:r>
              <a:rPr lang="en-US" sz="1400" dirty="0"/>
              <a:t>DB Scripts -  DB Changes  (Procedures, Tables, Views)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80E5666-21F1-49CE-BE99-C8AD995B9EE8}"/>
              </a:ext>
            </a:extLst>
          </p:cNvPr>
          <p:cNvSpPr/>
          <p:nvPr/>
        </p:nvSpPr>
        <p:spPr>
          <a:xfrm>
            <a:off x="2123404" y="4556688"/>
            <a:ext cx="702247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400" dirty="0"/>
              <a:t>Export  </a:t>
            </a:r>
          </a:p>
        </p:txBody>
      </p:sp>
      <p:sp>
        <p:nvSpPr>
          <p:cNvPr id="13" name="AutoShape 30">
            <a:extLst>
              <a:ext uri="{FF2B5EF4-FFF2-40B4-BE49-F238E27FC236}">
                <a16:creationId xmlns:a16="http://schemas.microsoft.com/office/drawing/2014/main" id="{4D582805-C94F-4E5F-B2CC-925F88122B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2728" y="4121228"/>
            <a:ext cx="1559670" cy="954107"/>
          </a:xfrm>
          <a:prstGeom prst="can">
            <a:avLst>
              <a:gd name="adj" fmla="val 25000"/>
            </a:avLst>
          </a:prstGeom>
          <a:solidFill>
            <a:srgbClr val="FD0000">
              <a:alpha val="7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8523" tIns="29261" rIns="58523" bIns="29261" anchor="ctr" anchorCtr="1"/>
          <a:lstStyle>
            <a:lvl1pPr marL="444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altLang="en-US" sz="900" dirty="0">
                <a:solidFill>
                  <a:srgbClr val="FFFFFF"/>
                </a:solidFill>
                <a:latin typeface="Trebuchet MS" panose="020B0603020202020204" pitchFamily="34" charset="0"/>
              </a:rPr>
              <a:t>ODI 12c (12.2.1.4)</a:t>
            </a:r>
          </a:p>
          <a:p>
            <a:pPr algn="ctr">
              <a:lnSpc>
                <a:spcPct val="100000"/>
              </a:lnSpc>
            </a:pPr>
            <a:r>
              <a:rPr lang="en-US" altLang="en-US" sz="900" dirty="0">
                <a:solidFill>
                  <a:srgbClr val="FFFFFF"/>
                </a:solidFill>
                <a:latin typeface="Trebuchet MS" panose="020B0603020202020204" pitchFamily="34" charset="0"/>
              </a:rPr>
              <a:t>Work Repository Clone (DEV)</a:t>
            </a:r>
          </a:p>
          <a:p>
            <a:pPr algn="ctr">
              <a:lnSpc>
                <a:spcPct val="100000"/>
              </a:lnSpc>
            </a:pPr>
            <a:r>
              <a:rPr lang="en-IN" sz="900" dirty="0"/>
              <a:t>ODI12_DEV_WR_REP</a:t>
            </a:r>
            <a:endParaRPr lang="en-US" altLang="en-US" sz="1600" dirty="0">
              <a:latin typeface="Trebuchet MS" panose="020B0603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965D763-9E95-432D-9FD2-5945215ADAC9}"/>
              </a:ext>
            </a:extLst>
          </p:cNvPr>
          <p:cNvSpPr/>
          <p:nvPr/>
        </p:nvSpPr>
        <p:spPr>
          <a:xfrm>
            <a:off x="5047819" y="4638632"/>
            <a:ext cx="684803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sz="1400" dirty="0"/>
              <a:t>Import</a:t>
            </a:r>
          </a:p>
        </p:txBody>
      </p: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105E0E1C-B2DB-4E4C-AD8A-2C8627823003}"/>
              </a:ext>
            </a:extLst>
          </p:cNvPr>
          <p:cNvCxnSpPr>
            <a:cxnSpLocks/>
            <a:stCxn id="7" idx="4"/>
            <a:endCxn id="11" idx="1"/>
          </p:cNvCxnSpPr>
          <p:nvPr/>
        </p:nvCxnSpPr>
        <p:spPr>
          <a:xfrm>
            <a:off x="1828043" y="1588734"/>
            <a:ext cx="733255" cy="43245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4EDEC9C4-B82C-4401-B7F0-AC849EC50439}"/>
              </a:ext>
            </a:extLst>
          </p:cNvPr>
          <p:cNvCxnSpPr>
            <a:stCxn id="8" idx="4"/>
          </p:cNvCxnSpPr>
          <p:nvPr/>
        </p:nvCxnSpPr>
        <p:spPr>
          <a:xfrm flipV="1">
            <a:off x="1828043" y="2157837"/>
            <a:ext cx="733255" cy="45702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4C0C0798-53CF-4DE9-8E6D-5B13A27B394C}"/>
              </a:ext>
            </a:extLst>
          </p:cNvPr>
          <p:cNvCxnSpPr>
            <a:cxnSpLocks/>
            <a:stCxn id="11" idx="3"/>
            <a:endCxn id="5" idx="2"/>
          </p:cNvCxnSpPr>
          <p:nvPr/>
        </p:nvCxnSpPr>
        <p:spPr>
          <a:xfrm flipV="1">
            <a:off x="5390221" y="1531255"/>
            <a:ext cx="461805" cy="48993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4F651E3C-E835-4DF5-B3F4-70884C1F1834}"/>
              </a:ext>
            </a:extLst>
          </p:cNvPr>
          <p:cNvCxnSpPr/>
          <p:nvPr/>
        </p:nvCxnSpPr>
        <p:spPr>
          <a:xfrm>
            <a:off x="5390221" y="2132509"/>
            <a:ext cx="461805" cy="35837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79A88357-42C7-495F-BC6D-1E51F031A14C}"/>
              </a:ext>
            </a:extLst>
          </p:cNvPr>
          <p:cNvCxnSpPr>
            <a:cxnSpLocks/>
            <a:stCxn id="10" idx="4"/>
            <a:endCxn id="9" idx="1"/>
          </p:cNvCxnSpPr>
          <p:nvPr/>
        </p:nvCxnSpPr>
        <p:spPr>
          <a:xfrm flipV="1">
            <a:off x="2086725" y="3975288"/>
            <a:ext cx="1006772" cy="51984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55EEDCFD-EE74-415C-B7D9-38B251AED10D}"/>
              </a:ext>
            </a:extLst>
          </p:cNvPr>
          <p:cNvCxnSpPr>
            <a:cxnSpLocks/>
            <a:stCxn id="9" idx="3"/>
            <a:endCxn id="13" idx="2"/>
          </p:cNvCxnSpPr>
          <p:nvPr/>
        </p:nvCxnSpPr>
        <p:spPr>
          <a:xfrm>
            <a:off x="5100482" y="3975288"/>
            <a:ext cx="702246" cy="62299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5E2D16EF-5402-45BC-9D1B-DB1E26B7B90D}"/>
              </a:ext>
            </a:extLst>
          </p:cNvPr>
          <p:cNvSpPr/>
          <p:nvPr/>
        </p:nvSpPr>
        <p:spPr>
          <a:xfrm>
            <a:off x="527055" y="89347"/>
            <a:ext cx="415466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Change Management during Upgrade </a:t>
            </a:r>
            <a:endParaRPr lang="en-IN" sz="2000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3B6DF815-15A2-4F00-B9E2-0E2598BF8A8B}"/>
              </a:ext>
            </a:extLst>
          </p:cNvPr>
          <p:cNvSpPr/>
          <p:nvPr/>
        </p:nvSpPr>
        <p:spPr>
          <a:xfrm>
            <a:off x="464617" y="703825"/>
            <a:ext cx="12952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DB Changes</a:t>
            </a:r>
            <a:endParaRPr lang="en-IN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966AC1E1-74F3-46C6-9A4F-351F113235CD}"/>
              </a:ext>
            </a:extLst>
          </p:cNvPr>
          <p:cNvSpPr/>
          <p:nvPr/>
        </p:nvSpPr>
        <p:spPr>
          <a:xfrm>
            <a:off x="441380" y="3291740"/>
            <a:ext cx="14330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ODI Changes</a:t>
            </a:r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F8984E4-8350-4497-8A39-CFB4AE621A33}"/>
              </a:ext>
            </a:extLst>
          </p:cNvPr>
          <p:cNvSpPr/>
          <p:nvPr/>
        </p:nvSpPr>
        <p:spPr>
          <a:xfrm>
            <a:off x="474025" y="5078381"/>
            <a:ext cx="10453759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Note : </a:t>
            </a:r>
          </a:p>
          <a:p>
            <a:pPr marL="342900" indent="-342900">
              <a:buAutoNum type="arabicPeriod"/>
            </a:pPr>
            <a:r>
              <a:rPr lang="en-US" sz="1600" dirty="0"/>
              <a:t>The code migration from ODI 11g to 12c environment can be done thru an automated tool (Smart export).</a:t>
            </a:r>
          </a:p>
          <a:p>
            <a:pPr marL="342900" indent="-342900">
              <a:buAutoNum type="arabicPeriod"/>
            </a:pPr>
            <a:r>
              <a:rPr lang="en-US" sz="1600" dirty="0"/>
              <a:t>Usage of Export feature by ODI 11g objects to export only changed objects. (Packages &amp; Mappings which are changed ).</a:t>
            </a:r>
          </a:p>
          <a:p>
            <a:pPr marL="342900" indent="-342900">
              <a:buAutoNum type="arabicPeriod"/>
            </a:pPr>
            <a:r>
              <a:rPr lang="en-US" sz="1600" dirty="0"/>
              <a:t>After code migration into ODI 12c, testing / data validation to be performed to ensure changes are applied successfully.</a:t>
            </a:r>
            <a:endParaRPr lang="en-IN" sz="1600" dirty="0"/>
          </a:p>
          <a:p>
            <a:pPr marL="342900" indent="-342900">
              <a:buAutoNum type="arabicPeriod"/>
            </a:pPr>
            <a:endParaRPr lang="en-US" sz="16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6453A54-D37E-4439-9722-C9B97DDDD105}"/>
              </a:ext>
            </a:extLst>
          </p:cNvPr>
          <p:cNvSpPr/>
          <p:nvPr/>
        </p:nvSpPr>
        <p:spPr>
          <a:xfrm>
            <a:off x="7362398" y="827250"/>
            <a:ext cx="438822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/>
              <a:t>Change Management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Code Break Fix from ODI 12c &amp; Changes from ODI 11g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DB Changes  (DML, DDL, Procedures, Views etc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ODI Package/Mappings Changes (Export of ODI objects as .xml)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Tidal Scheduler Changes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3 Iterations to be performed with testing cycles before UAT.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Coordinate with </a:t>
            </a:r>
            <a:r>
              <a:rPr lang="en-US" dirty="0"/>
              <a:t>Manage Service team.</a:t>
            </a:r>
            <a:endParaRPr lang="en-IN" dirty="0"/>
          </a:p>
          <a:p>
            <a:pPr marL="285750" indent="-285750">
              <a:buFontTx/>
              <a:buChar char="-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5462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3161</TotalTime>
  <Words>833</Words>
  <Application>Microsoft Office PowerPoint</Application>
  <PresentationFormat>Widescreen</PresentationFormat>
  <Paragraphs>191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4" baseType="lpstr">
      <vt:lpstr>Arial</vt:lpstr>
      <vt:lpstr>Calibri</vt:lpstr>
      <vt:lpstr>Calibri Light</vt:lpstr>
      <vt:lpstr>Century Gothic</vt:lpstr>
      <vt:lpstr>Roboto</vt:lpstr>
      <vt:lpstr>Times</vt:lpstr>
      <vt:lpstr>Times New Roman</vt:lpstr>
      <vt:lpstr>Trebuchet MS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Sridhar</dc:creator>
  <cp:lastModifiedBy>sridhar Pai</cp:lastModifiedBy>
  <cp:revision>51</cp:revision>
  <dcterms:created xsi:type="dcterms:W3CDTF">2021-10-14T03:53:22Z</dcterms:created>
  <dcterms:modified xsi:type="dcterms:W3CDTF">2023-08-23T05:30:26Z</dcterms:modified>
</cp:coreProperties>
</file>